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62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3300"/>
    <a:srgbClr val="8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89521" autoAdjust="0"/>
  </p:normalViewPr>
  <p:slideViewPr>
    <p:cSldViewPr>
      <p:cViewPr varScale="1">
        <p:scale>
          <a:sx n="80" d="100"/>
          <a:sy n="80" d="100"/>
        </p:scale>
        <p:origin x="10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B5013-8548-1F43-BB2C-FAFE69365B7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99B80-8EE0-C148-8E50-FF8CA7FD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7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1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0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07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4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5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9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8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0C5F4-8C51-44C1-9591-42E2AD4E1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CA6CA-5EAB-4E3B-A1F0-3BECB921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CA106-0285-4093-93B7-C715993DA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4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6B134-9210-4DE8-A18C-F9427D4CB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1F3B8-08FF-43F7-B509-FC0DCAD25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167C-34B7-464D-BD48-115D3EA94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558E0-F44B-44BA-8F37-3DE63F6C9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5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8D96F-8AAD-46B5-8BED-7CC54B710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0F9AB-6EE1-4B03-91B0-C1FC8330B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59BCF-1182-41C7-A57B-DD613A6B9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090DA-A9AB-4031-8527-6EBE3B8C3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F9AA2-6E48-474F-83DA-72A6A916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0AF1400-CF08-4921-B6C1-46BB5AFA2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4419600" cy="1470025"/>
          </a:xfrm>
        </p:spPr>
        <p:txBody>
          <a:bodyPr/>
          <a:lstStyle/>
          <a:p>
            <a:r>
              <a:rPr lang="en-US" altLang="en-US" u="sng" dirty="0" smtClean="0">
                <a:solidFill>
                  <a:schemeClr val="bg1"/>
                </a:solidFill>
              </a:rPr>
              <a:t>Chapter 11</a:t>
            </a:r>
            <a:r>
              <a:rPr lang="en-US" altLang="en-US" dirty="0" smtClean="0">
                <a:solidFill>
                  <a:schemeClr val="bg1"/>
                </a:solidFill>
              </a:rPr>
              <a:t>:</a:t>
            </a:r>
            <a:r>
              <a:rPr lang="en-US" altLang="en-US" dirty="0">
                <a:solidFill>
                  <a:schemeClr val="bg1"/>
                </a:solidFill>
              </a:rPr>
              <a:t/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Configuration Management, Integration, and Builds</a:t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u="sng" dirty="0" smtClean="0"/>
              <a:t>Configuration Management – (Control)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3581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In order to 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control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 </a:t>
            </a:r>
            <a:r>
              <a:rPr lang="en-US" altLang="en-US" sz="2800" b="1" dirty="0" smtClean="0"/>
              <a:t>all the pieces and parts of the software artifacts, we need two basic models:</a:t>
            </a:r>
          </a:p>
          <a:p>
            <a:pPr eaLnBrk="1" hangingPunct="1">
              <a:buFontTx/>
              <a:buNone/>
            </a:pPr>
            <a:endParaRPr lang="en-US" altLang="en-US" sz="1400" b="1" dirty="0" smtClean="0"/>
          </a:p>
          <a:p>
            <a:pPr lvl="1" eaLnBrk="1" hangingPunct="1"/>
            <a:r>
              <a:rPr lang="en-US" altLang="en-US" sz="2400" b="1" u="sng" dirty="0" smtClean="0">
                <a:solidFill>
                  <a:srgbClr val="0000CC"/>
                </a:solidFill>
              </a:rPr>
              <a:t>Parts identification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/>
              <a:t>model</a:t>
            </a:r>
          </a:p>
          <a:p>
            <a:pPr lvl="1" eaLnBrk="1" hangingPunct="1">
              <a:buFontTx/>
              <a:buNone/>
            </a:pPr>
            <a:endParaRPr lang="en-US" altLang="en-US" sz="1200" b="1" dirty="0" smtClean="0"/>
          </a:p>
          <a:p>
            <a:pPr lvl="1" eaLnBrk="1" hangingPunct="1"/>
            <a:r>
              <a:rPr lang="en-US" altLang="en-US" sz="2400" b="1" u="sng" dirty="0" smtClean="0">
                <a:solidFill>
                  <a:srgbClr val="0000CC"/>
                </a:solidFill>
              </a:rPr>
              <a:t>Parts storage and access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/>
              <a:t>model</a:t>
            </a:r>
          </a:p>
          <a:p>
            <a:pPr lvl="1" eaLnBrk="1" hangingPunct="1"/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Sample: </a:t>
            </a:r>
            <a:r>
              <a:rPr lang="en-US" altLang="en-US" sz="3200" b="1" u="sng" dirty="0" smtClean="0">
                <a:solidFill>
                  <a:srgbClr val="0000CC"/>
                </a:solidFill>
              </a:rPr>
              <a:t>Parts Identification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3200" b="1" dirty="0"/>
              <a:t>M</a:t>
            </a:r>
            <a:r>
              <a:rPr lang="en-US" altLang="en-US" sz="3200" b="1" dirty="0" smtClean="0"/>
              <a:t>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686800" cy="3505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A software artifact must be uniquely identifiable with a “name” composed of:</a:t>
            </a:r>
          </a:p>
          <a:p>
            <a:pPr eaLnBrk="1" hangingPunct="1">
              <a:buFontTx/>
              <a:buNone/>
            </a:pPr>
            <a:endParaRPr lang="en-US" altLang="en-US" sz="1200" b="1" dirty="0" smtClean="0"/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PP:	two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product</a:t>
            </a:r>
            <a:r>
              <a:rPr lang="en-US" altLang="en-US" sz="2000" b="1" dirty="0" smtClean="0"/>
              <a:t> code</a:t>
            </a:r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CC:	two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country</a:t>
            </a:r>
            <a:r>
              <a:rPr lang="en-US" altLang="en-US" sz="2000" b="1" dirty="0" smtClean="0"/>
              <a:t> code</a:t>
            </a:r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RRR:	three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release</a:t>
            </a:r>
            <a:r>
              <a:rPr lang="en-US" altLang="en-US" sz="2000" b="1" dirty="0" smtClean="0"/>
              <a:t> code</a:t>
            </a:r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VVV:	three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version</a:t>
            </a:r>
            <a:r>
              <a:rPr lang="en-US" altLang="en-US" sz="2000" b="1" dirty="0" smtClean="0"/>
              <a:t> code</a:t>
            </a:r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TT: 	two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artifact type </a:t>
            </a:r>
            <a:r>
              <a:rPr lang="en-US" altLang="en-US" sz="2000" b="1" dirty="0" smtClean="0"/>
              <a:t>code</a:t>
            </a:r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FF: 	two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format</a:t>
            </a:r>
            <a:r>
              <a:rPr lang="en-US" altLang="en-US" sz="2000" b="1" dirty="0" smtClean="0"/>
              <a:t> code</a:t>
            </a:r>
          </a:p>
          <a:p>
            <a:pPr lvl="1" eaLnBrk="1" hangingPunct="1"/>
            <a:endParaRPr lang="en-US" altLang="en-US" sz="2000" b="1" dirty="0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19200" y="5308600"/>
            <a:ext cx="6472238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000" b="1" i="1" dirty="0"/>
              <a:t>A sample artifact identifier</a:t>
            </a:r>
            <a:r>
              <a:rPr lang="en-US" altLang="en-US" sz="2000" b="1" i="1" dirty="0" smtClean="0"/>
              <a:t>: </a:t>
            </a:r>
            <a:r>
              <a:rPr lang="en-US" altLang="en-US" sz="2000" b="1" i="1" dirty="0">
                <a:solidFill>
                  <a:srgbClr val="800000"/>
                </a:solidFill>
              </a:rPr>
              <a:t>PP.CC.RRR.VVV.TT.FF</a:t>
            </a:r>
          </a:p>
          <a:p>
            <a:pPr eaLnBrk="1" hangingPunct="1"/>
            <a:r>
              <a:rPr lang="en-US" altLang="en-US" sz="2000" b="1" i="1" dirty="0"/>
              <a:t>where “</a:t>
            </a:r>
            <a:r>
              <a:rPr lang="en-US" altLang="en-US" sz="2000" b="1" i="1" dirty="0">
                <a:solidFill>
                  <a:srgbClr val="800000"/>
                </a:solidFill>
              </a:rPr>
              <a:t>.</a:t>
            </a:r>
            <a:r>
              <a:rPr lang="en-US" altLang="en-US" sz="2000" b="1" i="1" dirty="0"/>
              <a:t>” </a:t>
            </a:r>
            <a:r>
              <a:rPr lang="en-US" altLang="en-US" sz="2000" b="1" i="1" dirty="0" smtClean="0"/>
              <a:t>is </a:t>
            </a:r>
            <a:r>
              <a:rPr lang="en-US" altLang="en-US" sz="2000" b="1" i="1" dirty="0"/>
              <a:t>used as the delimiter</a:t>
            </a:r>
            <a:r>
              <a:rPr lang="en-US" altLang="en-US" b="1" i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00CC"/>
                </a:solidFill>
              </a:rPr>
              <a:t>Parts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Storage and Access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 smtClean="0"/>
              <a:t>Model for 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Configuration Management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914400" y="1600200"/>
            <a:ext cx="1905000" cy="16002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1"/>
              <a:t>Parts Database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038600" y="1905000"/>
            <a:ext cx="1371600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1"/>
              <a:t>Parts</a:t>
            </a:r>
          </a:p>
          <a:p>
            <a:pPr algn="ctr" eaLnBrk="1" hangingPunct="1"/>
            <a:r>
              <a:rPr lang="en-US" altLang="en-US" b="1" i="1"/>
              <a:t>Control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819400" y="21336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990600" y="4953000"/>
            <a:ext cx="1295400" cy="914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1"/>
              <a:t>Individual</a:t>
            </a:r>
          </a:p>
          <a:p>
            <a:pPr algn="ctr" eaLnBrk="1" hangingPunct="1"/>
            <a:r>
              <a:rPr lang="en-US" altLang="en-US" b="1" i="1"/>
              <a:t>user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498725" y="5018088"/>
            <a:ext cx="873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b="1"/>
              <a:t>. . . .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657600" y="4876800"/>
            <a:ext cx="1295400" cy="914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1"/>
              <a:t>Individual</a:t>
            </a:r>
          </a:p>
          <a:p>
            <a:pPr algn="ctr" eaLnBrk="1" hangingPunct="1"/>
            <a:r>
              <a:rPr lang="en-US" altLang="en-US" b="1" i="1"/>
              <a:t>user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6096000" y="3048000"/>
            <a:ext cx="1905000" cy="914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800000"/>
                </a:solidFill>
              </a:rPr>
              <a:t>System build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1981200" y="2819400"/>
            <a:ext cx="2209800" cy="2057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4267200" y="2819400"/>
            <a:ext cx="76200" cy="1981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5410200" y="24384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8683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Parts </a:t>
            </a:r>
            <a:r>
              <a:rPr lang="en-US" altLang="en-US" sz="2800" b="1" u="sng" dirty="0" smtClean="0"/>
              <a:t>Storage and Access</a:t>
            </a:r>
            <a:r>
              <a:rPr lang="en-US" altLang="en-US" sz="2800" b="1" dirty="0" smtClean="0"/>
              <a:t> Model for 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Configuration Management</a:t>
            </a:r>
            <a:r>
              <a:rPr lang="en-US" altLang="en-US" sz="2400" b="1" dirty="0" smtClean="0"/>
              <a:t>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 u="sng" dirty="0" smtClean="0"/>
              <a:t>Basic functions to</a:t>
            </a:r>
            <a:r>
              <a:rPr lang="en-US" altLang="en-US" sz="18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Create a part.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Delete a part.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u="sng" dirty="0" smtClean="0"/>
              <a:t>Access functions to</a:t>
            </a:r>
            <a:r>
              <a:rPr lang="en-US" altLang="en-US" sz="18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View a part.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Modify a part.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Return a part.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u="sng" dirty="0" smtClean="0"/>
              <a:t>Control and service functions</a:t>
            </a:r>
            <a:r>
              <a:rPr lang="en-US" altLang="en-US" sz="18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Import part(s).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Export part(s).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List parts.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Set release or version numbers.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Increment release or version numbers.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Change part name, version, release, artifact type,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Gather parts.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Merge into a part.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Promote parts.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Compare parts.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Lock/unlock parts.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Where used and cross-referencing the parts.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b="1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8683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(</a:t>
            </a:r>
            <a:r>
              <a:rPr lang="en-US" altLang="en-US" sz="3200" b="1" u="sng" dirty="0" smtClean="0">
                <a:solidFill>
                  <a:srgbClr val="800000"/>
                </a:solidFill>
              </a:rPr>
              <a:t>System Build</a:t>
            </a:r>
            <a:r>
              <a:rPr lang="en-US" altLang="en-US" sz="3200" b="1" dirty="0" smtClean="0"/>
              <a:t>) </a:t>
            </a:r>
            <a:r>
              <a:rPr lang="en-US" altLang="en-US" sz="3200" b="1" u="sng" dirty="0" smtClean="0"/>
              <a:t>with Configuration Manager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229600" cy="3124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Construct a 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build (dependency)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 </a:t>
            </a:r>
            <a:r>
              <a:rPr lang="en-US" altLang="en-US" sz="2800" b="1" dirty="0" smtClean="0"/>
              <a:t>list.</a:t>
            </a:r>
          </a:p>
          <a:p>
            <a:pPr eaLnBrk="1" hangingPunct="1"/>
            <a:r>
              <a:rPr lang="en-US" altLang="en-US" sz="2800" b="1" dirty="0" smtClean="0"/>
              <a:t>Compile.</a:t>
            </a:r>
          </a:p>
          <a:p>
            <a:pPr eaLnBrk="1" hangingPunct="1"/>
            <a:r>
              <a:rPr lang="en-US" altLang="en-US" sz="2800" b="1" dirty="0" smtClean="0"/>
              <a:t>Link.</a:t>
            </a:r>
          </a:p>
          <a:p>
            <a:pPr eaLnBrk="1" hangingPunct="1"/>
            <a:r>
              <a:rPr lang="en-US" altLang="en-US" sz="2800" b="1" dirty="0" smtClean="0"/>
              <a:t>Generate the required </a:t>
            </a:r>
            <a:r>
              <a:rPr lang="en-US" altLang="en-US" sz="2800" b="1" dirty="0" err="1" smtClean="0">
                <a:solidFill>
                  <a:srgbClr val="006600"/>
                </a:solidFill>
              </a:rPr>
              <a:t>executables</a:t>
            </a:r>
            <a:r>
              <a:rPr lang="en-US" altLang="en-US" sz="2800" b="1" dirty="0" smtClean="0"/>
              <a:t> that are ready to run.</a:t>
            </a:r>
          </a:p>
          <a:p>
            <a:pPr eaLnBrk="1" hangingPunct="1"/>
            <a:endParaRPr lang="en-US" altLang="en-US" sz="2800" b="1" dirty="0" smtClean="0"/>
          </a:p>
          <a:p>
            <a:pPr eaLnBrk="1" hangingPunct="1"/>
            <a:endParaRPr lang="en-US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7159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Some Configuration Management Tools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6388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Tier 1: Version control and change control</a:t>
            </a:r>
          </a:p>
          <a:p>
            <a:pPr lvl="1" eaLnBrk="1" hangingPunct="1"/>
            <a:r>
              <a:rPr lang="en-US" altLang="en-US" sz="2000" b="1" dirty="0" smtClean="0"/>
              <a:t>Revision control system (RCS) </a:t>
            </a:r>
          </a:p>
          <a:p>
            <a:pPr lvl="1" eaLnBrk="1" hangingPunct="1"/>
            <a:r>
              <a:rPr lang="en-US" altLang="en-US" sz="2000" b="1" dirty="0" smtClean="0"/>
              <a:t>Source code control system (SCCS)</a:t>
            </a:r>
          </a:p>
          <a:p>
            <a:pPr lvl="1" eaLnBrk="1" hangingPunct="1"/>
            <a:r>
              <a:rPr lang="en-US" altLang="en-US" sz="2000" b="1" dirty="0" smtClean="0"/>
              <a:t>Concurrent version system (CVS)</a:t>
            </a:r>
          </a:p>
          <a:p>
            <a:pPr eaLnBrk="1" hangingPunct="1"/>
            <a:r>
              <a:rPr lang="en-US" altLang="en-US" sz="2400" b="1" dirty="0" smtClean="0"/>
              <a:t>Tier 2: Builds</a:t>
            </a:r>
          </a:p>
          <a:p>
            <a:pPr lvl="1" eaLnBrk="1" hangingPunct="1"/>
            <a:r>
              <a:rPr lang="en-US" altLang="en-US" sz="2000" b="1" dirty="0" smtClean="0"/>
              <a:t>Make utility</a:t>
            </a:r>
          </a:p>
          <a:p>
            <a:pPr lvl="1" eaLnBrk="1" hangingPunct="1"/>
            <a:r>
              <a:rPr lang="en-US" altLang="en-US" sz="2000" b="1" dirty="0" smtClean="0"/>
              <a:t>Odin</a:t>
            </a:r>
          </a:p>
          <a:p>
            <a:pPr lvl="1" eaLnBrk="1" hangingPunct="1"/>
            <a:r>
              <a:rPr lang="en-US" altLang="en-US" sz="2000" b="1" dirty="0" smtClean="0"/>
              <a:t>Cons</a:t>
            </a:r>
          </a:p>
          <a:p>
            <a:pPr lvl="1" eaLnBrk="1" hangingPunct="1"/>
            <a:r>
              <a:rPr lang="en-US" altLang="en-US" sz="2000" b="1" dirty="0" err="1" smtClean="0"/>
              <a:t>Scons</a:t>
            </a:r>
            <a:endParaRPr lang="en-US" altLang="en-US" sz="2000" b="1" dirty="0" smtClean="0"/>
          </a:p>
          <a:p>
            <a:pPr eaLnBrk="1" hangingPunct="1"/>
            <a:r>
              <a:rPr lang="en-US" altLang="en-US" sz="2400" b="1" dirty="0" smtClean="0"/>
              <a:t>Tier 3: Configuration management for large systems</a:t>
            </a:r>
          </a:p>
          <a:p>
            <a:pPr lvl="1" eaLnBrk="1" hangingPunct="1"/>
            <a:r>
              <a:rPr lang="en-US" altLang="en-US" sz="2000" b="1" dirty="0" smtClean="0"/>
              <a:t>PVCS: </a:t>
            </a:r>
            <a:r>
              <a:rPr lang="en-US" altLang="en-US" sz="2000" b="1" dirty="0" err="1" smtClean="0"/>
              <a:t>ChangeMan</a:t>
            </a:r>
            <a:r>
              <a:rPr lang="en-US" altLang="en-US" sz="2000" b="1" dirty="0" smtClean="0"/>
              <a:t> (Serena Software)</a:t>
            </a:r>
          </a:p>
          <a:p>
            <a:pPr lvl="1" eaLnBrk="1" hangingPunct="1"/>
            <a:r>
              <a:rPr lang="en-US" altLang="en-US" sz="2000" b="1" dirty="0" smtClean="0"/>
              <a:t>Rational Clear Case (IBM)</a:t>
            </a:r>
          </a:p>
          <a:p>
            <a:pPr lvl="1" eaLnBrk="1" hangingPunct="1"/>
            <a:r>
              <a:rPr lang="en-US" altLang="en-US" sz="2000" b="1" dirty="0" smtClean="0"/>
              <a:t>Visual </a:t>
            </a:r>
            <a:r>
              <a:rPr lang="en-US" altLang="en-US" sz="2000" b="1" dirty="0" smtClean="0"/>
              <a:t>Team Foundation Server (TFS) </a:t>
            </a:r>
            <a:r>
              <a:rPr lang="en-US" altLang="en-US" sz="2000" b="1" dirty="0" smtClean="0"/>
              <a:t>(Microsoft)</a:t>
            </a:r>
          </a:p>
          <a:p>
            <a:pPr lvl="1" eaLnBrk="1" hangingPunct="1"/>
            <a:r>
              <a:rPr lang="en-US" altLang="en-US" sz="2000" b="1" dirty="0" smtClean="0"/>
              <a:t>Perforce</a:t>
            </a:r>
            <a:r>
              <a:rPr lang="en-US" altLang="en-US" sz="2000" b="1" dirty="0" smtClean="0">
                <a:solidFill>
                  <a:srgbClr val="008000"/>
                </a:solidFill>
              </a:rPr>
              <a:t> </a:t>
            </a:r>
            <a:r>
              <a:rPr lang="en-US" altLang="en-US" sz="2000" b="1" dirty="0" smtClean="0"/>
              <a:t>(Perforce Software</a:t>
            </a:r>
            <a:r>
              <a:rPr lang="en-US" altLang="en-US" sz="2000" b="1" dirty="0" smtClean="0"/>
              <a:t>)</a:t>
            </a:r>
            <a:endParaRPr lang="en-US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Configuration Management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971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What does configuration management really manage?</a:t>
            </a:r>
          </a:p>
          <a:p>
            <a:pPr eaLnBrk="1" hangingPunct="1">
              <a:buFontTx/>
              <a:buNone/>
            </a:pPr>
            <a:endParaRPr lang="en-US" altLang="en-US" sz="2200" b="1" dirty="0" smtClean="0"/>
          </a:p>
          <a:p>
            <a:pPr lvl="1" eaLnBrk="1" hangingPunct="1"/>
            <a:r>
              <a:rPr lang="en-US" altLang="en-US" sz="2400" b="1" dirty="0" smtClean="0">
                <a:solidFill>
                  <a:srgbClr val="800000"/>
                </a:solidFill>
              </a:rPr>
              <a:t>Software artifacts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800000"/>
                </a:solidFill>
              </a:rPr>
              <a:t>Change control activities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800000"/>
                </a:solidFill>
              </a:rPr>
              <a:t>System build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6397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800000"/>
                </a:solidFill>
              </a:rPr>
              <a:t>Software Configuration Management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7924800" cy="47243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700" b="1" dirty="0"/>
              <a:t>The </a:t>
            </a:r>
            <a:r>
              <a:rPr lang="en-US" altLang="en-US" sz="2700" b="1" i="1" u="sng" dirty="0">
                <a:solidFill>
                  <a:srgbClr val="800000"/>
                </a:solidFill>
              </a:rPr>
              <a:t>management</a:t>
            </a:r>
            <a:r>
              <a:rPr lang="en-US" altLang="en-US" sz="2700" b="1" dirty="0">
                <a:solidFill>
                  <a:srgbClr val="800000"/>
                </a:solidFill>
              </a:rPr>
              <a:t> </a:t>
            </a:r>
            <a:r>
              <a:rPr lang="en-US" altLang="en-US" sz="2700" b="1" dirty="0"/>
              <a:t>of all the </a:t>
            </a:r>
            <a:r>
              <a:rPr lang="en-US" altLang="en-US" sz="2700" b="1" u="sng" dirty="0">
                <a:solidFill>
                  <a:srgbClr val="0000CC"/>
                </a:solidFill>
              </a:rPr>
              <a:t>artifacts</a:t>
            </a:r>
            <a:r>
              <a:rPr lang="en-US" altLang="en-US" sz="2700" b="1" dirty="0"/>
              <a:t> produced as a part of the </a:t>
            </a:r>
            <a:r>
              <a:rPr lang="en-US" altLang="en-US" sz="2700" b="1" dirty="0" smtClean="0"/>
              <a:t>software development </a:t>
            </a:r>
            <a:r>
              <a:rPr lang="en-US" altLang="en-US" sz="2700" b="1" dirty="0"/>
              <a:t>and software support </a:t>
            </a:r>
            <a:r>
              <a:rPr lang="en-US" altLang="en-US" sz="2700" b="1" dirty="0" smtClean="0"/>
              <a:t>activities, for example:</a:t>
            </a:r>
            <a:endParaRPr lang="en-US" altLang="en-US" sz="2700" b="1" dirty="0"/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Requirements </a:t>
            </a:r>
            <a:r>
              <a:rPr lang="en-US" altLang="en-US" sz="2200" b="1" i="1" dirty="0"/>
              <a:t>specifications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Design </a:t>
            </a:r>
            <a:r>
              <a:rPr lang="en-US" altLang="en-US" sz="2200" b="1" i="1" dirty="0"/>
              <a:t>documentation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Source </a:t>
            </a:r>
            <a:r>
              <a:rPr lang="en-US" altLang="en-US" sz="2200" b="1" i="1" dirty="0"/>
              <a:t>code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Test </a:t>
            </a:r>
            <a:r>
              <a:rPr lang="en-US" altLang="en-US" sz="2200" b="1" i="1" dirty="0"/>
              <a:t>scenarios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Executable </a:t>
            </a:r>
            <a:r>
              <a:rPr lang="en-US" altLang="en-US" sz="2200" b="1" i="1" dirty="0"/>
              <a:t>code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Data </a:t>
            </a:r>
            <a:r>
              <a:rPr lang="en-US" altLang="en-US" sz="2200" b="1" i="1" dirty="0"/>
              <a:t>base tables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Initialization </a:t>
            </a:r>
            <a:r>
              <a:rPr lang="en-US" altLang="en-US" sz="2200" b="1" i="1" dirty="0"/>
              <a:t>data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/>
              <a:t>C</a:t>
            </a:r>
            <a:r>
              <a:rPr lang="en-US" altLang="en-US" sz="2200" b="1" i="1" dirty="0" smtClean="0"/>
              <a:t>ustomer </a:t>
            </a:r>
            <a:r>
              <a:rPr lang="en-US" altLang="en-US" sz="2200" b="1" i="1" dirty="0"/>
              <a:t>problem calls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/>
              <a:t>P</a:t>
            </a:r>
            <a:r>
              <a:rPr lang="en-US" altLang="en-US" sz="2200" b="1" i="1" dirty="0" smtClean="0"/>
              <a:t>roblem </a:t>
            </a:r>
            <a:r>
              <a:rPr lang="en-US" altLang="en-US" sz="2200" b="1" i="1" dirty="0"/>
              <a:t>fixes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/>
              <a:t>U</a:t>
            </a:r>
            <a:r>
              <a:rPr lang="en-US" altLang="en-US" sz="2200" b="1" i="1" dirty="0" smtClean="0"/>
              <a:t>ser </a:t>
            </a:r>
            <a:r>
              <a:rPr lang="en-US" altLang="en-US" sz="2200" b="1" i="1" dirty="0"/>
              <a:t>documentation</a:t>
            </a:r>
            <a:endParaRPr lang="en-US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Managing the Software Artifacts 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81000" y="1371600"/>
            <a:ext cx="845820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3200" b="1" dirty="0"/>
              <a:t>Interested </a:t>
            </a:r>
            <a:r>
              <a:rPr lang="en-US" altLang="en-US" sz="3200" b="1" dirty="0" smtClean="0"/>
              <a:t>in:</a:t>
            </a:r>
            <a:endParaRPr lang="en-US" altLang="en-US" sz="3200" b="1" dirty="0"/>
          </a:p>
          <a:p>
            <a:pPr eaLnBrk="1" hangingPunct="1"/>
            <a:endParaRPr lang="en-US" altLang="en-US" sz="1400" b="1" dirty="0"/>
          </a:p>
          <a:p>
            <a:pPr marL="744538" lvl="1" indent="-287338" eaLnBrk="1" hangingPunct="1">
              <a:buFont typeface="Arial"/>
              <a:buChar char="•"/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Inter-relating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u="sng" dirty="0"/>
              <a:t>the </a:t>
            </a:r>
            <a:r>
              <a:rPr lang="en-US" altLang="en-US" sz="2400" b="1" u="sng" dirty="0" smtClean="0"/>
              <a:t>artifacts</a:t>
            </a:r>
            <a:r>
              <a:rPr lang="en-US" altLang="en-US" sz="2400" b="1" dirty="0" smtClean="0"/>
              <a:t>, for example:</a:t>
            </a:r>
            <a:endParaRPr lang="en-US" altLang="en-US" sz="2400" b="1" dirty="0"/>
          </a:p>
          <a:p>
            <a:pPr marL="1714500" lvl="3" indent="-342900" eaLnBrk="1" hangingPunct="1">
              <a:buFont typeface="Lucida Grande"/>
              <a:buChar char="–"/>
            </a:pPr>
            <a:r>
              <a:rPr lang="en-US" altLang="en-US" sz="2400" b="1" dirty="0"/>
              <a:t>B</a:t>
            </a:r>
            <a:r>
              <a:rPr lang="en-US" altLang="en-US" sz="2400" b="1" dirty="0" smtClean="0"/>
              <a:t>y </a:t>
            </a:r>
            <a:r>
              <a:rPr lang="en-US" altLang="en-US" sz="2400" b="1" dirty="0"/>
              <a:t>“usage” relationship</a:t>
            </a:r>
          </a:p>
          <a:p>
            <a:pPr marL="1714500" lvl="3" indent="-342900" eaLnBrk="1" hangingPunct="1">
              <a:buFont typeface="Lucida Grande"/>
              <a:buChar char="–"/>
            </a:pPr>
            <a:r>
              <a:rPr lang="en-US" altLang="en-US" sz="2400" b="1" dirty="0"/>
              <a:t>B</a:t>
            </a:r>
            <a:r>
              <a:rPr lang="en-US" altLang="en-US" sz="2400" b="1" dirty="0" smtClean="0"/>
              <a:t>y </a:t>
            </a:r>
            <a:r>
              <a:rPr lang="en-US" altLang="en-US" sz="2400" b="1" dirty="0"/>
              <a:t>packaging into a “release” relationship</a:t>
            </a:r>
          </a:p>
          <a:p>
            <a:pPr marL="1714500" lvl="3" indent="-342900" eaLnBrk="1" hangingPunct="1">
              <a:buFont typeface="Lucida Grande"/>
              <a:buChar char="–"/>
            </a:pPr>
            <a:r>
              <a:rPr lang="en-US" altLang="en-US" sz="2400" b="1" dirty="0"/>
              <a:t>B</a:t>
            </a:r>
            <a:r>
              <a:rPr lang="en-US" altLang="en-US" sz="2400" b="1" dirty="0" smtClean="0"/>
              <a:t>y </a:t>
            </a:r>
            <a:r>
              <a:rPr lang="en-US" altLang="en-US" sz="2400" b="1" dirty="0"/>
              <a:t>promoting into different test bucket level</a:t>
            </a:r>
          </a:p>
          <a:p>
            <a:pPr lvl="3" eaLnBrk="1" hangingPunct="1"/>
            <a:endParaRPr lang="en-US" altLang="en-US" sz="1200" b="1" dirty="0"/>
          </a:p>
          <a:p>
            <a:pPr marL="744538" lvl="1" indent="-287338" eaLnBrk="1" hangingPunct="1">
              <a:buFont typeface="Arial"/>
              <a:buChar char="•"/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Intra-relating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u="sng" dirty="0"/>
              <a:t>m</a:t>
            </a:r>
            <a:r>
              <a:rPr lang="en-US" altLang="en-US" sz="2400" b="1" u="sng" dirty="0" smtClean="0"/>
              <a:t>ulti</a:t>
            </a:r>
            <a:r>
              <a:rPr lang="en-US" altLang="en-US" sz="2400" b="1" u="sng" dirty="0"/>
              <a:t>-versioning of each artifact</a:t>
            </a:r>
          </a:p>
          <a:p>
            <a:pPr marL="744538" lvl="1" indent="-287338" eaLnBrk="1" hangingPunct="1">
              <a:buFont typeface="Arial"/>
              <a:buChar char="•"/>
            </a:pPr>
            <a:endParaRPr lang="en-US" altLang="en-US" sz="1200" b="1" dirty="0"/>
          </a:p>
          <a:p>
            <a:pPr marL="744538" lvl="1" indent="-287338" eaLnBrk="1" hangingPunct="1">
              <a:buFont typeface="Arial"/>
              <a:buChar char="•"/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Access </a:t>
            </a:r>
            <a:r>
              <a:rPr lang="en-US" altLang="en-US" sz="2400" b="1" u="sng" dirty="0">
                <a:solidFill>
                  <a:srgbClr val="0000CC"/>
                </a:solidFill>
              </a:rPr>
              <a:t>and protection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u="sng" dirty="0"/>
              <a:t>of each artifact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 Example: </a:t>
            </a:r>
            <a:r>
              <a:rPr lang="en-US" altLang="en-US" sz="3200" b="1" u="sng" dirty="0" smtClean="0"/>
              <a:t>Inter-Artifacts Relationship</a:t>
            </a:r>
            <a:r>
              <a:rPr lang="en-US" altLang="en-US" sz="3200" b="1" dirty="0" smtClean="0"/>
              <a:t> Matrix  </a:t>
            </a:r>
          </a:p>
        </p:txBody>
      </p:sp>
      <p:sp>
        <p:nvSpPr>
          <p:cNvPr id="6230" name="Text Box 86"/>
          <p:cNvSpPr txBox="1">
            <a:spLocks noChangeArrowheads="1"/>
          </p:cNvSpPr>
          <p:nvPr/>
        </p:nvSpPr>
        <p:spPr bwMode="auto">
          <a:xfrm>
            <a:off x="598488" y="5329238"/>
            <a:ext cx="7893050" cy="9239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 i="1" dirty="0"/>
              <a:t>The artifacts are not single dimensional in that they may be related to</a:t>
            </a:r>
          </a:p>
          <a:p>
            <a:pPr eaLnBrk="1" hangingPunct="1"/>
            <a:r>
              <a:rPr lang="en-US" altLang="en-US" b="1" i="1" dirty="0"/>
              <a:t>each other, where the relationship may be such that one is an input to another </a:t>
            </a:r>
            <a:r>
              <a:rPr lang="en-US" altLang="en-US" b="1" i="1" dirty="0" smtClean="0"/>
              <a:t>or. . . </a:t>
            </a:r>
            <a:r>
              <a:rPr lang="en-US" altLang="en-US" b="1" i="1" dirty="0"/>
              <a:t>one is used by another.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" y="883337"/>
            <a:ext cx="8940822" cy="4298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04800"/>
            <a:ext cx="85725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“</a:t>
            </a:r>
            <a:r>
              <a:rPr lang="en-US" altLang="en-US" sz="3200" b="1" u="sng" dirty="0" smtClean="0">
                <a:solidFill>
                  <a:schemeClr val="tx1"/>
                </a:solidFill>
              </a:rPr>
              <a:t>Multi Relations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”</a:t>
            </a:r>
            <a:endParaRPr lang="en-US" altLang="en-US" sz="3200" b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914400"/>
            <a:ext cx="8839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 algn="l" eaLnBrk="1" hangingPunct="1">
              <a:buFont typeface="Arial"/>
              <a:buChar char="•"/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Intra-entity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400" b="1" u="sng" dirty="0" smtClean="0"/>
              <a:t>relationship</a:t>
            </a:r>
            <a:r>
              <a:rPr lang="en-US" altLang="en-US" sz="2400" b="1" dirty="0" smtClean="0"/>
              <a:t>: e.g., where there are multiple country versions of requirements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altLang="en-US" sz="2400" b="1" u="sng" dirty="0" smtClean="0">
                <a:solidFill>
                  <a:srgbClr val="00B0F0"/>
                </a:solidFill>
              </a:rPr>
              <a:t>Inter-entity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400" b="1" u="sng" dirty="0" smtClean="0"/>
              <a:t>relationship</a:t>
            </a:r>
            <a:r>
              <a:rPr lang="en-US" altLang="en-US" sz="2400" b="1" dirty="0" smtClean="0"/>
              <a:t>: e.g., where design is the input to code</a:t>
            </a:r>
          </a:p>
        </p:txBody>
      </p:sp>
      <p:pic>
        <p:nvPicPr>
          <p:cNvPr id="1026" name="Picture 2" descr="\\10.1.1.17\productions\ART\ART PROCESS\PPT Projects\Tsui_PPT_163567\JPEG and EPS\Chapter 11\9781284132786_CH11_FIGF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6" y="2590800"/>
            <a:ext cx="8248650" cy="34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“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Promotion</a:t>
            </a:r>
            <a:r>
              <a:rPr lang="en-US" altLang="en-US" sz="2400" b="1" dirty="0" smtClean="0"/>
              <a:t>”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of Artifacts</a:t>
            </a:r>
            <a:r>
              <a:rPr lang="en-US" altLang="en-US" sz="2400" b="1" dirty="0" smtClean="0"/>
              <a:t>: An Example of Configuration Management Influenced by Testing Process</a:t>
            </a:r>
          </a:p>
        </p:txBody>
      </p:sp>
      <p:sp>
        <p:nvSpPr>
          <p:cNvPr id="8216" name="TextBox 23"/>
          <p:cNvSpPr txBox="1">
            <a:spLocks noChangeArrowheads="1"/>
          </p:cNvSpPr>
          <p:nvPr/>
        </p:nvSpPr>
        <p:spPr bwMode="auto">
          <a:xfrm>
            <a:off x="152400" y="304800"/>
            <a:ext cx="8839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3200" b="1" dirty="0"/>
              <a:t>Another </a:t>
            </a:r>
            <a:r>
              <a:rPr lang="en-US" altLang="en-US" sz="3200" b="1" dirty="0">
                <a:solidFill>
                  <a:srgbClr val="0000CC"/>
                </a:solidFill>
              </a:rPr>
              <a:t>Intra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-Entity </a:t>
            </a:r>
            <a:r>
              <a:rPr lang="en-US" altLang="en-US" sz="3200" b="1" dirty="0" smtClean="0"/>
              <a:t>Relation</a:t>
            </a:r>
            <a:endParaRPr lang="en-US" altLang="en-US" sz="3200" b="1" dirty="0"/>
          </a:p>
        </p:txBody>
      </p:sp>
      <p:pic>
        <p:nvPicPr>
          <p:cNvPr id="2050" name="Picture 2" descr="\\10.1.1.17\productions\ART\ART PROCESS\PPT Projects\Tsui_PPT_163567\JPEG and EPS\Chapter 11\9781284132786_CH11_FIGF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4" y="980301"/>
            <a:ext cx="8242300" cy="43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Another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Intra-Entity</a:t>
            </a:r>
            <a:r>
              <a:rPr lang="en-US" altLang="en-US" sz="2800" b="1" dirty="0" smtClean="0"/>
              <a:t> Relation: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Code Changes and Versioning Example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1295400"/>
            <a:ext cx="2209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u="sng" dirty="0"/>
              <a:t>Original</a:t>
            </a:r>
          </a:p>
          <a:p>
            <a:pPr algn="ctr" eaLnBrk="1" hangingPunct="1"/>
            <a:r>
              <a:rPr lang="en-US" altLang="en-US" b="1" dirty="0"/>
              <a:t>Module 1 – v0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24200" y="2667000"/>
            <a:ext cx="2209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u="sng" dirty="0"/>
              <a:t>Modified</a:t>
            </a:r>
          </a:p>
          <a:p>
            <a:pPr algn="ctr" eaLnBrk="1" hangingPunct="1"/>
            <a:r>
              <a:rPr lang="en-US" altLang="en-US" b="1" dirty="0"/>
              <a:t>Module 1 –  v1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124200" y="4038600"/>
            <a:ext cx="2209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u="sng" dirty="0"/>
              <a:t>Modified 2</a:t>
            </a:r>
            <a:r>
              <a:rPr lang="en-US" altLang="en-US" b="1" u="sng" baseline="30000" dirty="0"/>
              <a:t>nd</a:t>
            </a:r>
            <a:r>
              <a:rPr lang="en-US" altLang="en-US" b="1" u="sng" dirty="0"/>
              <a:t> time</a:t>
            </a:r>
          </a:p>
          <a:p>
            <a:pPr algn="ctr" eaLnBrk="1" hangingPunct="1"/>
            <a:r>
              <a:rPr lang="en-US" altLang="en-US" b="1" dirty="0"/>
              <a:t>Module 1 –  v2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4114800" y="1981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4114800" y="3429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3124200" y="5410200"/>
            <a:ext cx="2209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u="sng" dirty="0"/>
              <a:t>Modified 3</a:t>
            </a:r>
            <a:r>
              <a:rPr lang="en-US" altLang="en-US" b="1" u="sng" baseline="30000" dirty="0"/>
              <a:t>rd</a:t>
            </a:r>
            <a:r>
              <a:rPr lang="en-US" altLang="en-US" b="1" u="sng" dirty="0"/>
              <a:t> time</a:t>
            </a:r>
          </a:p>
          <a:p>
            <a:pPr algn="ctr" eaLnBrk="1" hangingPunct="1"/>
            <a:r>
              <a:rPr lang="en-US" altLang="en-US" b="1" dirty="0"/>
              <a:t>Module 1 –  v3</a:t>
            </a:r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4114800" y="4800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Some Aspects of Managing Software Artifacts </a:t>
            </a:r>
            <a:r>
              <a:rPr lang="en-US" altLang="en-US" sz="3200" b="1" u="sng" dirty="0" smtClean="0">
                <a:solidFill>
                  <a:srgbClr val="0000CC"/>
                </a:solidFill>
              </a:rPr>
              <a:t>Inter-Relationships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Link the versioning of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code</a:t>
            </a:r>
            <a:r>
              <a:rPr lang="en-US" altLang="en-US" sz="2400" b="1" dirty="0" smtClean="0"/>
              <a:t> modules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to design </a:t>
            </a:r>
            <a:r>
              <a:rPr lang="en-US" altLang="en-US" sz="2400" b="1" dirty="0" smtClean="0"/>
              <a:t>artifacts.</a:t>
            </a:r>
          </a:p>
          <a:p>
            <a:pPr eaLnBrk="1" hangingPunct="1"/>
            <a:r>
              <a:rPr lang="en-US" altLang="en-US" sz="2400" b="1" dirty="0" smtClean="0"/>
              <a:t>Further add the relationship of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requirements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to design and code</a:t>
            </a:r>
            <a:r>
              <a:rPr lang="en-US" altLang="en-US" sz="2400" b="1" dirty="0" smtClean="0"/>
              <a:t> artifacts.</a:t>
            </a:r>
          </a:p>
          <a:p>
            <a:pPr eaLnBrk="1" hangingPunct="1"/>
            <a:r>
              <a:rPr lang="en-US" altLang="en-US" sz="2400" b="1" dirty="0" smtClean="0"/>
              <a:t>Now relate the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test scenarios to these.</a:t>
            </a:r>
          </a:p>
          <a:p>
            <a:pPr eaLnBrk="1" hangingPunct="1"/>
            <a:endParaRPr lang="en-US" altLang="en-US" sz="1200" b="1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altLang="en-US" sz="2400" b="1" dirty="0" smtClean="0"/>
              <a:t>Fold in the possibilities of 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multiple releases </a:t>
            </a:r>
            <a:r>
              <a:rPr lang="en-US" altLang="en-US" sz="2400" b="1" dirty="0" smtClean="0"/>
              <a:t>and the support of these 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multiple releases that can have fixes applied to them.</a:t>
            </a:r>
          </a:p>
          <a:p>
            <a:pPr eaLnBrk="1" hangingPunct="1"/>
            <a:r>
              <a:rPr lang="en-US" altLang="en-US" sz="2400" b="1" dirty="0" smtClean="0"/>
              <a:t>Finally, consider these in terms of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the world-wide market </a:t>
            </a:r>
            <a:r>
              <a:rPr lang="en-US" altLang="en-US" sz="2400" b="1" dirty="0" smtClean="0"/>
              <a:t>where we may have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Japanese </a:t>
            </a:r>
            <a:r>
              <a:rPr lang="en-US" altLang="en-US" sz="2400" b="1" dirty="0" smtClean="0"/>
              <a:t>version,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German</a:t>
            </a:r>
            <a:r>
              <a:rPr lang="en-US" altLang="en-US" sz="2400" b="1" dirty="0" smtClean="0"/>
              <a:t> version,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French </a:t>
            </a:r>
            <a:r>
              <a:rPr lang="en-US" altLang="en-US" sz="2400" b="1" dirty="0" smtClean="0"/>
              <a:t>version,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Chinese</a:t>
            </a:r>
            <a:r>
              <a:rPr lang="en-US" altLang="en-US" sz="2400" b="1" dirty="0" smtClean="0"/>
              <a:t> version,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Brazilian</a:t>
            </a:r>
            <a:r>
              <a:rPr lang="en-US" altLang="en-US" sz="2400" b="1" dirty="0" smtClean="0"/>
              <a:t> version,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Indian</a:t>
            </a:r>
            <a:r>
              <a:rPr lang="en-US" altLang="en-US" sz="2400" b="1" dirty="0" smtClean="0"/>
              <a:t> version, etc.  </a:t>
            </a:r>
          </a:p>
          <a:p>
            <a:pPr eaLnBrk="1" hangingPunct="1"/>
            <a:endParaRPr lang="en-US" altLang="en-US" sz="2400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3505200"/>
            <a:ext cx="800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631</Words>
  <Application>Microsoft Office PowerPoint</Application>
  <PresentationFormat>On-screen Show (4:3)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Lucida Grande</vt:lpstr>
      <vt:lpstr>Default Design</vt:lpstr>
      <vt:lpstr>Chapter 11: Configuration Management, Integration, and Builds </vt:lpstr>
      <vt:lpstr>Configuration Management</vt:lpstr>
      <vt:lpstr>Software Configuration Management</vt:lpstr>
      <vt:lpstr>Managing the Software Artifacts </vt:lpstr>
      <vt:lpstr> Example: Inter-Artifacts Relationship Matrix  </vt:lpstr>
      <vt:lpstr>“Multi Relations”</vt:lpstr>
      <vt:lpstr>“Promotion” of Artifacts: An Example of Configuration Management Influenced by Testing Process</vt:lpstr>
      <vt:lpstr>Another Intra-Entity Relation: Code Changes and Versioning Example</vt:lpstr>
      <vt:lpstr>Some Aspects of Managing Software Artifacts Inter-Relationships</vt:lpstr>
      <vt:lpstr>Configuration Management – (Control) </vt:lpstr>
      <vt:lpstr>Sample: Parts Identification Model</vt:lpstr>
      <vt:lpstr>Parts Storage and Access Model for  Configuration Management</vt:lpstr>
      <vt:lpstr>Parts Storage and Access Model for  Configuration Management (cont.)</vt:lpstr>
      <vt:lpstr>(System Build) with Configuration Manager</vt:lpstr>
      <vt:lpstr>Some Configuration Management Tools</vt:lpstr>
    </vt:vector>
  </TitlesOfParts>
  <Company>spsu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Barbara Victoria Bernal</dc:creator>
  <cp:lastModifiedBy>Ken Hang</cp:lastModifiedBy>
  <cp:revision>57</cp:revision>
  <dcterms:created xsi:type="dcterms:W3CDTF">2006-06-26T18:15:42Z</dcterms:created>
  <dcterms:modified xsi:type="dcterms:W3CDTF">2018-05-22T23:41:57Z</dcterms:modified>
</cp:coreProperties>
</file>