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7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33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0269"/>
  </p:normalViewPr>
  <p:slideViewPr>
    <p:cSldViewPr>
      <p:cViewPr>
        <p:scale>
          <a:sx n="100" d="100"/>
          <a:sy n="100" d="100"/>
        </p:scale>
        <p:origin x="156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59538-4F28-4C4C-AE95-1C4B24C06EC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74D5-20CA-7043-8B5F-A8EC45D6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8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9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2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29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7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4D5-20CA-7043-8B5F-A8EC45D628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3F6FB-9A8D-4238-B65A-5311E2000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97B23-1B8C-407B-8035-1E98DEAF5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251D7-9A6E-40E8-932F-CE94430BE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89B77-279A-46E8-B45A-BA5016262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179A3-C851-460D-88C7-C1E6415A9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AF5C-6E34-4A09-96BE-33E9C1AF7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992BF-3552-4DAE-A4A1-D71BCF226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55A4E-C424-4EC9-9540-924AE0357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6F4EC-DB4F-4048-A482-F8E678A94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4CD1C-674A-46C1-B536-04A8200D8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9599A-42C9-4873-B365-07FF74B46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4C75AF8B-BB3C-447C-A934-5608281E9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478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 u="sng" dirty="0" smtClean="0">
                <a:solidFill>
                  <a:schemeClr val="bg1"/>
                </a:solidFill>
              </a:rPr>
              <a:t>Chapter 13</a:t>
            </a:r>
            <a:r>
              <a:rPr lang="en-US" altLang="en-US" dirty="0" smtClean="0">
                <a:solidFill>
                  <a:schemeClr val="bg1"/>
                </a:solidFill>
              </a:rPr>
              <a:t>: Software Project Management </a:t>
            </a:r>
            <a:endParaRPr lang="en-US" altLang="en-US" u="sng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Adjusting</a:t>
            </a:r>
            <a:r>
              <a:rPr lang="en-US" altLang="en-US" sz="3800" b="1" dirty="0" smtClean="0"/>
              <a:t> (POM</a:t>
            </a:r>
            <a:r>
              <a:rPr lang="en-US" altLang="en-US" sz="3800" b="1" i="1" u="sng" dirty="0" smtClean="0">
                <a:solidFill>
                  <a:srgbClr val="0000CC"/>
                </a:solidFill>
              </a:rPr>
              <a:t>A</a:t>
            </a:r>
            <a:r>
              <a:rPr lang="en-US" altLang="en-US" sz="3800" b="1" dirty="0" smtClean="0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It is highly unlikely that a software project progresses with no problem. As soon as the project status suggests potential problem, we must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not be afraid to make changes</a:t>
            </a:r>
            <a:r>
              <a:rPr lang="en-US" altLang="en-US" sz="2800" b="1" dirty="0" smtClean="0"/>
              <a:t>. </a:t>
            </a:r>
          </a:p>
          <a:p>
            <a:pPr eaLnBrk="1" hangingPunct="1"/>
            <a:endParaRPr lang="en-US" altLang="en-US" sz="1400" b="1" dirty="0" smtClean="0"/>
          </a:p>
          <a:p>
            <a:pPr eaLnBrk="1" hangingPunct="1"/>
            <a:r>
              <a:rPr lang="en-US" altLang="en-US" sz="2800" b="1" dirty="0" smtClean="0"/>
              <a:t>Three main areas of adjustments are (or are combinations of):</a:t>
            </a:r>
          </a:p>
          <a:p>
            <a:pPr lvl="1" eaLnBrk="1" hangingPunct="1"/>
            <a:r>
              <a:rPr lang="en-US" altLang="en-US" sz="2400" b="1" i="1" dirty="0" smtClean="0">
                <a:solidFill>
                  <a:srgbClr val="660033"/>
                </a:solidFill>
              </a:rPr>
              <a:t>Resources</a:t>
            </a:r>
          </a:p>
          <a:p>
            <a:pPr lvl="1" eaLnBrk="1" hangingPunct="1"/>
            <a:r>
              <a:rPr lang="en-US" altLang="en-US" sz="2400" b="1" i="1" dirty="0" smtClean="0">
                <a:solidFill>
                  <a:srgbClr val="660033"/>
                </a:solidFill>
              </a:rPr>
              <a:t>Schedule</a:t>
            </a:r>
          </a:p>
          <a:p>
            <a:pPr lvl="1" eaLnBrk="1" hangingPunct="1"/>
            <a:r>
              <a:rPr lang="en-US" altLang="en-US" sz="2400" b="1" i="1" dirty="0" smtClean="0">
                <a:solidFill>
                  <a:srgbClr val="660033"/>
                </a:solidFill>
              </a:rPr>
              <a:t>Project content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143000" y="2209800"/>
            <a:ext cx="6851650" cy="26543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Software </a:t>
            </a:r>
            <a:r>
              <a:rPr lang="en-US" altLang="en-US" dirty="0" smtClean="0"/>
              <a:t>project </a:t>
            </a:r>
            <a:r>
              <a:rPr lang="en-US" altLang="en-US" dirty="0"/>
              <a:t>m</a:t>
            </a:r>
            <a:r>
              <a:rPr lang="en-US" altLang="en-US" dirty="0" smtClean="0"/>
              <a:t>anagement </a:t>
            </a:r>
            <a:r>
              <a:rPr lang="en-US" altLang="en-US" dirty="0"/>
              <a:t>p</a:t>
            </a:r>
            <a:r>
              <a:rPr lang="en-US" altLang="en-US" dirty="0" smtClean="0"/>
              <a:t>rocess 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              </a:t>
            </a:r>
            <a:r>
              <a:rPr lang="en-US" altLang="en-US" dirty="0" smtClean="0"/>
              <a:t>  </a:t>
            </a:r>
            <a:r>
              <a:rPr lang="en-US" altLang="en-US" u="sng" dirty="0" smtClean="0">
                <a:solidFill>
                  <a:srgbClr val="660033"/>
                </a:solidFill>
              </a:rPr>
              <a:t>is </a:t>
            </a:r>
            <a:r>
              <a:rPr lang="en-US" altLang="en-US" u="sng" dirty="0">
                <a:solidFill>
                  <a:srgbClr val="660033"/>
                </a:solidFill>
              </a:rPr>
              <a:t>not the same as</a:t>
            </a:r>
          </a:p>
          <a:p>
            <a:pPr eaLnBrk="1" hangingPunct="1"/>
            <a:r>
              <a:rPr lang="en-US" altLang="en-US" u="sng" dirty="0"/>
              <a:t> 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− </a:t>
            </a:r>
            <a:r>
              <a:rPr lang="en-US" altLang="en-US" dirty="0"/>
              <a:t>Software </a:t>
            </a:r>
            <a:r>
              <a:rPr lang="en-US" altLang="en-US" dirty="0" smtClean="0"/>
              <a:t>development </a:t>
            </a:r>
            <a:r>
              <a:rPr lang="en-US" altLang="en-US" dirty="0"/>
              <a:t>p</a:t>
            </a:r>
            <a:r>
              <a:rPr lang="en-US" altLang="en-US" dirty="0" smtClean="0"/>
              <a:t>rocess </a:t>
            </a:r>
            <a:r>
              <a:rPr lang="en-US" altLang="en-US" dirty="0"/>
              <a:t>or</a:t>
            </a:r>
          </a:p>
          <a:p>
            <a:pPr eaLnBrk="1" hangingPunct="1"/>
            <a:r>
              <a:rPr lang="en-US" altLang="en-US" dirty="0"/>
              <a:t> − Software </a:t>
            </a:r>
            <a:r>
              <a:rPr lang="en-US" altLang="en-US" dirty="0" smtClean="0"/>
              <a:t>life </a:t>
            </a:r>
            <a:r>
              <a:rPr lang="en-US" altLang="en-US" dirty="0"/>
              <a:t>c</a:t>
            </a:r>
            <a:r>
              <a:rPr lang="en-US" altLang="en-US" dirty="0" smtClean="0"/>
              <a:t>ycle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9445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993300"/>
                </a:solidFill>
              </a:rPr>
              <a:t>Some Project Management Techniques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660033"/>
                </a:solidFill>
              </a:rPr>
              <a:t>Planning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: project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effort estimation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General view: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 smtClean="0"/>
              <a:t>Units of effort = a + b (size)</a:t>
            </a:r>
            <a:r>
              <a:rPr lang="en-US" altLang="en-US" sz="2000" b="1" baseline="30000" dirty="0" smtClean="0"/>
              <a:t>c</a:t>
            </a:r>
            <a:r>
              <a:rPr lang="en-US" altLang="en-US" sz="2000" b="1" dirty="0" smtClean="0"/>
              <a:t> + </a:t>
            </a:r>
            <a:r>
              <a:rPr lang="el-GR" altLang="en-US" sz="2000" b="1" dirty="0" smtClean="0">
                <a:latin typeface="Univers" pitchFamily="34" charset="0"/>
              </a:rPr>
              <a:t>Σ</a:t>
            </a:r>
            <a:r>
              <a:rPr lang="en-US" altLang="en-US" sz="2000" b="1" dirty="0" smtClean="0">
                <a:latin typeface="Univers" pitchFamily="34" charset="0"/>
              </a:rPr>
              <a:t>(factors)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Univers" pitchFamily="34" charset="0"/>
              </a:rPr>
              <a:t>       where a, b, and c is set of estimated constants,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Univers" pitchFamily="34" charset="0"/>
              </a:rPr>
              <a:t>                 size is the estimated size of the project,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Univers" pitchFamily="34" charset="0"/>
              </a:rPr>
              <a:t>                 and factors are additional factors of concern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 b="1" dirty="0" smtClean="0">
              <a:latin typeface="Univer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latin typeface="Univers" pitchFamily="34" charset="0"/>
              </a:rPr>
              <a:t>Most of the estimating techniques use some form of this general “formula.”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200" b="1" dirty="0" smtClean="0">
              <a:latin typeface="Univers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i="1" u="sng" dirty="0" smtClean="0">
                <a:solidFill>
                  <a:srgbClr val="660033"/>
                </a:solidFill>
                <a:latin typeface="Univers" pitchFamily="34" charset="0"/>
              </a:rPr>
              <a:t>COCOMO I and COCOMO II</a:t>
            </a:r>
            <a:r>
              <a:rPr lang="en-US" altLang="en-US" sz="2000" b="1" dirty="0" smtClean="0">
                <a:solidFill>
                  <a:srgbClr val="660033"/>
                </a:solidFill>
                <a:latin typeface="Univers" pitchFamily="34" charset="0"/>
              </a:rPr>
              <a:t>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i="1" u="sng" dirty="0" smtClean="0">
                <a:solidFill>
                  <a:srgbClr val="660033"/>
                </a:solidFill>
                <a:latin typeface="Univers" pitchFamily="34" charset="0"/>
              </a:rPr>
              <a:t>Function Point model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Univers" pitchFamily="34" charset="0"/>
              </a:rPr>
              <a:t>                 </a:t>
            </a:r>
            <a:endParaRPr lang="el-GR" altLang="en-US" sz="2000" b="1" dirty="0" smtClean="0">
              <a:latin typeface="Univers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400800" y="5410200"/>
            <a:ext cx="26725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pages 354−364 of your</a:t>
            </a:r>
          </a:p>
          <a:p>
            <a:pPr eaLnBrk="1" hangingPunct="1"/>
            <a:r>
              <a:rPr lang="en-US" altLang="en-US" sz="1800" dirty="0"/>
              <a:t>textbook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5715000" y="5791200"/>
            <a:ext cx="60960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9445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Some Project Management Techniques</a:t>
            </a:r>
            <a:br>
              <a:rPr lang="en-US" altLang="en-US" sz="3600" b="1" dirty="0" smtClean="0"/>
            </a:br>
            <a:r>
              <a:rPr lang="en-US" altLang="en-US" sz="2800" b="1" dirty="0" smtClean="0"/>
              <a:t>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660033"/>
                </a:solidFill>
              </a:rPr>
              <a:t>Planning and organizing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: </a:t>
            </a:r>
            <a:r>
              <a:rPr lang="en-US" altLang="en-US" sz="2800" b="1" u="sng" dirty="0">
                <a:solidFill>
                  <a:srgbClr val="0000CC"/>
                </a:solidFill>
              </a:rPr>
              <a:t>w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ork </a:t>
            </a:r>
            <a:r>
              <a:rPr lang="en-US" altLang="en-US" sz="2800" b="1" u="sng" dirty="0">
                <a:solidFill>
                  <a:srgbClr val="0000CC"/>
                </a:solidFill>
              </a:rPr>
              <a:t>b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reakdown </a:t>
            </a:r>
            <a:r>
              <a:rPr lang="en-US" altLang="en-US" sz="2800" b="1" u="sng" dirty="0">
                <a:solidFill>
                  <a:srgbClr val="0000CC"/>
                </a:solidFill>
              </a:rPr>
              <a:t>s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tructure</a:t>
            </a:r>
          </a:p>
          <a:p>
            <a:pPr eaLnBrk="1" hangingPunct="1">
              <a:buFontTx/>
              <a:buNone/>
            </a:pPr>
            <a:endParaRPr lang="en-US" altLang="en-US" sz="1200" b="1" u="sng" dirty="0" smtClean="0"/>
          </a:p>
          <a:p>
            <a:pPr lvl="1" eaLnBrk="1" hangingPunct="1"/>
            <a:r>
              <a:rPr lang="en-US" altLang="en-US" sz="2400" b="1" dirty="0" smtClean="0"/>
              <a:t>Estimation of the complete project by </a:t>
            </a:r>
          </a:p>
          <a:p>
            <a:pPr lvl="1" eaLnBrk="1" hangingPunct="1">
              <a:buFontTx/>
              <a:buNone/>
            </a:pPr>
            <a:endParaRPr lang="en-US" altLang="en-US" sz="1000" b="1" dirty="0" smtClean="0"/>
          </a:p>
          <a:p>
            <a:pPr lvl="2" eaLnBrk="1" hangingPunct="1"/>
            <a:r>
              <a:rPr lang="en-US" altLang="en-US" sz="2000" b="1" u="sng" dirty="0" smtClean="0"/>
              <a:t>Deliverables</a:t>
            </a:r>
          </a:p>
          <a:p>
            <a:pPr lvl="2" eaLnBrk="1" hangingPunct="1"/>
            <a:r>
              <a:rPr lang="en-US" altLang="en-US" sz="2000" b="1" u="sng" dirty="0" smtClean="0"/>
              <a:t>Tasks required</a:t>
            </a:r>
            <a:r>
              <a:rPr lang="en-US" altLang="en-US" sz="2000" b="1" dirty="0" smtClean="0"/>
              <a:t> to develop the deliverables</a:t>
            </a:r>
          </a:p>
          <a:p>
            <a:pPr lvl="2" eaLnBrk="1" hangingPunct="1"/>
            <a:r>
              <a:rPr lang="en-US" altLang="en-US" sz="2000" b="1" u="sng" dirty="0" smtClean="0"/>
              <a:t>Resources</a:t>
            </a:r>
            <a:r>
              <a:rPr lang="en-US" altLang="en-US" sz="2000" b="1" dirty="0" smtClean="0"/>
              <a:t> required to perform the tasks</a:t>
            </a:r>
          </a:p>
          <a:p>
            <a:pPr lvl="2" eaLnBrk="1" hangingPunct="1">
              <a:buFontTx/>
              <a:buNone/>
            </a:pPr>
            <a:endParaRPr lang="en-US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92162"/>
          </a:xfrm>
        </p:spPr>
        <p:txBody>
          <a:bodyPr/>
          <a:lstStyle/>
          <a:p>
            <a:pPr eaLnBrk="1" hangingPunct="1"/>
            <a:r>
              <a:rPr lang="en-US" altLang="en-US" sz="3400" b="1" dirty="0" smtClean="0"/>
              <a:t>Work Breakdown Structure (WBS) Steps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200" b="1" dirty="0" smtClean="0"/>
              <a:t>Examine and determine the </a:t>
            </a:r>
            <a:r>
              <a:rPr lang="en-US" altLang="en-US" sz="2200" b="1" i="1" dirty="0" smtClean="0">
                <a:solidFill>
                  <a:srgbClr val="660033"/>
                </a:solidFill>
              </a:rPr>
              <a:t>external deliverables</a:t>
            </a:r>
            <a:r>
              <a:rPr lang="en-US" altLang="en-US" sz="2200" b="1" dirty="0" smtClean="0"/>
              <a:t> of the project.</a:t>
            </a:r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endParaRPr lang="en-US" altLang="en-US" sz="1000" b="1" dirty="0" smtClean="0"/>
          </a:p>
          <a:p>
            <a:pPr marL="574675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200" b="1" i="1" dirty="0" smtClean="0">
                <a:solidFill>
                  <a:srgbClr val="660033"/>
                </a:solidFill>
              </a:rPr>
              <a:t> Identify the steps and tasks</a:t>
            </a:r>
            <a:r>
              <a:rPr lang="en-US" altLang="en-US" sz="2200" b="1" dirty="0" smtClean="0"/>
              <a:t> required to produce each of </a:t>
            </a:r>
            <a:br>
              <a:rPr lang="en-US" altLang="en-US" sz="2200" b="1" dirty="0" smtClean="0"/>
            </a:br>
            <a:r>
              <a:rPr lang="en-US" altLang="en-US" sz="2200" b="1" dirty="0" smtClean="0"/>
              <a:t>the deliverables, including the tasks that are required to produce any intermediate internal deliverables.</a:t>
            </a:r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endParaRPr lang="en-US" altLang="en-US" sz="1000" b="1" dirty="0" smtClean="0"/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200" b="1" i="1" dirty="0" smtClean="0">
                <a:solidFill>
                  <a:srgbClr val="660033"/>
                </a:solidFill>
              </a:rPr>
              <a:t> Sequence the tasks</a:t>
            </a:r>
            <a:r>
              <a:rPr lang="en-US" altLang="en-US" sz="2200" b="1" dirty="0" smtClean="0"/>
              <a:t>, showing any potential for parallelism.</a:t>
            </a:r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endParaRPr lang="en-US" altLang="en-US" sz="1000" b="1" dirty="0" smtClean="0"/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200" b="1" i="1" dirty="0" smtClean="0">
                <a:solidFill>
                  <a:srgbClr val="660033"/>
                </a:solidFill>
              </a:rPr>
              <a:t> Provide an estimate</a:t>
            </a:r>
            <a:r>
              <a:rPr lang="en-US" altLang="en-US" sz="2200" b="1" dirty="0" smtClean="0"/>
              <a:t> </a:t>
            </a:r>
            <a:r>
              <a:rPr lang="en-US" altLang="en-US" sz="2200" b="1" i="1" dirty="0" smtClean="0">
                <a:solidFill>
                  <a:srgbClr val="660033"/>
                </a:solidFill>
              </a:rPr>
              <a:t>size</a:t>
            </a:r>
            <a:r>
              <a:rPr lang="en-US" altLang="en-US" sz="2200" b="1" dirty="0" smtClean="0"/>
              <a:t> of each of the </a:t>
            </a:r>
            <a:r>
              <a:rPr lang="en-US" altLang="en-US" sz="2200" b="1" i="1" dirty="0" smtClean="0">
                <a:solidFill>
                  <a:srgbClr val="660033"/>
                </a:solidFill>
              </a:rPr>
              <a:t>tasks</a:t>
            </a:r>
            <a:r>
              <a:rPr lang="en-US" altLang="en-US" sz="2200" b="1" i="1" dirty="0" smtClean="0"/>
              <a:t>.</a:t>
            </a:r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endParaRPr lang="en-US" altLang="en-US" sz="1000" b="1" i="1" dirty="0" smtClean="0">
              <a:solidFill>
                <a:srgbClr val="660033"/>
              </a:solidFill>
            </a:endParaRPr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200" b="1" dirty="0" smtClean="0"/>
              <a:t>Provide an </a:t>
            </a:r>
            <a:r>
              <a:rPr lang="en-US" altLang="en-US" sz="2200" b="1" i="1" dirty="0" smtClean="0">
                <a:solidFill>
                  <a:srgbClr val="660033"/>
                </a:solidFill>
              </a:rPr>
              <a:t>estimate of the productivity of the personnel</a:t>
            </a:r>
            <a:r>
              <a:rPr lang="en-US" altLang="en-US" sz="2200" b="1" dirty="0" smtClean="0"/>
              <a:t> that is most likely to be assigned to each of the tasks.</a:t>
            </a:r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endParaRPr lang="en-US" altLang="en-US" sz="1000" b="1" dirty="0" smtClean="0"/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200" b="1" i="1" dirty="0" smtClean="0">
                <a:solidFill>
                  <a:srgbClr val="660033"/>
                </a:solidFill>
              </a:rPr>
              <a:t> Calculate the time required</a:t>
            </a:r>
            <a:r>
              <a:rPr lang="en-US" altLang="en-US" sz="2200" b="1" dirty="0" smtClean="0"/>
              <a:t> to accomplish each task.</a:t>
            </a:r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endParaRPr lang="en-US" altLang="en-US" sz="1000" b="1" dirty="0" smtClean="0"/>
          </a:p>
          <a:p>
            <a:pPr marL="609600" indent="-377825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200" b="1" dirty="0" smtClean="0"/>
              <a:t>For each of the external deliverable, </a:t>
            </a:r>
            <a:r>
              <a:rPr lang="en-US" altLang="en-US" sz="2200" b="1" i="1" dirty="0" smtClean="0">
                <a:solidFill>
                  <a:srgbClr val="660033"/>
                </a:solidFill>
              </a:rPr>
              <a:t>lay out the timeline</a:t>
            </a:r>
            <a:r>
              <a:rPr lang="en-US" altLang="en-US" sz="2200" b="1" dirty="0" smtClean="0"/>
              <a:t> of all the tasks needed to produce that deliverable and label the resources that will be assigned to the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15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Example of:  </a:t>
            </a:r>
            <a:r>
              <a:rPr lang="en-US" altLang="en-US" sz="2400" b="1" u="sng" dirty="0" smtClean="0"/>
              <a:t>Task Network</a:t>
            </a:r>
            <a:r>
              <a:rPr lang="en-US" altLang="en-US" sz="2400" b="1" dirty="0" smtClean="0"/>
              <a:t> with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Estimated Time Units </a:t>
            </a:r>
          </a:p>
        </p:txBody>
      </p:sp>
      <p:pic>
        <p:nvPicPr>
          <p:cNvPr id="3074" name="Picture 2" descr="\\10.1.1.17\productions\ART\ART PROCESS\PPT Projects\Tsui_PPT_163567\JPEG and EPS\Chapter 13\9781284132786_CH13_FIGF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7" y="666095"/>
            <a:ext cx="87534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715000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End Result of WBS = Initial Schedule Estimate</a:t>
            </a:r>
          </a:p>
        </p:txBody>
      </p:sp>
      <p:pic>
        <p:nvPicPr>
          <p:cNvPr id="4098" name="Picture 2" descr="\\10.1.1.17\productions\ART\ART PROCESS\PPT Projects\Tsui_PPT_163567\JPEG and EPS\Chapter 13\9781284132786_CH13_FIGF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0" y="447020"/>
            <a:ext cx="840105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096963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Some Project Management Techniques</a:t>
            </a:r>
            <a:br>
              <a:rPr lang="en-US" altLang="en-US" sz="3600" b="1" dirty="0" smtClean="0"/>
            </a:br>
            <a:r>
              <a:rPr lang="en-US" altLang="en-US" sz="3200" b="1" dirty="0" smtClean="0"/>
              <a:t>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3733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660033"/>
                </a:solidFill>
              </a:rPr>
              <a:t>Monitoring</a:t>
            </a:r>
            <a:r>
              <a:rPr lang="en-US" altLang="en-US" sz="2800" b="1" dirty="0" smtClean="0"/>
              <a:t>: </a:t>
            </a:r>
            <a:r>
              <a:rPr lang="en-US" altLang="en-US" sz="2800" b="1" u="sng" dirty="0">
                <a:solidFill>
                  <a:srgbClr val="0000CC"/>
                </a:solidFill>
              </a:rPr>
              <a:t>e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arned value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 </a:t>
            </a:r>
          </a:p>
          <a:p>
            <a:pPr eaLnBrk="1" hangingPunct="1">
              <a:buFontTx/>
              <a:buNone/>
            </a:pPr>
            <a:endParaRPr lang="en-US" altLang="en-US" sz="1400" b="1" dirty="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en-US" sz="2400" b="1" dirty="0" smtClean="0"/>
              <a:t>A technique to track the project status by comparing (at some specific time):</a:t>
            </a:r>
          </a:p>
          <a:p>
            <a:pPr lvl="1" eaLnBrk="1" hangingPunct="1">
              <a:buFontTx/>
              <a:buNone/>
            </a:pPr>
            <a:endParaRPr lang="en-US" altLang="en-US" sz="1000" b="1" dirty="0" smtClean="0"/>
          </a:p>
          <a:p>
            <a:pPr lvl="2" eaLnBrk="1" hangingPunct="1"/>
            <a:r>
              <a:rPr lang="en-US" altLang="en-US" sz="2000" b="1" dirty="0" smtClean="0">
                <a:solidFill>
                  <a:srgbClr val="0000CC"/>
                </a:solidFill>
              </a:rPr>
              <a:t>How much effort has been expended </a:t>
            </a:r>
            <a:endParaRPr lang="en-US" altLang="en-US" sz="2000" b="1" u="sng" dirty="0" smtClean="0"/>
          </a:p>
          <a:p>
            <a:pPr lvl="2" eaLnBrk="1" hangingPunct="1">
              <a:buFontTx/>
              <a:buNone/>
            </a:pPr>
            <a:r>
              <a:rPr lang="en-US" altLang="en-US" sz="2000" b="1" dirty="0" smtClean="0"/>
              <a:t>                               </a:t>
            </a:r>
            <a:r>
              <a:rPr lang="en-US" altLang="en-US" sz="2000" b="1" u="sng" dirty="0" smtClean="0"/>
              <a:t>versus</a:t>
            </a:r>
          </a:p>
          <a:p>
            <a:pPr lvl="2" eaLnBrk="1" hangingPunct="1"/>
            <a:r>
              <a:rPr lang="en-US" altLang="en-US" sz="2000" b="1" dirty="0" smtClean="0">
                <a:solidFill>
                  <a:srgbClr val="0000CC"/>
                </a:solidFill>
              </a:rPr>
              <a:t>How much effort was planned to have been expended</a:t>
            </a:r>
          </a:p>
          <a:p>
            <a:pPr lvl="2" eaLnBrk="1" hangingPunct="1">
              <a:buFontTx/>
              <a:buNone/>
            </a:pPr>
            <a:endParaRPr lang="en-US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Definitions for Earned Value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Budgeted cost of work (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BCW</a:t>
            </a:r>
            <a:r>
              <a:rPr lang="en-US" altLang="en-US" sz="2000" b="1" dirty="0" smtClean="0"/>
              <a:t>): estimated effort for each of the work tasks.</a:t>
            </a:r>
          </a:p>
          <a:p>
            <a:pPr eaLnBrk="1" hangingPunct="1"/>
            <a:r>
              <a:rPr lang="en-US" altLang="en-US" sz="2000" b="1" dirty="0" smtClean="0"/>
              <a:t>Budgeted cost of work </a:t>
            </a:r>
            <a:r>
              <a:rPr lang="en-US" altLang="en-US" sz="2000" b="1" dirty="0"/>
              <a:t>s</a:t>
            </a:r>
            <a:r>
              <a:rPr lang="en-US" altLang="en-US" sz="2000" b="1" dirty="0" smtClean="0"/>
              <a:t>cheduled (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BCWS</a:t>
            </a:r>
            <a:r>
              <a:rPr lang="en-US" altLang="en-US" sz="2000" b="1" dirty="0" smtClean="0"/>
              <a:t>): sum of estimated effort of all the tasks that were </a:t>
            </a:r>
            <a:r>
              <a:rPr lang="en-US" altLang="en-US" sz="2000" b="1" u="sng" dirty="0" smtClean="0"/>
              <a:t>planned to be completed</a:t>
            </a:r>
            <a:r>
              <a:rPr lang="en-US" altLang="en-US" sz="2000" b="1" dirty="0" smtClean="0"/>
              <a:t> (</a:t>
            </a:r>
            <a:r>
              <a:rPr lang="en-US" altLang="en-US" sz="2000" b="1" dirty="0" smtClean="0">
                <a:solidFill>
                  <a:srgbClr val="660033"/>
                </a:solidFill>
              </a:rPr>
              <a:t>by</a:t>
            </a:r>
            <a:r>
              <a:rPr lang="en-US" altLang="en-US" sz="2000" b="1" u="sng" dirty="0" smtClean="0">
                <a:solidFill>
                  <a:srgbClr val="660033"/>
                </a:solidFill>
              </a:rPr>
              <a:t> </a:t>
            </a:r>
            <a:br>
              <a:rPr lang="en-US" altLang="en-US" sz="2000" b="1" u="sng" dirty="0" smtClean="0">
                <a:solidFill>
                  <a:srgbClr val="660033"/>
                </a:solidFill>
              </a:rPr>
            </a:br>
            <a:r>
              <a:rPr lang="en-US" altLang="en-US" sz="2000" b="1" u="sng" dirty="0" smtClean="0">
                <a:solidFill>
                  <a:srgbClr val="660033"/>
                </a:solidFill>
              </a:rPr>
              <a:t>a</a:t>
            </a:r>
            <a:r>
              <a:rPr lang="en-US" altLang="en-US" sz="2000" b="1" dirty="0" smtClean="0">
                <a:solidFill>
                  <a:srgbClr val="660033"/>
                </a:solidFill>
              </a:rPr>
              <a:t> </a:t>
            </a:r>
            <a:r>
              <a:rPr lang="en-US" altLang="en-US" sz="2000" b="1" u="sng" dirty="0" smtClean="0">
                <a:solidFill>
                  <a:srgbClr val="660033"/>
                </a:solidFill>
              </a:rPr>
              <a:t>specific date</a:t>
            </a:r>
            <a:r>
              <a:rPr lang="en-US" altLang="en-US" sz="2000" b="1" dirty="0" smtClean="0"/>
              <a:t>).</a:t>
            </a:r>
          </a:p>
          <a:p>
            <a:pPr eaLnBrk="1" hangingPunct="1"/>
            <a:r>
              <a:rPr lang="en-US" altLang="en-US" sz="2000" b="1" dirty="0" smtClean="0"/>
              <a:t>Budget at completion (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BAC</a:t>
            </a:r>
            <a:r>
              <a:rPr lang="en-US" altLang="en-US" sz="2000" b="1" dirty="0" smtClean="0"/>
              <a:t>): estimate of the total project effort or sum of all the BCWs.</a:t>
            </a:r>
          </a:p>
          <a:p>
            <a:pPr eaLnBrk="1" hangingPunct="1"/>
            <a:r>
              <a:rPr lang="en-US" altLang="en-US" sz="2000" b="1" dirty="0" smtClean="0"/>
              <a:t>Budgeted cost of work </a:t>
            </a:r>
            <a:r>
              <a:rPr lang="en-US" altLang="en-US" sz="2000" b="1" dirty="0"/>
              <a:t>p</a:t>
            </a:r>
            <a:r>
              <a:rPr lang="en-US" altLang="en-US" sz="2000" b="1" dirty="0" smtClean="0"/>
              <a:t>erformed (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BCWP</a:t>
            </a:r>
            <a:r>
              <a:rPr lang="en-US" altLang="en-US" sz="2000" b="1" dirty="0" smtClean="0"/>
              <a:t>): The sum of the estimated efforts of all the tasks that </a:t>
            </a:r>
            <a:r>
              <a:rPr lang="en-US" altLang="en-US" sz="2000" b="1" u="sng" dirty="0" smtClean="0"/>
              <a:t>have been completed</a:t>
            </a:r>
            <a:r>
              <a:rPr lang="en-US" altLang="en-US" sz="2000" b="1" dirty="0" smtClean="0"/>
              <a:t> (</a:t>
            </a:r>
            <a:r>
              <a:rPr lang="en-US" altLang="en-US" sz="2000" b="1" dirty="0" smtClean="0">
                <a:solidFill>
                  <a:srgbClr val="660033"/>
                </a:solidFill>
              </a:rPr>
              <a:t>by</a:t>
            </a:r>
            <a:r>
              <a:rPr lang="en-US" altLang="en-US" sz="2000" b="1" u="sng" dirty="0" smtClean="0">
                <a:solidFill>
                  <a:srgbClr val="660033"/>
                </a:solidFill>
              </a:rPr>
              <a:t> </a:t>
            </a:r>
            <a:br>
              <a:rPr lang="en-US" altLang="en-US" sz="2000" b="1" u="sng" dirty="0" smtClean="0">
                <a:solidFill>
                  <a:srgbClr val="660033"/>
                </a:solidFill>
              </a:rPr>
            </a:br>
            <a:r>
              <a:rPr lang="en-US" altLang="en-US" sz="2000" b="1" u="sng" dirty="0" smtClean="0">
                <a:solidFill>
                  <a:srgbClr val="660033"/>
                </a:solidFill>
              </a:rPr>
              <a:t>a specific date</a:t>
            </a:r>
            <a:r>
              <a:rPr lang="en-US" altLang="en-US" sz="2000" b="1" dirty="0" smtClean="0"/>
              <a:t>).</a:t>
            </a:r>
          </a:p>
          <a:p>
            <a:pPr eaLnBrk="1" hangingPunct="1"/>
            <a:r>
              <a:rPr lang="en-US" altLang="en-US" sz="2000" b="1" dirty="0" smtClean="0"/>
              <a:t>Actual cost of work </a:t>
            </a:r>
            <a:r>
              <a:rPr lang="en-US" altLang="en-US" sz="2000" b="1" dirty="0"/>
              <a:t>p</a:t>
            </a:r>
            <a:r>
              <a:rPr lang="en-US" altLang="en-US" sz="2000" b="1" dirty="0" smtClean="0"/>
              <a:t>erformed (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ACWP</a:t>
            </a:r>
            <a:r>
              <a:rPr lang="en-US" altLang="en-US" sz="2000" b="1" dirty="0" smtClean="0"/>
              <a:t>): The sum of the actual efforts of all the tasks that have been completed (</a:t>
            </a:r>
            <a:r>
              <a:rPr lang="en-US" altLang="en-US" sz="2000" b="1" dirty="0" smtClean="0">
                <a:solidFill>
                  <a:srgbClr val="660033"/>
                </a:solidFill>
              </a:rPr>
              <a:t>by</a:t>
            </a:r>
            <a:r>
              <a:rPr lang="en-US" altLang="en-US" sz="2000" b="1" u="sng" dirty="0" smtClean="0">
                <a:solidFill>
                  <a:srgbClr val="660033"/>
                </a:solidFill>
              </a:rPr>
              <a:t> a specific</a:t>
            </a:r>
            <a:r>
              <a:rPr lang="en-US" altLang="en-US" sz="2000" b="1" dirty="0" smtClean="0">
                <a:solidFill>
                  <a:srgbClr val="660033"/>
                </a:solidFill>
              </a:rPr>
              <a:t> </a:t>
            </a:r>
            <a:r>
              <a:rPr lang="en-US" altLang="en-US" sz="2000" b="1" u="sng" dirty="0" smtClean="0">
                <a:solidFill>
                  <a:srgbClr val="660033"/>
                </a:solidFill>
              </a:rPr>
              <a:t>date</a:t>
            </a:r>
            <a:r>
              <a:rPr lang="en-US" altLang="en-US" sz="2000" b="1" dirty="0" smtClean="0"/>
              <a:t>).</a:t>
            </a:r>
          </a:p>
          <a:p>
            <a:pPr eaLnBrk="1" hangingPunct="1"/>
            <a:r>
              <a:rPr lang="en-US" altLang="en-US" sz="2000" b="1" dirty="0" smtClean="0"/>
              <a:t>Earned value (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EV</a:t>
            </a:r>
            <a:r>
              <a:rPr lang="en-US" altLang="en-US" sz="2000" b="1" dirty="0" smtClean="0"/>
              <a:t>) indicates how much of the estimated work is completed on a specific date.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0" y="5729288"/>
            <a:ext cx="3214688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EV = BCWP / BAC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0694" y="5619751"/>
            <a:ext cx="5638800" cy="487362"/>
          </a:xfrm>
          <a:solidFill>
            <a:srgbClr val="CCFFCC"/>
          </a:solidFill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660033"/>
                </a:solidFill>
              </a:rPr>
              <a:t>Earned Value Example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669925" y="59547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7315200" y="838200"/>
            <a:ext cx="1652588" cy="581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Note the status</a:t>
            </a:r>
          </a:p>
          <a:p>
            <a:pPr eaLnBrk="1" hangingPunct="1"/>
            <a:r>
              <a:rPr lang="en-US" altLang="en-US" sz="1600" dirty="0"/>
              <a:t>checking </a:t>
            </a:r>
            <a:r>
              <a:rPr lang="en-US" altLang="en-US" sz="1600" dirty="0" smtClean="0"/>
              <a:t>date.</a:t>
            </a:r>
            <a:endParaRPr lang="en-US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81200"/>
            <a:ext cx="8967788" cy="31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Project Management “Process”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smtClean="0"/>
              <a:t>Why </a:t>
            </a:r>
            <a:r>
              <a:rPr lang="en-US" altLang="en-US" sz="2400" b="1" dirty="0"/>
              <a:t>do we need project management?</a:t>
            </a:r>
          </a:p>
          <a:p>
            <a:pPr eaLnBrk="1" hangingPunct="1"/>
            <a:r>
              <a:rPr lang="en-US" altLang="en-US" sz="2400" b="1" dirty="0"/>
              <a:t>Why can’t we just follow one of the software development </a:t>
            </a:r>
            <a:r>
              <a:rPr lang="en-US" altLang="en-US" sz="2400" b="1" dirty="0" smtClean="0"/>
              <a:t>processes </a:t>
            </a:r>
            <a:r>
              <a:rPr lang="en-US" altLang="en-US" sz="2400" b="1" dirty="0"/>
              <a:t>and be left alone?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3200400"/>
            <a:ext cx="8534400" cy="267765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u="sng" dirty="0"/>
              <a:t>All projects</a:t>
            </a:r>
            <a:r>
              <a:rPr lang="en-US" altLang="en-US" sz="2400" dirty="0"/>
              <a:t> – small and large – need project management</a:t>
            </a:r>
          </a:p>
          <a:p>
            <a:pPr eaLnBrk="1" hangingPunct="1"/>
            <a:r>
              <a:rPr lang="en-US" altLang="en-US" sz="2400" dirty="0"/>
              <a:t>because all projects </a:t>
            </a:r>
            <a:r>
              <a:rPr lang="en-US" altLang="en-US" sz="2400" u="sng" dirty="0"/>
              <a:t>need some degree of </a:t>
            </a:r>
            <a:r>
              <a:rPr lang="en-US" altLang="en-US" sz="2400" i="1" u="sng" dirty="0"/>
              <a:t>POMA</a:t>
            </a:r>
            <a:r>
              <a:rPr lang="en-US" altLang="en-US" sz="2400" dirty="0"/>
              <a:t>:</a:t>
            </a:r>
          </a:p>
          <a:p>
            <a:pPr eaLnBrk="1" hangingPunct="1"/>
            <a:endParaRPr lang="en-US" altLang="en-US" sz="1200" dirty="0"/>
          </a:p>
          <a:p>
            <a:pPr eaLnBrk="1" hangingPunct="1">
              <a:tabLst>
                <a:tab pos="2405063" algn="l"/>
              </a:tabLst>
            </a:pPr>
            <a:r>
              <a:rPr lang="en-US" altLang="en-US" sz="2400" dirty="0" smtClean="0"/>
              <a:t>		–  </a:t>
            </a:r>
            <a:r>
              <a:rPr lang="en-US" altLang="en-US" sz="2400" i="1" u="sng" dirty="0"/>
              <a:t>P</a:t>
            </a:r>
            <a:r>
              <a:rPr lang="en-US" altLang="en-US" sz="2400" dirty="0"/>
              <a:t>lanning</a:t>
            </a:r>
          </a:p>
          <a:p>
            <a:pPr eaLnBrk="1" hangingPunct="1">
              <a:tabLst>
                <a:tab pos="2405063" algn="l"/>
              </a:tabLst>
            </a:pPr>
            <a:r>
              <a:rPr lang="en-US" altLang="en-US" sz="2400" dirty="0" smtClean="0"/>
              <a:t>		–  </a:t>
            </a:r>
            <a:r>
              <a:rPr lang="en-US" altLang="en-US" sz="2400" i="1" u="sng" dirty="0"/>
              <a:t>O</a:t>
            </a:r>
            <a:r>
              <a:rPr lang="en-US" altLang="en-US" sz="2400" dirty="0"/>
              <a:t>rganizing</a:t>
            </a:r>
          </a:p>
          <a:p>
            <a:pPr eaLnBrk="1" hangingPunct="1">
              <a:tabLst>
                <a:tab pos="2405063" algn="l"/>
              </a:tabLst>
            </a:pPr>
            <a:r>
              <a:rPr lang="en-US" altLang="en-US" sz="2400" dirty="0" smtClean="0"/>
              <a:t>		–  </a:t>
            </a:r>
            <a:r>
              <a:rPr lang="en-US" altLang="en-US" sz="2400" i="1" u="sng" dirty="0"/>
              <a:t>M</a:t>
            </a:r>
            <a:r>
              <a:rPr lang="en-US" altLang="en-US" sz="2400" dirty="0"/>
              <a:t>onitoring of status</a:t>
            </a:r>
          </a:p>
          <a:p>
            <a:pPr eaLnBrk="1" hangingPunct="1">
              <a:tabLst>
                <a:tab pos="2405063" algn="l"/>
              </a:tabLst>
            </a:pPr>
            <a:r>
              <a:rPr lang="en-US" altLang="en-US" sz="2400" dirty="0" smtClean="0"/>
              <a:t>		–  </a:t>
            </a:r>
            <a:r>
              <a:rPr lang="en-US" altLang="en-US" sz="2400" i="1" u="sng" dirty="0"/>
              <a:t>A</a:t>
            </a:r>
            <a:r>
              <a:rPr lang="en-US" altLang="en-US" sz="2400" dirty="0"/>
              <a:t>djustment </a:t>
            </a:r>
            <a:endParaRPr lang="en-US" altLang="en-US" sz="2400" dirty="0" smtClean="0"/>
          </a:p>
          <a:p>
            <a:pPr eaLnBrk="1" hangingPunct="1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31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660033"/>
                </a:solidFill>
              </a:rPr>
              <a:t>Earned Value Example</a:t>
            </a:r>
            <a:endParaRPr lang="en-US" altLang="en-US" sz="2800" b="1" dirty="0" smtClean="0">
              <a:solidFill>
                <a:srgbClr val="660033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191000"/>
          </a:xfrm>
        </p:spPr>
        <p:txBody>
          <a:bodyPr/>
          <a:lstStyle/>
          <a:p>
            <a:pPr marL="231775" indent="-231775" eaLnBrk="1" hangingPunct="1"/>
            <a:r>
              <a:rPr lang="en-US" altLang="en-US" sz="1800" b="1" dirty="0" smtClean="0"/>
              <a:t>For work task 4, BCW is 25 person-days; for task 6, BCW is 20 person-days.</a:t>
            </a:r>
          </a:p>
          <a:p>
            <a:pPr marL="231775" indent="-231775" eaLnBrk="1" hangingPunct="1"/>
            <a:r>
              <a:rPr lang="en-US" altLang="en-US" sz="1800" b="1" dirty="0" smtClean="0"/>
              <a:t>BAC is the sum of the estimated efforts for all the tasks or </a:t>
            </a:r>
          </a:p>
          <a:p>
            <a:pPr eaLnBrk="1" hangingPunct="1">
              <a:buFontTx/>
              <a:buNone/>
            </a:pPr>
            <a:r>
              <a:rPr lang="en-US" altLang="en-US" sz="1800" b="1" dirty="0" smtClean="0"/>
              <a:t>           </a:t>
            </a:r>
            <a:r>
              <a:rPr lang="en-US" altLang="en-US" sz="1800" b="1" i="1" dirty="0" smtClean="0"/>
              <a:t> </a:t>
            </a:r>
            <a:r>
              <a:rPr lang="en-US" altLang="en-US" sz="1800" b="1" i="1" dirty="0" smtClean="0">
                <a:solidFill>
                  <a:srgbClr val="0000CC"/>
                </a:solidFill>
              </a:rPr>
              <a:t>BAC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 = (10 + 15 + 30 + 25 + 15 + 20 = 115 person-days)</a:t>
            </a:r>
          </a:p>
          <a:p>
            <a:pPr marL="231775" indent="-231775" eaLnBrk="1" hangingPunct="1"/>
            <a:r>
              <a:rPr lang="en-US" altLang="en-US" sz="1800" b="1" dirty="0" smtClean="0"/>
              <a:t>BCWS for the date 4/5/06 is the sum of the estimated effort of all the tasks that were </a:t>
            </a:r>
            <a:r>
              <a:rPr lang="en-US" altLang="en-US" sz="1800" b="1" u="sng" dirty="0" smtClean="0"/>
              <a:t>schedule to be completed</a:t>
            </a:r>
            <a:r>
              <a:rPr lang="en-US" altLang="en-US" sz="1800" b="1" dirty="0" smtClean="0"/>
              <a:t> on or before 4/5/06 or </a:t>
            </a:r>
          </a:p>
          <a:p>
            <a:pPr eaLnBrk="1" hangingPunct="1">
              <a:buFontTx/>
              <a:buNone/>
            </a:pPr>
            <a:r>
              <a:rPr lang="en-US" altLang="en-US" sz="1800" b="1" dirty="0" smtClean="0"/>
              <a:t>           </a:t>
            </a:r>
            <a:r>
              <a:rPr lang="en-US" altLang="en-US" sz="1800" b="1" i="1" dirty="0" smtClean="0">
                <a:solidFill>
                  <a:srgbClr val="0000CC"/>
                </a:solidFill>
              </a:rPr>
              <a:t>BCWS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 = (10 + 15 = 25 person-days) </a:t>
            </a:r>
          </a:p>
          <a:p>
            <a:pPr marL="231775" indent="-231775" eaLnBrk="1" hangingPunct="1"/>
            <a:r>
              <a:rPr lang="en-US" altLang="en-US" sz="1800" b="1" dirty="0" smtClean="0"/>
              <a:t>BCWP for the date 4/5/06  is the sum of the estimated effort of all the tasks which were </a:t>
            </a:r>
            <a:r>
              <a:rPr lang="en-US" altLang="en-US" sz="1800" b="1" u="sng" dirty="0" smtClean="0"/>
              <a:t>actually completed</a:t>
            </a:r>
            <a:r>
              <a:rPr lang="en-US" altLang="en-US" sz="1800" b="1" dirty="0" smtClean="0"/>
              <a:t> on or before 4/5/06 or</a:t>
            </a:r>
          </a:p>
          <a:p>
            <a:pPr eaLnBrk="1" hangingPunct="1">
              <a:buFontTx/>
              <a:buNone/>
            </a:pPr>
            <a:r>
              <a:rPr lang="en-US" altLang="en-US" sz="1800" b="1" dirty="0" smtClean="0"/>
              <a:t>           </a:t>
            </a:r>
            <a:r>
              <a:rPr lang="en-US" altLang="en-US" sz="1800" b="1" i="1" dirty="0" smtClean="0">
                <a:solidFill>
                  <a:srgbClr val="0000CC"/>
                </a:solidFill>
              </a:rPr>
              <a:t>BCWP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 = (10 + 15 + 25 = 50 person-days)</a:t>
            </a:r>
          </a:p>
          <a:p>
            <a:pPr marL="231775" indent="-231775" eaLnBrk="1" hangingPunct="1"/>
            <a:r>
              <a:rPr lang="en-US" altLang="en-US" sz="1800" b="1" dirty="0" smtClean="0"/>
              <a:t>ACWP for the date 4/5/06 is the sum of the actual efforts expended for all the tasks that have been completed on or before 4/5/06 or</a:t>
            </a:r>
          </a:p>
          <a:p>
            <a:pPr eaLnBrk="1" hangingPunct="1">
              <a:buFontTx/>
              <a:buNone/>
            </a:pPr>
            <a:r>
              <a:rPr lang="en-US" altLang="en-US" sz="1800" b="1" dirty="0" smtClean="0"/>
              <a:t>           </a:t>
            </a:r>
            <a:r>
              <a:rPr lang="en-US" altLang="en-US" sz="1800" b="1" i="1" dirty="0" smtClean="0">
                <a:solidFill>
                  <a:srgbClr val="0000CC"/>
                </a:solidFill>
              </a:rPr>
              <a:t>ACWP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 = (10 + 25 + 20 = 55 person-days)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5410200"/>
            <a:ext cx="8497488" cy="83099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dirty="0"/>
              <a:t> </a:t>
            </a:r>
            <a:r>
              <a:rPr lang="en-US" altLang="en-US" sz="2400" dirty="0" smtClean="0"/>
              <a:t>EV </a:t>
            </a:r>
            <a:r>
              <a:rPr lang="en-US" altLang="en-US" sz="2400" dirty="0"/>
              <a:t>= BCWP / BAC = 50/115  = .434 </a:t>
            </a:r>
            <a:r>
              <a:rPr lang="en-US" altLang="en-US" sz="2400" dirty="0" smtClean="0"/>
              <a:t>or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project is estimated to be 43% complete as of 4/5/06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660033"/>
                </a:solidFill>
              </a:rPr>
              <a:t>Earned Value Example </a:t>
            </a:r>
            <a:r>
              <a:rPr lang="en-US" altLang="en-US" sz="3200" b="1" dirty="0" smtClean="0">
                <a:solidFill>
                  <a:srgbClr val="660033"/>
                </a:solidFill>
              </a:rPr>
              <a:t>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3124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There are two more measurements we 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look at:</a:t>
            </a:r>
          </a:p>
          <a:p>
            <a:pPr eaLnBrk="1" hangingPunct="1">
              <a:buFontTx/>
              <a:buNone/>
            </a:pPr>
            <a:endParaRPr lang="en-US" altLang="en-US" sz="1200" b="1" dirty="0" smtClean="0"/>
          </a:p>
          <a:p>
            <a:pPr lvl="1" eaLnBrk="1" hangingPunct="1"/>
            <a:r>
              <a:rPr lang="en-US" altLang="en-US" sz="2400" b="1" u="sng" dirty="0" smtClean="0">
                <a:solidFill>
                  <a:srgbClr val="660033"/>
                </a:solidFill>
              </a:rPr>
              <a:t>Cost variance</a:t>
            </a:r>
            <a:r>
              <a:rPr lang="en-US" altLang="en-US" sz="2400" b="1" dirty="0" smtClean="0"/>
              <a:t> =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BCWP – ACWP </a:t>
            </a:r>
            <a:r>
              <a:rPr lang="en-US" altLang="en-US" sz="2400" b="1" dirty="0" smtClean="0"/>
              <a:t>= 50 – 55 =  </a:t>
            </a:r>
            <a:r>
              <a:rPr lang="en-US" altLang="en-US" sz="2400" b="1" dirty="0">
                <a:solidFill>
                  <a:srgbClr val="000000"/>
                </a:solidFill>
              </a:rPr>
              <a:t>–</a:t>
            </a:r>
            <a:r>
              <a:rPr lang="en-US" altLang="en-US" sz="2400" b="1" dirty="0" smtClean="0"/>
              <a:t> 5</a:t>
            </a:r>
          </a:p>
          <a:p>
            <a:pPr lvl="1" eaLnBrk="1" hangingPunct="1">
              <a:buFontTx/>
              <a:buNone/>
            </a:pPr>
            <a:endParaRPr lang="en-US" altLang="en-US" sz="1000" b="1" dirty="0" smtClean="0"/>
          </a:p>
          <a:p>
            <a:pPr lvl="1" eaLnBrk="1" hangingPunct="1"/>
            <a:r>
              <a:rPr lang="en-US" altLang="en-US" sz="2400" b="1" u="sng" dirty="0" smtClean="0">
                <a:solidFill>
                  <a:srgbClr val="660033"/>
                </a:solidFill>
              </a:rPr>
              <a:t>Schedule variance</a:t>
            </a:r>
            <a:r>
              <a:rPr lang="en-US" altLang="en-US" sz="2400" b="1" dirty="0" smtClean="0"/>
              <a:t> =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BCWP </a:t>
            </a:r>
            <a:r>
              <a:rPr lang="en-US" altLang="en-US" sz="2400" b="1" dirty="0">
                <a:solidFill>
                  <a:srgbClr val="0000CC"/>
                </a:solidFill>
              </a:rPr>
              <a:t>–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BCWS </a:t>
            </a:r>
            <a:r>
              <a:rPr lang="en-US" altLang="en-US" sz="2400" b="1" dirty="0" smtClean="0"/>
              <a:t>= 50 – 25 =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.1.1.17\productions\ART\ART PROCESS\PPT Projects\Tsui_PPT_163567\JPEG and EPS\Chapter 13\9781284132786_CH13_FIGF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838201"/>
            <a:ext cx="6248400" cy="45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62601"/>
            <a:ext cx="8077200" cy="685800"/>
          </a:xfrm>
          <a:solidFill>
            <a:srgbClr val="CCFFCC"/>
          </a:solidFill>
        </p:spPr>
        <p:txBody>
          <a:bodyPr/>
          <a:lstStyle/>
          <a:p>
            <a:pPr eaLnBrk="1" hangingPunct="1"/>
            <a:r>
              <a:rPr lang="en-US" altLang="en-US" sz="2600" b="1" dirty="0" smtClean="0"/>
              <a:t>Software Project Management (</a:t>
            </a:r>
            <a:r>
              <a:rPr lang="en-US" altLang="en-US" sz="2600" b="1" i="1" u="sng" dirty="0" smtClean="0"/>
              <a:t>POMA</a:t>
            </a:r>
            <a:r>
              <a:rPr lang="en-US" altLang="en-US" sz="2600" b="1" dirty="0" smtClean="0"/>
              <a:t>) Process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175376" y="105568"/>
            <a:ext cx="2736850" cy="1465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This process </a:t>
            </a:r>
            <a:r>
              <a:rPr lang="en-US" altLang="en-US" sz="1800" u="sng" dirty="0"/>
              <a:t>looks </a:t>
            </a:r>
          </a:p>
          <a:p>
            <a:pPr eaLnBrk="1" hangingPunct="1"/>
            <a:r>
              <a:rPr lang="en-US" altLang="en-US" sz="1800" u="sng" dirty="0"/>
              <a:t>sequential</a:t>
            </a:r>
            <a:r>
              <a:rPr lang="en-US" altLang="en-US" sz="1800" dirty="0"/>
              <a:t> at the macro</a:t>
            </a:r>
          </a:p>
          <a:p>
            <a:pPr eaLnBrk="1" hangingPunct="1"/>
            <a:r>
              <a:rPr lang="en-US" altLang="en-US" sz="1800" dirty="0"/>
              <a:t>level, but may be very</a:t>
            </a:r>
          </a:p>
          <a:p>
            <a:pPr eaLnBrk="1" hangingPunct="1"/>
            <a:r>
              <a:rPr lang="en-US" altLang="en-US" sz="1800" u="sng" dirty="0"/>
              <a:t>iterative</a:t>
            </a:r>
            <a:r>
              <a:rPr lang="en-US" altLang="en-US" sz="1800" dirty="0"/>
              <a:t> at the micro</a:t>
            </a:r>
          </a:p>
          <a:p>
            <a:pPr eaLnBrk="1" hangingPunct="1"/>
            <a:r>
              <a:rPr lang="en-US" altLang="en-US" sz="1800" dirty="0"/>
              <a:t>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020762"/>
          </a:xfrm>
        </p:spPr>
        <p:txBody>
          <a:bodyPr/>
          <a:lstStyle/>
          <a:p>
            <a:pPr eaLnBrk="1" hangingPunct="1"/>
            <a:r>
              <a:rPr lang="en-US" altLang="en-US" sz="3600" b="1" u="sng" dirty="0" smtClean="0">
                <a:solidFill>
                  <a:srgbClr val="0000CC"/>
                </a:solidFill>
              </a:rPr>
              <a:t>Goals of Software Project Management</a:t>
            </a:r>
            <a:r>
              <a:rPr lang="en-US" altLang="en-US" sz="3600" b="1" u="sng" dirty="0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End results of the project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satisfy the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customer’s needs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.</a:t>
            </a:r>
            <a:endParaRPr lang="en-US" altLang="en-US" sz="2800" b="1" u="sng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4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All the desired and the needed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product/project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attributes</a:t>
            </a:r>
            <a:r>
              <a:rPr lang="en-US" altLang="en-US" sz="2800" b="1" u="sng" dirty="0" smtClean="0"/>
              <a:t> (</a:t>
            </a:r>
            <a:r>
              <a:rPr lang="en-US" altLang="en-US" sz="2800" b="1" dirty="0" smtClean="0"/>
              <a:t>quality, security, productivity, cost, schedule, etc.)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are met</a:t>
            </a:r>
            <a:r>
              <a:rPr lang="en-US" altLang="en-US" sz="2800" b="1" dirty="0">
                <a:solidFill>
                  <a:srgbClr val="0000CC"/>
                </a:solidFill>
              </a:rPr>
              <a:t>.</a:t>
            </a:r>
            <a:endParaRPr lang="en-US" altLang="en-US" sz="2800" b="1" u="sng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40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Team members are operating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effectively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and at a high level of morale.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Required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tools and other resources</a:t>
            </a:r>
            <a:r>
              <a:rPr lang="en-US" altLang="en-US" sz="2800" b="1" dirty="0" smtClean="0"/>
              <a:t> are made available and are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effectively utilized</a:t>
            </a:r>
            <a:r>
              <a:rPr lang="en-US" altLang="en-US" sz="2800" b="1" dirty="0">
                <a:solidFill>
                  <a:srgbClr val="0000CC"/>
                </a:solidFill>
              </a:rPr>
              <a:t>.</a:t>
            </a:r>
            <a:endParaRPr lang="en-US" altLang="en-US" sz="2800" b="1" u="sng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Planning</a:t>
            </a:r>
            <a:r>
              <a:rPr lang="en-US" altLang="en-US" sz="3800" b="1" dirty="0" smtClean="0"/>
              <a:t>  (</a:t>
            </a:r>
            <a:r>
              <a:rPr lang="en-US" altLang="en-US" sz="3800" b="1" i="1" u="sng" dirty="0" smtClean="0">
                <a:solidFill>
                  <a:srgbClr val="0000CC"/>
                </a:solidFill>
              </a:rPr>
              <a:t>P</a:t>
            </a:r>
            <a:r>
              <a:rPr lang="en-US" altLang="en-US" sz="3800" b="1" dirty="0" smtClean="0"/>
              <a:t>OMA)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79463"/>
            <a:ext cx="8458200" cy="5545137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</a:pPr>
            <a:r>
              <a:rPr lang="en-US" altLang="en-US" sz="2700" b="1" dirty="0" smtClean="0"/>
              <a:t>The 1st step of project planning is to </a:t>
            </a:r>
            <a:r>
              <a:rPr lang="en-US" altLang="en-US" sz="2700" b="1" i="1" dirty="0" smtClean="0">
                <a:solidFill>
                  <a:srgbClr val="660033"/>
                </a:solidFill>
              </a:rPr>
              <a:t>understand the </a:t>
            </a:r>
            <a:r>
              <a:rPr lang="en-US" altLang="en-US" sz="2700" b="1" i="1" u="sng" dirty="0" smtClean="0">
                <a:solidFill>
                  <a:srgbClr val="660033"/>
                </a:solidFill>
              </a:rPr>
              <a:t>requirements of the project</a:t>
            </a:r>
            <a:r>
              <a:rPr lang="en-US" altLang="en-US" sz="2700" b="1" i="1" dirty="0" smtClean="0"/>
              <a:t>.</a:t>
            </a:r>
          </a:p>
          <a:p>
            <a:pPr marL="744538" lvl="1" indent="-287338" eaLnBrk="1" hangingPunct="1">
              <a:lnSpc>
                <a:spcPct val="80000"/>
              </a:lnSpc>
            </a:pPr>
            <a:r>
              <a:rPr lang="en-US" altLang="en-US" sz="2400" b="1" dirty="0" smtClean="0"/>
              <a:t>This step itself may be a mini-project.</a:t>
            </a:r>
          </a:p>
          <a:p>
            <a:pPr marL="341313" indent="-341313" eaLnBrk="1" hangingPunct="1">
              <a:lnSpc>
                <a:spcPct val="80000"/>
              </a:lnSpc>
            </a:pPr>
            <a:r>
              <a:rPr lang="en-US" altLang="en-US" sz="2700" b="1" dirty="0" smtClean="0"/>
              <a:t>Then the following four steps are included in the rest of project planning:</a:t>
            </a:r>
          </a:p>
          <a:p>
            <a:pPr marL="806450" lvl="1" indent="-465138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300" b="1" i="1" dirty="0" smtClean="0"/>
              <a:t>Perform</a:t>
            </a:r>
            <a:r>
              <a:rPr lang="en-US" altLang="en-US" sz="2300" b="1" i="1" dirty="0" smtClean="0">
                <a:solidFill>
                  <a:srgbClr val="660033"/>
                </a:solidFill>
              </a:rPr>
              <a:t> estimation of</a:t>
            </a:r>
          </a:p>
          <a:p>
            <a:pPr marL="976313" lvl="2" indent="-282575" eaLnBrk="1" hangingPunct="1">
              <a:lnSpc>
                <a:spcPct val="80000"/>
              </a:lnSpc>
            </a:pPr>
            <a:r>
              <a:rPr lang="en-US" altLang="en-US" sz="2000" b="1" i="1" dirty="0"/>
              <a:t>T</a:t>
            </a:r>
            <a:r>
              <a:rPr lang="en-US" altLang="en-US" sz="2000" b="1" i="1" dirty="0" smtClean="0"/>
              <a:t>he work effort</a:t>
            </a:r>
          </a:p>
          <a:p>
            <a:pPr marL="976313" lvl="2" indent="-282575" eaLnBrk="1" hangingPunct="1">
              <a:lnSpc>
                <a:spcPct val="80000"/>
              </a:lnSpc>
            </a:pPr>
            <a:r>
              <a:rPr lang="en-US" altLang="en-US" sz="2000" b="1" i="1" dirty="0"/>
              <a:t>T</a:t>
            </a:r>
            <a:r>
              <a:rPr lang="en-US" altLang="en-US" sz="2000" b="1" i="1" dirty="0" smtClean="0"/>
              <a:t>he schedule</a:t>
            </a:r>
          </a:p>
          <a:p>
            <a:pPr marL="976313" lvl="2" indent="-282575" eaLnBrk="1" hangingPunct="1">
              <a:lnSpc>
                <a:spcPct val="80000"/>
              </a:lnSpc>
            </a:pPr>
            <a:r>
              <a:rPr lang="en-US" altLang="en-US" sz="2000" b="1" i="1" dirty="0"/>
              <a:t>T</a:t>
            </a:r>
            <a:r>
              <a:rPr lang="en-US" altLang="en-US" sz="2000" b="1" i="1" dirty="0" smtClean="0"/>
              <a:t>he needed resources</a:t>
            </a:r>
          </a:p>
          <a:p>
            <a:pPr marL="684213" lvl="1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300" b="1" i="1" dirty="0" smtClean="0"/>
              <a:t> Clearly define and </a:t>
            </a:r>
            <a:r>
              <a:rPr lang="en-US" altLang="en-US" sz="2300" b="1" i="1" dirty="0" smtClean="0">
                <a:solidFill>
                  <a:srgbClr val="660033"/>
                </a:solidFill>
              </a:rPr>
              <a:t>establish measurable “goals”</a:t>
            </a:r>
            <a:r>
              <a:rPr lang="en-US" altLang="en-US" sz="2300" b="1" i="1" dirty="0" smtClean="0"/>
              <a:t> for the project.</a:t>
            </a:r>
          </a:p>
          <a:p>
            <a:pPr marL="684213" lvl="1" indent="-403225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300" b="1" i="1" dirty="0" smtClean="0"/>
              <a:t> Determine the </a:t>
            </a:r>
            <a:r>
              <a:rPr lang="en-US" altLang="en-US" sz="2300" b="1" i="1" dirty="0" smtClean="0">
                <a:solidFill>
                  <a:srgbClr val="660033"/>
                </a:solidFill>
              </a:rPr>
              <a:t>project resource allocations</a:t>
            </a:r>
            <a:r>
              <a:rPr lang="en-US" altLang="en-US" sz="2300" b="1" i="1" dirty="0" smtClean="0"/>
              <a:t> of </a:t>
            </a:r>
          </a:p>
          <a:p>
            <a:pPr marL="976313" lvl="2" indent="-292100" eaLnBrk="1" hangingPunct="1">
              <a:lnSpc>
                <a:spcPct val="80000"/>
              </a:lnSpc>
            </a:pPr>
            <a:r>
              <a:rPr lang="en-US" altLang="en-US" sz="2000" b="1" i="1" dirty="0" smtClean="0"/>
              <a:t>People</a:t>
            </a:r>
            <a:endParaRPr lang="en-US" altLang="en-US" sz="2000" b="1" i="1" dirty="0" smtClean="0"/>
          </a:p>
          <a:p>
            <a:pPr marL="976313" lvl="2" indent="-292100" eaLnBrk="1" hangingPunct="1">
              <a:lnSpc>
                <a:spcPct val="80000"/>
              </a:lnSpc>
            </a:pPr>
            <a:r>
              <a:rPr lang="en-US" altLang="en-US" sz="2000" b="1" i="1" dirty="0" smtClean="0"/>
              <a:t>Process </a:t>
            </a:r>
            <a:endParaRPr lang="en-US" altLang="en-US" sz="2000" b="1" i="1" dirty="0" smtClean="0"/>
          </a:p>
          <a:p>
            <a:pPr marL="976313" lvl="2" indent="-292100" eaLnBrk="1" hangingPunct="1">
              <a:lnSpc>
                <a:spcPct val="80000"/>
              </a:lnSpc>
            </a:pPr>
            <a:r>
              <a:rPr lang="en-US" altLang="en-US" sz="2000" b="1" i="1" dirty="0" smtClean="0"/>
              <a:t>Tools and Facilities</a:t>
            </a:r>
          </a:p>
          <a:p>
            <a:pPr marL="806450" lvl="1" indent="-465138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300" b="1" i="1" dirty="0" smtClean="0"/>
              <a:t>Identify and analyze the </a:t>
            </a:r>
            <a:r>
              <a:rPr lang="en-US" altLang="en-US" sz="2300" b="1" i="1" dirty="0" smtClean="0">
                <a:solidFill>
                  <a:srgbClr val="660033"/>
                </a:solidFill>
              </a:rPr>
              <a:t>project risks</a:t>
            </a:r>
            <a:r>
              <a:rPr lang="en-US" altLang="en-US" sz="2300" b="1" i="1" dirty="0" smtClean="0"/>
              <a:t>. 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altLang="en-US" sz="2400" b="1" i="1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800" b="1" i="1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Organizing</a:t>
            </a:r>
            <a:r>
              <a:rPr lang="en-US" altLang="en-US" sz="3800" b="1" dirty="0" smtClean="0"/>
              <a:t> (P</a:t>
            </a:r>
            <a:r>
              <a:rPr lang="en-US" altLang="en-US" sz="3800" b="1" i="1" u="sng" dirty="0" smtClean="0">
                <a:solidFill>
                  <a:srgbClr val="0000CC"/>
                </a:solidFill>
              </a:rPr>
              <a:t>O</a:t>
            </a:r>
            <a:r>
              <a:rPr lang="en-US" altLang="en-US" sz="3800" b="1" dirty="0" smtClean="0"/>
              <a:t>MA)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Once a project plan is formulated or partially formulated, organizing may start.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660033"/>
                </a:solidFill>
              </a:rPr>
              <a:t>Organization structure</a:t>
            </a:r>
            <a:r>
              <a:rPr lang="en-US" altLang="en-US" sz="2400" b="1" dirty="0" smtClean="0"/>
              <a:t> needs to be designed.</a:t>
            </a:r>
          </a:p>
          <a:p>
            <a:pPr lvl="1" eaLnBrk="1" hangingPunct="1"/>
            <a:r>
              <a:rPr lang="en-US" altLang="en-US" sz="2400" b="1" dirty="0" smtClean="0"/>
              <a:t>Human </a:t>
            </a:r>
            <a:r>
              <a:rPr lang="en-US" altLang="en-US" sz="2400" b="1" dirty="0" smtClean="0">
                <a:solidFill>
                  <a:srgbClr val="660033"/>
                </a:solidFill>
              </a:rPr>
              <a:t>resource hiring</a:t>
            </a:r>
            <a:r>
              <a:rPr lang="en-US" altLang="en-US" sz="2400" b="1" dirty="0" smtClean="0"/>
              <a:t> needs to start and be completed along with acquisition of other resources.</a:t>
            </a:r>
          </a:p>
          <a:p>
            <a:pPr lvl="1" eaLnBrk="1" hangingPunct="1"/>
            <a:r>
              <a:rPr lang="en-US" altLang="en-US" sz="2400" b="1" dirty="0" smtClean="0"/>
              <a:t>Any </a:t>
            </a:r>
            <a:r>
              <a:rPr lang="en-US" altLang="en-US" sz="2400" b="1" dirty="0" smtClean="0">
                <a:solidFill>
                  <a:srgbClr val="660033"/>
                </a:solidFill>
              </a:rPr>
              <a:t>required education and training</a:t>
            </a:r>
            <a:r>
              <a:rPr lang="en-US" altLang="en-US" sz="2400" b="1" dirty="0" smtClean="0"/>
              <a:t> have to be completed.</a:t>
            </a:r>
          </a:p>
          <a:p>
            <a:pPr lvl="1" eaLnBrk="1" hangingPunct="1"/>
            <a:r>
              <a:rPr lang="en-US" altLang="en-US" sz="2400" b="1" dirty="0" smtClean="0"/>
              <a:t>Mechanisms for </a:t>
            </a:r>
            <a:r>
              <a:rPr lang="en-US" altLang="en-US" sz="2400" b="1" dirty="0" smtClean="0">
                <a:solidFill>
                  <a:srgbClr val="660033"/>
                </a:solidFill>
              </a:rPr>
              <a:t>tracking</a:t>
            </a:r>
            <a:r>
              <a:rPr lang="en-US" altLang="en-US" sz="2400" b="1" dirty="0" smtClean="0"/>
              <a:t> must be established.</a:t>
            </a:r>
          </a:p>
          <a:p>
            <a:pPr lvl="2" eaLnBrk="1" hangingPunct="1"/>
            <a:r>
              <a:rPr lang="en-US" altLang="en-US" sz="2000" b="1" dirty="0" smtClean="0">
                <a:solidFill>
                  <a:srgbClr val="660033"/>
                </a:solidFill>
              </a:rPr>
              <a:t>Risk</a:t>
            </a:r>
            <a:r>
              <a:rPr lang="en-US" altLang="en-US" sz="2000" b="1" dirty="0" smtClean="0"/>
              <a:t> tracking and mitigation</a:t>
            </a:r>
          </a:p>
          <a:p>
            <a:pPr lvl="2" eaLnBrk="1" hangingPunct="1"/>
            <a:r>
              <a:rPr lang="en-US" altLang="en-US" sz="2000" b="1" dirty="0" smtClean="0"/>
              <a:t>Project </a:t>
            </a:r>
            <a:r>
              <a:rPr lang="en-US" altLang="en-US" sz="2000" b="1" dirty="0" smtClean="0">
                <a:solidFill>
                  <a:srgbClr val="660033"/>
                </a:solidFill>
              </a:rPr>
              <a:t>goals</a:t>
            </a:r>
            <a:r>
              <a:rPr lang="en-US" altLang="en-US" sz="2000" b="1" dirty="0" smtClean="0"/>
              <a:t> (schedule, cost, market place,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930" y="381000"/>
            <a:ext cx="8686800" cy="7921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00CC"/>
                </a:solidFill>
              </a:rPr>
              <a:t>Comparing and Pairing </a:t>
            </a:r>
            <a:br>
              <a:rPr lang="en-US" altLang="en-US" sz="2800" b="1" dirty="0" smtClean="0">
                <a:solidFill>
                  <a:srgbClr val="0000CC"/>
                </a:solidFill>
              </a:rPr>
            </a:br>
            <a:r>
              <a:rPr lang="en-US" altLang="en-US" sz="2800" b="1" u="sng" dirty="0" smtClean="0">
                <a:solidFill>
                  <a:srgbClr val="0000CC"/>
                </a:solidFill>
              </a:rPr>
              <a:t>Planning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and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Organizing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Activities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847860" cy="2522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Monitoring</a:t>
            </a:r>
            <a:r>
              <a:rPr lang="en-US" altLang="en-US" sz="3800" b="1" dirty="0" smtClean="0"/>
              <a:t> (PO</a:t>
            </a:r>
            <a:r>
              <a:rPr lang="en-US" altLang="en-US" sz="3800" b="1" i="1" u="sng" dirty="0" smtClean="0">
                <a:solidFill>
                  <a:srgbClr val="0000CC"/>
                </a:solidFill>
              </a:rPr>
              <a:t>M</a:t>
            </a:r>
            <a:r>
              <a:rPr lang="en-US" altLang="en-US" sz="3800" b="1" dirty="0" smtClean="0"/>
              <a:t>A)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0292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</a:pPr>
            <a:r>
              <a:rPr lang="en-US" altLang="en-US" sz="2800" b="1" dirty="0" smtClean="0"/>
              <a:t>Once the project is organized and set into motion, there still needs to be regular tracking to ensure that it is headed in the right direction. </a:t>
            </a:r>
            <a:r>
              <a:rPr lang="en-US" altLang="en-US" sz="2800" b="1" i="1" dirty="0" smtClean="0">
                <a:solidFill>
                  <a:srgbClr val="660033"/>
                </a:solidFill>
              </a:rPr>
              <a:t>(Projects cannot be left to coast along by itself.</a:t>
            </a:r>
            <a:r>
              <a:rPr lang="en-US" altLang="en-US" sz="2800" b="1" dirty="0" smtClean="0">
                <a:solidFill>
                  <a:srgbClr val="660033"/>
                </a:solidFill>
              </a:rPr>
              <a:t>)</a:t>
            </a:r>
          </a:p>
          <a:p>
            <a:pPr marL="341313" indent="-341313" eaLnBrk="1" hangingPunct="1">
              <a:lnSpc>
                <a:spcPct val="90000"/>
              </a:lnSpc>
            </a:pPr>
            <a:endParaRPr lang="en-US" altLang="en-US" sz="1400" b="1" dirty="0" smtClean="0">
              <a:solidFill>
                <a:srgbClr val="660033"/>
              </a:solidFill>
            </a:endParaRPr>
          </a:p>
          <a:p>
            <a:pPr marL="341313" indent="-341313" eaLnBrk="1" hangingPunct="1">
              <a:lnSpc>
                <a:spcPct val="90000"/>
              </a:lnSpc>
            </a:pPr>
            <a:r>
              <a:rPr lang="en-US" altLang="en-US" sz="2800" b="1" dirty="0" smtClean="0"/>
              <a:t>Three main components of project monitoring: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1200" b="1" dirty="0" smtClean="0"/>
          </a:p>
          <a:p>
            <a:pPr marL="806450" lvl="1" indent="-403225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Project </a:t>
            </a:r>
            <a:r>
              <a:rPr lang="en-US" altLang="en-US" sz="2400" b="1" dirty="0" smtClean="0">
                <a:solidFill>
                  <a:srgbClr val="660033"/>
                </a:solidFill>
              </a:rPr>
              <a:t>status information collection</a:t>
            </a:r>
          </a:p>
          <a:p>
            <a:pPr marL="806450" lvl="1" indent="-403225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>
                <a:solidFill>
                  <a:srgbClr val="660033"/>
                </a:solidFill>
              </a:rPr>
              <a:t>Analysis and evaluation</a:t>
            </a:r>
            <a:r>
              <a:rPr lang="en-US" altLang="en-US" sz="2400" b="1" dirty="0" smtClean="0"/>
              <a:t> of collected information</a:t>
            </a:r>
          </a:p>
          <a:p>
            <a:pPr marL="806450" lvl="1" indent="-403225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>
                <a:solidFill>
                  <a:srgbClr val="660033"/>
                </a:solidFill>
              </a:rPr>
              <a:t>Presentation and communication</a:t>
            </a:r>
            <a:r>
              <a:rPr lang="en-US" altLang="en-US" sz="2400" b="1" dirty="0" smtClean="0"/>
              <a:t> of the project status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4864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Different Ways of Visualization/Reporting of Information and Project Status</a:t>
            </a:r>
          </a:p>
        </p:txBody>
      </p:sp>
      <p:pic>
        <p:nvPicPr>
          <p:cNvPr id="2050" name="Picture 2" descr="\\10.1.1.17\productions\ART\ART PROCESS\PPT Projects\Tsui_PPT_163567\JPEG and EPS\Chapter 13\9781284132786_CH13_FIGF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6571"/>
            <a:ext cx="7624371" cy="48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939</Words>
  <Application>Microsoft Macintosh PowerPoint</Application>
  <PresentationFormat>On-screen Show (4:3)</PresentationFormat>
  <Paragraphs>168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Univers</vt:lpstr>
      <vt:lpstr>Arial</vt:lpstr>
      <vt:lpstr>Default Design</vt:lpstr>
      <vt:lpstr>Chapter 13: Software Project Management </vt:lpstr>
      <vt:lpstr>Project Management “Process”</vt:lpstr>
      <vt:lpstr>Software Project Management (POMA) Process</vt:lpstr>
      <vt:lpstr>Goals of Software Project Management </vt:lpstr>
      <vt:lpstr>Planning  (POMA)</vt:lpstr>
      <vt:lpstr>Organizing (POMA)</vt:lpstr>
      <vt:lpstr>Comparing and Pairing  Planning and Organizing Activities</vt:lpstr>
      <vt:lpstr>Monitoring (POMA)</vt:lpstr>
      <vt:lpstr>Different Ways of Visualization/Reporting of Information and Project Status</vt:lpstr>
      <vt:lpstr>Adjusting (POMA)</vt:lpstr>
      <vt:lpstr>PowerPoint Presentation</vt:lpstr>
      <vt:lpstr>Some Project Management Techniques</vt:lpstr>
      <vt:lpstr>Some Project Management Techniques (cont.)</vt:lpstr>
      <vt:lpstr>Work Breakdown Structure (WBS) Steps</vt:lpstr>
      <vt:lpstr>Example of:  Task Network with Estimated Time Units </vt:lpstr>
      <vt:lpstr>End Result of WBS = Initial Schedule Estimate</vt:lpstr>
      <vt:lpstr>Some Project Management Techniques (cont.)</vt:lpstr>
      <vt:lpstr>Definitions for Earned Value </vt:lpstr>
      <vt:lpstr>Earned Value Example</vt:lpstr>
      <vt:lpstr>Earned Value Example</vt:lpstr>
      <vt:lpstr>Earned Value Example (cont.)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“Process”</dc:title>
  <dc:creator>Barbara Victoria Bernal</dc:creator>
  <cp:lastModifiedBy>Microsoft Office User</cp:lastModifiedBy>
  <cp:revision>70</cp:revision>
  <dcterms:created xsi:type="dcterms:W3CDTF">2006-07-05T14:36:56Z</dcterms:created>
  <dcterms:modified xsi:type="dcterms:W3CDTF">2016-11-10T15:34:47Z</dcterms:modified>
</cp:coreProperties>
</file>