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73" r:id="rId3"/>
    <p:sldId id="258" r:id="rId4"/>
    <p:sldId id="279" r:id="rId5"/>
    <p:sldId id="259" r:id="rId6"/>
    <p:sldId id="260" r:id="rId7"/>
    <p:sldId id="261" r:id="rId8"/>
    <p:sldId id="262" r:id="rId9"/>
    <p:sldId id="274" r:id="rId10"/>
    <p:sldId id="263" r:id="rId11"/>
    <p:sldId id="278" r:id="rId12"/>
    <p:sldId id="264" r:id="rId13"/>
    <p:sldId id="265" r:id="rId14"/>
    <p:sldId id="266" r:id="rId15"/>
    <p:sldId id="267" r:id="rId16"/>
    <p:sldId id="268" r:id="rId17"/>
    <p:sldId id="275" r:id="rId18"/>
    <p:sldId id="276" r:id="rId19"/>
    <p:sldId id="269" r:id="rId20"/>
    <p:sldId id="277" r:id="rId21"/>
    <p:sldId id="270" r:id="rId22"/>
    <p:sldId id="272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2"/>
    <p:restoredTop sz="92749"/>
  </p:normalViewPr>
  <p:slideViewPr>
    <p:cSldViewPr>
      <p:cViewPr varScale="1">
        <p:scale>
          <a:sx n="116" d="100"/>
          <a:sy n="116" d="100"/>
        </p:scale>
        <p:origin x="1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E4D93-45B8-9C41-8DCE-29E9D6F1802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4EFFD-0FDA-CE4D-8EDB-F043CDDF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4EFFD-0FDA-CE4D-8EDB-F043CDDF33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87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51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8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2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Façade, Adapter Patterns</a:t>
            </a:r>
            <a:endParaRPr lang="en-US" dirty="0" smtClean="0"/>
          </a:p>
          <a:p>
            <a:r>
              <a:rPr lang="en-US" dirty="0" smtClean="0"/>
              <a:t>It 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Gang of four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lang="en-US" sz="1800" dirty="0" smtClean="0"/>
              <a:t>“Convert the interface of a class into another interface clients expect. Adapter lets classes work together that couldn’t otherwise because of incompatible interfaces.”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95800"/>
            <a:ext cx="2577794" cy="20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600200"/>
            <a:ext cx="6591985" cy="3777622"/>
          </a:xfrm>
        </p:spPr>
        <p:txBody>
          <a:bodyPr/>
          <a:lstStyle/>
          <a:p>
            <a:r>
              <a:rPr lang="en-US" b="1" dirty="0" err="1" smtClean="0"/>
              <a:t>Adaptee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A class that you would like to work with within the target system.</a:t>
            </a:r>
          </a:p>
          <a:p>
            <a:r>
              <a:rPr lang="en-US" b="1" dirty="0" smtClean="0"/>
              <a:t>Adapter</a:t>
            </a:r>
          </a:p>
          <a:p>
            <a:pPr lvl="1"/>
            <a:r>
              <a:rPr lang="en-US" dirty="0" smtClean="0"/>
              <a:t>A class that encapsulates the </a:t>
            </a:r>
            <a:r>
              <a:rPr lang="en-US" dirty="0" err="1" smtClean="0"/>
              <a:t>Adaptee</a:t>
            </a:r>
            <a:r>
              <a:rPr lang="en-US" dirty="0" smtClean="0"/>
              <a:t> and makes provides a compatible interface for the target system.</a:t>
            </a:r>
          </a:p>
          <a:p>
            <a:r>
              <a:rPr lang="en-US" b="1" dirty="0" smtClean="0"/>
              <a:t>Target (System)</a:t>
            </a:r>
          </a:p>
          <a:p>
            <a:pPr lvl="1"/>
            <a:r>
              <a:rPr lang="en-US" dirty="0" smtClean="0"/>
              <a:t>An existing system within which we would like to use the </a:t>
            </a:r>
            <a:r>
              <a:rPr lang="en-US" dirty="0" err="1" smtClean="0"/>
              <a:t>Adaptee</a:t>
            </a:r>
            <a:r>
              <a:rPr lang="en-US" dirty="0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8542"/>
            <a:ext cx="6591985" cy="3777622"/>
          </a:xfrm>
        </p:spPr>
        <p:txBody>
          <a:bodyPr/>
          <a:lstStyle/>
          <a:p>
            <a:r>
              <a:rPr lang="en-US" dirty="0" smtClean="0"/>
              <a:t>Sometimes the interface of a source class is not compatible with a subsystem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03462" y="3693596"/>
            <a:ext cx="1371600" cy="2514600"/>
            <a:chOff x="685800" y="3622350"/>
            <a:chExt cx="1371600" cy="2514600"/>
          </a:xfrm>
        </p:grpSpPr>
        <p:sp>
          <p:nvSpPr>
            <p:cNvPr id="4" name="Rectangle 3"/>
            <p:cNvSpPr/>
            <p:nvPr/>
          </p:nvSpPr>
          <p:spPr>
            <a:xfrm>
              <a:off x="685800" y="3622350"/>
              <a:ext cx="685800" cy="2514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1600" y="3622350"/>
              <a:ext cx="685800" cy="5341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4910629"/>
              <a:ext cx="685800" cy="3436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5602838"/>
              <a:ext cx="685800" cy="5341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26978" y="3671960"/>
            <a:ext cx="1371600" cy="2514600"/>
            <a:chOff x="7095076" y="3622350"/>
            <a:chExt cx="1371600" cy="2514600"/>
          </a:xfrm>
        </p:grpSpPr>
        <p:sp>
          <p:nvSpPr>
            <p:cNvPr id="8" name="Rectangle 7"/>
            <p:cNvSpPr/>
            <p:nvPr/>
          </p:nvSpPr>
          <p:spPr>
            <a:xfrm>
              <a:off x="7780876" y="3622350"/>
              <a:ext cx="685800" cy="2514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5076" y="3927150"/>
              <a:ext cx="685800" cy="5341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95076" y="4910451"/>
              <a:ext cx="685800" cy="3436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95076" y="5451150"/>
              <a:ext cx="685800" cy="5341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82882" y="321980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System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62783" y="324143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Adaptee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4662" y="3101363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interface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51262" y="3470695"/>
            <a:ext cx="762000" cy="4899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051262" y="3470695"/>
            <a:ext cx="762000" cy="1682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051262" y="3470695"/>
            <a:ext cx="762000" cy="2585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99102" y="5764613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interface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804102" y="5652448"/>
            <a:ext cx="838200" cy="188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04102" y="5132045"/>
            <a:ext cx="838200" cy="7087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804102" y="4206072"/>
            <a:ext cx="838200" cy="1634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6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95755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We need public methods in our source class that the subsystem understands</a:t>
            </a:r>
          </a:p>
          <a:p>
            <a:pPr lvl="1"/>
            <a:r>
              <a:rPr lang="en-US" dirty="0" smtClean="0"/>
              <a:t>But we do not want to alter our source class</a:t>
            </a:r>
          </a:p>
          <a:p>
            <a:pPr lvl="2"/>
            <a:r>
              <a:rPr lang="en-US" dirty="0" smtClean="0"/>
              <a:t>The open-closed principle! 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57277" y="3281777"/>
            <a:ext cx="1371600" cy="2966760"/>
            <a:chOff x="3057277" y="3281777"/>
            <a:chExt cx="1371600" cy="2966760"/>
          </a:xfrm>
        </p:grpSpPr>
        <p:sp>
          <p:nvSpPr>
            <p:cNvPr id="4" name="Rectangle 3"/>
            <p:cNvSpPr/>
            <p:nvPr/>
          </p:nvSpPr>
          <p:spPr>
            <a:xfrm>
              <a:off x="3057277" y="3733937"/>
              <a:ext cx="685800" cy="2514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43077" y="3733937"/>
              <a:ext cx="685800" cy="5341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43077" y="5022216"/>
              <a:ext cx="685800" cy="3436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43077" y="5714425"/>
              <a:ext cx="685800" cy="5341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16598" y="3281777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Adaptee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50336" y="3281777"/>
            <a:ext cx="1800143" cy="2966760"/>
            <a:chOff x="4650336" y="3281777"/>
            <a:chExt cx="1800143" cy="2966760"/>
          </a:xfrm>
        </p:grpSpPr>
        <p:sp>
          <p:nvSpPr>
            <p:cNvPr id="9" name="Rectangle 8"/>
            <p:cNvSpPr/>
            <p:nvPr/>
          </p:nvSpPr>
          <p:spPr>
            <a:xfrm>
              <a:off x="4650336" y="4082671"/>
              <a:ext cx="685800" cy="5341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50336" y="5065972"/>
              <a:ext cx="685800" cy="3436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50336" y="5606671"/>
              <a:ext cx="685800" cy="5341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8915" y="3281777"/>
              <a:ext cx="1731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System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6136" y="3733937"/>
              <a:ext cx="685800" cy="2514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rot="19609890">
            <a:off x="3699721" y="4630608"/>
            <a:ext cx="177233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Incompatible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9844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Adapter class that has the methods we need</a:t>
            </a:r>
          </a:p>
          <a:p>
            <a:pPr lvl="1"/>
            <a:r>
              <a:rPr lang="en-US" dirty="0" smtClean="0"/>
              <a:t>The Adapter will store our source class internally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638800" y="3086949"/>
            <a:ext cx="1787468" cy="2965117"/>
            <a:chOff x="5638800" y="3086949"/>
            <a:chExt cx="1787468" cy="2965117"/>
          </a:xfrm>
        </p:grpSpPr>
        <p:sp>
          <p:nvSpPr>
            <p:cNvPr id="11" name="Rectangle 10"/>
            <p:cNvSpPr/>
            <p:nvPr/>
          </p:nvSpPr>
          <p:spPr>
            <a:xfrm>
              <a:off x="5638800" y="5410200"/>
              <a:ext cx="685800" cy="5341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3886200"/>
              <a:ext cx="685800" cy="5341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38800" y="4869501"/>
              <a:ext cx="685800" cy="3436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4600" y="3497996"/>
              <a:ext cx="685800" cy="25540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94704" y="3086949"/>
              <a:ext cx="1731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System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80778" y="3086949"/>
            <a:ext cx="1710406" cy="2926223"/>
            <a:chOff x="2180778" y="3086949"/>
            <a:chExt cx="1710406" cy="2926223"/>
          </a:xfrm>
        </p:grpSpPr>
        <p:sp>
          <p:nvSpPr>
            <p:cNvPr id="14" name="Rectangle 13"/>
            <p:cNvSpPr/>
            <p:nvPr/>
          </p:nvSpPr>
          <p:spPr>
            <a:xfrm>
              <a:off x="2180778" y="3498572"/>
              <a:ext cx="1095821" cy="2514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476500" y="4115512"/>
              <a:ext cx="342900" cy="137088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06937" y="4115512"/>
              <a:ext cx="342900" cy="3119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4869679"/>
              <a:ext cx="342900" cy="17180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7115" y="5213113"/>
              <a:ext cx="355185" cy="27328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4878" y="3497996"/>
              <a:ext cx="636306" cy="3681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4878" y="4412082"/>
              <a:ext cx="636306" cy="4574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54878" y="5175102"/>
              <a:ext cx="636306" cy="2198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67990" y="3086949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Adapter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4878" y="5897622"/>
              <a:ext cx="636306" cy="115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80778" y="3717218"/>
              <a:ext cx="120898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mtClean="0"/>
                <a:t>Adaptee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9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40133" y="3896799"/>
            <a:ext cx="685800" cy="5612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40133" y="4884456"/>
            <a:ext cx="685800" cy="3436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40133" y="5425155"/>
            <a:ext cx="685800" cy="534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5381" y="3529194"/>
            <a:ext cx="1095821" cy="251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940" y="1538040"/>
            <a:ext cx="6591985" cy="3777622"/>
          </a:xfrm>
        </p:spPr>
        <p:txBody>
          <a:bodyPr/>
          <a:lstStyle/>
          <a:p>
            <a:r>
              <a:rPr lang="en-US" dirty="0" smtClean="0"/>
              <a:t>The subsystem makes requests of the Adapter</a:t>
            </a:r>
          </a:p>
          <a:p>
            <a:r>
              <a:rPr lang="en-US" dirty="0" smtClean="0"/>
              <a:t>The Adapter passes on requests to the source object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1103" y="4146134"/>
            <a:ext cx="342900" cy="13708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1540" y="4146134"/>
            <a:ext cx="342900" cy="3119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4003" y="4900301"/>
            <a:ext cx="342900" cy="1718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71718" y="5243735"/>
            <a:ext cx="355185" cy="2732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55787" y="3523276"/>
            <a:ext cx="685800" cy="2514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83033" y="308728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Target System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19481" y="3528618"/>
            <a:ext cx="636306" cy="368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19481" y="4442704"/>
            <a:ext cx="636306" cy="457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19481" y="5205724"/>
            <a:ext cx="636306" cy="2198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2593" y="311757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19481" y="5928244"/>
            <a:ext cx="636306" cy="115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79510" y="3721921"/>
            <a:ext cx="120898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/>
              <a:t>Adaptee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 2D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02" y="1600200"/>
            <a:ext cx="3881746" cy="1534668"/>
          </a:xfrm>
        </p:spPr>
        <p:txBody>
          <a:bodyPr/>
          <a:lstStyle/>
          <a:p>
            <a:r>
              <a:rPr lang="en-US" dirty="0" smtClean="0"/>
              <a:t>The Plane2D class is built to work with Point2D objects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2425"/>
            <a:ext cx="3913950" cy="25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45" y="1600200"/>
            <a:ext cx="3770172" cy="4743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53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 2D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636713"/>
            <a:ext cx="3886200" cy="1524000"/>
          </a:xfrm>
        </p:spPr>
        <p:txBody>
          <a:bodyPr/>
          <a:lstStyle/>
          <a:p>
            <a:r>
              <a:rPr lang="en-US" dirty="0" smtClean="0"/>
              <a:t>Can we make the Point3D class compatible </a:t>
            </a:r>
            <a:r>
              <a:rPr lang="en-US" smtClean="0"/>
              <a:t>with the Plane2D class?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00" y="1447800"/>
            <a:ext cx="3801236" cy="5221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6597"/>
            <a:ext cx="4038600" cy="2620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923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 2D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6713"/>
            <a:ext cx="5638799" cy="573087"/>
          </a:xfrm>
        </p:spPr>
        <p:txBody>
          <a:bodyPr/>
          <a:lstStyle/>
          <a:p>
            <a:r>
              <a:rPr lang="en-US" dirty="0" smtClean="0"/>
              <a:t>First, program against an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953252" cy="3214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334000"/>
            <a:ext cx="4202428" cy="1257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7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Adapter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6591985" cy="3777622"/>
          </a:xfrm>
        </p:spPr>
        <p:txBody>
          <a:bodyPr/>
          <a:lstStyle/>
          <a:p>
            <a:r>
              <a:rPr lang="en-US" dirty="0" smtClean="0"/>
              <a:t>Create an adapter class to make </a:t>
            </a:r>
            <a:r>
              <a:rPr lang="en-US" dirty="0" smtClean="0"/>
              <a:t>a </a:t>
            </a:r>
            <a:r>
              <a:rPr lang="en-US" dirty="0" smtClean="0"/>
              <a:t>class </a:t>
            </a:r>
            <a:r>
              <a:rPr lang="en-US" dirty="0" smtClean="0"/>
              <a:t>compatible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26" y="2133600"/>
            <a:ext cx="4171731" cy="447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3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Façade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Simplifying our interfaces!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Adapter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6591985" cy="3777622"/>
          </a:xfrm>
        </p:spPr>
        <p:txBody>
          <a:bodyPr/>
          <a:lstStyle/>
          <a:p>
            <a:r>
              <a:rPr lang="en-US" dirty="0" smtClean="0"/>
              <a:t>Using our new Adapter!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71800"/>
            <a:ext cx="6058619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658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7550436" cy="3798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2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Gamma, Erich, et al. Design Patterns: Elements of Reusable Object-Oriented Software. Indianapolis, IN: Addison-Wesley, 1994</a:t>
            </a:r>
          </a:p>
        </p:txBody>
      </p:sp>
    </p:spTree>
    <p:extLst>
      <p:ext uri="{BB962C8B-B14F-4D97-AF65-F5344CB8AC3E}">
        <p14:creationId xmlns:p14="http://schemas.microsoft.com/office/powerpoint/2010/main" val="33335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Façade, Adapter patterns</a:t>
            </a:r>
            <a:endParaRPr lang="en-US" dirty="0" smtClean="0"/>
          </a:p>
          <a:p>
            <a:r>
              <a:rPr lang="en-US" dirty="0" smtClean="0"/>
              <a:t>It 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905000"/>
            <a:ext cx="6591985" cy="3777622"/>
          </a:xfrm>
        </p:spPr>
        <p:txBody>
          <a:bodyPr/>
          <a:lstStyle/>
          <a:p>
            <a:r>
              <a:rPr lang="en-US" dirty="0" smtClean="0"/>
              <a:t>Gang of four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lang="en-US" sz="1800" dirty="0" smtClean="0"/>
              <a:t>“Provide a unified interface to a set of interfaces in a subsystem. Façade defines a high-level interface that makes the subsystem easier to use.”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191000"/>
            <a:ext cx="2017486" cy="23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600200"/>
            <a:ext cx="6591985" cy="2133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Subsystem</a:t>
            </a:r>
          </a:p>
          <a:p>
            <a:pPr lvl="1"/>
            <a:r>
              <a:rPr lang="en-US" sz="1800" dirty="0" smtClean="0"/>
              <a:t>An existing code module.</a:t>
            </a:r>
          </a:p>
          <a:p>
            <a:r>
              <a:rPr lang="en-US" sz="2000" b="1" dirty="0" smtClean="0"/>
              <a:t>Façade</a:t>
            </a:r>
          </a:p>
          <a:p>
            <a:pPr lvl="1"/>
            <a:r>
              <a:rPr lang="en-US" sz="1800" dirty="0" smtClean="0"/>
              <a:t>A new code module that encapsulates and simplifies existing modules.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37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50458"/>
            <a:ext cx="6591985" cy="3777622"/>
          </a:xfrm>
        </p:spPr>
        <p:txBody>
          <a:bodyPr/>
          <a:lstStyle/>
          <a:p>
            <a:r>
              <a:rPr lang="en-US" dirty="0" smtClean="0"/>
              <a:t>Unifying multiple interfaces</a:t>
            </a:r>
          </a:p>
          <a:p>
            <a:r>
              <a:rPr lang="en-US" dirty="0" smtClean="0"/>
              <a:t>Providing a simpler interface</a:t>
            </a:r>
          </a:p>
          <a:p>
            <a:r>
              <a:rPr lang="en-US" dirty="0" smtClean="0"/>
              <a:t>Decouples a subsystem from other clients/systems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339269"/>
            <a:ext cx="2667000" cy="289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Order Services</a:t>
            </a:r>
          </a:p>
          <a:p>
            <a:endParaRPr lang="en-US" dirty="0" smtClean="0"/>
          </a:p>
          <a:p>
            <a:r>
              <a:rPr lang="en-US" sz="1200" dirty="0" err="1" smtClean="0"/>
              <a:t>createOrder</a:t>
            </a:r>
            <a:r>
              <a:rPr lang="en-US" sz="1200" dirty="0" smtClean="0"/>
              <a:t>(items, customer)</a:t>
            </a:r>
          </a:p>
          <a:p>
            <a:r>
              <a:rPr lang="en-US" sz="1200" dirty="0" err="1" smtClean="0"/>
              <a:t>generateOrderId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isOrderFulfilled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updateAddress</a:t>
            </a:r>
            <a:r>
              <a:rPr lang="en-US" sz="1200" dirty="0" smtClean="0"/>
              <a:t>(address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updateShipping</a:t>
            </a:r>
            <a:r>
              <a:rPr lang="en-US" sz="1200" dirty="0" smtClean="0"/>
              <a:t> (</a:t>
            </a:r>
            <a:r>
              <a:rPr lang="en-US" sz="1200" dirty="0" smtClean="0"/>
              <a:t>method)</a:t>
            </a:r>
          </a:p>
          <a:p>
            <a:r>
              <a:rPr lang="en-US" sz="1200" dirty="0" err="1" smtClean="0"/>
              <a:t>sendConfirmationEmail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352800" y="3339269"/>
            <a:ext cx="2514600" cy="289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Card Services</a:t>
            </a:r>
          </a:p>
          <a:p>
            <a:endParaRPr lang="en-US" dirty="0" smtClean="0"/>
          </a:p>
          <a:p>
            <a:r>
              <a:rPr lang="en-US" sz="1200" dirty="0" err="1" smtClean="0"/>
              <a:t>verifyFunds</a:t>
            </a:r>
            <a:r>
              <a:rPr lang="en-US" sz="1200" dirty="0" smtClean="0"/>
              <a:t>(</a:t>
            </a:r>
            <a:r>
              <a:rPr lang="en-US" sz="1200" dirty="0" err="1" smtClean="0"/>
              <a:t>orderId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chargeAccount</a:t>
            </a:r>
            <a:r>
              <a:rPr lang="en-US" sz="1200" dirty="0" smtClean="0"/>
              <a:t>(</a:t>
            </a:r>
            <a:r>
              <a:rPr lang="en-US" sz="1200" dirty="0" err="1" smtClean="0"/>
              <a:t>orderId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saveUserCard</a:t>
            </a:r>
            <a:r>
              <a:rPr lang="en-US" sz="1200" dirty="0" smtClean="0"/>
              <a:t>(card)</a:t>
            </a:r>
          </a:p>
          <a:p>
            <a:r>
              <a:rPr lang="en-US" sz="1200" dirty="0" err="1" smtClean="0"/>
              <a:t>addOrderPayment</a:t>
            </a:r>
            <a:r>
              <a:rPr lang="en-US" sz="1200" dirty="0" smtClean="0"/>
              <a:t>(card)</a:t>
            </a:r>
          </a:p>
          <a:p>
            <a:r>
              <a:rPr lang="en-US" sz="1200" dirty="0" err="1" smtClean="0"/>
              <a:t>giveRefund</a:t>
            </a:r>
            <a:r>
              <a:rPr lang="en-US" sz="1200" dirty="0" smtClean="0"/>
              <a:t>(</a:t>
            </a:r>
            <a:r>
              <a:rPr lang="en-US" sz="1200" dirty="0" err="1" smtClean="0"/>
              <a:t>orderId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096000" y="3339269"/>
            <a:ext cx="2743200" cy="289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Shipping Services</a:t>
            </a:r>
          </a:p>
          <a:p>
            <a:endParaRPr lang="en-US" dirty="0" smtClean="0"/>
          </a:p>
          <a:p>
            <a:r>
              <a:rPr lang="en-US" sz="1200" dirty="0" err="1" smtClean="0"/>
              <a:t>isShipped</a:t>
            </a:r>
            <a:r>
              <a:rPr lang="en-US" sz="1200" dirty="0" smtClean="0"/>
              <a:t>(</a:t>
            </a:r>
            <a:r>
              <a:rPr lang="en-US" sz="1200" dirty="0" err="1" smtClean="0"/>
              <a:t>orderId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addComment</a:t>
            </a:r>
            <a:r>
              <a:rPr lang="en-US" sz="1200" dirty="0" smtClean="0"/>
              <a:t>(</a:t>
            </a:r>
            <a:r>
              <a:rPr lang="en-US" sz="1200" dirty="0" err="1" smtClean="0"/>
              <a:t>orderId</a:t>
            </a:r>
            <a:r>
              <a:rPr lang="en-US" sz="1200" dirty="0" smtClean="0"/>
              <a:t>, comment)</a:t>
            </a:r>
          </a:p>
          <a:p>
            <a:r>
              <a:rPr lang="en-US" sz="1200" dirty="0" err="1" smtClean="0"/>
              <a:t>createNewShipment</a:t>
            </a:r>
            <a:r>
              <a:rPr lang="en-US" sz="1200" dirty="0" smtClean="0"/>
              <a:t>(</a:t>
            </a:r>
            <a:r>
              <a:rPr lang="en-US" sz="1200" dirty="0" err="1" smtClean="0"/>
              <a:t>orderId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arrivalDate</a:t>
            </a:r>
            <a:r>
              <a:rPr lang="en-US" sz="1200" dirty="0" smtClean="0"/>
              <a:t>(</a:t>
            </a:r>
            <a:r>
              <a:rPr lang="en-US" sz="1200" dirty="0" err="1" smtClean="0"/>
              <a:t>orderId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116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55758"/>
            <a:ext cx="6591985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Clients now interact with </a:t>
            </a:r>
            <a:r>
              <a:rPr lang="en-US" sz="2000" dirty="0" err="1" smtClean="0"/>
              <a:t>OrderFulfillment</a:t>
            </a:r>
            <a:endParaRPr lang="en-US" sz="2000" dirty="0" smtClean="0"/>
          </a:p>
          <a:p>
            <a:pPr lvl="1"/>
            <a:r>
              <a:rPr lang="en-US" sz="1800" dirty="0" smtClean="0"/>
              <a:t>This decouples our subsystems</a:t>
            </a:r>
          </a:p>
          <a:p>
            <a:pPr lvl="1"/>
            <a:r>
              <a:rPr lang="en-US" sz="1800" dirty="0" smtClean="0"/>
              <a:t>Clients deal with less objects</a:t>
            </a:r>
          </a:p>
          <a:p>
            <a:pPr lvl="1"/>
            <a:r>
              <a:rPr lang="en-US" sz="1800" dirty="0" smtClean="0"/>
              <a:t>You can still use subsystems if you need to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200" y="3657600"/>
            <a:ext cx="8384136" cy="2958269"/>
            <a:chOff x="455064" y="3276600"/>
            <a:chExt cx="8384136" cy="2958269"/>
          </a:xfrm>
        </p:grpSpPr>
        <p:sp>
          <p:nvSpPr>
            <p:cNvPr id="4" name="Rectangle 3"/>
            <p:cNvSpPr/>
            <p:nvPr/>
          </p:nvSpPr>
          <p:spPr>
            <a:xfrm>
              <a:off x="457200" y="5257799"/>
              <a:ext cx="2590800" cy="9770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Order Services</a:t>
              </a:r>
            </a:p>
            <a:p>
              <a:endParaRPr lang="en-US" dirty="0" smtClean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52800" y="5257799"/>
              <a:ext cx="2590800" cy="977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Card Services</a:t>
              </a:r>
            </a:p>
            <a:p>
              <a:endParaRPr lang="en-US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48400" y="5257799"/>
              <a:ext cx="2590800" cy="977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Shipping Services</a:t>
              </a:r>
            </a:p>
            <a:p>
              <a:endParaRPr lang="en-US" dirty="0" smtClean="0"/>
            </a:p>
            <a:p>
              <a:endParaRPr lang="en-US" sz="12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064" y="3276600"/>
              <a:ext cx="8382000" cy="16628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 smtClean="0"/>
                <a:t>OrderFulfillment</a:t>
              </a:r>
              <a:endParaRPr lang="en-US" dirty="0" smtClean="0"/>
            </a:p>
            <a:p>
              <a:endParaRPr lang="en-US" sz="1200" dirty="0" smtClean="0"/>
            </a:p>
            <a:p>
              <a:r>
                <a:rPr lang="en-US" sz="1200" dirty="0" err="1" smtClean="0"/>
                <a:t>createNewOrder</a:t>
              </a:r>
              <a:r>
                <a:rPr lang="en-US" sz="1200" dirty="0" smtClean="0"/>
                <a:t>(customer, items)</a:t>
              </a:r>
            </a:p>
            <a:p>
              <a:r>
                <a:rPr lang="en-US" sz="1200" dirty="0" err="1"/>
                <a:t>checkOut</a:t>
              </a:r>
              <a:r>
                <a:rPr lang="en-US" sz="1200" dirty="0"/>
                <a:t>(customer, items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ship(</a:t>
              </a:r>
              <a:r>
                <a:rPr lang="en-US" sz="1200" dirty="0" err="1" smtClean="0"/>
                <a:t>orderId</a:t>
              </a:r>
              <a:r>
                <a:rPr lang="en-US" sz="1200" dirty="0" smtClean="0"/>
                <a:t>)</a:t>
              </a:r>
            </a:p>
            <a:p>
              <a:endParaRPr lang="en-US" dirty="0" smtClean="0"/>
            </a:p>
            <a:p>
              <a:endParaRPr lang="en-US" dirty="0" smtClean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267200"/>
              <a:ext cx="5181600" cy="14791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286000" y="3886200"/>
              <a:ext cx="685800" cy="186013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438400" y="4108034"/>
              <a:ext cx="1066800" cy="16382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39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76504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more easily make </a:t>
            </a:r>
            <a:r>
              <a:rPr lang="en-US" dirty="0"/>
              <a:t>changes to our subsystems by just updating </a:t>
            </a:r>
            <a:r>
              <a:rPr lang="en-US" dirty="0" smtClean="0"/>
              <a:t>the internals of our </a:t>
            </a:r>
            <a:r>
              <a:rPr lang="en-US" dirty="0"/>
              <a:t>facade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200" y="3657600"/>
            <a:ext cx="8384136" cy="2958269"/>
            <a:chOff x="455064" y="3276600"/>
            <a:chExt cx="8384136" cy="2958269"/>
          </a:xfrm>
        </p:grpSpPr>
        <p:sp>
          <p:nvSpPr>
            <p:cNvPr id="4" name="Rectangle 3"/>
            <p:cNvSpPr/>
            <p:nvPr/>
          </p:nvSpPr>
          <p:spPr>
            <a:xfrm>
              <a:off x="457200" y="5257799"/>
              <a:ext cx="2590800" cy="9770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Order Services</a:t>
              </a:r>
            </a:p>
            <a:p>
              <a:endParaRPr lang="en-US" dirty="0" smtClean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52800" y="5257799"/>
              <a:ext cx="2590800" cy="9770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New Card Services</a:t>
              </a:r>
            </a:p>
            <a:p>
              <a:endParaRPr lang="en-US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48400" y="5257799"/>
              <a:ext cx="2590800" cy="977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Shipping Services</a:t>
              </a:r>
            </a:p>
            <a:p>
              <a:endParaRPr lang="en-US" dirty="0" smtClean="0"/>
            </a:p>
            <a:p>
              <a:endParaRPr lang="en-US" sz="12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064" y="3276600"/>
              <a:ext cx="8382000" cy="16628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 smtClean="0"/>
                <a:t>OrderFulfillment</a:t>
              </a:r>
              <a:endParaRPr lang="en-US" dirty="0" smtClean="0"/>
            </a:p>
            <a:p>
              <a:endParaRPr lang="en-US" sz="1200" dirty="0" smtClean="0"/>
            </a:p>
            <a:p>
              <a:r>
                <a:rPr lang="en-US" sz="1200" dirty="0" err="1" smtClean="0"/>
                <a:t>createNewOrder</a:t>
              </a:r>
              <a:r>
                <a:rPr lang="en-US" sz="1200" dirty="0" smtClean="0"/>
                <a:t>(customer, items)</a:t>
              </a:r>
            </a:p>
            <a:p>
              <a:r>
                <a:rPr lang="en-US" sz="1200" dirty="0" err="1"/>
                <a:t>checkOut</a:t>
              </a:r>
              <a:r>
                <a:rPr lang="en-US" sz="1200" dirty="0"/>
                <a:t>(customer, items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ship(</a:t>
              </a:r>
              <a:r>
                <a:rPr lang="en-US" sz="1200" dirty="0" err="1" smtClean="0"/>
                <a:t>orderId</a:t>
              </a:r>
              <a:r>
                <a:rPr lang="en-US" sz="1200" dirty="0" smtClean="0"/>
                <a:t>)</a:t>
              </a:r>
            </a:p>
            <a:p>
              <a:endParaRPr lang="en-US" dirty="0" smtClean="0"/>
            </a:p>
            <a:p>
              <a:endParaRPr lang="en-US" dirty="0" smtClean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267200"/>
              <a:ext cx="5181600" cy="14791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286000" y="3886200"/>
              <a:ext cx="685800" cy="186013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438400" y="4108034"/>
              <a:ext cx="1066800" cy="16382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0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Façade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7772400" cy="3639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1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Adapter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things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486</Words>
  <Application>Microsoft Macintosh PowerPoint</Application>
  <PresentationFormat>On-screen Show (4:3)</PresentationFormat>
  <Paragraphs>118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Wingdings 3</vt:lpstr>
      <vt:lpstr>Arial</vt:lpstr>
      <vt:lpstr>Wisp</vt:lpstr>
      <vt:lpstr>Design Patterns</vt:lpstr>
      <vt:lpstr>The Façade Pattern</vt:lpstr>
      <vt:lpstr>Definition</vt:lpstr>
      <vt:lpstr>Participants</vt:lpstr>
      <vt:lpstr>Goals</vt:lpstr>
      <vt:lpstr>Benefits</vt:lpstr>
      <vt:lpstr>Benefits</vt:lpstr>
      <vt:lpstr>The Façade Pattern</vt:lpstr>
      <vt:lpstr>The Adapter pattern</vt:lpstr>
      <vt:lpstr>Definition</vt:lpstr>
      <vt:lpstr>Participants</vt:lpstr>
      <vt:lpstr>Mismatched interfaces</vt:lpstr>
      <vt:lpstr>Mismatched interfaces</vt:lpstr>
      <vt:lpstr>Mismatched interfaces</vt:lpstr>
      <vt:lpstr>Mismatched interfaces</vt:lpstr>
      <vt:lpstr>The point 2D problem</vt:lpstr>
      <vt:lpstr>The point 2D problem</vt:lpstr>
      <vt:lpstr>The point 2D problem</vt:lpstr>
      <vt:lpstr>The Adapter pattern</vt:lpstr>
      <vt:lpstr>The Adapter pattern</vt:lpstr>
      <vt:lpstr>The adapter pattern</vt:lpstr>
      <vt:lpstr>Sources</vt:lpstr>
      <vt:lpstr>Design Patterns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Josh</dc:creator>
  <cp:lastModifiedBy>Josh Archer</cp:lastModifiedBy>
  <cp:revision>29</cp:revision>
  <dcterms:created xsi:type="dcterms:W3CDTF">2006-08-16T00:00:00Z</dcterms:created>
  <dcterms:modified xsi:type="dcterms:W3CDTF">2017-08-29T05:57:20Z</dcterms:modified>
</cp:coreProperties>
</file>