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3" r:id="rId19"/>
    <p:sldId id="275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93646"/>
  </p:normalViewPr>
  <p:slideViewPr>
    <p:cSldViewPr>
      <p:cViewPr varScale="1">
        <p:scale>
          <a:sx n="118" d="100"/>
          <a:sy n="118" d="100"/>
        </p:scale>
        <p:origin x="7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D3D56-079F-2644-825B-93257A523C6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EA9CA-FD6C-8946-AE45-10563CD9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EA9CA-FD6C-8946-AE45-10563CD9FE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9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2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5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284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01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0332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5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74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3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2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3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7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8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2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5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r>
              <a:rPr lang="en-US" dirty="0"/>
              <a:t>It 426</a:t>
            </a:r>
          </a:p>
        </p:txBody>
      </p:sp>
    </p:spTree>
    <p:extLst>
      <p:ext uri="{BB962C8B-B14F-4D97-AF65-F5344CB8AC3E}">
        <p14:creationId xmlns:p14="http://schemas.microsoft.com/office/powerpoint/2010/main" val="397469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828800"/>
            <a:ext cx="6591985" cy="4648200"/>
          </a:xfrm>
        </p:spPr>
        <p:txBody>
          <a:bodyPr>
            <a:normAutofit/>
          </a:bodyPr>
          <a:lstStyle/>
          <a:p>
            <a:r>
              <a:rPr lang="en-US" sz="2000" dirty="0"/>
              <a:t>The functions in a class should be directly using the fields in a class</a:t>
            </a:r>
          </a:p>
          <a:p>
            <a:pPr lvl="1"/>
            <a:r>
              <a:rPr lang="en-US" sz="1800" dirty="0"/>
              <a:t>The more these fields are used in each function, the higher the cohesions</a:t>
            </a:r>
          </a:p>
          <a:p>
            <a:r>
              <a:rPr lang="en-US" sz="2000" dirty="0"/>
              <a:t>Previous goals:</a:t>
            </a:r>
          </a:p>
          <a:p>
            <a:pPr lvl="1"/>
            <a:r>
              <a:rPr lang="en-US" sz="1800" dirty="0"/>
              <a:t>Keep functions small</a:t>
            </a:r>
          </a:p>
          <a:p>
            <a:pPr lvl="1"/>
            <a:r>
              <a:rPr lang="en-US" sz="1800" dirty="0"/>
              <a:t>Keep function parameter lists small</a:t>
            </a:r>
          </a:p>
          <a:p>
            <a:r>
              <a:rPr lang="en-US" sz="2000" dirty="0"/>
              <a:t>This often results in proliferation of fields</a:t>
            </a:r>
          </a:p>
          <a:p>
            <a:pPr lvl="1"/>
            <a:r>
              <a:rPr lang="en-US" sz="1800" dirty="0"/>
              <a:t>The fields are often only used in one function (low cohesion)</a:t>
            </a:r>
          </a:p>
          <a:p>
            <a:pPr lvl="1"/>
            <a:r>
              <a:rPr lang="en-US" sz="1800" dirty="0"/>
              <a:t>Extract any fields you can to another class that is more cohesive</a:t>
            </a:r>
          </a:p>
        </p:txBody>
      </p:sp>
    </p:spTree>
    <p:extLst>
      <p:ext uri="{BB962C8B-B14F-4D97-AF65-F5344CB8AC3E}">
        <p14:creationId xmlns:p14="http://schemas.microsoft.com/office/powerpoint/2010/main" val="180829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cohesion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62200"/>
            <a:ext cx="7217217" cy="3502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929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86000"/>
            <a:ext cx="6818449" cy="3819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305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3543795" cy="3620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905000"/>
            <a:ext cx="2657846" cy="40772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/>
          <p:cNvCxnSpPr/>
          <p:nvPr/>
        </p:nvCxnSpPr>
        <p:spPr>
          <a:xfrm>
            <a:off x="4343400" y="3657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9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52600" y="1752600"/>
            <a:ext cx="6591985" cy="533400"/>
          </a:xfrm>
        </p:spPr>
        <p:txBody>
          <a:bodyPr/>
          <a:lstStyle/>
          <a:p>
            <a:r>
              <a:rPr lang="en-US" dirty="0"/>
              <a:t>Both these classes will have high cohesion</a:t>
            </a:r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69" y="2498220"/>
            <a:ext cx="3899731" cy="3963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69" y="2971087"/>
            <a:ext cx="2709622" cy="2613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6661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for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752600"/>
            <a:ext cx="6591985" cy="1828800"/>
          </a:xfrm>
        </p:spPr>
        <p:txBody>
          <a:bodyPr>
            <a:normAutofit/>
          </a:bodyPr>
          <a:lstStyle/>
          <a:p>
            <a:r>
              <a:rPr lang="en-US" sz="2400" dirty="0"/>
              <a:t>Would it be easy to alter this class to support later features (insert, update delete)?</a:t>
            </a:r>
          </a:p>
          <a:p>
            <a:pPr lvl="1"/>
            <a:r>
              <a:rPr lang="en-US" sz="2000" dirty="0"/>
              <a:t>Open-closed principle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886200"/>
            <a:ext cx="5692485" cy="20638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69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for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591985" cy="1066800"/>
          </a:xfrm>
        </p:spPr>
        <p:txBody>
          <a:bodyPr>
            <a:normAutofit/>
          </a:bodyPr>
          <a:lstStyle/>
          <a:p>
            <a:r>
              <a:rPr lang="en-US" sz="2400" dirty="0"/>
              <a:t>Here is a redesign that supports change and the O.C.P.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75" y="3461338"/>
            <a:ext cx="2876952" cy="5906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61338"/>
            <a:ext cx="3914950" cy="1580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265634"/>
            <a:ext cx="4602688" cy="905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265634"/>
            <a:ext cx="3424410" cy="905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3886200" y="3756654"/>
            <a:ext cx="1270475" cy="6629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4597638" y="3756654"/>
            <a:ext cx="559037" cy="16535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</p:cNvCxnSpPr>
          <p:nvPr/>
        </p:nvCxnSpPr>
        <p:spPr>
          <a:xfrm>
            <a:off x="5156675" y="3756654"/>
            <a:ext cx="405925" cy="16535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9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for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591985" cy="3777622"/>
          </a:xfrm>
        </p:spPr>
        <p:txBody>
          <a:bodyPr>
            <a:normAutofit/>
          </a:bodyPr>
          <a:lstStyle/>
          <a:p>
            <a:r>
              <a:rPr lang="en-US" sz="2400" dirty="0"/>
              <a:t>Dependency inversion principle: </a:t>
            </a:r>
          </a:p>
          <a:p>
            <a:pPr lvl="1"/>
            <a:r>
              <a:rPr lang="en-US" sz="2000" dirty="0"/>
              <a:t>Our classes should depend on abstractions (interfaces, abstract classes), not concrete details</a:t>
            </a:r>
          </a:p>
          <a:p>
            <a:r>
              <a:rPr lang="en-US" sz="2400" dirty="0"/>
              <a:t>Benefits?</a:t>
            </a:r>
          </a:p>
          <a:p>
            <a:pPr lvl="1"/>
            <a:r>
              <a:rPr lang="en-US" sz="2000" dirty="0"/>
              <a:t>Decouples classes</a:t>
            </a:r>
          </a:p>
          <a:p>
            <a:pPr lvl="1"/>
            <a:r>
              <a:rPr lang="en-US" sz="2000" dirty="0"/>
              <a:t>Makes unit tests easier to write</a:t>
            </a:r>
          </a:p>
          <a:p>
            <a:pPr lvl="1"/>
            <a:r>
              <a:rPr lang="en-US" sz="2000" dirty="0"/>
              <a:t>Promotes code reuse</a:t>
            </a:r>
          </a:p>
        </p:txBody>
      </p:sp>
    </p:spTree>
    <p:extLst>
      <p:ext uri="{BB962C8B-B14F-4D97-AF65-F5344CB8AC3E}">
        <p14:creationId xmlns:p14="http://schemas.microsoft.com/office/powerpoint/2010/main" val="33454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0" y="2971800"/>
            <a:ext cx="3848637" cy="8764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30" y="2133600"/>
            <a:ext cx="3134163" cy="571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962400"/>
            <a:ext cx="3231198" cy="2600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50498"/>
            <a:ext cx="3002598" cy="2100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3716530" y="2209800"/>
            <a:ext cx="230327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26130" y="3751415"/>
            <a:ext cx="1600200" cy="13539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71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6591985" cy="3777622"/>
          </a:xfrm>
        </p:spPr>
        <p:txBody>
          <a:bodyPr>
            <a:normAutofit/>
          </a:bodyPr>
          <a:lstStyle/>
          <a:p>
            <a:r>
              <a:rPr lang="en-US" sz="2400" dirty="0"/>
              <a:t>Martin, Robert C. Clean Code. New Jersey: Pearson Education </a:t>
            </a:r>
            <a:r>
              <a:rPr lang="en-US" sz="2400" dirty="0" err="1"/>
              <a:t>Inc</a:t>
            </a:r>
            <a:r>
              <a:rPr lang="en-US" sz="2400" dirty="0"/>
              <a:t>, 2009.</a:t>
            </a:r>
          </a:p>
        </p:txBody>
      </p:sp>
    </p:spTree>
    <p:extLst>
      <p:ext uri="{BB962C8B-B14F-4D97-AF65-F5344CB8AC3E}">
        <p14:creationId xmlns:p14="http://schemas.microsoft.com/office/powerpoint/2010/main" val="132620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class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76400"/>
            <a:ext cx="6591985" cy="990600"/>
          </a:xfrm>
        </p:spPr>
        <p:txBody>
          <a:bodyPr>
            <a:normAutofit/>
          </a:bodyPr>
          <a:lstStyle/>
          <a:p>
            <a:r>
              <a:rPr lang="en-US" sz="2400" dirty="0"/>
              <a:t>Keep the contents of your class in recognizable locations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3048000"/>
            <a:ext cx="27432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48400" y="3211082"/>
            <a:ext cx="24384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48400" y="3973082"/>
            <a:ext cx="24384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Constructors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65492" y="4735082"/>
            <a:ext cx="2438400" cy="1828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6426" y="270573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1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r>
              <a:rPr lang="en-US" dirty="0"/>
              <a:t>It 426</a:t>
            </a:r>
          </a:p>
        </p:txBody>
      </p:sp>
    </p:spTree>
    <p:extLst>
      <p:ext uri="{BB962C8B-B14F-4D97-AF65-F5344CB8AC3E}">
        <p14:creationId xmlns:p14="http://schemas.microsoft.com/office/powerpoint/2010/main" val="121542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class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76400"/>
            <a:ext cx="7772400" cy="5181600"/>
          </a:xfrm>
        </p:spPr>
        <p:txBody>
          <a:bodyPr>
            <a:normAutofit/>
          </a:bodyPr>
          <a:lstStyle/>
          <a:p>
            <a:r>
              <a:rPr lang="en-US" sz="2800" dirty="0"/>
              <a:t>Order of fields</a:t>
            </a:r>
          </a:p>
          <a:p>
            <a:pPr lvl="1"/>
            <a:r>
              <a:rPr lang="en-US" sz="2400" dirty="0"/>
              <a:t>Public static constants</a:t>
            </a:r>
          </a:p>
          <a:p>
            <a:pPr lvl="1"/>
            <a:r>
              <a:rPr lang="en-US" sz="2400" dirty="0"/>
              <a:t>Static fields</a:t>
            </a:r>
          </a:p>
          <a:p>
            <a:pPr lvl="1"/>
            <a:r>
              <a:rPr lang="en-US" sz="2400" dirty="0"/>
              <a:t>Private fields</a:t>
            </a:r>
          </a:p>
          <a:p>
            <a:pPr lvl="1"/>
            <a:r>
              <a:rPr lang="en-US" sz="2400" dirty="0"/>
              <a:t>Protected fields (avoid)</a:t>
            </a:r>
          </a:p>
          <a:p>
            <a:pPr lvl="2"/>
            <a:r>
              <a:rPr lang="en-US" sz="2000" dirty="0"/>
              <a:t>They break encapsulation</a:t>
            </a:r>
          </a:p>
          <a:p>
            <a:pPr lvl="2"/>
            <a:r>
              <a:rPr lang="en-US" sz="2000" dirty="0"/>
              <a:t>They introduce opportunities to create bugs</a:t>
            </a:r>
          </a:p>
          <a:p>
            <a:pPr lvl="2"/>
            <a:r>
              <a:rPr lang="en-US" sz="2000" dirty="0"/>
              <a:t>Do you really trust another class, built by a different developer, with the internal details of your class?!?!</a:t>
            </a:r>
          </a:p>
          <a:p>
            <a:pPr lvl="1"/>
            <a:r>
              <a:rPr lang="en-US" sz="2400" dirty="0"/>
              <a:t>Public fields</a:t>
            </a:r>
          </a:p>
          <a:p>
            <a:pPr lvl="2"/>
            <a:r>
              <a:rPr lang="en-US" sz="2000" dirty="0"/>
              <a:t>Never use these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89B909-1CC2-844F-8C01-EAE86491B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676400"/>
            <a:ext cx="3177251" cy="1549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2356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class elements - Constructors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7089648" cy="1905000"/>
          </a:xfrm>
        </p:spPr>
        <p:txBody>
          <a:bodyPr>
            <a:normAutofit/>
          </a:bodyPr>
          <a:lstStyle/>
          <a:p>
            <a:r>
              <a:rPr lang="en-US" sz="2200" dirty="0"/>
              <a:t>Keep the number of constructors to a minimum</a:t>
            </a:r>
          </a:p>
          <a:p>
            <a:pPr lvl="1"/>
            <a:r>
              <a:rPr lang="en-US" sz="2000" dirty="0"/>
              <a:t>Only ones that will likely be used</a:t>
            </a:r>
          </a:p>
          <a:p>
            <a:pPr lvl="1"/>
            <a:r>
              <a:rPr lang="en-US" sz="2000" dirty="0"/>
              <a:t>Reduces the complexity of the class</a:t>
            </a:r>
          </a:p>
          <a:p>
            <a:pPr lvl="1"/>
            <a:r>
              <a:rPr lang="en-US" sz="2000" dirty="0"/>
              <a:t>Reduces the size of the public API of the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E3192-DDE0-3646-A5D9-A7EBE17EC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810000"/>
            <a:ext cx="5689600" cy="28776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889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7122599" cy="1280890"/>
          </a:xfrm>
        </p:spPr>
        <p:txBody>
          <a:bodyPr/>
          <a:lstStyle/>
          <a:p>
            <a:r>
              <a:rPr lang="en-US" dirty="0"/>
              <a:t>Organize you methods sensibly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4422648" cy="4572000"/>
          </a:xfrm>
        </p:spPr>
        <p:txBody>
          <a:bodyPr/>
          <a:lstStyle/>
          <a:p>
            <a:r>
              <a:rPr lang="en-US" sz="2200" dirty="0"/>
              <a:t>Technique 1: </a:t>
            </a:r>
          </a:p>
          <a:p>
            <a:pPr lvl="1"/>
            <a:r>
              <a:rPr lang="en-US" sz="2000" dirty="0"/>
              <a:t>Step-down approach!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40" y="2057400"/>
            <a:ext cx="3223613" cy="39058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613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7046399" cy="1280890"/>
          </a:xfrm>
        </p:spPr>
        <p:txBody>
          <a:bodyPr/>
          <a:lstStyle/>
          <a:p>
            <a:r>
              <a:rPr lang="en-US" dirty="0"/>
              <a:t>Organize you methods sensibly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6591985" cy="1752600"/>
          </a:xfrm>
        </p:spPr>
        <p:txBody>
          <a:bodyPr/>
          <a:lstStyle/>
          <a:p>
            <a:r>
              <a:rPr lang="en-US" sz="2200" dirty="0"/>
              <a:t>Technique 2: </a:t>
            </a:r>
          </a:p>
          <a:p>
            <a:pPr lvl="1"/>
            <a:r>
              <a:rPr lang="en-US" sz="2000" dirty="0"/>
              <a:t>public functions first, private functions last</a:t>
            </a:r>
          </a:p>
          <a:p>
            <a:pPr lvl="1"/>
            <a:r>
              <a:rPr lang="en-US" sz="2000" u="sng" dirty="0"/>
              <a:t>This makes the public API of a class crystal clear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33800"/>
            <a:ext cx="3962953" cy="2829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522" y="4458513"/>
            <a:ext cx="3972480" cy="2105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2074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7046399" cy="1280890"/>
          </a:xfrm>
        </p:spPr>
        <p:txBody>
          <a:bodyPr/>
          <a:lstStyle/>
          <a:p>
            <a:r>
              <a:rPr lang="en-US" dirty="0"/>
              <a:t>Organize you methods sensibly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4194048" cy="3276600"/>
          </a:xfrm>
        </p:spPr>
        <p:txBody>
          <a:bodyPr>
            <a:normAutofit/>
          </a:bodyPr>
          <a:lstStyle/>
          <a:p>
            <a:r>
              <a:rPr lang="en-US" sz="2200" dirty="0"/>
              <a:t>Other techniques</a:t>
            </a:r>
          </a:p>
          <a:p>
            <a:pPr lvl="1"/>
            <a:r>
              <a:rPr lang="en-US" sz="2000" dirty="0"/>
              <a:t>Keep your getters/setters grouped together</a:t>
            </a:r>
          </a:p>
          <a:p>
            <a:pPr lvl="1"/>
            <a:endParaRPr lang="en-US" sz="2000" dirty="0"/>
          </a:p>
          <a:p>
            <a:pPr marL="194310" lvl="1" indent="0">
              <a:buNone/>
            </a:pPr>
            <a:r>
              <a:rPr lang="en-US" sz="2200" i="1" dirty="0"/>
              <a:t>(Only write getters/setters that you or others will use)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28" y="3124200"/>
            <a:ext cx="3730773" cy="35505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672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should be small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6591985" cy="2362200"/>
          </a:xfrm>
        </p:spPr>
        <p:txBody>
          <a:bodyPr>
            <a:normAutofit/>
          </a:bodyPr>
          <a:lstStyle/>
          <a:p>
            <a:r>
              <a:rPr lang="en-US" sz="2400" dirty="0"/>
              <a:t>Things that affect class size</a:t>
            </a:r>
          </a:p>
          <a:p>
            <a:pPr lvl="1"/>
            <a:r>
              <a:rPr lang="en-US" sz="2000" dirty="0"/>
              <a:t>The number of responsibilities </a:t>
            </a:r>
          </a:p>
          <a:p>
            <a:pPr lvl="1"/>
            <a:r>
              <a:rPr lang="en-US" sz="2000" dirty="0"/>
              <a:t>The size of the public API</a:t>
            </a:r>
          </a:p>
          <a:p>
            <a:pPr lvl="1"/>
            <a:r>
              <a:rPr lang="en-US" sz="2000" dirty="0"/>
              <a:t>The lines of code</a:t>
            </a:r>
          </a:p>
          <a:p>
            <a:r>
              <a:rPr lang="en-US" sz="2400" dirty="0"/>
              <a:t>Avoiding god(</a:t>
            </a:r>
            <a:r>
              <a:rPr lang="en-US" sz="2400" dirty="0" err="1"/>
              <a:t>zilla</a:t>
            </a:r>
            <a:r>
              <a:rPr lang="en-US" sz="2400" dirty="0"/>
              <a:t>)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26" y="4419600"/>
            <a:ext cx="5012480" cy="2248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2566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817799" cy="747490"/>
          </a:xfrm>
        </p:spPr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76400"/>
            <a:ext cx="6591985" cy="1676400"/>
          </a:xfrm>
        </p:spPr>
        <p:txBody>
          <a:bodyPr>
            <a:normAutofit/>
          </a:bodyPr>
          <a:lstStyle/>
          <a:p>
            <a:r>
              <a:rPr lang="en-US" sz="2000" dirty="0"/>
              <a:t>There should only be one reason for an object to change</a:t>
            </a:r>
          </a:p>
          <a:p>
            <a:r>
              <a:rPr lang="en-US" sz="2000" dirty="0"/>
              <a:t>If there is more than one reason, we need to split the responsibilities into separate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886200"/>
            <a:ext cx="3667637" cy="1695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410200"/>
            <a:ext cx="2695951" cy="1276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62600"/>
            <a:ext cx="3658111" cy="10002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/>
          <p:cNvCxnSpPr/>
          <p:nvPr/>
        </p:nvCxnSpPr>
        <p:spPr>
          <a:xfrm flipH="1">
            <a:off x="1828800" y="4953000"/>
            <a:ext cx="909382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29400" y="4572000"/>
            <a:ext cx="1447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0607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{3F3D94CE-113B-484F-AFFB-70A8C66919D5}tf10001069</Template>
  <TotalTime>301</TotalTime>
  <Words>422</Words>
  <Application>Microsoft Macintosh PowerPoint</Application>
  <PresentationFormat>On-screen Show (4:3)</PresentationFormat>
  <Paragraphs>79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Wisp</vt:lpstr>
      <vt:lpstr>Code Design</vt:lpstr>
      <vt:lpstr>Order of class elements</vt:lpstr>
      <vt:lpstr>Order of class elements</vt:lpstr>
      <vt:lpstr>Order of class elements - Constructors </vt:lpstr>
      <vt:lpstr>Organize you methods sensibly</vt:lpstr>
      <vt:lpstr>Organize you methods sensibly</vt:lpstr>
      <vt:lpstr>Organize you methods sensibly</vt:lpstr>
      <vt:lpstr>Classes should be small</vt:lpstr>
      <vt:lpstr>Single responsibility principle</vt:lpstr>
      <vt:lpstr>Class cohesion</vt:lpstr>
      <vt:lpstr>Class cohesion example</vt:lpstr>
      <vt:lpstr>Refactoring</vt:lpstr>
      <vt:lpstr>Refactoring</vt:lpstr>
      <vt:lpstr>Refactoring</vt:lpstr>
      <vt:lpstr>Organizing for change</vt:lpstr>
      <vt:lpstr>Organizing for change</vt:lpstr>
      <vt:lpstr>Isolating for change</vt:lpstr>
      <vt:lpstr>Dependency inversion principle</vt:lpstr>
      <vt:lpstr>Sources</vt:lpstr>
      <vt:lpstr>Code Design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Design</dc:title>
  <dc:creator>Josh</dc:creator>
  <cp:lastModifiedBy>Microsoft Office User</cp:lastModifiedBy>
  <cp:revision>31</cp:revision>
  <dcterms:created xsi:type="dcterms:W3CDTF">2006-08-16T00:00:00Z</dcterms:created>
  <dcterms:modified xsi:type="dcterms:W3CDTF">2018-03-16T00:38:01Z</dcterms:modified>
</cp:coreProperties>
</file>