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76" r:id="rId7"/>
    <p:sldId id="277" r:id="rId8"/>
    <p:sldId id="262" r:id="rId9"/>
    <p:sldId id="263" r:id="rId10"/>
    <p:sldId id="265" r:id="rId11"/>
    <p:sldId id="264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15"/>
    <p:restoredTop sz="92818"/>
  </p:normalViewPr>
  <p:slideViewPr>
    <p:cSldViewPr>
      <p:cViewPr varScale="1">
        <p:scale>
          <a:sx n="98" d="100"/>
          <a:sy n="98" d="100"/>
        </p:scale>
        <p:origin x="18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78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3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9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7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69786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52600"/>
            <a:ext cx="4140200" cy="2298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19600"/>
            <a:ext cx="5486400" cy="193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419600" y="3810000"/>
            <a:ext cx="199926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6248400"/>
            <a:ext cx="166423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122729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- mumbling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6591985" cy="2286000"/>
          </a:xfrm>
        </p:spPr>
        <p:txBody>
          <a:bodyPr>
            <a:normAutofit/>
          </a:bodyPr>
          <a:lstStyle/>
          <a:p>
            <a:r>
              <a:rPr lang="en-US" dirty="0"/>
              <a:t>Don’t write a comment just for the sake of writing a comment</a:t>
            </a:r>
          </a:p>
          <a:p>
            <a:r>
              <a:rPr lang="en-US" dirty="0"/>
              <a:t>Questions unanswered?</a:t>
            </a:r>
          </a:p>
          <a:p>
            <a:pPr lvl="1"/>
            <a:r>
              <a:rPr lang="en-US" dirty="0"/>
              <a:t>What is the default arrangement?</a:t>
            </a:r>
          </a:p>
          <a:p>
            <a:pPr lvl="1"/>
            <a:r>
              <a:rPr lang="en-US" dirty="0"/>
              <a:t>Do we use the default if part of our address is missing?</a:t>
            </a:r>
          </a:p>
          <a:p>
            <a:pPr lvl="1"/>
            <a:r>
              <a:rPr lang="en-US" dirty="0"/>
              <a:t>Is a missing address an empty string value?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19600"/>
            <a:ext cx="6248400" cy="193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404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Bad comments </a:t>
            </a:r>
            <a:r>
              <a:rPr lang="en-US"/>
              <a:t>- noise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2749777" cy="246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2793774" cy="2012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267200" y="3429000"/>
            <a:ext cx="70083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Bad!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6248400"/>
            <a:ext cx="15119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Even worse!</a:t>
            </a:r>
          </a:p>
        </p:txBody>
      </p:sp>
    </p:spTree>
    <p:extLst>
      <p:ext uri="{BB962C8B-B14F-4D97-AF65-F5344CB8AC3E}">
        <p14:creationId xmlns:p14="http://schemas.microsoft.com/office/powerpoint/2010/main" val="34748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– position markers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7569200" cy="410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209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– position markers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5029200" cy="4685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332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– brace comments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5664200" cy="3924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38200" y="2362200"/>
            <a:ext cx="16764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/>
              <a:t>These create clutter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2590800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dirty="0"/>
              <a:t>If you can’t see your entire method on one screen, what is really your problem?</a:t>
            </a:r>
          </a:p>
        </p:txBody>
      </p:sp>
    </p:spTree>
    <p:extLst>
      <p:ext uri="{BB962C8B-B14F-4D97-AF65-F5344CB8AC3E}">
        <p14:creationId xmlns:p14="http://schemas.microsoft.com/office/powerpoint/2010/main" val="252438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0"/>
            <a:ext cx="5778500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133600"/>
            <a:ext cx="5308600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543800" y="3429000"/>
            <a:ext cx="134363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Attribution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6248400"/>
            <a:ext cx="237597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Commented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3200400"/>
            <a:ext cx="25908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dirty="0"/>
              <a:t>Source control can be used to track all of these details</a:t>
            </a:r>
          </a:p>
        </p:txBody>
      </p:sp>
    </p:spTree>
    <p:extLst>
      <p:ext uri="{BB962C8B-B14F-4D97-AF65-F5344CB8AC3E}">
        <p14:creationId xmlns:p14="http://schemas.microsoft.com/office/powerpoint/2010/main" val="30186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6591985" cy="2590800"/>
          </a:xfrm>
        </p:spPr>
        <p:txBody>
          <a:bodyPr>
            <a:noAutofit/>
          </a:bodyPr>
          <a:lstStyle/>
          <a:p>
            <a:r>
              <a:rPr lang="en-US" sz="2000" dirty="0"/>
              <a:t>There are good and bad comments</a:t>
            </a:r>
          </a:p>
          <a:p>
            <a:r>
              <a:rPr lang="en-US" sz="2000" dirty="0"/>
              <a:t>In general, comments are a good thing</a:t>
            </a:r>
          </a:p>
          <a:p>
            <a:r>
              <a:rPr lang="en-US" sz="2000" u="sng" dirty="0"/>
              <a:t>Comments should be placed throughout your code</a:t>
            </a:r>
          </a:p>
          <a:p>
            <a:r>
              <a:rPr lang="en-US" sz="2000" dirty="0"/>
              <a:t>Keep your comments </a:t>
            </a:r>
            <a:r>
              <a:rPr lang="en-US" sz="2000" u="sng" dirty="0"/>
              <a:t>relevant</a:t>
            </a:r>
            <a:r>
              <a:rPr lang="en-US" sz="2000" dirty="0"/>
              <a:t> and </a:t>
            </a:r>
            <a:r>
              <a:rPr lang="en-US" sz="2000" u="sng" dirty="0"/>
              <a:t>updated</a:t>
            </a:r>
            <a:r>
              <a:rPr lang="en-US" sz="2000" dirty="0"/>
              <a:t> as code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343400"/>
            <a:ext cx="2871216" cy="22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 – comments as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2895600" cy="3200400"/>
          </a:xfrm>
        </p:spPr>
        <p:txBody>
          <a:bodyPr/>
          <a:lstStyle/>
          <a:p>
            <a:r>
              <a:rPr lang="en-US" dirty="0"/>
              <a:t>A user should be able to scan the comments in your document to get a gist of what the file is doing</a:t>
            </a:r>
          </a:p>
          <a:p>
            <a:r>
              <a:rPr lang="en-US" dirty="0"/>
              <a:t>Group common elements and </a:t>
            </a:r>
            <a:r>
              <a:rPr lang="en-US" u="sng" dirty="0"/>
              <a:t>leave a digest</a:t>
            </a:r>
            <a:r>
              <a:rPr lang="en-US" dirty="0"/>
              <a:t> above each group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09994"/>
            <a:ext cx="5054600" cy="4344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reeform 5"/>
          <p:cNvSpPr/>
          <p:nvPr/>
        </p:nvSpPr>
        <p:spPr>
          <a:xfrm>
            <a:off x="3606775" y="2070100"/>
            <a:ext cx="546125" cy="698500"/>
          </a:xfrm>
          <a:custGeom>
            <a:avLst/>
            <a:gdLst>
              <a:gd name="connsiteX0" fmla="*/ 546125 w 546125"/>
              <a:gd name="connsiteY0" fmla="*/ 0 h 698500"/>
              <a:gd name="connsiteX1" fmla="*/ 25 w 546125"/>
              <a:gd name="connsiteY1" fmla="*/ 431800 h 698500"/>
              <a:gd name="connsiteX2" fmla="*/ 520725 w 546125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25" h="698500">
                <a:moveTo>
                  <a:pt x="546125" y="0"/>
                </a:moveTo>
                <a:cubicBezTo>
                  <a:pt x="275191" y="157691"/>
                  <a:pt x="4258" y="315383"/>
                  <a:pt x="25" y="431800"/>
                </a:cubicBezTo>
                <a:cubicBezTo>
                  <a:pt x="-4208" y="548217"/>
                  <a:pt x="520725" y="698500"/>
                  <a:pt x="520725" y="69850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81400" y="2819400"/>
            <a:ext cx="546125" cy="1447800"/>
          </a:xfrm>
          <a:custGeom>
            <a:avLst/>
            <a:gdLst>
              <a:gd name="connsiteX0" fmla="*/ 546125 w 546125"/>
              <a:gd name="connsiteY0" fmla="*/ 0 h 698500"/>
              <a:gd name="connsiteX1" fmla="*/ 25 w 546125"/>
              <a:gd name="connsiteY1" fmla="*/ 431800 h 698500"/>
              <a:gd name="connsiteX2" fmla="*/ 520725 w 546125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25" h="698500">
                <a:moveTo>
                  <a:pt x="546125" y="0"/>
                </a:moveTo>
                <a:cubicBezTo>
                  <a:pt x="275191" y="157691"/>
                  <a:pt x="4258" y="315383"/>
                  <a:pt x="25" y="431800"/>
                </a:cubicBezTo>
                <a:cubicBezTo>
                  <a:pt x="-4208" y="548217"/>
                  <a:pt x="520725" y="698500"/>
                  <a:pt x="520725" y="69850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81400" y="4343400"/>
            <a:ext cx="546125" cy="990600"/>
          </a:xfrm>
          <a:custGeom>
            <a:avLst/>
            <a:gdLst>
              <a:gd name="connsiteX0" fmla="*/ 546125 w 546125"/>
              <a:gd name="connsiteY0" fmla="*/ 0 h 698500"/>
              <a:gd name="connsiteX1" fmla="*/ 25 w 546125"/>
              <a:gd name="connsiteY1" fmla="*/ 431800 h 698500"/>
              <a:gd name="connsiteX2" fmla="*/ 520725 w 546125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25" h="698500">
                <a:moveTo>
                  <a:pt x="546125" y="0"/>
                </a:moveTo>
                <a:cubicBezTo>
                  <a:pt x="275191" y="157691"/>
                  <a:pt x="4258" y="315383"/>
                  <a:pt x="25" y="431800"/>
                </a:cubicBezTo>
                <a:cubicBezTo>
                  <a:pt x="-4208" y="548217"/>
                  <a:pt x="520725" y="698500"/>
                  <a:pt x="520725" y="69850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Martin, Robert C. Clean Code. New Jersey: Pearson Education </a:t>
            </a:r>
            <a:r>
              <a:rPr lang="en-US" dirty="0" err="1"/>
              <a:t>Inc</a:t>
            </a:r>
            <a:r>
              <a:rPr lang="en-US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13262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comments always a good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comments a good thing?</a:t>
            </a:r>
          </a:p>
          <a:p>
            <a:pPr lvl="1"/>
            <a:r>
              <a:rPr lang="en-US" dirty="0"/>
              <a:t>Well placed, descriptive comments help us understand what the author of a code segment was trying to accomplish</a:t>
            </a:r>
          </a:p>
          <a:p>
            <a:r>
              <a:rPr lang="en-US" dirty="0"/>
              <a:t>Comments can lose their meaning over time</a:t>
            </a:r>
          </a:p>
          <a:p>
            <a:pPr lvl="1"/>
            <a:r>
              <a:rPr lang="en-US" dirty="0"/>
              <a:t>Do you update your comments as your code changes? </a:t>
            </a:r>
            <a:r>
              <a:rPr lang="en-US" u="sng" dirty="0"/>
              <a:t>Seriously, be honest here</a:t>
            </a:r>
          </a:p>
          <a:p>
            <a:pPr lvl="1"/>
            <a:r>
              <a:rPr lang="en-US" dirty="0"/>
              <a:t>“The older a comment is, and the farther away it is from the code it describes, the more likely it is to be just plain wrong.”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4419600"/>
            <a:ext cx="32511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18428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comments always a good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060448"/>
            <a:ext cx="5029200" cy="3806952"/>
          </a:xfrm>
        </p:spPr>
        <p:txBody>
          <a:bodyPr>
            <a:normAutofit/>
          </a:bodyPr>
          <a:lstStyle/>
          <a:p>
            <a:r>
              <a:rPr lang="en-US" dirty="0"/>
              <a:t>Some view comments as a failure to express ourselves with</a:t>
            </a:r>
          </a:p>
          <a:p>
            <a:pPr lvl="1"/>
            <a:r>
              <a:rPr lang="en-US" dirty="0"/>
              <a:t>the syntax of a language </a:t>
            </a:r>
          </a:p>
          <a:p>
            <a:pPr lvl="1"/>
            <a:r>
              <a:rPr lang="en-US" dirty="0"/>
              <a:t>names </a:t>
            </a:r>
          </a:p>
          <a:p>
            <a:pPr lvl="1"/>
            <a:r>
              <a:rPr lang="en-US" dirty="0"/>
              <a:t>control flow</a:t>
            </a:r>
          </a:p>
          <a:p>
            <a:r>
              <a:rPr lang="en-US" dirty="0"/>
              <a:t>But we are taught to leave comments</a:t>
            </a:r>
          </a:p>
          <a:p>
            <a:pPr lvl="1"/>
            <a:r>
              <a:rPr lang="en-US" dirty="0"/>
              <a:t>as breadcrumbs in our programs</a:t>
            </a:r>
          </a:p>
          <a:p>
            <a:pPr lvl="1"/>
            <a:r>
              <a:rPr lang="en-US" dirty="0"/>
              <a:t>nearby tricky code segments</a:t>
            </a:r>
          </a:p>
          <a:p>
            <a:pPr lvl="1"/>
            <a:r>
              <a:rPr lang="en-US" dirty="0"/>
              <a:t>for the next reader of your code</a:t>
            </a:r>
          </a:p>
          <a:p>
            <a:pPr lvl="1"/>
            <a:r>
              <a:rPr lang="en-US" u="sng" dirty="0"/>
              <a:t>because that is what developers do!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209800"/>
            <a:ext cx="1582775" cy="155733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more readable?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687987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038600"/>
            <a:ext cx="4343867" cy="2494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564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don’t make up for bad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972985" cy="4343400"/>
          </a:xfrm>
        </p:spPr>
        <p:txBody>
          <a:bodyPr>
            <a:normAutofit/>
          </a:bodyPr>
          <a:lstStyle/>
          <a:p>
            <a:r>
              <a:rPr lang="en-US" dirty="0"/>
              <a:t>Have you ever written</a:t>
            </a:r>
          </a:p>
          <a:p>
            <a:pPr lvl="1"/>
            <a:r>
              <a:rPr lang="en-US" dirty="0"/>
              <a:t>a complex code segment?</a:t>
            </a:r>
          </a:p>
          <a:p>
            <a:pPr lvl="1"/>
            <a:r>
              <a:rPr lang="en-US" dirty="0"/>
              <a:t>a segment of code that you knew was a mess?</a:t>
            </a:r>
          </a:p>
          <a:p>
            <a:pPr lvl="1"/>
            <a:r>
              <a:rPr lang="en-US" dirty="0"/>
              <a:t>confusing code?</a:t>
            </a:r>
          </a:p>
          <a:p>
            <a:r>
              <a:rPr lang="en-US" dirty="0"/>
              <a:t>Your response to this should not be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“I’ll write some comments to explain what I did!”</a:t>
            </a:r>
          </a:p>
          <a:p>
            <a:r>
              <a:rPr lang="en-US" dirty="0"/>
              <a:t>Your response should be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“I need to clean up my code!”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724400"/>
            <a:ext cx="1810512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0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46399" cy="1280890"/>
          </a:xfrm>
        </p:spPr>
        <p:txBody>
          <a:bodyPr/>
          <a:lstStyle/>
          <a:p>
            <a:r>
              <a:rPr lang="en-US" dirty="0"/>
              <a:t>Good comments - 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324600" cy="2057400"/>
          </a:xfrm>
        </p:spPr>
        <p:txBody>
          <a:bodyPr>
            <a:normAutofit/>
          </a:bodyPr>
          <a:lstStyle/>
          <a:p>
            <a:r>
              <a:rPr lang="en-US" sz="2200"/>
              <a:t>It </a:t>
            </a:r>
            <a:r>
              <a:rPr lang="en-US" sz="2200" dirty="0"/>
              <a:t>is good to use these types of comments where</a:t>
            </a:r>
          </a:p>
          <a:p>
            <a:pPr lvl="1"/>
            <a:r>
              <a:rPr lang="en-US" sz="2000" dirty="0"/>
              <a:t>code can be misunderstood</a:t>
            </a:r>
          </a:p>
          <a:p>
            <a:pPr lvl="1"/>
            <a:r>
              <a:rPr lang="en-US" sz="2000" dirty="0"/>
              <a:t>you can save the reader time when viewing your code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14800"/>
            <a:ext cx="4499429" cy="1456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798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46399" cy="1280890"/>
          </a:xfrm>
        </p:spPr>
        <p:txBody>
          <a:bodyPr/>
          <a:lstStyle/>
          <a:p>
            <a:r>
              <a:rPr lang="en-US" dirty="0"/>
              <a:t>Good comments - 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6477000" cy="685800"/>
          </a:xfrm>
        </p:spPr>
        <p:txBody>
          <a:bodyPr>
            <a:normAutofit/>
          </a:bodyPr>
          <a:lstStyle/>
          <a:p>
            <a:r>
              <a:rPr lang="en-US" sz="2200" dirty="0"/>
              <a:t>Try to avoid redundantly stating the obvious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14600"/>
            <a:ext cx="4689231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509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970199" cy="1280890"/>
          </a:xfrm>
        </p:spPr>
        <p:txBody>
          <a:bodyPr/>
          <a:lstStyle/>
          <a:p>
            <a:r>
              <a:rPr lang="en-US" dirty="0"/>
              <a:t>Good comments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5334000" cy="2147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81200"/>
            <a:ext cx="4267200" cy="193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876800" y="5334000"/>
            <a:ext cx="20104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Explaining intent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752600"/>
            <a:ext cx="153279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Clarification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5943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What was our reasoning here?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1752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we be </a:t>
            </a:r>
            <a:r>
              <a:rPr lang="en-US"/>
              <a:t>more clear here?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52800" y="5181600"/>
            <a:ext cx="3810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2286000"/>
            <a:ext cx="6858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724400"/>
            <a:ext cx="5323793" cy="1849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85800" y="3352800"/>
            <a:ext cx="190499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Warning of consequences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2590799" y="3675966"/>
            <a:ext cx="762001" cy="1048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CF90382-F641-6944-80DD-0423E67D7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46" y="1752600"/>
            <a:ext cx="5172454" cy="2556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/>
          <p:cNvCxnSpPr>
            <a:cxnSpLocks/>
            <a:stCxn id="9" idx="3"/>
          </p:cNvCxnSpPr>
          <p:nvPr/>
        </p:nvCxnSpPr>
        <p:spPr>
          <a:xfrm flipV="1">
            <a:off x="2590799" y="2819400"/>
            <a:ext cx="914401" cy="856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863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488</TotalTime>
  <Words>477</Words>
  <Application>Microsoft Macintosh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Code Design</vt:lpstr>
      <vt:lpstr>Are comments always a good thing?</vt:lpstr>
      <vt:lpstr>Are comments always a good thing?</vt:lpstr>
      <vt:lpstr>Which is more readable?</vt:lpstr>
      <vt:lpstr>Comments don’t make up for bad code</vt:lpstr>
      <vt:lpstr>Good comments - Informative</vt:lpstr>
      <vt:lpstr>Good comments - Informative</vt:lpstr>
      <vt:lpstr>Good comments</vt:lpstr>
      <vt:lpstr>Good comments</vt:lpstr>
      <vt:lpstr>Good comments</vt:lpstr>
      <vt:lpstr>Bad comments - mumbling</vt:lpstr>
      <vt:lpstr>Bad comments - noise</vt:lpstr>
      <vt:lpstr>Bad comments – position markers</vt:lpstr>
      <vt:lpstr>Bad comments – position markers</vt:lpstr>
      <vt:lpstr>Bad comments – brace comments</vt:lpstr>
      <vt:lpstr>Bad comments</vt:lpstr>
      <vt:lpstr>Final comments</vt:lpstr>
      <vt:lpstr>Final comments – comments as breadcrumbs</vt:lpstr>
      <vt:lpstr>Sources</vt:lpstr>
      <vt:lpstr>Code Design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/>
  <cp:lastModifiedBy>Josh Archer</cp:lastModifiedBy>
  <cp:revision>41</cp:revision>
  <dcterms:created xsi:type="dcterms:W3CDTF">2006-08-16T00:00:00Z</dcterms:created>
  <dcterms:modified xsi:type="dcterms:W3CDTF">2018-01-19T01:36:19Z</dcterms:modified>
</cp:coreProperties>
</file>