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“Paying down your technical debt” – Agile Samurai, Jonathan Rasmuss0n</a:t>
            </a:r>
          </a:p>
          <a:p>
            <a:endParaRPr lang="en-US" dirty="0"/>
          </a:p>
          <a:p>
            <a:r>
              <a:rPr lang="en-US" dirty="0" smtClean="0"/>
              <a:t>Our debt is comprised of our daily decisions in code</a:t>
            </a:r>
          </a:p>
          <a:p>
            <a:pPr lvl="1"/>
            <a:r>
              <a:rPr lang="en-US" dirty="0" smtClean="0"/>
              <a:t>Bad names, hacks, duplicated code, poor design choices, disproportionate complexity, sloppiness…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Refactoring: </a:t>
            </a:r>
            <a:r>
              <a:rPr lang="en-US" u="sng" dirty="0" smtClean="0"/>
              <a:t>renaming</a:t>
            </a:r>
            <a:r>
              <a:rPr lang="en-US" dirty="0" smtClean="0"/>
              <a:t>, </a:t>
            </a:r>
            <a:r>
              <a:rPr lang="en-US" u="sng" dirty="0" smtClean="0"/>
              <a:t>rearranging</a:t>
            </a:r>
            <a:r>
              <a:rPr lang="en-US" dirty="0" smtClean="0"/>
              <a:t>, </a:t>
            </a:r>
            <a:r>
              <a:rPr lang="en-US" u="sng" dirty="0" smtClean="0"/>
              <a:t>redesigning</a:t>
            </a:r>
            <a:r>
              <a:rPr lang="en-US" dirty="0" smtClean="0"/>
              <a:t> and </a:t>
            </a:r>
            <a:r>
              <a:rPr lang="en-US" u="sng" dirty="0" smtClean="0"/>
              <a:t>rewriting</a:t>
            </a:r>
            <a:r>
              <a:rPr lang="en-US" dirty="0" smtClean="0"/>
              <a:t>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1"/>
            <a:ext cx="2550351" cy="229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779741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c 6"/>
          <p:cNvSpPr/>
          <p:nvPr/>
        </p:nvSpPr>
        <p:spPr>
          <a:xfrm rot="16200000">
            <a:off x="1749689" y="2972773"/>
            <a:ext cx="1826854" cy="1908376"/>
          </a:xfrm>
          <a:prstGeom prst="arc">
            <a:avLst>
              <a:gd name="adj1" fmla="val 16200000"/>
              <a:gd name="adj2" fmla="val 31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5562600" y="2932012"/>
            <a:ext cx="2118092" cy="1908376"/>
          </a:xfrm>
          <a:prstGeom prst="arc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14" y="3962401"/>
            <a:ext cx="2908186" cy="2292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6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patterns you may want to read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relational mapping (ORM)</a:t>
            </a:r>
          </a:p>
          <a:p>
            <a:pPr lvl="1"/>
            <a:r>
              <a:rPr lang="en-US" dirty="0" smtClean="0"/>
              <a:t>Mapping</a:t>
            </a:r>
          </a:p>
          <a:p>
            <a:pPr lvl="2"/>
            <a:r>
              <a:rPr lang="en-US" dirty="0" smtClean="0"/>
              <a:t>Classes </a:t>
            </a:r>
            <a:r>
              <a:rPr lang="en-US" dirty="0" smtClean="0">
                <a:sym typeface="Wingdings" panose="05000000000000000000" pitchFamily="2" charset="2"/>
              </a:rPr>
              <a:t> table schemas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Objects  table records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Columns  class fields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Java Persistence 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 / Spring Framework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Active record pattern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“An object that wraps a row in a database table or view, encapsulates the database access, and adds domain logic on that data</a:t>
            </a:r>
            <a:r>
              <a:rPr lang="en-US" sz="2400" dirty="0" smtClean="0"/>
              <a:t>.”  - Martin Fowler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00800" y="2286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790372" y="2400300"/>
            <a:ext cx="6858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056408" y="1724532"/>
            <a:ext cx="1069675" cy="552842"/>
          </a:xfrm>
          <a:custGeom>
            <a:avLst/>
            <a:gdLst>
              <a:gd name="connsiteX0" fmla="*/ 0 w 1069675"/>
              <a:gd name="connsiteY0" fmla="*/ 457951 h 552842"/>
              <a:gd name="connsiteX1" fmla="*/ 638354 w 1069675"/>
              <a:gd name="connsiteY1" fmla="*/ 751 h 552842"/>
              <a:gd name="connsiteX2" fmla="*/ 1069675 w 1069675"/>
              <a:gd name="connsiteY2" fmla="*/ 552842 h 55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675" h="552842">
                <a:moveTo>
                  <a:pt x="0" y="457951"/>
                </a:moveTo>
                <a:cubicBezTo>
                  <a:pt x="230037" y="221443"/>
                  <a:pt x="460075" y="-15064"/>
                  <a:pt x="638354" y="751"/>
                </a:cubicBezTo>
                <a:cubicBezTo>
                  <a:pt x="816633" y="16566"/>
                  <a:pt x="997788" y="462265"/>
                  <a:pt x="1069675" y="552842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2087" y="181628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terms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Changing to an interface first mindset can be difficult at first</a:t>
            </a:r>
          </a:p>
          <a:p>
            <a:r>
              <a:rPr lang="en-US" dirty="0" smtClean="0"/>
              <a:t>This is how we keep our code flexible!</a:t>
            </a:r>
          </a:p>
          <a:p>
            <a:r>
              <a:rPr lang="en-US" dirty="0" smtClean="0"/>
              <a:t>Solving a problem:</a:t>
            </a:r>
          </a:p>
          <a:p>
            <a:pPr lvl="1"/>
            <a:r>
              <a:rPr lang="en-US" dirty="0" smtClean="0"/>
              <a:t>Discover the behavior</a:t>
            </a:r>
          </a:p>
          <a:p>
            <a:pPr lvl="1"/>
            <a:r>
              <a:rPr lang="en-US" dirty="0" smtClean="0"/>
              <a:t>Define any varying behavior behind a(n) [interface, abstract class]</a:t>
            </a:r>
          </a:p>
          <a:p>
            <a:pPr lvl="1"/>
            <a:r>
              <a:rPr lang="en-US" dirty="0" smtClean="0"/>
              <a:t>Design for the future</a:t>
            </a:r>
          </a:p>
          <a:p>
            <a:pPr lvl="2"/>
            <a:r>
              <a:rPr lang="en-US" dirty="0" smtClean="0"/>
              <a:t>What part of your solution might change in the future</a:t>
            </a:r>
          </a:p>
          <a:p>
            <a:pPr lvl="2"/>
            <a:r>
              <a:rPr lang="en-US" dirty="0" smtClean="0"/>
              <a:t>Plan accordingly!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terms of tests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Driven Development (TDD)</a:t>
            </a:r>
          </a:p>
          <a:p>
            <a:pPr lvl="1"/>
            <a:r>
              <a:rPr lang="en-US" dirty="0" smtClean="0"/>
              <a:t>What is the behavior of a system?</a:t>
            </a:r>
          </a:p>
          <a:p>
            <a:pPr lvl="1"/>
            <a:r>
              <a:rPr lang="en-US" dirty="0" smtClean="0"/>
              <a:t>Can you define the features of a system without first writing code?</a:t>
            </a:r>
          </a:p>
          <a:p>
            <a:pPr lvl="1"/>
            <a:r>
              <a:rPr lang="en-US" dirty="0" smtClean="0"/>
              <a:t>If you can, then you can</a:t>
            </a:r>
          </a:p>
          <a:p>
            <a:pPr lvl="2"/>
            <a:r>
              <a:rPr lang="en-US" dirty="0" smtClean="0"/>
              <a:t>First write your tests</a:t>
            </a:r>
          </a:p>
          <a:p>
            <a:pPr lvl="2"/>
            <a:r>
              <a:rPr lang="en-US" dirty="0" smtClean="0"/>
              <a:t>Then write your production code to satisfy the test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C:\Users\Josh\AppData\Local\Microsoft\Windows\INetCache\IE\Y4SOMJBS\image_2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32" y="4419600"/>
            <a:ext cx="2144115" cy="1843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last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“Getting software to work and making software clean are two very different activities</a:t>
            </a:r>
            <a:r>
              <a:rPr lang="en-US" dirty="0" smtClean="0"/>
              <a:t>.” – Robert Martin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Don’t neglect the latter!</a:t>
            </a:r>
          </a:p>
          <a:p>
            <a:r>
              <a:rPr lang="en-US" dirty="0" smtClean="0"/>
              <a:t>We are not done when our “code works”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Martin, Robert C. Clean Code. New Jersey: Pearson Education </a:t>
            </a:r>
            <a:r>
              <a:rPr lang="en-US" dirty="0" err="1"/>
              <a:t>Inc</a:t>
            </a:r>
            <a:r>
              <a:rPr lang="en-US" dirty="0"/>
              <a:t>, 2009</a:t>
            </a:r>
            <a:r>
              <a:rPr lang="en-US" dirty="0" smtClean="0"/>
              <a:t>.</a:t>
            </a:r>
          </a:p>
          <a:p>
            <a:r>
              <a:rPr lang="en-US" dirty="0" err="1"/>
              <a:t>Rasmusson</a:t>
            </a:r>
            <a:r>
              <a:rPr lang="en-US" dirty="0"/>
              <a:t>, Jonathan. </a:t>
            </a:r>
            <a:r>
              <a:rPr lang="en-US" i="1" dirty="0"/>
              <a:t>The Agile Samurai</a:t>
            </a:r>
            <a:r>
              <a:rPr lang="en-US" dirty="0"/>
              <a:t>. Dallas, Texas: Pragmatic Programmers, 2010.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15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128</TotalTime>
  <Words>317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Design Wrap-up</vt:lpstr>
      <vt:lpstr>Refactoring</vt:lpstr>
      <vt:lpstr>Refactoring</vt:lpstr>
      <vt:lpstr>Some patterns you may want to read about</vt:lpstr>
      <vt:lpstr>Thinking in terms of interfaces</vt:lpstr>
      <vt:lpstr>Thinking in terms of tests first</vt:lpstr>
      <vt:lpstr>Some last thoughts</vt:lpstr>
      <vt:lpstr>Sources</vt:lpstr>
      <vt:lpstr>Design Wrap-up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Wrap-up</dc:title>
  <dc:creator/>
  <cp:lastModifiedBy>Josh</cp:lastModifiedBy>
  <cp:revision>11</cp:revision>
  <dcterms:created xsi:type="dcterms:W3CDTF">2006-08-16T00:00:00Z</dcterms:created>
  <dcterms:modified xsi:type="dcterms:W3CDTF">2015-08-06T09:19:44Z</dcterms:modified>
</cp:coreProperties>
</file>