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85" r:id="rId3"/>
    <p:sldId id="257" r:id="rId4"/>
    <p:sldId id="260" r:id="rId5"/>
    <p:sldId id="262" r:id="rId6"/>
    <p:sldId id="261" r:id="rId7"/>
    <p:sldId id="279" r:id="rId8"/>
    <p:sldId id="290" r:id="rId9"/>
    <p:sldId id="278" r:id="rId10"/>
    <p:sldId id="277" r:id="rId11"/>
    <p:sldId id="280" r:id="rId12"/>
    <p:sldId id="286" r:id="rId13"/>
    <p:sldId id="258" r:id="rId14"/>
    <p:sldId id="264" r:id="rId15"/>
    <p:sldId id="263" r:id="rId16"/>
    <p:sldId id="276" r:id="rId17"/>
    <p:sldId id="287" r:id="rId18"/>
    <p:sldId id="259" r:id="rId19"/>
    <p:sldId id="265" r:id="rId20"/>
    <p:sldId id="291" r:id="rId21"/>
    <p:sldId id="292" r:id="rId22"/>
    <p:sldId id="266" r:id="rId23"/>
    <p:sldId id="267" r:id="rId24"/>
    <p:sldId id="293" r:id="rId25"/>
    <p:sldId id="269" r:id="rId26"/>
    <p:sldId id="294" r:id="rId27"/>
    <p:sldId id="273" r:id="rId28"/>
    <p:sldId id="288" r:id="rId29"/>
    <p:sldId id="272" r:id="rId30"/>
    <p:sldId id="274" r:id="rId31"/>
    <p:sldId id="275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A4C"/>
    <a:srgbClr val="C2E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75"/>
    <p:restoredTop sz="92818"/>
  </p:normalViewPr>
  <p:slideViewPr>
    <p:cSldViewPr>
      <p:cViewPr varScale="1">
        <p:scale>
          <a:sx n="117" d="100"/>
          <a:sy n="117" d="100"/>
        </p:scale>
        <p:origin x="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37A25-DD2A-4B11-BD51-4D3D2E83ECA0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9F770-3ACD-4FF3-AE33-25203F53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9F770-3ACD-4FF3-AE33-25203F5319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5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28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03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5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Factory patterns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270229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429000" y="3200400"/>
            <a:ext cx="0" cy="533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50BE2DD-29C8-A142-9412-A62F9449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33800"/>
            <a:ext cx="4900413" cy="1489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A2237F-8F83-644D-9AE0-907A66F52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5810624" cy="1562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E5345B-0A2E-A648-9A36-A885156D5619}"/>
              </a:ext>
            </a:extLst>
          </p:cNvPr>
          <p:cNvCxnSpPr>
            <a:cxnSpLocks/>
          </p:cNvCxnSpPr>
          <p:nvPr/>
        </p:nvCxnSpPr>
        <p:spPr>
          <a:xfrm flipV="1">
            <a:off x="6400800" y="3200401"/>
            <a:ext cx="0" cy="1752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C11F10-BD9C-B041-AB24-7A188AF192A0}"/>
              </a:ext>
            </a:extLst>
          </p:cNvPr>
          <p:cNvSpPr txBox="1"/>
          <p:nvPr/>
        </p:nvSpPr>
        <p:spPr>
          <a:xfrm>
            <a:off x="5334000" y="304800"/>
            <a:ext cx="33528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Let subclasses decide what type of object to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21B52-18C6-264B-9121-E799D3B88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953000"/>
            <a:ext cx="4872829" cy="1461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244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7005C-98A0-F141-AA2B-F5820B70A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38600"/>
            <a:ext cx="5879998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DFBE9-46F3-1747-9708-7529323B6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334000"/>
            <a:ext cx="6548846" cy="766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5F8266-3106-6E48-8973-77F639A3F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85787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E0404F-9519-774A-BC04-22ADD2182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048000"/>
            <a:ext cx="6155530" cy="773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1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colloquial definition</a:t>
            </a:r>
          </a:p>
        </p:txBody>
      </p:sp>
    </p:spTree>
    <p:extLst>
      <p:ext uri="{BB962C8B-B14F-4D97-AF65-F5344CB8AC3E}">
        <p14:creationId xmlns:p14="http://schemas.microsoft.com/office/powerpoint/2010/main" val="51615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Colloquial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63989"/>
            <a:ext cx="6591985" cy="3777622"/>
          </a:xfrm>
        </p:spPr>
        <p:txBody>
          <a:bodyPr/>
          <a:lstStyle/>
          <a:p>
            <a:r>
              <a:rPr lang="en-US" dirty="0"/>
              <a:t>Methods that return an instance of a class</a:t>
            </a:r>
          </a:p>
          <a:p>
            <a:pPr lvl="1"/>
            <a:r>
              <a:rPr lang="en-US" sz="2000" dirty="0"/>
              <a:t>Usually static</a:t>
            </a:r>
          </a:p>
          <a:p>
            <a:pPr lvl="1"/>
            <a:r>
              <a:rPr lang="en-US" sz="2000" dirty="0"/>
              <a:t>Usually return  an instance of the same class they are defined within</a:t>
            </a:r>
          </a:p>
          <a:p>
            <a:pPr lvl="1"/>
            <a:r>
              <a:rPr lang="en-US" sz="2000" dirty="0"/>
              <a:t>Often used in place of overloaded constructors</a:t>
            </a:r>
          </a:p>
        </p:txBody>
      </p:sp>
      <p:pic>
        <p:nvPicPr>
          <p:cNvPr id="6147" name="Picture 3" descr="C:\Users\Josh\AppData\Local\Microsoft\Windows\Temporary Internet Files\Content.IE5\IQF4E2WL\5530553658_cf0a5dd64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33800"/>
            <a:ext cx="2743200" cy="27432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5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8191204" cy="4476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172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64" y="1143000"/>
            <a:ext cx="5611421" cy="5506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71" y="228600"/>
            <a:ext cx="6178550" cy="706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248400" y="1752600"/>
            <a:ext cx="190499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Is this readable</a:t>
            </a:r>
            <a:r>
              <a:rPr lang="en-US" dirty="0"/>
              <a:t>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95800" y="76200"/>
            <a:ext cx="4419600" cy="990600"/>
          </a:xfrm>
          <a:prstGeom prst="roundRect">
            <a:avLst/>
          </a:prstGeom>
          <a:solidFill>
            <a:srgbClr val="C2E076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2"/>
          </p:cNvCxnSpPr>
          <p:nvPr/>
        </p:nvCxnSpPr>
        <p:spPr>
          <a:xfrm flipH="1" flipV="1">
            <a:off x="6705600" y="1066800"/>
            <a:ext cx="495299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2B013E-3677-E544-95EA-08151229967D}"/>
              </a:ext>
            </a:extLst>
          </p:cNvPr>
          <p:cNvSpPr txBox="1"/>
          <p:nvPr/>
        </p:nvSpPr>
        <p:spPr>
          <a:xfrm>
            <a:off x="838200" y="1600200"/>
            <a:ext cx="19050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Using overloaded constructors</a:t>
            </a:r>
          </a:p>
        </p:txBody>
      </p:sp>
    </p:spTree>
    <p:extLst>
      <p:ext uri="{BB962C8B-B14F-4D97-AF65-F5344CB8AC3E}">
        <p14:creationId xmlns:p14="http://schemas.microsoft.com/office/powerpoint/2010/main" val="229473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2370"/>
            <a:ext cx="7162800" cy="671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43000"/>
            <a:ext cx="6192078" cy="4866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6134100" y="1752600"/>
            <a:ext cx="190499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Is this readable</a:t>
            </a:r>
            <a:r>
              <a:rPr lang="en-US" dirty="0"/>
              <a:t>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05200" y="76200"/>
            <a:ext cx="5486400" cy="990600"/>
          </a:xfrm>
          <a:prstGeom prst="roundRect">
            <a:avLst/>
          </a:prstGeom>
          <a:solidFill>
            <a:srgbClr val="C2E076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</p:cNvCxnSpPr>
          <p:nvPr/>
        </p:nvCxnSpPr>
        <p:spPr>
          <a:xfrm flipH="1" flipV="1">
            <a:off x="6705600" y="10668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F5A83C-8311-984D-AE66-49BECF57DFA8}"/>
              </a:ext>
            </a:extLst>
          </p:cNvPr>
          <p:cNvSpPr txBox="1"/>
          <p:nvPr/>
        </p:nvSpPr>
        <p:spPr>
          <a:xfrm>
            <a:off x="533400" y="1676400"/>
            <a:ext cx="19050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Using factory methods in place of constructors</a:t>
            </a:r>
          </a:p>
        </p:txBody>
      </p:sp>
    </p:spTree>
    <p:extLst>
      <p:ext uri="{BB962C8B-B14F-4D97-AF65-F5344CB8AC3E}">
        <p14:creationId xmlns:p14="http://schemas.microsoft.com/office/powerpoint/2010/main" val="351963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Factory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Groups of objects 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55138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Gang of four</a:t>
            </a:r>
          </a:p>
          <a:p>
            <a:endParaRPr lang="en-US" sz="2400" dirty="0"/>
          </a:p>
          <a:p>
            <a:pPr marL="800100" lvl="2" indent="0">
              <a:buNone/>
            </a:pPr>
            <a:r>
              <a:rPr lang="en-US" sz="2400" i="1" dirty="0"/>
              <a:t>“Provides an interface for creating families of related or dependent objects without specifying their concrete classes.”</a:t>
            </a:r>
          </a:p>
        </p:txBody>
      </p:sp>
    </p:spTree>
    <p:extLst>
      <p:ext uri="{BB962C8B-B14F-4D97-AF65-F5344CB8AC3E}">
        <p14:creationId xmlns:p14="http://schemas.microsoft.com/office/powerpoint/2010/main" val="209461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r>
              <a:rPr lang="en-US" dirty="0"/>
              <a:t>Interacting with animals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74676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Create a program that allows you to interact with digital animals</a:t>
            </a:r>
          </a:p>
          <a:p>
            <a:pPr lvl="1"/>
            <a:r>
              <a:rPr lang="en-US" sz="2000" dirty="0" err="1"/>
              <a:t>Pokemon</a:t>
            </a:r>
            <a:r>
              <a:rPr lang="en-US" sz="2000" dirty="0"/>
              <a:t> animals, Zoo animals,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r>
              <a:rPr lang="en-US" sz="2200" dirty="0"/>
              <a:t>and their caretakers:</a:t>
            </a:r>
          </a:p>
          <a:p>
            <a:pPr lvl="1"/>
            <a:r>
              <a:rPr lang="en-US" sz="2000" dirty="0" err="1"/>
              <a:t>Pokemon</a:t>
            </a:r>
            <a:r>
              <a:rPr lang="en-US" sz="2000" dirty="0"/>
              <a:t> trainers, Zoo employees,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2" y="3675961"/>
            <a:ext cx="4681861" cy="26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Factory Method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Leveraging inheritance</a:t>
            </a:r>
          </a:p>
        </p:txBody>
      </p:sp>
    </p:spTree>
    <p:extLst>
      <p:ext uri="{BB962C8B-B14F-4D97-AF65-F5344CB8AC3E}">
        <p14:creationId xmlns:p14="http://schemas.microsoft.com/office/powerpoint/2010/main" val="57721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3C4AC7-4FC3-6749-BEC7-974C8D2E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95400"/>
            <a:ext cx="5106636" cy="5349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F3B3633-B7DF-FE4C-8D52-C67922D3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4800"/>
            <a:ext cx="6589199" cy="671290"/>
          </a:xfrm>
        </p:spPr>
        <p:txBody>
          <a:bodyPr/>
          <a:lstStyle/>
          <a:p>
            <a:r>
              <a:rPr lang="en-US" dirty="0"/>
              <a:t>Entity classes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E91F8D-8F1A-7C44-938B-61A3210D0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24400"/>
            <a:ext cx="346213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0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6925-A000-9E4E-8480-A5647651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4800"/>
            <a:ext cx="6589199" cy="671290"/>
          </a:xfrm>
        </p:spPr>
        <p:txBody>
          <a:bodyPr/>
          <a:lstStyle/>
          <a:p>
            <a:r>
              <a:rPr lang="en-US" dirty="0"/>
              <a:t>Entity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1E7EB-EA7F-C748-8CC4-DB7A1468D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71600"/>
            <a:ext cx="5478163" cy="5299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4B7F3-ECAD-5547-9253-CDB6B40FA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8200"/>
            <a:ext cx="2446986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3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our data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52600"/>
            <a:ext cx="6591985" cy="1446177"/>
          </a:xfrm>
        </p:spPr>
        <p:txBody>
          <a:bodyPr/>
          <a:lstStyle/>
          <a:p>
            <a:r>
              <a:rPr lang="en-US" dirty="0"/>
              <a:t>I should have classes that retrieve groups of animals or caretakers </a:t>
            </a:r>
          </a:p>
          <a:p>
            <a:r>
              <a:rPr lang="en-US" dirty="0"/>
              <a:t>I should be able to pick different types of animals or caretakers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E3720-A32E-8D42-8C60-D448D05B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32" y="4005188"/>
            <a:ext cx="4318968" cy="8885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05CD6-3149-2247-8125-3DE4C7F8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34000"/>
            <a:ext cx="6489700" cy="1147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962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 implementations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67D4E-5F91-2B4B-B802-C4A0DA915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7310005" cy="3697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321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 implementations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D6E92-F1B5-6940-BA46-72DAB762E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7194550" cy="3754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266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 implementations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E981D-4CBA-194F-9181-540DD2EFE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6597650" cy="2963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2322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 implementations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131E3-88AA-3743-B15D-3175C53BA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38400"/>
            <a:ext cx="5861050" cy="2946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3891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75622"/>
            <a:ext cx="7543800" cy="4525178"/>
          </a:xfrm>
        </p:spPr>
        <p:txBody>
          <a:bodyPr>
            <a:normAutofit/>
          </a:bodyPr>
          <a:lstStyle/>
          <a:p>
            <a:r>
              <a:rPr lang="en-US" sz="2400" dirty="0"/>
              <a:t>These data classes should be programmed against interfaces so </a:t>
            </a:r>
            <a:r>
              <a:rPr lang="en-US" sz="2400" u="sng" dirty="0"/>
              <a:t>they can be swapped out</a:t>
            </a:r>
            <a:r>
              <a:rPr lang="en-US" sz="2400" dirty="0"/>
              <a:t> as needed</a:t>
            </a:r>
          </a:p>
          <a:p>
            <a:r>
              <a:rPr lang="en-US" sz="2400" dirty="0"/>
              <a:t>I should be able to make the following change easily</a:t>
            </a:r>
          </a:p>
          <a:p>
            <a:pPr marL="80010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IAnimals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animals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PokemonAnimals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animals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ZooAnimals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2400" dirty="0"/>
              <a:t>The similarities in the previously seen classes are a large simplification. Typically you would see vastly different implementations, even with the matching interface.</a:t>
            </a:r>
          </a:p>
        </p:txBody>
      </p:sp>
    </p:spTree>
    <p:extLst>
      <p:ext uri="{BB962C8B-B14F-4D97-AF65-F5344CB8AC3E}">
        <p14:creationId xmlns:p14="http://schemas.microsoft.com/office/powerpoint/2010/main" val="2637030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Families of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470" y="1905000"/>
            <a:ext cx="2874596" cy="576262"/>
          </a:xfrm>
        </p:spPr>
        <p:txBody>
          <a:bodyPr/>
          <a:lstStyle/>
          <a:p>
            <a:r>
              <a:rPr lang="en-US" u="sng" dirty="0"/>
              <a:t>Zoo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2533" y="2481263"/>
            <a:ext cx="3197532" cy="871538"/>
          </a:xfrm>
        </p:spPr>
        <p:txBody>
          <a:bodyPr/>
          <a:lstStyle/>
          <a:p>
            <a:r>
              <a:rPr lang="en-US" sz="2000" dirty="0"/>
              <a:t>Zoo animals </a:t>
            </a:r>
          </a:p>
          <a:p>
            <a:r>
              <a:rPr lang="en-US" sz="2000" dirty="0"/>
              <a:t>Zoo caretakers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6272" y="1901772"/>
            <a:ext cx="2873239" cy="576262"/>
          </a:xfrm>
        </p:spPr>
        <p:txBody>
          <a:bodyPr/>
          <a:lstStyle/>
          <a:p>
            <a:r>
              <a:rPr lang="en-US" u="sng" dirty="0" err="1"/>
              <a:t>Pokemon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833" y="2478035"/>
            <a:ext cx="3195680" cy="950966"/>
          </a:xfrm>
        </p:spPr>
        <p:txBody>
          <a:bodyPr/>
          <a:lstStyle/>
          <a:p>
            <a:r>
              <a:rPr lang="en-US" sz="2000" dirty="0" err="1"/>
              <a:t>Pokemon</a:t>
            </a:r>
            <a:r>
              <a:rPr lang="en-US" sz="2000" dirty="0"/>
              <a:t> animals </a:t>
            </a:r>
          </a:p>
          <a:p>
            <a:r>
              <a:rPr lang="en-US" sz="2000" dirty="0" err="1"/>
              <a:t>Pokemon</a:t>
            </a:r>
            <a:r>
              <a:rPr lang="en-US" sz="2000" dirty="0"/>
              <a:t> caretakers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3466" y="5593586"/>
            <a:ext cx="471126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The abstract factory contains families of objects that together solve a problem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4844B8-0CFB-DB4A-B01A-456DB01E4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429000"/>
            <a:ext cx="2184400" cy="1601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6E4610-0C11-834C-BE97-CA0F31D9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276600"/>
            <a:ext cx="1835150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3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6589199" cy="671290"/>
          </a:xfrm>
        </p:spPr>
        <p:txBody>
          <a:bodyPr/>
          <a:lstStyle/>
          <a:p>
            <a:r>
              <a:rPr lang="en-US" dirty="0"/>
              <a:t>The 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0"/>
            <a:ext cx="6591985" cy="3777622"/>
          </a:xfrm>
        </p:spPr>
        <p:txBody>
          <a:bodyPr/>
          <a:lstStyle/>
          <a:p>
            <a:r>
              <a:rPr lang="en-US" dirty="0"/>
              <a:t>Abstract factory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Abstract factory implementations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88980-012A-5846-A491-6D3283533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3302060" cy="888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A4C03-F6CC-2B4B-B71E-6225DD685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4683900" cy="2449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16AFEA-6B91-A742-A3C4-43C9A669E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67200"/>
            <a:ext cx="4369845" cy="2413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060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Gang of four</a:t>
            </a:r>
          </a:p>
          <a:p>
            <a:endParaRPr lang="en-US" dirty="0"/>
          </a:p>
          <a:p>
            <a:pPr marL="800100" lvl="2" indent="0">
              <a:buNone/>
            </a:pPr>
            <a:r>
              <a:rPr lang="en-US" sz="2400" i="1" dirty="0"/>
              <a:t>“Define an interface for creating an object, but let subclasses decide which class to instantiate. Factory method lets a class defer instantiation to subclasses.”</a:t>
            </a:r>
          </a:p>
        </p:txBody>
      </p:sp>
    </p:spTree>
    <p:extLst>
      <p:ext uri="{BB962C8B-B14F-4D97-AF65-F5344CB8AC3E}">
        <p14:creationId xmlns:p14="http://schemas.microsoft.com/office/powerpoint/2010/main" val="1870915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6AD39-8D50-B549-8868-732348056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5661727" cy="5167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8B8CC-961B-A547-B4F2-2AD651B09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52600"/>
            <a:ext cx="3530600" cy="1562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BF453-68F9-6C4E-96E0-C8118599D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48200"/>
            <a:ext cx="3417380" cy="1399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648200" y="3429000"/>
            <a:ext cx="8382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4648200" y="2590800"/>
            <a:ext cx="762000" cy="8065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16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60" y="1447800"/>
            <a:ext cx="7560540" cy="5197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9830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6591985" cy="3777622"/>
          </a:xfrm>
        </p:spPr>
        <p:txBody>
          <a:bodyPr>
            <a:normAutofit/>
          </a:bodyPr>
          <a:lstStyle/>
          <a:p>
            <a:r>
              <a:rPr lang="en-US" sz="2000" dirty="0"/>
              <a:t>Gamma, Erich, et al. Design Patterns: Elements of Reusable Object-Oriented Software. Indianapolis, IN: Addison-Wesley, 1994</a:t>
            </a:r>
          </a:p>
        </p:txBody>
      </p:sp>
    </p:spTree>
    <p:extLst>
      <p:ext uri="{BB962C8B-B14F-4D97-AF65-F5344CB8AC3E}">
        <p14:creationId xmlns:p14="http://schemas.microsoft.com/office/powerpoint/2010/main" val="333359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Factory Patterns</a:t>
            </a:r>
          </a:p>
          <a:p>
            <a:r>
              <a:rPr lang="en-US" dirty="0"/>
              <a:t>IT 426</a:t>
            </a:r>
          </a:p>
        </p:txBody>
      </p:sp>
    </p:spTree>
    <p:extLst>
      <p:ext uri="{BB962C8B-B14F-4D97-AF65-F5344CB8AC3E}">
        <p14:creationId xmlns:p14="http://schemas.microsoft.com/office/powerpoint/2010/main" val="29217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 factory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33600"/>
            <a:ext cx="3848785" cy="3124200"/>
          </a:xfrm>
        </p:spPr>
        <p:txBody>
          <a:bodyPr>
            <a:normAutofit/>
          </a:bodyPr>
          <a:lstStyle/>
          <a:p>
            <a:r>
              <a:rPr lang="en-US" sz="2000" dirty="0"/>
              <a:t>When a class can’t anticipate the exact object that it needs to solve a problem</a:t>
            </a:r>
          </a:p>
          <a:p>
            <a:r>
              <a:rPr lang="en-US" sz="2000" dirty="0"/>
              <a:t>When you want to delegate responsibilities to another class. You can let a subclass determine which object is provided.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57400"/>
            <a:ext cx="3149273" cy="18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3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28800"/>
            <a:ext cx="54102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Generating ads in a region</a:t>
            </a:r>
          </a:p>
          <a:p>
            <a:pPr lvl="1"/>
            <a:r>
              <a:rPr lang="en-US" sz="2400" dirty="0"/>
              <a:t>Ads take into account</a:t>
            </a:r>
          </a:p>
          <a:p>
            <a:pPr lvl="2"/>
            <a:r>
              <a:rPr lang="en-US" sz="2000" dirty="0"/>
              <a:t>Languages</a:t>
            </a:r>
          </a:p>
          <a:p>
            <a:pPr lvl="2"/>
            <a:r>
              <a:rPr lang="en-US" sz="2000" dirty="0"/>
              <a:t>Cultural differences</a:t>
            </a:r>
          </a:p>
          <a:p>
            <a:pPr lvl="2"/>
            <a:r>
              <a:rPr lang="en-US" sz="2000" dirty="0"/>
              <a:t>Regional companies</a:t>
            </a:r>
          </a:p>
          <a:p>
            <a:pPr lvl="2"/>
            <a:r>
              <a:rPr lang="en-US" sz="2000" dirty="0" err="1"/>
              <a:t>etc</a:t>
            </a:r>
            <a:r>
              <a:rPr lang="en-US" sz="2000" dirty="0"/>
              <a:t>…</a:t>
            </a:r>
          </a:p>
        </p:txBody>
      </p:sp>
      <p:pic>
        <p:nvPicPr>
          <p:cNvPr id="5123" name="Picture 3" descr="C:\Users\Josh\AppData\Local\Microsoft\Windows\Temporary Internet Files\Content.IE5\3326UQCV\coke-ad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86200"/>
            <a:ext cx="2090838" cy="267652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7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factory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2438400" cy="3810000"/>
          </a:xfrm>
        </p:spPr>
        <p:txBody>
          <a:bodyPr>
            <a:normAutofit/>
          </a:bodyPr>
          <a:lstStyle/>
          <a:p>
            <a:r>
              <a:rPr lang="en-US" dirty="0"/>
              <a:t>Create an ad generating program but keep the implementation abstract</a:t>
            </a:r>
          </a:p>
          <a:p>
            <a:r>
              <a:rPr lang="en-US" dirty="0"/>
              <a:t>Include an abstract method that provides an object we need to provide advertisements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42BD1-9AFE-C64E-94DD-822152D5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24000"/>
            <a:ext cx="5357998" cy="5205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691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r>
              <a:rPr lang="en-US" dirty="0"/>
              <a:t>What objects vary?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9A57C-B34A-3B4A-A860-A7ED2FAA5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4470400" cy="782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B1E9BF-EAE1-2C4B-8586-D168A7483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5629772" cy="2156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962400" y="2438400"/>
            <a:ext cx="0" cy="533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7086600" y="24384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F1D1270-3953-9040-B11D-4FD8EC373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19600"/>
            <a:ext cx="5981700" cy="2121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236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6589199" cy="762000"/>
          </a:xfrm>
        </p:spPr>
        <p:txBody>
          <a:bodyPr/>
          <a:lstStyle/>
          <a:p>
            <a:r>
              <a:rPr lang="en-US" dirty="0"/>
              <a:t>What objects vary?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313C1-8556-2E4A-8C44-3985AE829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62" y="1219200"/>
            <a:ext cx="6404622" cy="5484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233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C05AF9-9AFD-454A-8BF5-1E8284AF0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20" y="1447800"/>
            <a:ext cx="5411437" cy="5257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abstract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19F13F-E189-A646-9046-A92B6D4AC482}"/>
              </a:ext>
            </a:extLst>
          </p:cNvPr>
          <p:cNvSpPr/>
          <p:nvPr/>
        </p:nvSpPr>
        <p:spPr>
          <a:xfrm>
            <a:off x="3886200" y="2514600"/>
            <a:ext cx="5029200" cy="304800"/>
          </a:xfrm>
          <a:prstGeom prst="rect">
            <a:avLst/>
          </a:prstGeom>
          <a:solidFill>
            <a:srgbClr val="92AA4C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C46AD-A448-134B-9A44-5BFA304A59FC}"/>
              </a:ext>
            </a:extLst>
          </p:cNvPr>
          <p:cNvSpPr txBox="1"/>
          <p:nvPr/>
        </p:nvSpPr>
        <p:spPr>
          <a:xfrm>
            <a:off x="990600" y="2133600"/>
            <a:ext cx="19050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now have the objects to return from our abstract method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57C9FF-89A8-5149-91CF-95C451E7A2B0}"/>
              </a:ext>
            </a:extLst>
          </p:cNvPr>
          <p:cNvCxnSpPr>
            <a:stCxn id="11" idx="3"/>
          </p:cNvCxnSpPr>
          <p:nvPr/>
        </p:nvCxnSpPr>
        <p:spPr>
          <a:xfrm flipV="1">
            <a:off x="2895600" y="2667000"/>
            <a:ext cx="990600" cy="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7023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712</TotalTime>
  <Words>439</Words>
  <Application>Microsoft Macintosh PowerPoint</Application>
  <PresentationFormat>On-screen Show (4:3)</PresentationFormat>
  <Paragraphs>87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Wingdings 3</vt:lpstr>
      <vt:lpstr>Wisp</vt:lpstr>
      <vt:lpstr>Design Patterns</vt:lpstr>
      <vt:lpstr>The Factory Method Pattern</vt:lpstr>
      <vt:lpstr>Definition: Factory Method</vt:lpstr>
      <vt:lpstr>When to use the factory method pattern</vt:lpstr>
      <vt:lpstr>The Problem</vt:lpstr>
      <vt:lpstr>The factory method pattern</vt:lpstr>
      <vt:lpstr>What objects vary?</vt:lpstr>
      <vt:lpstr>What objects vary?</vt:lpstr>
      <vt:lpstr>Our abstract method</vt:lpstr>
      <vt:lpstr>PowerPoint Presentation</vt:lpstr>
      <vt:lpstr>Example output</vt:lpstr>
      <vt:lpstr>Factory Methods</vt:lpstr>
      <vt:lpstr>Colloquial Definition</vt:lpstr>
      <vt:lpstr>Factory Methods</vt:lpstr>
      <vt:lpstr>PowerPoint Presentation</vt:lpstr>
      <vt:lpstr>PowerPoint Presentation</vt:lpstr>
      <vt:lpstr>The Abstract Factory Pattern</vt:lpstr>
      <vt:lpstr>Definition: Abstract Factory</vt:lpstr>
      <vt:lpstr>Interacting with animals</vt:lpstr>
      <vt:lpstr>Entity classes</vt:lpstr>
      <vt:lpstr>Entity classes</vt:lpstr>
      <vt:lpstr>Identify our data classes</vt:lpstr>
      <vt:lpstr>Data class implementations</vt:lpstr>
      <vt:lpstr>Data class implementations</vt:lpstr>
      <vt:lpstr>Data class implementations</vt:lpstr>
      <vt:lpstr>Data class implementations</vt:lpstr>
      <vt:lpstr>Importance of interfaces</vt:lpstr>
      <vt:lpstr>Families of objects</vt:lpstr>
      <vt:lpstr>The Abstract Factory</vt:lpstr>
      <vt:lpstr>Dynamic change</vt:lpstr>
      <vt:lpstr>Questions?</vt:lpstr>
      <vt:lpstr>Sources</vt:lpstr>
      <vt:lpstr>Design Patterns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/>
  <cp:lastModifiedBy>Microsoft Office User</cp:lastModifiedBy>
  <cp:revision>57</cp:revision>
  <dcterms:created xsi:type="dcterms:W3CDTF">2006-08-16T00:00:00Z</dcterms:created>
  <dcterms:modified xsi:type="dcterms:W3CDTF">2018-03-09T00:42:04Z</dcterms:modified>
</cp:coreProperties>
</file>