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B3AB49-9B71-4732-A0F2-F5CDA1B5D8F7}">
          <p14:sldIdLst>
            <p14:sldId id="256"/>
            <p14:sldId id="270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BAD"/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6"/>
    <p:restoredTop sz="93646"/>
  </p:normalViewPr>
  <p:slideViewPr>
    <p:cSldViewPr>
      <p:cViewPr varScale="1">
        <p:scale>
          <a:sx n="109" d="100"/>
          <a:sy n="109" d="100"/>
        </p:scale>
        <p:origin x="192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3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46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95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5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3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282989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Line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2600"/>
            <a:ext cx="7086600" cy="4234822"/>
          </a:xfrm>
        </p:spPr>
        <p:txBody>
          <a:bodyPr>
            <a:normAutofit/>
          </a:bodyPr>
          <a:lstStyle/>
          <a:p>
            <a:r>
              <a:rPr lang="en-US" sz="2400" dirty="0"/>
              <a:t>Try to stay around 80</a:t>
            </a:r>
          </a:p>
          <a:p>
            <a:pPr lvl="1"/>
            <a:r>
              <a:rPr lang="en-US" sz="2000" dirty="0"/>
              <a:t>Never off screen!</a:t>
            </a:r>
          </a:p>
          <a:p>
            <a:r>
              <a:rPr lang="en-US" sz="2400" dirty="0"/>
              <a:t>Space around operators, method parameters </a:t>
            </a:r>
          </a:p>
          <a:p>
            <a:pPr lvl="1"/>
            <a:r>
              <a:rPr lang="en-US" sz="2000" dirty="0"/>
              <a:t>Always for readability!</a:t>
            </a:r>
          </a:p>
          <a:p>
            <a:pPr lvl="1"/>
            <a:r>
              <a:rPr lang="en-US" sz="2000" dirty="0"/>
              <a:t>Examples: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+ b == c % d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a.compareTo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 != 0) 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move(Point p,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dx,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4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column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391400" cy="2667000"/>
          </a:xfrm>
        </p:spPr>
        <p:txBody>
          <a:bodyPr>
            <a:normAutofit/>
          </a:bodyPr>
          <a:lstStyle/>
          <a:p>
            <a:r>
              <a:rPr lang="en-US" sz="2400" dirty="0"/>
              <a:t>Don’t align access modifiers, types, names, assignments</a:t>
            </a:r>
          </a:p>
          <a:p>
            <a:pPr lvl="1"/>
            <a:r>
              <a:rPr lang="en-US" sz="2000" dirty="0"/>
              <a:t>Can be distracting from associating names and types</a:t>
            </a:r>
          </a:p>
          <a:p>
            <a:pPr lvl="1"/>
            <a:r>
              <a:rPr lang="en-US" sz="2000" dirty="0"/>
              <a:t>Becomes more unreadable with larger type names</a:t>
            </a:r>
          </a:p>
          <a:p>
            <a:r>
              <a:rPr lang="en-US" sz="2400" dirty="0"/>
              <a:t>Auto-formatters will not follow this rule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C0F5D-9B5E-F948-ACA4-304800EE0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953000"/>
            <a:ext cx="34163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413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FC5415-A734-6C49-96A5-0E0569D0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2916"/>
            <a:ext cx="4432913" cy="5262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95090"/>
          </a:xfrm>
        </p:spPr>
        <p:txBody>
          <a:bodyPr>
            <a:normAutofit fontScale="90000"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3736848" cy="4572000"/>
          </a:xfrm>
        </p:spPr>
        <p:txBody>
          <a:bodyPr>
            <a:normAutofit/>
          </a:bodyPr>
          <a:lstStyle/>
          <a:p>
            <a:r>
              <a:rPr lang="en-US" sz="2000" dirty="0"/>
              <a:t>Programmers rely heavily on indentation</a:t>
            </a:r>
          </a:p>
          <a:p>
            <a:pPr lvl="1"/>
            <a:r>
              <a:rPr lang="en-US" sz="1800" dirty="0"/>
              <a:t>Quickly and visually hop over code blocks that are not pertinent/relevant</a:t>
            </a:r>
          </a:p>
          <a:p>
            <a:pPr lvl="1"/>
            <a:r>
              <a:rPr lang="en-US" sz="1800" dirty="0"/>
              <a:t>You should be able to instantly notice elements of a file </a:t>
            </a:r>
          </a:p>
          <a:p>
            <a:pPr lvl="2"/>
            <a:r>
              <a:rPr lang="en-US" sz="1600" dirty="0"/>
              <a:t>Fields</a:t>
            </a:r>
          </a:p>
          <a:p>
            <a:pPr lvl="2"/>
            <a:r>
              <a:rPr lang="en-US" sz="1600" dirty="0"/>
              <a:t>Constructors</a:t>
            </a:r>
          </a:p>
          <a:p>
            <a:pPr lvl="2"/>
            <a:r>
              <a:rPr lang="en-US" sz="1600" dirty="0"/>
              <a:t>Methods</a:t>
            </a:r>
          </a:p>
          <a:p>
            <a:pPr lvl="2"/>
            <a:r>
              <a:rPr lang="en-US" sz="1600" dirty="0"/>
              <a:t>Class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876800" y="2514600"/>
            <a:ext cx="0" cy="152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4876800" y="3352800"/>
            <a:ext cx="0" cy="2971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123916" y="4267200"/>
            <a:ext cx="0" cy="1981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428716" y="4495800"/>
            <a:ext cx="0" cy="1143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48200" y="1828800"/>
            <a:ext cx="0" cy="4648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638800" y="4572000"/>
            <a:ext cx="0" cy="304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FE9422-3DE5-144E-B708-D6665C89302C}"/>
              </a:ext>
            </a:extLst>
          </p:cNvPr>
          <p:cNvCxnSpPr>
            <a:cxnSpLocks/>
          </p:cNvCxnSpPr>
          <p:nvPr/>
        </p:nvCxnSpPr>
        <p:spPr>
          <a:xfrm>
            <a:off x="5638800" y="5029200"/>
            <a:ext cx="0" cy="228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57930B-67EA-124E-B9E4-D90C05BC79E2}"/>
              </a:ext>
            </a:extLst>
          </p:cNvPr>
          <p:cNvCxnSpPr>
            <a:cxnSpLocks/>
          </p:cNvCxnSpPr>
          <p:nvPr/>
        </p:nvCxnSpPr>
        <p:spPr>
          <a:xfrm>
            <a:off x="5638800" y="5410200"/>
            <a:ext cx="0" cy="228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7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52600"/>
            <a:ext cx="68580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Don’t break indentation for short blocks of code</a:t>
            </a:r>
          </a:p>
          <a:p>
            <a:pPr lvl="1"/>
            <a:r>
              <a:rPr lang="en-US" sz="2000" dirty="0"/>
              <a:t>if (flag == true) </a:t>
            </a:r>
            <a:r>
              <a:rPr lang="en-US" sz="2000" dirty="0" err="1"/>
              <a:t>System.out.println</a:t>
            </a:r>
            <a:r>
              <a:rPr lang="en-US" sz="2000" dirty="0"/>
              <a:t>(“Hello”);</a:t>
            </a:r>
          </a:p>
          <a:p>
            <a:pPr lvl="1"/>
            <a:r>
              <a:rPr lang="en-US" sz="2000" dirty="0"/>
              <a:t>while (</a:t>
            </a:r>
            <a:r>
              <a:rPr lang="en-US" sz="2000" dirty="0" err="1"/>
              <a:t>file.read</a:t>
            </a:r>
            <a:r>
              <a:rPr lang="en-US" sz="2000" dirty="0"/>
              <a:t>(buff, size) != null);</a:t>
            </a:r>
          </a:p>
          <a:p>
            <a:pPr lvl="1"/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getX</a:t>
            </a:r>
            <a:r>
              <a:rPr lang="en-US" sz="2000" dirty="0"/>
              <a:t>() { return x;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191000"/>
            <a:ext cx="4426080" cy="230448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8923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6591985" cy="4495800"/>
          </a:xfrm>
        </p:spPr>
        <p:txBody>
          <a:bodyPr>
            <a:normAutofit/>
          </a:bodyPr>
          <a:lstStyle/>
          <a:p>
            <a:r>
              <a:rPr lang="en-US" sz="2400" dirty="0"/>
              <a:t>We have our own formatting rules</a:t>
            </a:r>
          </a:p>
          <a:p>
            <a:r>
              <a:rPr lang="en-US" sz="2400" dirty="0"/>
              <a:t>Follow the rules of your development team</a:t>
            </a:r>
          </a:p>
          <a:p>
            <a:pPr lvl="1"/>
            <a:r>
              <a:rPr lang="en-US" sz="2000" dirty="0"/>
              <a:t>Team should have a stated style</a:t>
            </a:r>
          </a:p>
          <a:p>
            <a:pPr lvl="1"/>
            <a:r>
              <a:rPr lang="en-US" sz="2000" dirty="0"/>
              <a:t>Software should have a consistent look</a:t>
            </a:r>
          </a:p>
          <a:p>
            <a:pPr lvl="1"/>
            <a:r>
              <a:rPr lang="en-US" sz="2000" dirty="0"/>
              <a:t>Use your IDE formatter tool!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“The last thing we want to do is add more complexity to the source code by writing in a jumble of different individual styles”</a:t>
            </a:r>
          </a:p>
        </p:txBody>
      </p:sp>
    </p:spTree>
    <p:extLst>
      <p:ext uri="{BB962C8B-B14F-4D97-AF65-F5344CB8AC3E}">
        <p14:creationId xmlns:p14="http://schemas.microsoft.com/office/powerpoint/2010/main" val="70299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formatter!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F1CA1-025D-A54C-8545-39BE17BDD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646580" cy="473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6591985" cy="990600"/>
          </a:xfrm>
        </p:spPr>
        <p:txBody>
          <a:bodyPr>
            <a:normAutofit/>
          </a:bodyPr>
          <a:lstStyle/>
          <a:p>
            <a:r>
              <a:rPr lang="en-US" sz="2400" dirty="0"/>
              <a:t>Martin, Robert C. Clean Code. New Jersey: Pearson Education </a:t>
            </a:r>
            <a:r>
              <a:rPr lang="en-US" sz="2400" dirty="0" err="1"/>
              <a:t>Inc</a:t>
            </a:r>
            <a:r>
              <a:rPr lang="en-US" sz="2400" dirty="0"/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132620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36613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75F0595-1C91-F542-A06A-80F59246A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90600"/>
            <a:ext cx="4813913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2514600" cy="1280890"/>
          </a:xfrm>
        </p:spPr>
        <p:txBody>
          <a:bodyPr/>
          <a:lstStyle/>
          <a:p>
            <a:r>
              <a:rPr lang="en-US" dirty="0"/>
              <a:t>Code 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25908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Key to </a:t>
            </a:r>
            <a:r>
              <a:rPr lang="en-US" sz="1800" dirty="0"/>
              <a:t>readability</a:t>
            </a:r>
            <a:endParaRPr lang="en-US" dirty="0"/>
          </a:p>
          <a:p>
            <a:r>
              <a:rPr lang="en-US" sz="1800" dirty="0"/>
              <a:t>Key to communication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295400"/>
            <a:ext cx="2438400" cy="304800"/>
          </a:xfrm>
          <a:prstGeom prst="rect">
            <a:avLst/>
          </a:prstGeom>
          <a:solidFill>
            <a:srgbClr val="D16349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1752600"/>
            <a:ext cx="3124200" cy="838200"/>
          </a:xfrm>
          <a:prstGeom prst="rect">
            <a:avLst/>
          </a:prstGeom>
          <a:solidFill>
            <a:srgbClr val="D16349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2667000"/>
            <a:ext cx="4495800" cy="3886200"/>
          </a:xfrm>
          <a:prstGeom prst="rect">
            <a:avLst/>
          </a:prstGeom>
          <a:solidFill>
            <a:srgbClr val="D16349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971800"/>
            <a:ext cx="4267200" cy="3429000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3886200"/>
            <a:ext cx="3962400" cy="2362200"/>
          </a:xfrm>
          <a:prstGeom prst="rect">
            <a:avLst/>
          </a:prstGeom>
          <a:solidFill>
            <a:schemeClr val="accent5">
              <a:alpha val="3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C6B71-7F2C-8E45-8054-00172BAA47E0}"/>
              </a:ext>
            </a:extLst>
          </p:cNvPr>
          <p:cNvSpPr/>
          <p:nvPr/>
        </p:nvSpPr>
        <p:spPr>
          <a:xfrm>
            <a:off x="4724400" y="2057400"/>
            <a:ext cx="2819400" cy="304800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C66721-D669-204D-A32F-FD6AE4FC8586}"/>
              </a:ext>
            </a:extLst>
          </p:cNvPr>
          <p:cNvSpPr/>
          <p:nvPr/>
        </p:nvSpPr>
        <p:spPr>
          <a:xfrm>
            <a:off x="5334000" y="4191000"/>
            <a:ext cx="3657600" cy="1447800"/>
          </a:xfrm>
          <a:prstGeom prst="rect">
            <a:avLst/>
          </a:prstGeom>
          <a:solidFill>
            <a:srgbClr val="5F7BAD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752600"/>
            <a:ext cx="6591985" cy="2743200"/>
          </a:xfrm>
        </p:spPr>
        <p:txBody>
          <a:bodyPr>
            <a:normAutofit/>
          </a:bodyPr>
          <a:lstStyle/>
          <a:p>
            <a:r>
              <a:rPr lang="en-US" sz="2400" dirty="0"/>
              <a:t>Size</a:t>
            </a:r>
          </a:p>
          <a:p>
            <a:pPr lvl="1"/>
            <a:r>
              <a:rPr lang="en-US" sz="2000" dirty="0"/>
              <a:t>The size of any source file should be minimized</a:t>
            </a:r>
          </a:p>
          <a:p>
            <a:pPr lvl="1"/>
            <a:r>
              <a:rPr lang="en-US" sz="2000" dirty="0"/>
              <a:t>Avoid god(</a:t>
            </a:r>
            <a:r>
              <a:rPr lang="en-US" sz="2000" dirty="0" err="1"/>
              <a:t>zilla</a:t>
            </a:r>
            <a:r>
              <a:rPr lang="en-US" sz="2000" dirty="0"/>
              <a:t>) file syndrome</a:t>
            </a:r>
          </a:p>
          <a:p>
            <a:r>
              <a:rPr lang="en-US" sz="2400" dirty="0"/>
              <a:t>Name</a:t>
            </a:r>
          </a:p>
          <a:p>
            <a:pPr lvl="1"/>
            <a:r>
              <a:rPr lang="en-US" sz="2000" dirty="0"/>
              <a:t>Should be simple</a:t>
            </a:r>
          </a:p>
          <a:p>
            <a:pPr lvl="1"/>
            <a:r>
              <a:rPr lang="en-US" sz="2000" dirty="0"/>
              <a:t>Should describe their contents</a:t>
            </a:r>
          </a:p>
        </p:txBody>
      </p:sp>
      <p:pic>
        <p:nvPicPr>
          <p:cNvPr id="1026" name="Picture 2" descr="C:\Users\Josh\AppData\Local\Microsoft\Windows\Temporary Internet Files\Content.IE5\25RJXDMH\Godzilla_Chibi_by_lashghost1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24400"/>
            <a:ext cx="2540913" cy="184225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14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6858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Newspaper analogy </a:t>
            </a:r>
          </a:p>
          <a:p>
            <a:pPr lvl="1"/>
            <a:r>
              <a:rPr lang="en-US" sz="2000" dirty="0"/>
              <a:t>We read newspapers vertically</a:t>
            </a:r>
          </a:p>
          <a:p>
            <a:pPr lvl="2"/>
            <a:r>
              <a:rPr lang="en-US" sz="1800" dirty="0"/>
              <a:t>Main story</a:t>
            </a:r>
          </a:p>
          <a:p>
            <a:pPr lvl="3"/>
            <a:r>
              <a:rPr lang="en-US" sz="1600" dirty="0"/>
              <a:t>Synopsis</a:t>
            </a:r>
          </a:p>
          <a:p>
            <a:pPr lvl="3"/>
            <a:r>
              <a:rPr lang="en-US" sz="1600" dirty="0"/>
              <a:t>Supporting paragraphs</a:t>
            </a:r>
          </a:p>
          <a:p>
            <a:pPr lvl="2"/>
            <a:r>
              <a:rPr lang="en-US" sz="1800" dirty="0"/>
              <a:t>Sub-story</a:t>
            </a:r>
          </a:p>
          <a:p>
            <a:pPr lvl="3"/>
            <a:r>
              <a:rPr lang="en-US" sz="1600" dirty="0"/>
              <a:t>Synopsis</a:t>
            </a:r>
          </a:p>
          <a:p>
            <a:pPr lvl="3"/>
            <a:r>
              <a:rPr lang="en-US" sz="1600" dirty="0"/>
              <a:t>Supporting paragraphs</a:t>
            </a:r>
          </a:p>
          <a:p>
            <a:r>
              <a:rPr lang="en-US" sz="2400" dirty="0"/>
              <a:t>Source files</a:t>
            </a:r>
          </a:p>
          <a:p>
            <a:pPr lvl="1"/>
            <a:r>
              <a:rPr lang="en-US" sz="2000" dirty="0"/>
              <a:t>High-level concepts/algorithms near the top</a:t>
            </a:r>
          </a:p>
          <a:p>
            <a:pPr lvl="1"/>
            <a:r>
              <a:rPr lang="en-US" sz="2000" dirty="0"/>
              <a:t>Low-level functions near the bottom</a:t>
            </a:r>
          </a:p>
        </p:txBody>
      </p:sp>
      <p:pic>
        <p:nvPicPr>
          <p:cNvPr id="2051" name="Picture 3" descr="C:\Users\Josh\AppData\Local\Microsoft\Windows\Temporary Internet Files\Content.IE5\WVTK56QV\lgi01a201309290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00200"/>
            <a:ext cx="1667917" cy="2323737"/>
          </a:xfrm>
          <a:prstGeom prst="rect">
            <a:avLst/>
          </a:prstGeom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9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6655979-8793-C347-88A3-FA8CC81B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70" y="1676400"/>
            <a:ext cx="4236243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2895600" cy="4572000"/>
          </a:xfrm>
        </p:spPr>
        <p:txBody>
          <a:bodyPr/>
          <a:lstStyle/>
          <a:p>
            <a:r>
              <a:rPr lang="en-US" dirty="0"/>
              <a:t>Space between entities in a file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imports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Let your code breathe!</a:t>
            </a:r>
          </a:p>
          <a:p>
            <a:r>
              <a:rPr lang="en-US" dirty="0"/>
              <a:t>This provides visual cues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935482"/>
            <a:ext cx="2362200" cy="304800"/>
          </a:xfrm>
          <a:prstGeom prst="rect">
            <a:avLst/>
          </a:prstGeom>
          <a:solidFill>
            <a:srgbClr val="D16349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362200"/>
            <a:ext cx="2743200" cy="685800"/>
          </a:xfrm>
          <a:prstGeom prst="rect">
            <a:avLst/>
          </a:prstGeom>
          <a:solidFill>
            <a:srgbClr val="D16349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200400"/>
            <a:ext cx="3962400" cy="3352800"/>
          </a:xfrm>
          <a:prstGeom prst="rect">
            <a:avLst/>
          </a:prstGeom>
          <a:solidFill>
            <a:srgbClr val="D16349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733800" y="19812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733800" y="19812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733800" y="1981200"/>
            <a:ext cx="1219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010400" cy="2895600"/>
          </a:xfrm>
        </p:spPr>
        <p:txBody>
          <a:bodyPr/>
          <a:lstStyle/>
          <a:p>
            <a:r>
              <a:rPr lang="en-US" sz="2400" dirty="0"/>
              <a:t>Group related statements together</a:t>
            </a:r>
          </a:p>
          <a:p>
            <a:pPr lvl="1"/>
            <a:r>
              <a:rPr lang="en-US" sz="2000" dirty="0"/>
              <a:t>“Vertical separation is a measurement of how important each is to the understandability of the other”</a:t>
            </a:r>
          </a:p>
          <a:p>
            <a:pPr lvl="1"/>
            <a:r>
              <a:rPr lang="en-US" sz="2000" dirty="0"/>
              <a:t>Avoid forcing users to scan vertically in the page to find related concepts</a:t>
            </a:r>
          </a:p>
          <a:p>
            <a:r>
              <a:rPr lang="en-US" sz="2400" dirty="0"/>
              <a:t>Leave comment digests above the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824B-73C5-084D-94CC-9D561F88C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0"/>
            <a:ext cx="8382000" cy="2133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268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55D051-5865-5E47-A98A-54D67889B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5226050" cy="2471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68580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Declared variables should be as close as possible to their first use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9400" y="32766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3535B34-F643-724C-AC22-05B053E54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14800"/>
            <a:ext cx="5184158" cy="2492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97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CCD176-8641-F04E-86DE-7ED2FFF64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68" y="1524000"/>
            <a:ext cx="3697423" cy="518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38862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Located at the top of a file</a:t>
            </a:r>
          </a:p>
          <a:p>
            <a:pPr lvl="1"/>
            <a:r>
              <a:rPr lang="en-US" sz="2000" dirty="0"/>
              <a:t>C++: bottom by convention</a:t>
            </a:r>
          </a:p>
          <a:p>
            <a:pPr lvl="1"/>
            <a:r>
              <a:rPr lang="en-US" sz="2000" dirty="0"/>
              <a:t>Java: top by convention</a:t>
            </a:r>
          </a:p>
          <a:p>
            <a:pPr lvl="1"/>
            <a:r>
              <a:rPr lang="en-US" sz="2000" dirty="0"/>
              <a:t>Only in one location!</a:t>
            </a:r>
          </a:p>
          <a:p>
            <a:r>
              <a:rPr lang="en-US" sz="2400" dirty="0"/>
              <a:t>Should be used by many if not all methods</a:t>
            </a:r>
          </a:p>
          <a:p>
            <a:pPr lvl="1"/>
            <a:r>
              <a:rPr lang="en-US" sz="2000" u="sng" dirty="0"/>
              <a:t>Or it shouldn’t be a field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6248400" y="20574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7315200" y="2057400"/>
            <a:ext cx="1524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7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E0C335-E19D-2B40-BE03-52D6769F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00200"/>
            <a:ext cx="4654923" cy="510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2766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A method that calls another should be vertically close to it</a:t>
            </a:r>
          </a:p>
          <a:p>
            <a:pPr lvl="1"/>
            <a:r>
              <a:rPr lang="en-US" sz="2000" dirty="0"/>
              <a:t>Caller above </a:t>
            </a:r>
            <a:r>
              <a:rPr lang="en-US" sz="2000" dirty="0" err="1"/>
              <a:t>callee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This creates a </a:t>
            </a:r>
            <a:r>
              <a:rPr lang="en-US" sz="2000" u="sng" dirty="0"/>
              <a:t>v</a:t>
            </a:r>
            <a:r>
              <a:rPr lang="en-US" sz="1800" u="sng" dirty="0"/>
              <a:t>ertical</a:t>
            </a:r>
            <a:r>
              <a:rPr lang="en-US" sz="1800" dirty="0"/>
              <a:t>, </a:t>
            </a:r>
            <a:r>
              <a:rPr lang="en-US" sz="1800" u="sng" dirty="0"/>
              <a:t>readable</a:t>
            </a:r>
            <a:r>
              <a:rPr lang="en-US" sz="1800" dirty="0"/>
              <a:t> and </a:t>
            </a:r>
            <a:r>
              <a:rPr lang="en-US" sz="1800" u="sng" dirty="0"/>
              <a:t>natural</a:t>
            </a:r>
            <a:r>
              <a:rPr lang="en-US" sz="1800" dirty="0"/>
              <a:t> flow</a:t>
            </a:r>
          </a:p>
        </p:txBody>
      </p:sp>
      <p:sp>
        <p:nvSpPr>
          <p:cNvPr id="8" name="Freeform 7"/>
          <p:cNvSpPr/>
          <p:nvPr/>
        </p:nvSpPr>
        <p:spPr>
          <a:xfrm rot="813175">
            <a:off x="7419742" y="2216827"/>
            <a:ext cx="828002" cy="990600"/>
          </a:xfrm>
          <a:custGeom>
            <a:avLst/>
            <a:gdLst>
              <a:gd name="connsiteX0" fmla="*/ 85458 w 675602"/>
              <a:gd name="connsiteY0" fmla="*/ 0 h 880217"/>
              <a:gd name="connsiteX1" fmla="*/ 675118 w 675602"/>
              <a:gd name="connsiteY1" fmla="*/ 461473 h 880217"/>
              <a:gd name="connsiteX2" fmla="*/ 0 w 675602"/>
              <a:gd name="connsiteY2" fmla="*/ 880217 h 88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602" h="880217">
                <a:moveTo>
                  <a:pt x="85458" y="0"/>
                </a:moveTo>
                <a:cubicBezTo>
                  <a:pt x="387409" y="157385"/>
                  <a:pt x="689361" y="314770"/>
                  <a:pt x="675118" y="461473"/>
                </a:cubicBezTo>
                <a:cubicBezTo>
                  <a:pt x="660875" y="608176"/>
                  <a:pt x="112520" y="813275"/>
                  <a:pt x="0" y="880217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229600" y="2286000"/>
            <a:ext cx="709073" cy="1580260"/>
          </a:xfrm>
          <a:custGeom>
            <a:avLst/>
            <a:gdLst>
              <a:gd name="connsiteX0" fmla="*/ 85458 w 675602"/>
              <a:gd name="connsiteY0" fmla="*/ 0 h 880217"/>
              <a:gd name="connsiteX1" fmla="*/ 675118 w 675602"/>
              <a:gd name="connsiteY1" fmla="*/ 461473 h 880217"/>
              <a:gd name="connsiteX2" fmla="*/ 0 w 675602"/>
              <a:gd name="connsiteY2" fmla="*/ 880217 h 88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602" h="880217">
                <a:moveTo>
                  <a:pt x="85458" y="0"/>
                </a:moveTo>
                <a:cubicBezTo>
                  <a:pt x="387409" y="157385"/>
                  <a:pt x="689361" y="314770"/>
                  <a:pt x="675118" y="461473"/>
                </a:cubicBezTo>
                <a:cubicBezTo>
                  <a:pt x="660875" y="608176"/>
                  <a:pt x="112520" y="813275"/>
                  <a:pt x="0" y="880217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224874">
            <a:off x="7728860" y="4664595"/>
            <a:ext cx="543468" cy="1277609"/>
          </a:xfrm>
          <a:custGeom>
            <a:avLst/>
            <a:gdLst>
              <a:gd name="connsiteX0" fmla="*/ 85458 w 675602"/>
              <a:gd name="connsiteY0" fmla="*/ 0 h 880217"/>
              <a:gd name="connsiteX1" fmla="*/ 675118 w 675602"/>
              <a:gd name="connsiteY1" fmla="*/ 461473 h 880217"/>
              <a:gd name="connsiteX2" fmla="*/ 0 w 675602"/>
              <a:gd name="connsiteY2" fmla="*/ 880217 h 88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602" h="880217">
                <a:moveTo>
                  <a:pt x="85458" y="0"/>
                </a:moveTo>
                <a:cubicBezTo>
                  <a:pt x="387409" y="157385"/>
                  <a:pt x="689361" y="314770"/>
                  <a:pt x="675118" y="461473"/>
                </a:cubicBezTo>
                <a:cubicBezTo>
                  <a:pt x="660875" y="608176"/>
                  <a:pt x="112520" y="813275"/>
                  <a:pt x="0" y="880217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334000" y="4495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4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{3F3D94CE-113B-484F-AFFB-70A8C66919D5}tf10001069</Template>
  <TotalTime>227</TotalTime>
  <Words>466</Words>
  <Application>Microsoft Macintosh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Wisp</vt:lpstr>
      <vt:lpstr>Code Design</vt:lpstr>
      <vt:lpstr>Code  formatting</vt:lpstr>
      <vt:lpstr>Source Files</vt:lpstr>
      <vt:lpstr>Vertical Layout</vt:lpstr>
      <vt:lpstr>Visual Layout</vt:lpstr>
      <vt:lpstr>Vertical Density</vt:lpstr>
      <vt:lpstr>Vertical distance</vt:lpstr>
      <vt:lpstr>Instance variables</vt:lpstr>
      <vt:lpstr>Dependent functions</vt:lpstr>
      <vt:lpstr>Horizontal Line Length</vt:lpstr>
      <vt:lpstr>Horizontal column alignment</vt:lpstr>
      <vt:lpstr>Indentation</vt:lpstr>
      <vt:lpstr>Indentation</vt:lpstr>
      <vt:lpstr>Team formatting</vt:lpstr>
      <vt:lpstr>Eclipse formatter!</vt:lpstr>
      <vt:lpstr>Sources</vt:lpstr>
      <vt:lpstr>Code Design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>Josh</dc:creator>
  <cp:lastModifiedBy>Microsoft Office User</cp:lastModifiedBy>
  <cp:revision>31</cp:revision>
  <dcterms:created xsi:type="dcterms:W3CDTF">2006-08-16T00:00:00Z</dcterms:created>
  <dcterms:modified xsi:type="dcterms:W3CDTF">2018-03-15T23:17:53Z</dcterms:modified>
</cp:coreProperties>
</file>