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421"/>
    <p:restoredTop sz="92803"/>
  </p:normalViewPr>
  <p:slideViewPr>
    <p:cSldViewPr snapToGrid="0">
      <p:cViewPr varScale="1">
        <p:scale>
          <a:sx n="90" d="100"/>
          <a:sy n="90" d="100"/>
        </p:scale>
        <p:origin x="216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r>
              <a:rPr lang="en-US" dirty="0" smtClean="0"/>
              <a:t>IT 426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magic numbers with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should never have numeric literals littered across your code</a:t>
            </a:r>
          </a:p>
          <a:p>
            <a:r>
              <a:rPr lang="en-US" dirty="0" smtClean="0"/>
              <a:t>Replace numeric literals with meaningful constant names</a:t>
            </a:r>
          </a:p>
          <a:p>
            <a:pPr lvl="1"/>
            <a:r>
              <a:rPr lang="en-US" dirty="0" smtClean="0"/>
              <a:t>86400 =&gt; SECONDS_PER_DAY</a:t>
            </a:r>
          </a:p>
          <a:p>
            <a:pPr lvl="1"/>
            <a:r>
              <a:rPr lang="en-US" dirty="0" smtClean="0"/>
              <a:t>40 =&gt; CHARACTERS_PER_LINE</a:t>
            </a:r>
          </a:p>
          <a:p>
            <a:pPr lvl="1"/>
            <a:r>
              <a:rPr lang="en-US" dirty="0" smtClean="0"/>
              <a:t>16 </a:t>
            </a:r>
            <a:r>
              <a:rPr lang="en-US" dirty="0" smtClean="0"/>
              <a:t>=&gt; HEX_BASE</a:t>
            </a:r>
          </a:p>
          <a:p>
            <a:r>
              <a:rPr lang="en-US" dirty="0" smtClean="0"/>
              <a:t>The numeric literals 0, 1 and 2 are </a:t>
            </a:r>
            <a:r>
              <a:rPr lang="en-US" u="sng" dirty="0" smtClean="0"/>
              <a:t>usually</a:t>
            </a:r>
            <a:r>
              <a:rPr lang="en-US" dirty="0" smtClean="0"/>
              <a:t> exempt from this rule</a:t>
            </a:r>
            <a:endParaRPr lang="en-US" dirty="0"/>
          </a:p>
        </p:txBody>
      </p:sp>
      <p:pic>
        <p:nvPicPr>
          <p:cNvPr id="3075" name="Picture 3" descr="C:\Users\Josh\AppData\Local\Microsoft\Windows\Temporary Internet Files\Content.IE5\IQF4E2WL\rule_book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7" y="3205926"/>
            <a:ext cx="1746648" cy="1175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Encapsulate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functions to </a:t>
            </a:r>
            <a:r>
              <a:rPr lang="en-US" dirty="0" smtClean="0"/>
              <a:t>encapsulate complex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Example</a:t>
            </a:r>
          </a:p>
          <a:p>
            <a:pPr marL="594360" lvl="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(rounds &gt; 0 &amp;&amp;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player.getLife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 0 &amp;&amp; </a:t>
            </a:r>
          </a:p>
          <a:p>
            <a:pPr marL="59436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!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game.isPaused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 … }</a:t>
            </a:r>
          </a:p>
          <a:p>
            <a:pPr marL="594360" lvl="2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4360" lvl="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isGameOver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(player)) { … }</a:t>
            </a:r>
          </a:p>
          <a:p>
            <a:pPr marL="594360" lvl="2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Example</a:t>
            </a:r>
          </a:p>
          <a:p>
            <a:pPr marL="594360" lvl="2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point.getX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rect.getX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&amp;&amp; </a:t>
            </a:r>
          </a:p>
          <a:p>
            <a:pPr marL="594360" lvl="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point.getY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rect.getY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&amp;&amp;</a:t>
            </a:r>
          </a:p>
          <a:p>
            <a:pPr marL="594360" lvl="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point.getX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rect.getX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rect.getWidth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&amp;&amp;</a:t>
            </a:r>
          </a:p>
          <a:p>
            <a:pPr marL="594360" lvl="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point.getY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rect.getY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rect.getHeight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 { … }</a:t>
            </a:r>
          </a:p>
          <a:p>
            <a:pPr marL="594360" lvl="2" indent="0">
              <a:buNone/>
            </a:pPr>
            <a:endParaRPr lang="en-US" dirty="0" smtClean="0"/>
          </a:p>
          <a:p>
            <a:pPr marL="594360" lvl="2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rect.contains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(point)) { … 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6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68" y="4238865"/>
            <a:ext cx="1952898" cy="1400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68" y="2674616"/>
            <a:ext cx="1933845" cy="126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temporal couplings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the ordering of function calls important here?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2705478" cy="3124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5970716" y="3355048"/>
            <a:ext cx="124691" cy="55730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1"/>
          </p:cNvCxnSpPr>
          <p:nvPr/>
        </p:nvCxnSpPr>
        <p:spPr>
          <a:xfrm>
            <a:off x="6095407" y="3633699"/>
            <a:ext cx="8374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32815" y="3095090"/>
            <a:ext cx="170587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What if a client calls </a:t>
            </a:r>
            <a:r>
              <a:rPr lang="en-US" sz="1600" dirty="0" smtClean="0"/>
              <a:t>these </a:t>
            </a:r>
            <a:r>
              <a:rPr lang="en-US" sz="1600" dirty="0"/>
              <a:t>functions out </a:t>
            </a:r>
            <a:r>
              <a:rPr lang="en-US" sz="1600" dirty="0" smtClean="0"/>
              <a:t>of </a:t>
            </a:r>
            <a:r>
              <a:rPr lang="en-US" sz="1600" dirty="0"/>
              <a:t>order</a:t>
            </a:r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12" name="Right Brace 11"/>
          <p:cNvSpPr/>
          <p:nvPr/>
        </p:nvSpPr>
        <p:spPr>
          <a:xfrm>
            <a:off x="5970716" y="4562018"/>
            <a:ext cx="124691" cy="99088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1"/>
            <a:endCxn id="14" idx="1"/>
          </p:cNvCxnSpPr>
          <p:nvPr/>
        </p:nvCxnSpPr>
        <p:spPr>
          <a:xfrm>
            <a:off x="6095407" y="5057460"/>
            <a:ext cx="8374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2815" y="4641961"/>
            <a:ext cx="17058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Encapsulated for security and predictability.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36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transitive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01752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should limit what we know about collaborator classes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employeeManager.getEmployee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(10).getPayCheck().getTotal()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EmployeeManager</a:t>
            </a:r>
            <a:r>
              <a:rPr lang="en-US" sz="2400" dirty="0" smtClean="0"/>
              <a:t> should not interact with the </a:t>
            </a:r>
            <a:r>
              <a:rPr lang="en-US" sz="2400" dirty="0" err="1" smtClean="0"/>
              <a:t>PayCheck</a:t>
            </a:r>
            <a:r>
              <a:rPr lang="en-US" sz="2400" dirty="0" smtClean="0"/>
              <a:t> class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employeeManager.getEmployee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(10).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getPayCheck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getTotal</a:t>
            </a:r>
            <a:r>
              <a:rPr lang="en-US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/>
              <a:t>How would you fix this?</a:t>
            </a:r>
          </a:p>
          <a:p>
            <a:pPr lvl="1"/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511200" y="1693446"/>
            <a:ext cx="8077200" cy="2108559"/>
            <a:chOff x="533400" y="4100134"/>
            <a:chExt cx="8077200" cy="2108559"/>
          </a:xfrm>
        </p:grpSpPr>
        <p:sp>
          <p:nvSpPr>
            <p:cNvPr id="21" name="Rectangle 20"/>
            <p:cNvSpPr/>
            <p:nvPr/>
          </p:nvSpPr>
          <p:spPr>
            <a:xfrm>
              <a:off x="533400" y="4100134"/>
              <a:ext cx="8077200" cy="210855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70400" y="4643575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EmployeeManager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85000" y="4643575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Employee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52000" y="4643575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PayCheck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864" y="4165011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getEmployee()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8884" y="4165011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getPayCheck()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219200" y="5956234"/>
              <a:ext cx="617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574636" y="4192723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getTotal()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871712" y="4192723"/>
              <a:ext cx="0" cy="19487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54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Demeter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15352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Law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dirty="0" smtClean="0">
                <a:solidFill>
                  <a:schemeClr val="accent1"/>
                </a:solidFill>
              </a:rPr>
              <a:t>Demeter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We </a:t>
            </a:r>
            <a:r>
              <a:rPr lang="en-US" dirty="0" smtClean="0"/>
              <a:t>trust (interact with) </a:t>
            </a:r>
            <a:r>
              <a:rPr lang="en-US" dirty="0"/>
              <a:t>our friends</a:t>
            </a:r>
          </a:p>
          <a:p>
            <a:pPr lvl="1"/>
            <a:r>
              <a:rPr lang="en-US" dirty="0"/>
              <a:t>But not </a:t>
            </a:r>
            <a:r>
              <a:rPr lang="en-US" dirty="0" smtClean="0"/>
              <a:t>friends </a:t>
            </a:r>
            <a:r>
              <a:rPr lang="en-US" dirty="0"/>
              <a:t>of </a:t>
            </a:r>
            <a:r>
              <a:rPr lang="en-US" dirty="0" smtClean="0"/>
              <a:t>friends</a:t>
            </a:r>
          </a:p>
          <a:p>
            <a:r>
              <a:rPr lang="en-US" dirty="0" smtClean="0"/>
              <a:t>Also called the </a:t>
            </a:r>
            <a:r>
              <a:rPr lang="en-US" dirty="0" smtClean="0">
                <a:solidFill>
                  <a:schemeClr val="accent1"/>
                </a:solidFill>
              </a:rPr>
              <a:t>Principle of Least Knowledge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This promotes loose coupling (why?)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11200" y="1693446"/>
            <a:ext cx="8077200" cy="2108559"/>
            <a:chOff x="533400" y="4100134"/>
            <a:chExt cx="8077200" cy="2108559"/>
          </a:xfrm>
        </p:grpSpPr>
        <p:sp>
          <p:nvSpPr>
            <p:cNvPr id="46" name="Rectangle 45"/>
            <p:cNvSpPr/>
            <p:nvPr/>
          </p:nvSpPr>
          <p:spPr>
            <a:xfrm>
              <a:off x="533400" y="4100134"/>
              <a:ext cx="8077200" cy="210855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70400" y="4643575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EmployeeManager</a:t>
              </a:r>
              <a:endParaRPr lang="en-US" sz="1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5000" y="4643575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Employee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52000" y="4643575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PayCheck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43864" y="4165011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getEmployee()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68884" y="4165011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getPayCheck()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74636" y="4192723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getTotal()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871712" y="4192723"/>
              <a:ext cx="0" cy="19487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59462" y="5842054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friends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36841" y="5833666"/>
              <a:ext cx="1460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friend of friends</a:t>
              </a:r>
              <a:endParaRPr lang="en-US" dirty="0"/>
            </a:p>
          </p:txBody>
        </p:sp>
        <p:cxnSp>
          <p:nvCxnSpPr>
            <p:cNvPr id="57" name="Straight Arrow Connector 56"/>
            <p:cNvCxnSpPr>
              <a:stCxn id="56" idx="3"/>
            </p:cNvCxnSpPr>
            <p:nvPr/>
          </p:nvCxnSpPr>
          <p:spPr>
            <a:xfrm flipV="1">
              <a:off x="7497497" y="5987554"/>
              <a:ext cx="85810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1"/>
            </p:cNvCxnSpPr>
            <p:nvPr/>
          </p:nvCxnSpPr>
          <p:spPr>
            <a:xfrm flipH="1">
              <a:off x="4100170" y="5995943"/>
              <a:ext cx="8592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6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Enums!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Enums provide a structured way to group constants</a:t>
            </a:r>
          </a:p>
          <a:p>
            <a:pPr lvl="1"/>
            <a:r>
              <a:rPr lang="en-US" dirty="0" smtClean="0"/>
              <a:t>They are easy to define</a:t>
            </a:r>
          </a:p>
          <a:p>
            <a:pPr lvl="1"/>
            <a:r>
              <a:rPr lang="en-US" dirty="0" smtClean="0"/>
              <a:t>They increase code readability</a:t>
            </a:r>
          </a:p>
          <a:p>
            <a:pPr lvl="1"/>
            <a:r>
              <a:rPr lang="en-US" dirty="0" smtClean="0"/>
              <a:t>They can prevent errors with “string markers”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758013"/>
            <a:ext cx="3553321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974834"/>
            <a:ext cx="1705213" cy="905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Martin, Robert C. Clean Code. New Jersey: Pearson Education </a:t>
            </a:r>
            <a:r>
              <a:rPr lang="en-US" dirty="0" err="1"/>
              <a:t>Inc</a:t>
            </a:r>
            <a:r>
              <a:rPr lang="en-US" dirty="0"/>
              <a:t>, 2009.</a:t>
            </a:r>
          </a:p>
        </p:txBody>
      </p:sp>
    </p:spTree>
    <p:extLst>
      <p:ext uri="{BB962C8B-B14F-4D97-AF65-F5344CB8AC3E}">
        <p14:creationId xmlns:p14="http://schemas.microsoft.com/office/powerpoint/2010/main" val="13262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r>
              <a:rPr lang="en-US" dirty="0" smtClean="0"/>
              <a:t>IT 426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surprise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39" y="1575135"/>
            <a:ext cx="850392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function or class should do what a programmer would reasonable expect from looking at its name</a:t>
            </a:r>
          </a:p>
          <a:p>
            <a:pPr lvl="1"/>
            <a:r>
              <a:rPr lang="en-US" sz="1800" dirty="0" smtClean="0"/>
              <a:t>Some obvious behavior is expected in any library</a:t>
            </a:r>
          </a:p>
          <a:p>
            <a:endParaRPr lang="en-US" sz="2300" dirty="0" smtClean="0"/>
          </a:p>
          <a:p>
            <a:r>
              <a:rPr lang="en-US" sz="2000" dirty="0" smtClean="0"/>
              <a:t>I assume I would get (first + second)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r>
              <a:rPr lang="en-US" sz="2000" dirty="0" smtClean="0"/>
              <a:t>I can’t create a Point object with an (x, y)?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7" y="3505200"/>
            <a:ext cx="3962400" cy="105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76600"/>
            <a:ext cx="2953162" cy="286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H="1">
            <a:off x="2667000" y="3352800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05400" y="42672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surprise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39" y="1575135"/>
            <a:ext cx="8503920" cy="4572000"/>
          </a:xfrm>
        </p:spPr>
        <p:txBody>
          <a:bodyPr>
            <a:normAutofit/>
          </a:bodyPr>
          <a:lstStyle/>
          <a:p>
            <a:r>
              <a:rPr lang="en-US" sz="2300" dirty="0" smtClean="0"/>
              <a:t>Where is the size() method?</a:t>
            </a:r>
          </a:p>
          <a:p>
            <a:r>
              <a:rPr lang="en-US" sz="2300" dirty="0" smtClean="0"/>
              <a:t>Where is the iterator() method?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55" y="2743200"/>
            <a:ext cx="3724795" cy="345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1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surprise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194566"/>
            <a:ext cx="4970857" cy="1601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094400" y="2203966"/>
            <a:ext cx="1947969" cy="36933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Why, oh, why?!?!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42369" y="2573298"/>
            <a:ext cx="282231" cy="773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your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Keep the public API of a class small</a:t>
            </a:r>
          </a:p>
          <a:p>
            <a:pPr lvl="1"/>
            <a:r>
              <a:rPr lang="en-US" dirty="0" smtClean="0"/>
              <a:t>This reduces coupling with</a:t>
            </a:r>
          </a:p>
          <a:p>
            <a:pPr lvl="2"/>
            <a:r>
              <a:rPr lang="en-US" dirty="0" smtClean="0"/>
              <a:t>sub-classes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ollaborator classes</a:t>
            </a:r>
            <a:endParaRPr lang="en-US" dirty="0" smtClean="0"/>
          </a:p>
          <a:p>
            <a:pPr lvl="1"/>
            <a:r>
              <a:rPr lang="en-US" dirty="0" smtClean="0"/>
              <a:t>Reduce the number of public functions</a:t>
            </a:r>
          </a:p>
          <a:p>
            <a:pPr lvl="1"/>
            <a:r>
              <a:rPr lang="en-US" dirty="0" smtClean="0"/>
              <a:t>Simplify their behavior</a:t>
            </a:r>
            <a:endParaRPr lang="en-US" dirty="0"/>
          </a:p>
        </p:txBody>
      </p:sp>
      <p:pic>
        <p:nvPicPr>
          <p:cNvPr id="1030" name="Picture 6" descr="C:\Users\jarcher\AppData\Local\Microsoft\Windows\Temporary Internet Files\Content.IE5\75YOTDHB\robot-with-tools-and-application-programming-interface-sign-technology-conc_MyFlstR_-min-1000x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10000"/>
            <a:ext cx="3886200" cy="2331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smtClean="0"/>
              <a:t>style inconsistencies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Commit to your conventions</a:t>
            </a:r>
          </a:p>
          <a:p>
            <a:pPr lvl="1"/>
            <a:r>
              <a:rPr lang="en-US" dirty="0" smtClean="0"/>
              <a:t>I might not like your conventional style</a:t>
            </a:r>
          </a:p>
          <a:p>
            <a:pPr lvl="1"/>
            <a:r>
              <a:rPr lang="en-US" dirty="0" smtClean="0"/>
              <a:t>But I’m glad you have a style</a:t>
            </a:r>
          </a:p>
          <a:p>
            <a:r>
              <a:rPr lang="en-US" dirty="0" smtClean="0"/>
              <a:t>This includes:	</a:t>
            </a:r>
          </a:p>
          <a:p>
            <a:pPr lvl="1"/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Naming conventions </a:t>
            </a:r>
          </a:p>
          <a:p>
            <a:pPr lvl="1"/>
            <a:r>
              <a:rPr lang="en-US" dirty="0" smtClean="0"/>
              <a:t>Brackets</a:t>
            </a:r>
          </a:p>
          <a:p>
            <a:pPr lvl="1"/>
            <a:r>
              <a:rPr lang="en-US" dirty="0" smtClean="0"/>
              <a:t>Indentation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13" y="3856279"/>
            <a:ext cx="2733484" cy="2104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5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inconsistency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2829325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69" y="1981200"/>
            <a:ext cx="2801313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79" y="2514600"/>
            <a:ext cx="3035276" cy="3769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C:\Users\Josh\AppData\Local\Microsoft\Windows\Temporary Internet Files\Content.IE5\WVTK56QV\GreenCheck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51845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osh\AppData\Local\Microsoft\Windows\Temporary Internet Files\Content.IE5\WVTK56QV\GreenCheck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4648200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sh\AppData\Local\Microsoft\Windows\Temporary Internet Files\Content.IE5\25RJXDMH\S43Qy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50909"/>
            <a:ext cx="708582" cy="70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selector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the following invocation imply?</a:t>
            </a:r>
          </a:p>
          <a:p>
            <a:pPr lvl="1"/>
            <a:r>
              <a:rPr lang="en-US" dirty="0" err="1" smtClean="0"/>
              <a:t>calculatePay</a:t>
            </a:r>
            <a:r>
              <a:rPr lang="en-US" dirty="0" smtClean="0"/>
              <a:t>(</a:t>
            </a:r>
            <a:r>
              <a:rPr lang="en-US" dirty="0" err="1" smtClean="0"/>
              <a:t>myEmployee</a:t>
            </a:r>
            <a:r>
              <a:rPr lang="en-US" dirty="0" smtClean="0"/>
              <a:t>, true);</a:t>
            </a:r>
          </a:p>
          <a:p>
            <a:pPr lvl="2"/>
            <a:r>
              <a:rPr lang="en-US" dirty="0" smtClean="0"/>
              <a:t>What does true stand for?</a:t>
            </a:r>
          </a:p>
          <a:p>
            <a:pPr lvl="2"/>
            <a:r>
              <a:rPr lang="en-US" dirty="0" smtClean="0"/>
              <a:t>Off to the API I go!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657600"/>
            <a:ext cx="4419599" cy="1328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57600"/>
            <a:ext cx="3239016" cy="2562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4800600" y="4114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0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names should say what they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1" y="1527048"/>
            <a:ext cx="8534401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do we know about the following invocation?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date.add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en-US" sz="2400" dirty="0" smtClean="0"/>
              <a:t>Does this add hours, minutes or days?</a:t>
            </a:r>
          </a:p>
          <a:p>
            <a:r>
              <a:rPr lang="en-US" sz="2400" dirty="0" smtClean="0"/>
              <a:t>Does the object in the “date” variable change?</a:t>
            </a:r>
          </a:p>
          <a:p>
            <a:r>
              <a:rPr lang="en-US" sz="2400" dirty="0" smtClean="0"/>
              <a:t>Better choices:</a:t>
            </a:r>
          </a:p>
          <a:p>
            <a:pPr lvl="1"/>
            <a:r>
              <a:rPr lang="en-US" sz="2000" dirty="0" smtClean="0"/>
              <a:t>If this </a:t>
            </a:r>
            <a:r>
              <a:rPr lang="en-US" sz="2000" u="sng" dirty="0" smtClean="0"/>
              <a:t>adds hours </a:t>
            </a:r>
            <a:r>
              <a:rPr lang="en-US" sz="2000" dirty="0" smtClean="0"/>
              <a:t>and </a:t>
            </a:r>
            <a:r>
              <a:rPr lang="en-US" sz="2000" u="sng" dirty="0" smtClean="0"/>
              <a:t>changes the object </a:t>
            </a:r>
            <a:r>
              <a:rPr lang="en-US" sz="2000" dirty="0" smtClean="0"/>
              <a:t>then</a:t>
            </a:r>
          </a:p>
          <a:p>
            <a:pPr lvl="2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date.addHoursTo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//still bad design!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If this </a:t>
            </a:r>
            <a:r>
              <a:rPr lang="en-US" sz="2000" u="sng" dirty="0" smtClean="0"/>
              <a:t>adds hours</a:t>
            </a:r>
            <a:r>
              <a:rPr lang="en-US" sz="2000" dirty="0" smtClean="0"/>
              <a:t> but </a:t>
            </a:r>
            <a:r>
              <a:rPr lang="en-US" sz="2000" u="sng" dirty="0" smtClean="0"/>
              <a:t>does not change the object</a:t>
            </a:r>
            <a:r>
              <a:rPr lang="en-US" sz="2000" dirty="0" smtClean="0"/>
              <a:t> then</a:t>
            </a:r>
          </a:p>
          <a:p>
            <a:pPr lvl="2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date.hoursLater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84" name="Picture 12" descr="C:\Users\jarcher\AppData\Local\Microsoft\Windows\Temporary Internet Files\Content.IE5\SYDGGIAR\calendar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82461"/>
            <a:ext cx="1620964" cy="1620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436</TotalTime>
  <Words>546</Words>
  <Application>Microsoft Macintosh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Courier New</vt:lpstr>
      <vt:lpstr>Georgia</vt:lpstr>
      <vt:lpstr>Wingdings</vt:lpstr>
      <vt:lpstr>Wingdings 2</vt:lpstr>
      <vt:lpstr>Civic</vt:lpstr>
      <vt:lpstr>Code Design</vt:lpstr>
      <vt:lpstr>Principle of least surprise</vt:lpstr>
      <vt:lpstr>Principle of least surprise</vt:lpstr>
      <vt:lpstr>Principle of least surprise</vt:lpstr>
      <vt:lpstr>Minimize your interfaces</vt:lpstr>
      <vt:lpstr>Avoid style inconsistencies</vt:lpstr>
      <vt:lpstr>Avoid inconsistency</vt:lpstr>
      <vt:lpstr>Avoid selector arguments</vt:lpstr>
      <vt:lpstr>Function names should say what they do</vt:lpstr>
      <vt:lpstr>Replace magic numbers with constants</vt:lpstr>
      <vt:lpstr>Encapsulate conditionals</vt:lpstr>
      <vt:lpstr>Beware of temporal couplings</vt:lpstr>
      <vt:lpstr>Avoid transitive navigation</vt:lpstr>
      <vt:lpstr>Law of Demeter</vt:lpstr>
      <vt:lpstr>Use Enums!</vt:lpstr>
      <vt:lpstr>Sources</vt:lpstr>
      <vt:lpstr>Code Design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Design</dc:title>
  <dc:creator>Josh Archer</dc:creator>
  <cp:lastModifiedBy>Josh Archer</cp:lastModifiedBy>
  <cp:revision>31</cp:revision>
  <dcterms:created xsi:type="dcterms:W3CDTF">2006-08-16T00:00:00Z</dcterms:created>
  <dcterms:modified xsi:type="dcterms:W3CDTF">2016-11-22T03:59:52Z</dcterms:modified>
</cp:coreProperties>
</file>