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57" r:id="rId4"/>
    <p:sldId id="264" r:id="rId5"/>
    <p:sldId id="263" r:id="rId6"/>
    <p:sldId id="265" r:id="rId7"/>
    <p:sldId id="266" r:id="rId8"/>
    <p:sldId id="267" r:id="rId9"/>
    <p:sldId id="258" r:id="rId10"/>
    <p:sldId id="269" r:id="rId11"/>
    <p:sldId id="259" r:id="rId12"/>
    <p:sldId id="268" r:id="rId13"/>
    <p:sldId id="270" r:id="rId14"/>
    <p:sldId id="271" r:id="rId15"/>
    <p:sldId id="260" r:id="rId16"/>
    <p:sldId id="272" r:id="rId17"/>
    <p:sldId id="273" r:id="rId18"/>
    <p:sldId id="274" r:id="rId19"/>
    <p:sldId id="275" r:id="rId20"/>
    <p:sldId id="276" r:id="rId21"/>
    <p:sldId id="277" r:id="rId22"/>
    <p:sldId id="262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16" autoAdjust="0"/>
  </p:normalViewPr>
  <p:slideViewPr>
    <p:cSldViewPr>
      <p:cViewPr varScale="1">
        <p:scale>
          <a:sx n="139" d="100"/>
          <a:sy n="139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7A9C-F8A3-4200-826C-F99FAF48703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E52BF-D3C8-4F49-BEBB-0001AD98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52BF-D3C8-4F49-BEBB-0001AD986C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Avoid series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a1, a2, a3;</a:t>
            </a:r>
          </a:p>
          <a:p>
            <a:pPr lvl="1"/>
            <a:r>
              <a:rPr lang="en-US" dirty="0" smtClean="0"/>
              <a:t>Point point1; Point point2;</a:t>
            </a:r>
          </a:p>
          <a:p>
            <a:pPr lvl="1"/>
            <a:r>
              <a:rPr lang="en-US" dirty="0" smtClean="0"/>
              <a:t>Customer </a:t>
            </a:r>
            <a:r>
              <a:rPr lang="en-US" dirty="0" err="1" smtClean="0"/>
              <a:t>customerA</a:t>
            </a:r>
            <a:r>
              <a:rPr lang="en-US" dirty="0" smtClean="0"/>
              <a:t>; Customer </a:t>
            </a:r>
            <a:r>
              <a:rPr lang="en-US" dirty="0" err="1" smtClean="0"/>
              <a:t>customerB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Avoid names with indistinguishable differences</a:t>
            </a:r>
          </a:p>
          <a:p>
            <a:pPr lvl="1"/>
            <a:r>
              <a:rPr lang="en-US" dirty="0" err="1" smtClean="0"/>
              <a:t>getCustomer</a:t>
            </a:r>
            <a:r>
              <a:rPr lang="en-US" dirty="0" smtClean="0"/>
              <a:t>(), </a:t>
            </a:r>
            <a:r>
              <a:rPr lang="en-US" dirty="0" err="1" smtClean="0"/>
              <a:t>getCustomers</a:t>
            </a:r>
            <a:r>
              <a:rPr lang="en-US" dirty="0" smtClean="0"/>
              <a:t>(), </a:t>
            </a:r>
            <a:r>
              <a:rPr lang="en-US" dirty="0" err="1" smtClean="0"/>
              <a:t>getCustomerInfo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uit(), destroy()</a:t>
            </a:r>
            <a:r>
              <a:rPr lang="en-US" smtClean="0"/>
              <a:t>, dispose()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Noise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Noise words are the terms we add to names that don’t add meaning (or intent)</a:t>
            </a:r>
          </a:p>
          <a:p>
            <a:endParaRPr lang="en-US" dirty="0" smtClean="0"/>
          </a:p>
          <a:p>
            <a:r>
              <a:rPr lang="en-US" dirty="0" smtClean="0"/>
              <a:t>Can you spot the noise words in the following names?</a:t>
            </a:r>
          </a:p>
          <a:p>
            <a:pPr lvl="1"/>
            <a:r>
              <a:rPr lang="en-US" dirty="0" err="1" smtClean="0"/>
              <a:t>EmployeeInfo</a:t>
            </a:r>
            <a:endParaRPr lang="en-US" dirty="0"/>
          </a:p>
          <a:p>
            <a:pPr lvl="1"/>
            <a:r>
              <a:rPr lang="en-US" dirty="0" err="1" smtClean="0"/>
              <a:t>theProduct</a:t>
            </a:r>
            <a:endParaRPr lang="en-US" dirty="0" smtClean="0"/>
          </a:p>
          <a:p>
            <a:pPr lvl="1"/>
            <a:r>
              <a:rPr lang="en-US" dirty="0" err="1" smtClean="0"/>
              <a:t>emailString</a:t>
            </a:r>
            <a:endParaRPr lang="en-US" dirty="0" smtClean="0"/>
          </a:p>
          <a:p>
            <a:pPr lvl="1"/>
            <a:r>
              <a:rPr lang="en-US" dirty="0" err="1" smtClean="0"/>
              <a:t>customerObject</a:t>
            </a:r>
            <a:endParaRPr lang="en-US" dirty="0" smtClean="0"/>
          </a:p>
          <a:p>
            <a:pPr lvl="1"/>
            <a:r>
              <a:rPr lang="en-US" dirty="0" err="1" smtClean="0"/>
              <a:t>moneyAmount</a:t>
            </a:r>
            <a:endParaRPr lang="en-US" dirty="0" smtClean="0"/>
          </a:p>
          <a:p>
            <a:pPr lvl="1"/>
            <a:r>
              <a:rPr lang="en-US" dirty="0" err="1" smtClean="0"/>
              <a:t>PointClass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C:\Users\Josh\AppData\Local\Microsoft\Windows\Temporary Internet Files\Content.IE5\YNIW8GV2\noise-pollution_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3261249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Noise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difference before and after?</a:t>
            </a:r>
          </a:p>
          <a:p>
            <a:pPr lvl="1"/>
            <a:r>
              <a:rPr lang="en-US" dirty="0" err="1" smtClean="0"/>
              <a:t>Employee</a:t>
            </a:r>
            <a:r>
              <a:rPr lang="en-US" strike="sngStrike" dirty="0" err="1" smtClean="0"/>
              <a:t>Info</a:t>
            </a:r>
            <a:endParaRPr lang="en-US" strike="sngStrike" dirty="0"/>
          </a:p>
          <a:p>
            <a:pPr lvl="1"/>
            <a:r>
              <a:rPr lang="en-US" strike="sngStrike" dirty="0" err="1" smtClean="0"/>
              <a:t>the</a:t>
            </a:r>
            <a:r>
              <a:rPr lang="en-US" dirty="0" err="1" smtClean="0"/>
              <a:t>Product</a:t>
            </a:r>
            <a:endParaRPr lang="en-US" dirty="0" smtClean="0"/>
          </a:p>
          <a:p>
            <a:pPr lvl="1"/>
            <a:r>
              <a:rPr lang="en-US" dirty="0" err="1" smtClean="0"/>
              <a:t>email</a:t>
            </a:r>
            <a:r>
              <a:rPr lang="en-US" strike="sngStrike" dirty="0" err="1" smtClean="0"/>
              <a:t>String</a:t>
            </a:r>
            <a:endParaRPr lang="en-US" strike="sngStrike" dirty="0" smtClean="0"/>
          </a:p>
          <a:p>
            <a:pPr lvl="1"/>
            <a:r>
              <a:rPr lang="en-US" dirty="0" err="1" smtClean="0"/>
              <a:t>customer</a:t>
            </a:r>
            <a:r>
              <a:rPr lang="en-US" strike="sngStrike" dirty="0" err="1" smtClean="0"/>
              <a:t>Object</a:t>
            </a:r>
            <a:endParaRPr lang="en-US" strike="sngStrike" dirty="0" smtClean="0"/>
          </a:p>
          <a:p>
            <a:pPr lvl="1"/>
            <a:r>
              <a:rPr lang="en-US" dirty="0" err="1" smtClean="0"/>
              <a:t>money</a:t>
            </a:r>
            <a:r>
              <a:rPr lang="en-US" strike="sngStrike" dirty="0" err="1" smtClean="0"/>
              <a:t>Amount</a:t>
            </a:r>
            <a:endParaRPr lang="en-US" strike="sngStrike" dirty="0" smtClean="0"/>
          </a:p>
          <a:p>
            <a:pPr lvl="1"/>
            <a:r>
              <a:rPr lang="en-US" dirty="0" err="1" smtClean="0"/>
              <a:t>Point</a:t>
            </a:r>
            <a:r>
              <a:rPr lang="en-US" strike="sngStrike" dirty="0" err="1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 descr="C:\Users\Josh\AppData\Local\Microsoft\Windows\Temporary Internet Files\Content.IE5\YNIW8GV2\noise-pollution_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3261249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62160"/>
              </p:ext>
            </p:extLst>
          </p:nvPr>
        </p:nvGraphicFramePr>
        <p:xfrm>
          <a:off x="685800" y="2133600"/>
          <a:ext cx="7772400" cy="29998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10000"/>
                <a:gridCol w="3962400"/>
              </a:tblGrid>
              <a:tr h="464221">
                <a:tc>
                  <a:txBody>
                    <a:bodyPr/>
                    <a:lstStyle/>
                    <a:p>
                      <a:r>
                        <a:rPr lang="en-US" dirty="0" smtClean="0"/>
                        <a:t>What do</a:t>
                      </a:r>
                      <a:r>
                        <a:rPr lang="en-US" baseline="0" dirty="0" smtClean="0"/>
                        <a:t> these names represent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we misunderstand these</a:t>
                      </a:r>
                      <a:r>
                        <a:rPr lang="en-US" baseline="0" dirty="0" smtClean="0"/>
                        <a:t> names?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private </a:t>
                      </a:r>
                      <a:r>
                        <a:rPr lang="en-US" dirty="0" err="1" smtClean="0"/>
                        <a:t>DateTime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mdyhms</a:t>
                      </a:r>
                      <a:r>
                        <a:rPr lang="en-US" dirty="0" smtClean="0"/>
                        <a:t>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r>
                        <a:rPr lang="en-US" dirty="0" err="1" smtClean="0"/>
                        <a:t>DateTime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timeStamp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64221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Date </a:t>
                      </a:r>
                      <a:r>
                        <a:rPr lang="en-US" dirty="0" err="1" smtClean="0"/>
                        <a:t>modmdy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Date </a:t>
                      </a:r>
                      <a:r>
                        <a:rPr lang="en-US" dirty="0" err="1" smtClean="0"/>
                        <a:t>modificationDate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64221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keymac</a:t>
                      </a:r>
                      <a:r>
                        <a:rPr lang="en-US" baseline="0" dirty="0" smtClean="0"/>
                        <a:t> = “ctrl-c”;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copyKeybind</a:t>
                      </a:r>
                      <a:r>
                        <a:rPr lang="en-US" baseline="0" dirty="0" smtClean="0"/>
                        <a:t> = “ctrl-c”;</a:t>
                      </a:r>
                      <a:endParaRPr lang="en-US" dirty="0"/>
                    </a:p>
                  </a:txBody>
                  <a:tcPr/>
                </a:tc>
              </a:tr>
              <a:tr h="4642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cid</a:t>
                      </a:r>
                      <a:r>
                        <a:rPr lang="en-US" dirty="0" smtClean="0"/>
                        <a:t> = 10012;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customerId</a:t>
                      </a:r>
                      <a:r>
                        <a:rPr lang="en-US" baseline="0" dirty="0" smtClean="0"/>
                        <a:t> = 10012;</a:t>
                      </a:r>
                      <a:endParaRPr lang="en-US" dirty="0"/>
                    </a:p>
                  </a:txBody>
                  <a:tcPr/>
                </a:tc>
              </a:tr>
              <a:tr h="464221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cistzip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cityStateAndZip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Avoid single letter names or abbreviations </a:t>
            </a:r>
          </a:p>
          <a:p>
            <a:pPr lvl="1"/>
            <a:r>
              <a:rPr lang="en-US" sz="1500" dirty="0" smtClean="0"/>
              <a:t>(except by convention – see below)</a:t>
            </a:r>
          </a:p>
          <a:p>
            <a:r>
              <a:rPr lang="en-US" sz="2000" dirty="0" smtClean="0"/>
              <a:t>Avoid numeric literals (magic numbers)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2373118" cy="3486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971800"/>
            <a:ext cx="2453782" cy="766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10329"/>
            <a:ext cx="5171553" cy="165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6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Hungarian notation</a:t>
            </a:r>
          </a:p>
          <a:p>
            <a:pPr lvl="1"/>
            <a:r>
              <a:rPr lang="en-US" dirty="0" err="1" smtClean="0"/>
              <a:t>btnPrimary</a:t>
            </a:r>
            <a:endParaRPr lang="en-US" dirty="0" smtClean="0"/>
          </a:p>
          <a:p>
            <a:pPr lvl="1"/>
            <a:r>
              <a:rPr lang="en-US" dirty="0" err="1" smtClean="0"/>
              <a:t>txtEntry</a:t>
            </a:r>
            <a:endParaRPr lang="en-US" dirty="0" smtClean="0"/>
          </a:p>
          <a:p>
            <a:pPr lvl="1"/>
            <a:r>
              <a:rPr lang="en-US" dirty="0" err="1" smtClean="0"/>
              <a:t>cmbStates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Member prefixes</a:t>
            </a:r>
          </a:p>
          <a:p>
            <a:pPr lvl="1"/>
            <a:r>
              <a:rPr lang="en-US" dirty="0" err="1" smtClean="0"/>
              <a:t>mFirstName</a:t>
            </a:r>
            <a:endParaRPr lang="en-US" dirty="0" smtClean="0"/>
          </a:p>
          <a:p>
            <a:pPr lvl="1"/>
            <a:r>
              <a:rPr lang="en-US" dirty="0" err="1" smtClean="0"/>
              <a:t>theCustomerId</a:t>
            </a:r>
            <a:endParaRPr lang="en-US" dirty="0" smtClean="0"/>
          </a:p>
          <a:p>
            <a:pPr lvl="1"/>
            <a:r>
              <a:rPr lang="en-US" dirty="0" err="1" smtClean="0"/>
              <a:t>aPayPeriod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53" y="3429000"/>
            <a:ext cx="4459561" cy="2753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Avoid emphasizing your interfaces and implementations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 distraction at best and too much information at worst”</a:t>
            </a:r>
          </a:p>
          <a:p>
            <a:pPr lvl="1"/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nterfaces</a:t>
            </a:r>
          </a:p>
          <a:p>
            <a:pPr lvl="1"/>
            <a:r>
              <a:rPr lang="en-US" dirty="0" err="1" smtClean="0"/>
              <a:t>IComparable</a:t>
            </a:r>
            <a:endParaRPr lang="en-US" dirty="0" smtClean="0"/>
          </a:p>
          <a:p>
            <a:pPr lvl="1"/>
            <a:r>
              <a:rPr lang="en-US" dirty="0" err="1" smtClean="0"/>
              <a:t>IPrintable</a:t>
            </a:r>
            <a:endParaRPr lang="en-US" dirty="0" smtClean="0"/>
          </a:p>
          <a:p>
            <a:pPr lvl="1"/>
            <a:r>
              <a:rPr lang="en-US" dirty="0" err="1" smtClean="0"/>
              <a:t>Idrawable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mplementations</a:t>
            </a:r>
          </a:p>
          <a:p>
            <a:pPr lvl="1"/>
            <a:r>
              <a:rPr lang="en-US" dirty="0" err="1" smtClean="0"/>
              <a:t>ShapeImpl</a:t>
            </a:r>
            <a:endParaRPr lang="en-US" dirty="0" smtClean="0"/>
          </a:p>
          <a:p>
            <a:pPr lvl="1"/>
            <a:r>
              <a:rPr lang="en-US" dirty="0" err="1" smtClean="0"/>
              <a:t>CPaintTool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10000"/>
            <a:ext cx="4334657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8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Names and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Nouns</a:t>
            </a:r>
          </a:p>
          <a:p>
            <a:pPr lvl="1"/>
            <a:r>
              <a:rPr lang="en-US" dirty="0" smtClean="0"/>
              <a:t>Noun phrases</a:t>
            </a:r>
          </a:p>
          <a:p>
            <a:pPr lvl="1"/>
            <a:r>
              <a:rPr lang="en-US" dirty="0" smtClean="0"/>
              <a:t>Avoid plural names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Verbs</a:t>
            </a:r>
          </a:p>
          <a:p>
            <a:pPr lvl="1"/>
            <a:r>
              <a:rPr lang="en-US" dirty="0" smtClean="0"/>
              <a:t>Verb phrases</a:t>
            </a:r>
          </a:p>
          <a:p>
            <a:endParaRPr lang="en-US" dirty="0" smtClean="0"/>
          </a:p>
        </p:txBody>
      </p:sp>
      <p:pic>
        <p:nvPicPr>
          <p:cNvPr id="3078" name="Picture 6" descr="C:\Users\Josh\AppData\Local\Microsoft\Windows\Temporary Internet Files\Content.IE5\YNIW8GV2\basics-300x27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2857500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Silly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holyHandGrenade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deleteItems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whack()  </a:t>
            </a:r>
            <a:r>
              <a:rPr lang="en-US" dirty="0" err="1" smtClean="0">
                <a:sym typeface="Wingdings" panose="05000000000000000000" pitchFamily="2" charset="2"/>
              </a:rPr>
              <a:t>killProgram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dirty="0" err="1" smtClean="0"/>
              <a:t>eatMyShorts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abort()</a:t>
            </a:r>
            <a:endParaRPr lang="en-US" dirty="0"/>
          </a:p>
        </p:txBody>
      </p:sp>
      <p:pic>
        <p:nvPicPr>
          <p:cNvPr id="1026" name="Picture 2" descr="C:\Users\Josh\AppData\Local\Microsoft\Windows\Temporary Internet Files\Content.IE5\4F5MOYA9\Dessinez_Bart_Simpson_avec_l_outil_plume_de_Photoshop3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62200" cy="3019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One Word Per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Will these be easy to find with </a:t>
            </a:r>
            <a:r>
              <a:rPr lang="en-US" dirty="0" err="1" smtClean="0"/>
              <a:t>intellisense</a:t>
            </a:r>
            <a:r>
              <a:rPr lang="en-US" dirty="0" smtClean="0"/>
              <a:t>?</a:t>
            </a:r>
          </a:p>
          <a:p>
            <a:pPr lvl="1"/>
            <a:r>
              <a:rPr lang="en-US" u="sng" dirty="0" err="1" smtClean="0"/>
              <a:t>fetch</a:t>
            </a:r>
            <a:r>
              <a:rPr lang="en-US" dirty="0" err="1" smtClean="0"/>
              <a:t>Customers</a:t>
            </a:r>
            <a:r>
              <a:rPr lang="en-US" dirty="0" smtClean="0"/>
              <a:t>()</a:t>
            </a:r>
          </a:p>
          <a:p>
            <a:pPr lvl="1"/>
            <a:r>
              <a:rPr lang="en-US" u="sng" dirty="0" err="1" smtClean="0"/>
              <a:t>retrieve</a:t>
            </a:r>
            <a:r>
              <a:rPr lang="en-US" dirty="0" err="1" smtClean="0"/>
              <a:t>Orders</a:t>
            </a:r>
            <a:r>
              <a:rPr lang="en-US" dirty="0" smtClean="0"/>
              <a:t>()</a:t>
            </a:r>
          </a:p>
          <a:p>
            <a:pPr lvl="1"/>
            <a:r>
              <a:rPr lang="en-US" u="sng" dirty="0" err="1" smtClean="0"/>
              <a:t>get</a:t>
            </a:r>
            <a:r>
              <a:rPr lang="en-US" dirty="0" err="1" smtClean="0"/>
              <a:t>Employees</a:t>
            </a:r>
            <a:r>
              <a:rPr lang="en-US" dirty="0" smtClean="0"/>
              <a:t>()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In Java:</a:t>
            </a:r>
          </a:p>
          <a:p>
            <a:pPr lvl="1"/>
            <a:r>
              <a:rPr lang="en-US" dirty="0" err="1" smtClean="0"/>
              <a:t>myArray.</a:t>
            </a:r>
            <a:r>
              <a:rPr lang="en-US" u="sng" dirty="0" err="1" smtClean="0"/>
              <a:t>length</a:t>
            </a:r>
            <a:endParaRPr lang="en-US" u="sng" dirty="0" smtClean="0"/>
          </a:p>
          <a:p>
            <a:pPr lvl="1"/>
            <a:r>
              <a:rPr lang="en-US" dirty="0" err="1" smtClean="0"/>
              <a:t>myString.</a:t>
            </a:r>
            <a:r>
              <a:rPr lang="en-US" u="sng" dirty="0" err="1" smtClean="0"/>
              <a:t>length</a:t>
            </a:r>
            <a:r>
              <a:rPr lang="en-US" u="sng" dirty="0" smtClean="0"/>
              <a:t>()</a:t>
            </a:r>
          </a:p>
          <a:p>
            <a:pPr lvl="1"/>
            <a:r>
              <a:rPr lang="en-US" dirty="0" err="1" smtClean="0"/>
              <a:t>myList.</a:t>
            </a:r>
            <a:r>
              <a:rPr lang="en-US" u="sng" dirty="0" err="1" smtClean="0"/>
              <a:t>size</a:t>
            </a:r>
            <a:r>
              <a:rPr lang="en-US" u="sng" dirty="0" smtClean="0"/>
              <a:t>()</a:t>
            </a:r>
          </a:p>
          <a:p>
            <a:pPr lvl="1"/>
            <a:endParaRPr lang="en-US" u="sng" dirty="0" smtClean="0"/>
          </a:p>
          <a:p>
            <a:r>
              <a:rPr lang="en-US" dirty="0" smtClean="0"/>
              <a:t>In C#:</a:t>
            </a:r>
          </a:p>
          <a:p>
            <a:pPr lvl="1"/>
            <a:r>
              <a:rPr lang="en-US" dirty="0" err="1" smtClean="0"/>
              <a:t>theList.</a:t>
            </a:r>
            <a:r>
              <a:rPr lang="en-US" u="sng" dirty="0" err="1" smtClean="0"/>
              <a:t>Count</a:t>
            </a:r>
            <a:r>
              <a:rPr lang="en-US" u="sng" dirty="0" smtClean="0"/>
              <a:t>()</a:t>
            </a:r>
          </a:p>
          <a:p>
            <a:pPr lvl="1"/>
            <a:r>
              <a:rPr lang="en-US" dirty="0" err="1" smtClean="0"/>
              <a:t>theDictionary.</a:t>
            </a:r>
            <a:r>
              <a:rPr lang="en-US" u="sng" dirty="0" err="1" smtClean="0"/>
              <a:t>Count</a:t>
            </a:r>
            <a:r>
              <a:rPr lang="en-US" u="sng" dirty="0" smtClean="0"/>
              <a:t>()</a:t>
            </a:r>
          </a:p>
          <a:p>
            <a:pPr lvl="1"/>
            <a:r>
              <a:rPr lang="en-US" dirty="0" err="1" smtClean="0"/>
              <a:t>theSet.</a:t>
            </a:r>
            <a:r>
              <a:rPr lang="en-US" u="sng" dirty="0" err="1" smtClean="0"/>
              <a:t>Count</a:t>
            </a:r>
            <a:r>
              <a:rPr lang="en-US" u="sng" dirty="0" smtClean="0"/>
              <a:t>()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95600"/>
            <a:ext cx="3905795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8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“Readable”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naming such a big deal?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Files</a:t>
            </a:r>
          </a:p>
          <a:p>
            <a:r>
              <a:rPr lang="en-US" dirty="0" smtClean="0"/>
              <a:t>How do we choose meaningful names?</a:t>
            </a:r>
          </a:p>
          <a:p>
            <a:endParaRPr lang="en-US" dirty="0" smtClean="0"/>
          </a:p>
          <a:p>
            <a:r>
              <a:rPr lang="en-US" dirty="0" smtClean="0"/>
              <a:t>Names should be:</a:t>
            </a:r>
          </a:p>
          <a:p>
            <a:pPr lvl="1"/>
            <a:r>
              <a:rPr lang="en-US" dirty="0" smtClean="0"/>
              <a:t>Self evident</a:t>
            </a:r>
          </a:p>
          <a:p>
            <a:pPr lvl="1"/>
            <a:r>
              <a:rPr lang="en-US" dirty="0" smtClean="0"/>
              <a:t>Never ambiguous, </a:t>
            </a:r>
            <a:r>
              <a:rPr lang="en-US" dirty="0" err="1" smtClean="0"/>
              <a:t>disinformative</a:t>
            </a:r>
            <a:r>
              <a:rPr lang="en-US" dirty="0" smtClean="0"/>
              <a:t>, inconsistent or misleading</a:t>
            </a:r>
          </a:p>
          <a:p>
            <a:pPr lvl="1"/>
            <a:r>
              <a:rPr lang="en-US" dirty="0" smtClean="0"/>
              <a:t>Follow conventions!</a:t>
            </a:r>
          </a:p>
          <a:p>
            <a:pPr lvl="2"/>
            <a:r>
              <a:rPr lang="en-US" dirty="0" smtClean="0"/>
              <a:t>So other developers can follow your meaning (and quickly at that)</a:t>
            </a:r>
            <a:endParaRPr lang="en-US" dirty="0"/>
          </a:p>
        </p:txBody>
      </p:sp>
      <p:pic>
        <p:nvPicPr>
          <p:cNvPr id="1034" name="Picture 10" descr="C:\Users\Josh\AppData\Local\Microsoft\Windows\Temporary Internet Files\Content.IE5\Q2JYKRUC\hash-3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58925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Domain and 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26084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 domain names</a:t>
            </a:r>
          </a:p>
          <a:p>
            <a:pPr lvl="1"/>
            <a:r>
              <a:rPr lang="en-US" dirty="0" smtClean="0"/>
              <a:t>Programmers will be reading your code</a:t>
            </a:r>
          </a:p>
          <a:p>
            <a:pPr lvl="1"/>
            <a:r>
              <a:rPr lang="en-US" dirty="0" smtClean="0"/>
              <a:t>It’s fair game to use</a:t>
            </a:r>
          </a:p>
          <a:p>
            <a:pPr lvl="2"/>
            <a:r>
              <a:rPr lang="en-US" dirty="0" smtClean="0"/>
              <a:t>Algorithm names</a:t>
            </a:r>
          </a:p>
          <a:p>
            <a:pPr lvl="2"/>
            <a:r>
              <a:rPr lang="en-US" dirty="0" smtClean="0"/>
              <a:t>Pattern names</a:t>
            </a:r>
          </a:p>
          <a:p>
            <a:pPr lvl="2"/>
            <a:r>
              <a:rPr lang="en-US" dirty="0" smtClean="0"/>
              <a:t>Math terms	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Problem domain names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concepts from your problem domain as names</a:t>
            </a:r>
          </a:p>
          <a:p>
            <a:pPr lvl="2"/>
            <a:r>
              <a:rPr lang="en-US" dirty="0" smtClean="0"/>
              <a:t>Film making: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anamorphic</a:t>
            </a:r>
            <a:r>
              <a:rPr lang="en-US" i="1" dirty="0" smtClean="0"/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blockingAShot</a:t>
            </a:r>
            <a:r>
              <a:rPr lang="en-US" i="1" dirty="0"/>
              <a:t>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chiaroscuro</a:t>
            </a:r>
          </a:p>
          <a:p>
            <a:pPr lvl="2"/>
            <a:r>
              <a:rPr lang="en-US" dirty="0" smtClean="0"/>
              <a:t>College: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studentRegistration</a:t>
            </a:r>
            <a:r>
              <a:rPr lang="en-US" i="1" dirty="0" smtClean="0"/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yearQuarter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057" name="Picture 9" descr="C:\Users\Josh\AppData\Local\Microsoft\Windows\Temporary Internet Files\Content.IE5\YNIW8GV2\lXZkh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33" y="1524000"/>
            <a:ext cx="2616200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Josh\AppData\Local\Microsoft\Windows\Temporary Internet Files\Content.IE5\Q2JYKRUC\film-clipart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33" y="3962400"/>
            <a:ext cx="2616200" cy="229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2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Meaningful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following code segment trying to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Are we referring to </a:t>
            </a:r>
          </a:p>
          <a:p>
            <a:pPr lvl="1"/>
            <a:r>
              <a:rPr lang="en-US" dirty="0" smtClean="0"/>
              <a:t>states (</a:t>
            </a:r>
            <a:r>
              <a:rPr lang="en-US" dirty="0" err="1" smtClean="0"/>
              <a:t>ie</a:t>
            </a:r>
            <a:r>
              <a:rPr lang="en-US" dirty="0" smtClean="0"/>
              <a:t>. WA, OR, CA…)</a:t>
            </a:r>
          </a:p>
          <a:p>
            <a:pPr lvl="1"/>
            <a:r>
              <a:rPr lang="en-US" dirty="0" smtClean="0"/>
              <a:t>states (</a:t>
            </a:r>
            <a:r>
              <a:rPr lang="en-US" dirty="0" err="1" smtClean="0"/>
              <a:t>ie</a:t>
            </a:r>
            <a:r>
              <a:rPr lang="en-US" dirty="0" smtClean="0"/>
              <a:t>. ON, OFF, BROKEN…)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4366045" cy="438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00600"/>
            <a:ext cx="3370217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00600"/>
            <a:ext cx="3657599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979817" y="5257800"/>
            <a:ext cx="7445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0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“Clarity is king”</a:t>
            </a:r>
          </a:p>
          <a:p>
            <a:r>
              <a:rPr lang="en-US" dirty="0" smtClean="0"/>
              <a:t>“Change [your names] when you find better ones”</a:t>
            </a:r>
          </a:p>
          <a:p>
            <a:pPr lvl="1"/>
            <a:r>
              <a:rPr lang="en-US" dirty="0" smtClean="0"/>
              <a:t>Refactoring!</a:t>
            </a:r>
          </a:p>
          <a:p>
            <a:endParaRPr lang="en-US" dirty="0" smtClean="0"/>
          </a:p>
          <a:p>
            <a:r>
              <a:rPr lang="en-US" dirty="0" smtClean="0"/>
              <a:t>Use singular names for class names, plural names for data structures</a:t>
            </a:r>
          </a:p>
          <a:p>
            <a:pPr lvl="1"/>
            <a:r>
              <a:rPr lang="en-US" dirty="0" smtClean="0"/>
              <a:t>List&lt;Car&gt; cars = new </a:t>
            </a:r>
            <a:r>
              <a:rPr lang="en-US" dirty="0" err="1" smtClean="0"/>
              <a:t>ArrayList</a:t>
            </a:r>
            <a:r>
              <a:rPr lang="en-US" dirty="0" smtClean="0"/>
              <a:t>&lt;Car&gt;();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a happy medium with name length (find it!)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counter = 0;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countOnTuesday</a:t>
            </a:r>
            <a:r>
              <a:rPr lang="en-US" dirty="0" smtClean="0"/>
              <a:t> = 0;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negativeNumsOnTuesday</a:t>
            </a:r>
            <a:r>
              <a:rPr lang="en-US" dirty="0" smtClean="0"/>
              <a:t> = 0;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countNegativeValuesButOnlyOnTuesday</a:t>
            </a:r>
            <a:r>
              <a:rPr lang="en-US" dirty="0" smtClean="0"/>
              <a:t> = 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Martin, Robert C. Clean Code. New Jersey: Pearson Education </a:t>
            </a:r>
            <a:r>
              <a:rPr lang="en-US" dirty="0" err="1"/>
              <a:t>Inc</a:t>
            </a:r>
            <a:r>
              <a:rPr lang="en-US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258134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 Revealing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“Names should reveal intent”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daisy = 100;</a:t>
            </a:r>
          </a:p>
          <a:p>
            <a:pPr lvl="1"/>
            <a:r>
              <a:rPr lang="en-US" dirty="0" smtClean="0"/>
              <a:t>File f = new File(“my_file.txt”);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“If a name requires a comment, then the name does not reveal intent”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 = 10; //time in days since our last pay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 Revealing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Variable names should tell you:</a:t>
            </a:r>
          </a:p>
          <a:p>
            <a:pPr lvl="1"/>
            <a:r>
              <a:rPr lang="en-US" dirty="0"/>
              <a:t>Why a variable exists!</a:t>
            </a:r>
          </a:p>
          <a:p>
            <a:pPr lvl="1"/>
            <a:r>
              <a:rPr lang="en-US" dirty="0"/>
              <a:t>What a variable does!</a:t>
            </a:r>
          </a:p>
          <a:p>
            <a:pPr lvl="1"/>
            <a:r>
              <a:rPr lang="en-US" dirty="0"/>
              <a:t>How to use the variable!</a:t>
            </a:r>
          </a:p>
          <a:p>
            <a:endParaRPr lang="en-US" dirty="0"/>
          </a:p>
        </p:txBody>
      </p:sp>
      <p:pic>
        <p:nvPicPr>
          <p:cNvPr id="2050" name="Picture 2" descr="C:\Users\Josh\AppData\Local\Microsoft\Windows\Temporary Internet Files\Content.IE5\XM0R0MET\identity_crisis_01_8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3733800" cy="302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 Revealing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Better choices (from the previous slide)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daisysAge</a:t>
            </a:r>
            <a:r>
              <a:rPr lang="en-US" dirty="0"/>
              <a:t> = 100;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recentTaxRecords</a:t>
            </a:r>
            <a:r>
              <a:rPr lang="en-US" dirty="0"/>
              <a:t> = new File(“tax_records_2015.dat”);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daysFromLastPayPeriod</a:t>
            </a:r>
            <a:r>
              <a:rPr lang="en-US" dirty="0"/>
              <a:t> = 10; //is this name too long</a:t>
            </a:r>
            <a:r>
              <a:rPr lang="en-US" dirty="0" smtClean="0"/>
              <a:t>?!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is better?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daysSinceLastPayPeriod</a:t>
            </a:r>
            <a:r>
              <a:rPr lang="en-US" dirty="0" smtClean="0"/>
              <a:t> = 10;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daysElapsedFromLastPayPeriod</a:t>
            </a:r>
            <a:r>
              <a:rPr lang="en-US" dirty="0" smtClean="0"/>
              <a:t> = 10;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daysElapsed</a:t>
            </a:r>
            <a:r>
              <a:rPr lang="en-US" dirty="0" smtClean="0"/>
              <a:t> = 10;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be afraid of longer names!</a:t>
            </a:r>
          </a:p>
        </p:txBody>
      </p:sp>
    </p:spTree>
    <p:extLst>
      <p:ext uri="{BB962C8B-B14F-4D97-AF65-F5344CB8AC3E}">
        <p14:creationId xmlns:p14="http://schemas.microsoft.com/office/powerpoint/2010/main" val="3610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4708114" cy="265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Review (Minesweeper)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some refactoring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948492" cy="2403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Review </a:t>
            </a:r>
            <a:r>
              <a:rPr lang="en-US" dirty="0"/>
              <a:t>(Minesweeper)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Encapsulating some of our functionality in a class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90800"/>
            <a:ext cx="4813552" cy="231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15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Avoid false meaning in your names</a:t>
            </a:r>
          </a:p>
          <a:p>
            <a:pPr lvl="1"/>
            <a:r>
              <a:rPr lang="en-US" dirty="0" smtClean="0"/>
              <a:t>Don’t call a variable “</a:t>
            </a:r>
            <a:r>
              <a:rPr lang="en-US" dirty="0" err="1" smtClean="0"/>
              <a:t>emailList</a:t>
            </a:r>
            <a:r>
              <a:rPr lang="en-US" dirty="0" smtClean="0"/>
              <a:t>” unless it is actually a list</a:t>
            </a:r>
          </a:p>
          <a:p>
            <a:pPr lvl="2"/>
            <a:r>
              <a:rPr lang="en-US" dirty="0" smtClean="0"/>
              <a:t>Better choices: emails, </a:t>
            </a:r>
            <a:r>
              <a:rPr lang="en-US" dirty="0" err="1" smtClean="0"/>
              <a:t>emailGroup</a:t>
            </a:r>
            <a:r>
              <a:rPr lang="en-US" dirty="0" smtClean="0"/>
              <a:t>, </a:t>
            </a:r>
            <a:r>
              <a:rPr lang="en-US" dirty="0" err="1" smtClean="0"/>
              <a:t>bunchOfEmails</a:t>
            </a:r>
            <a:endParaRPr lang="en-US" dirty="0" smtClean="0"/>
          </a:p>
          <a:p>
            <a:pPr lvl="1"/>
            <a:r>
              <a:rPr lang="en-US" dirty="0" smtClean="0"/>
              <a:t>How about the name “</a:t>
            </a:r>
            <a:r>
              <a:rPr lang="en-US" dirty="0" err="1" smtClean="0"/>
              <a:t>gameMap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Does this describe a geographical map in a game, or a </a:t>
            </a:r>
            <a:r>
              <a:rPr lang="en-US" dirty="0" err="1" smtClean="0"/>
              <a:t>HashMap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about the term “dictionary” in a name?</a:t>
            </a:r>
          </a:p>
          <a:p>
            <a:pPr marL="594360" lvl="2" indent="0">
              <a:buNone/>
            </a:pPr>
            <a:endParaRPr lang="en-US" dirty="0" smtClean="0"/>
          </a:p>
          <a:p>
            <a:r>
              <a:rPr lang="en-US" dirty="0" smtClean="0"/>
              <a:t>Avoid names with multiple meanings</a:t>
            </a:r>
          </a:p>
          <a:p>
            <a:pPr lvl="1"/>
            <a:r>
              <a:rPr lang="en-US" dirty="0" smtClean="0"/>
              <a:t>What does the name “</a:t>
            </a:r>
            <a:r>
              <a:rPr lang="en-US" dirty="0" err="1" smtClean="0"/>
              <a:t>hp</a:t>
            </a:r>
            <a:r>
              <a:rPr lang="en-US" dirty="0" smtClean="0"/>
              <a:t>” stand for?</a:t>
            </a:r>
          </a:p>
          <a:p>
            <a:pPr lvl="2"/>
            <a:r>
              <a:rPr lang="en-US" dirty="0" smtClean="0"/>
              <a:t>Hewlett Packard?</a:t>
            </a:r>
          </a:p>
          <a:p>
            <a:pPr lvl="2"/>
            <a:r>
              <a:rPr lang="en-US" dirty="0" smtClean="0"/>
              <a:t>Hypotenuse?</a:t>
            </a:r>
          </a:p>
          <a:p>
            <a:pPr lvl="2"/>
            <a:r>
              <a:rPr lang="en-US" dirty="0" smtClean="0"/>
              <a:t>Hit points?</a:t>
            </a:r>
          </a:p>
          <a:p>
            <a:pPr lvl="2"/>
            <a:r>
              <a:rPr lang="en-US" dirty="0" smtClean="0"/>
              <a:t>HP – Unix?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602</TotalTime>
  <Words>760</Words>
  <Application>Microsoft Office PowerPoint</Application>
  <PresentationFormat>On-screen Show (4:3)</PresentationFormat>
  <Paragraphs>193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Code Design</vt:lpstr>
      <vt:lpstr>Creating “Readable” Code</vt:lpstr>
      <vt:lpstr>Intention Revealing Names</vt:lpstr>
      <vt:lpstr>Intention Revealing Names</vt:lpstr>
      <vt:lpstr>Intention Revealing Names</vt:lpstr>
      <vt:lpstr>Code Review</vt:lpstr>
      <vt:lpstr>Code Review (Minesweeper)</vt:lpstr>
      <vt:lpstr>Code Review (Minesweeper)</vt:lpstr>
      <vt:lpstr>Disinformation</vt:lpstr>
      <vt:lpstr>Meaningful Distinctions</vt:lpstr>
      <vt:lpstr>Avoid Noise Words</vt:lpstr>
      <vt:lpstr>Avoid Noise Words</vt:lpstr>
      <vt:lpstr>Use Pronounceable Names</vt:lpstr>
      <vt:lpstr>Searchable Names</vt:lpstr>
      <vt:lpstr>Avoid Encodings</vt:lpstr>
      <vt:lpstr>Avoid Encodings</vt:lpstr>
      <vt:lpstr>Class Names and Method Names</vt:lpstr>
      <vt:lpstr>Avoid Silly Names</vt:lpstr>
      <vt:lpstr>Pick One Word Per Concept</vt:lpstr>
      <vt:lpstr>Solution Domain and Problem Domain</vt:lpstr>
      <vt:lpstr>Add Meaningful Context</vt:lpstr>
      <vt:lpstr>Final Suggestions</vt:lpstr>
      <vt:lpstr>Sources</vt:lpstr>
      <vt:lpstr>Code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Josh</dc:creator>
  <cp:lastModifiedBy>Josh Archer</cp:lastModifiedBy>
  <cp:revision>52</cp:revision>
  <dcterms:created xsi:type="dcterms:W3CDTF">2006-08-16T00:00:00Z</dcterms:created>
  <dcterms:modified xsi:type="dcterms:W3CDTF">2016-10-06T16:41:05Z</dcterms:modified>
</cp:coreProperties>
</file>