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57" r:id="rId3"/>
    <p:sldId id="290" r:id="rId4"/>
    <p:sldId id="291" r:id="rId5"/>
    <p:sldId id="292" r:id="rId6"/>
    <p:sldId id="293" r:id="rId7"/>
    <p:sldId id="294" r:id="rId8"/>
    <p:sldId id="279" r:id="rId9"/>
    <p:sldId id="282" r:id="rId10"/>
    <p:sldId id="283" r:id="rId11"/>
    <p:sldId id="284" r:id="rId12"/>
    <p:sldId id="303" r:id="rId13"/>
    <p:sldId id="304" r:id="rId14"/>
    <p:sldId id="287" r:id="rId15"/>
    <p:sldId id="288" r:id="rId16"/>
    <p:sldId id="286" r:id="rId17"/>
    <p:sldId id="297" r:id="rId18"/>
    <p:sldId id="298" r:id="rId19"/>
    <p:sldId id="299" r:id="rId20"/>
    <p:sldId id="301" r:id="rId21"/>
    <p:sldId id="302" r:id="rId22"/>
    <p:sldId id="300" r:id="rId23"/>
    <p:sldId id="276" r:id="rId24"/>
    <p:sldId id="278" r:id="rId25"/>
    <p:sldId id="27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6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70"/>
    <p:restoredTop sz="97826" autoAdjust="0"/>
  </p:normalViewPr>
  <p:slideViewPr>
    <p:cSldViewPr>
      <p:cViewPr varScale="1">
        <p:scale>
          <a:sx n="126" d="100"/>
          <a:sy n="126" d="100"/>
        </p:scale>
        <p:origin x="112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0DEA75-C1A8-42AF-97DC-0A9F8AAD165A}" type="doc">
      <dgm:prSet loTypeId="urn:microsoft.com/office/officeart/2008/layout/AccentedPicture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A0FF23A-7E8C-48C8-A89E-86C844C5D5BB}">
      <dgm:prSet phldrT="[Text]" custT="1"/>
      <dgm:spPr/>
      <dgm:t>
        <a:bodyPr/>
        <a:lstStyle/>
        <a:p>
          <a:r>
            <a:rPr lang="en-US" sz="2400" dirty="0" smtClean="0"/>
            <a:t>Canvas</a:t>
          </a:r>
          <a:endParaRPr lang="en-US" sz="2400" dirty="0"/>
        </a:p>
      </dgm:t>
    </dgm:pt>
    <dgm:pt modelId="{AF510997-3BD5-4467-B18A-2F181DD3A1AB}" type="parTrans" cxnId="{88BD5962-8706-487F-B4A1-37B42DA30B0D}">
      <dgm:prSet/>
      <dgm:spPr/>
      <dgm:t>
        <a:bodyPr/>
        <a:lstStyle/>
        <a:p>
          <a:endParaRPr lang="en-US"/>
        </a:p>
      </dgm:t>
    </dgm:pt>
    <dgm:pt modelId="{3B4E801D-E3BB-4340-830A-4E5E3A7B6BB5}" type="sibTrans" cxnId="{88BD5962-8706-487F-B4A1-37B42DA30B0D}">
      <dgm:prSet/>
      <dgm:spPr/>
      <dgm:t>
        <a:bodyPr/>
        <a:lstStyle/>
        <a:p>
          <a:endParaRPr lang="en-US"/>
        </a:p>
      </dgm:t>
    </dgm:pt>
    <dgm:pt modelId="{A5A756C4-12C5-4322-AECB-D07D99547B88}">
      <dgm:prSet phldrT="[Text]" custT="1"/>
      <dgm:spPr/>
      <dgm:t>
        <a:bodyPr/>
        <a:lstStyle/>
        <a:p>
          <a:r>
            <a:rPr lang="en-US" sz="2400" dirty="0" smtClean="0"/>
            <a:t>Student</a:t>
          </a:r>
          <a:endParaRPr lang="en-US" sz="2400" dirty="0"/>
        </a:p>
      </dgm:t>
    </dgm:pt>
    <dgm:pt modelId="{C9F90B7D-7312-44D5-8F0E-5A639F3C9D04}" type="parTrans" cxnId="{C10D04C5-592C-4E74-94CF-845413BF3F32}">
      <dgm:prSet/>
      <dgm:spPr/>
      <dgm:t>
        <a:bodyPr/>
        <a:lstStyle/>
        <a:p>
          <a:endParaRPr lang="en-US"/>
        </a:p>
      </dgm:t>
    </dgm:pt>
    <dgm:pt modelId="{22109999-A4BF-4BBC-9999-E6087281C106}" type="sibTrans" cxnId="{C10D04C5-592C-4E74-94CF-845413BF3F32}">
      <dgm:prSet/>
      <dgm:spPr/>
      <dgm:t>
        <a:bodyPr/>
        <a:lstStyle/>
        <a:p>
          <a:endParaRPr lang="en-US"/>
        </a:p>
      </dgm:t>
    </dgm:pt>
    <dgm:pt modelId="{6FC550FB-DDF6-4404-9837-BDD7002856E0}">
      <dgm:prSet phldrT="[Text]" custT="1"/>
      <dgm:spPr/>
      <dgm:t>
        <a:bodyPr/>
        <a:lstStyle/>
        <a:p>
          <a:r>
            <a:rPr lang="en-US" sz="2400" dirty="0" smtClean="0"/>
            <a:t>Teacher</a:t>
          </a:r>
          <a:endParaRPr lang="en-US" sz="2400" dirty="0"/>
        </a:p>
      </dgm:t>
    </dgm:pt>
    <dgm:pt modelId="{119084AF-EB90-458E-8F8E-256319721B91}" type="parTrans" cxnId="{C0DCAB1B-C9A9-442A-AA60-A979D7BB7AAB}">
      <dgm:prSet/>
      <dgm:spPr/>
      <dgm:t>
        <a:bodyPr/>
        <a:lstStyle/>
        <a:p>
          <a:endParaRPr lang="en-US"/>
        </a:p>
      </dgm:t>
    </dgm:pt>
    <dgm:pt modelId="{03BBF2B4-A372-4EBB-98DC-D6CB56171E1E}" type="sibTrans" cxnId="{C0DCAB1B-C9A9-442A-AA60-A979D7BB7AAB}">
      <dgm:prSet/>
      <dgm:spPr/>
      <dgm:t>
        <a:bodyPr/>
        <a:lstStyle/>
        <a:p>
          <a:endParaRPr lang="en-US"/>
        </a:p>
      </dgm:t>
    </dgm:pt>
    <dgm:pt modelId="{B9C0672F-0B46-4E47-A1CF-2FD8A1046C32}">
      <dgm:prSet phldrT="[Text]" custT="1"/>
      <dgm:spPr/>
      <dgm:t>
        <a:bodyPr/>
        <a:lstStyle/>
        <a:p>
          <a:r>
            <a:rPr lang="en-US" sz="2400" dirty="0" smtClean="0"/>
            <a:t>Assignment</a:t>
          </a:r>
          <a:endParaRPr lang="en-US" sz="2400" dirty="0"/>
        </a:p>
      </dgm:t>
    </dgm:pt>
    <dgm:pt modelId="{E4A505B9-ECE7-452D-B804-A1EF17599195}" type="parTrans" cxnId="{44A0F722-8D76-4DF2-8A53-B20387668AAA}">
      <dgm:prSet/>
      <dgm:spPr/>
      <dgm:t>
        <a:bodyPr/>
        <a:lstStyle/>
        <a:p>
          <a:endParaRPr lang="en-US"/>
        </a:p>
      </dgm:t>
    </dgm:pt>
    <dgm:pt modelId="{E1530789-54BD-4466-ADDE-E9A55ADB193F}" type="sibTrans" cxnId="{44A0F722-8D76-4DF2-8A53-B20387668AAA}">
      <dgm:prSet/>
      <dgm:spPr/>
      <dgm:t>
        <a:bodyPr/>
        <a:lstStyle/>
        <a:p>
          <a:endParaRPr lang="en-US"/>
        </a:p>
      </dgm:t>
    </dgm:pt>
    <dgm:pt modelId="{5654D713-F7C4-7F46-9FCA-82769770AC40}" type="pres">
      <dgm:prSet presAssocID="{640DEA75-C1A8-42AF-97DC-0A9F8AAD165A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41E6CE31-8879-EC43-BD9D-C7D73D36EAA9}" type="pres">
      <dgm:prSet presAssocID="{3B4E801D-E3BB-4340-830A-4E5E3A7B6BB5}" presName="picture_1" presStyleLbl="bgImgPlace1" presStyleIdx="0" presStyleCnt="1"/>
      <dgm:spPr/>
      <dgm:t>
        <a:bodyPr/>
        <a:lstStyle/>
        <a:p>
          <a:endParaRPr lang="en-US"/>
        </a:p>
      </dgm:t>
    </dgm:pt>
    <dgm:pt modelId="{C03C683B-370A-A04D-A748-E8CC98367E3F}" type="pres">
      <dgm:prSet presAssocID="{AA0FF23A-7E8C-48C8-A89E-86C844C5D5BB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22058A-1C99-3A46-B231-F668FC860D42}" type="pres">
      <dgm:prSet presAssocID="{640DEA75-C1A8-42AF-97DC-0A9F8AAD165A}" presName="linV" presStyleCnt="0"/>
      <dgm:spPr/>
      <dgm:t>
        <a:bodyPr/>
        <a:lstStyle/>
        <a:p>
          <a:endParaRPr lang="en-US"/>
        </a:p>
      </dgm:t>
    </dgm:pt>
    <dgm:pt modelId="{9B705FDE-ED09-9F48-A58B-DCF474D1D4BE}" type="pres">
      <dgm:prSet presAssocID="{A5A756C4-12C5-4322-AECB-D07D99547B88}" presName="pair" presStyleCnt="0"/>
      <dgm:spPr/>
      <dgm:t>
        <a:bodyPr/>
        <a:lstStyle/>
        <a:p>
          <a:endParaRPr lang="en-US"/>
        </a:p>
      </dgm:t>
    </dgm:pt>
    <dgm:pt modelId="{A98498B0-F073-F64C-82E5-C2AE0571522C}" type="pres">
      <dgm:prSet presAssocID="{A5A756C4-12C5-4322-AECB-D07D99547B88}" presName="spaceH" presStyleLbl="node1" presStyleIdx="0" presStyleCnt="0"/>
      <dgm:spPr/>
      <dgm:t>
        <a:bodyPr/>
        <a:lstStyle/>
        <a:p>
          <a:endParaRPr lang="en-US"/>
        </a:p>
      </dgm:t>
    </dgm:pt>
    <dgm:pt modelId="{433F50AD-19F8-6A42-851A-4446CDB5CE3E}" type="pres">
      <dgm:prSet presAssocID="{A5A756C4-12C5-4322-AECB-D07D99547B88}" presName="desPictures" presStyleLbl="alignImgPlace1" presStyleIdx="0" presStyleCnt="3"/>
      <dgm:spPr/>
      <dgm:t>
        <a:bodyPr/>
        <a:lstStyle/>
        <a:p>
          <a:endParaRPr lang="en-US"/>
        </a:p>
      </dgm:t>
    </dgm:pt>
    <dgm:pt modelId="{33196B7C-796B-184F-9C86-9808FBACBD6E}" type="pres">
      <dgm:prSet presAssocID="{A5A756C4-12C5-4322-AECB-D07D99547B88}" presName="desTextWrapper" presStyleCnt="0"/>
      <dgm:spPr/>
      <dgm:t>
        <a:bodyPr/>
        <a:lstStyle/>
        <a:p>
          <a:endParaRPr lang="en-US"/>
        </a:p>
      </dgm:t>
    </dgm:pt>
    <dgm:pt modelId="{3F9DB93E-AEEB-B742-A163-32A142055566}" type="pres">
      <dgm:prSet presAssocID="{A5A756C4-12C5-4322-AECB-D07D99547B88}" presName="des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E7102D-352F-134D-90E7-7361967E7928}" type="pres">
      <dgm:prSet presAssocID="{22109999-A4BF-4BBC-9999-E6087281C106}" presName="spaceV" presStyleCnt="0"/>
      <dgm:spPr/>
      <dgm:t>
        <a:bodyPr/>
        <a:lstStyle/>
        <a:p>
          <a:endParaRPr lang="en-US"/>
        </a:p>
      </dgm:t>
    </dgm:pt>
    <dgm:pt modelId="{7F325D29-0372-344E-B1F5-74BEB602409B}" type="pres">
      <dgm:prSet presAssocID="{6FC550FB-DDF6-4404-9837-BDD7002856E0}" presName="pair" presStyleCnt="0"/>
      <dgm:spPr/>
      <dgm:t>
        <a:bodyPr/>
        <a:lstStyle/>
        <a:p>
          <a:endParaRPr lang="en-US"/>
        </a:p>
      </dgm:t>
    </dgm:pt>
    <dgm:pt modelId="{24CB1CEB-00FC-C44A-BF12-530910DA2BBC}" type="pres">
      <dgm:prSet presAssocID="{6FC550FB-DDF6-4404-9837-BDD7002856E0}" presName="spaceH" presStyleLbl="node1" presStyleIdx="0" presStyleCnt="0"/>
      <dgm:spPr/>
      <dgm:t>
        <a:bodyPr/>
        <a:lstStyle/>
        <a:p>
          <a:endParaRPr lang="en-US"/>
        </a:p>
      </dgm:t>
    </dgm:pt>
    <dgm:pt modelId="{6D08F3C9-5302-EF40-8147-C2E084A1C16E}" type="pres">
      <dgm:prSet presAssocID="{6FC550FB-DDF6-4404-9837-BDD7002856E0}" presName="desPictures" presStyleLbl="alignImgPlace1" presStyleIdx="1" presStyleCnt="3"/>
      <dgm:spPr/>
      <dgm:t>
        <a:bodyPr/>
        <a:lstStyle/>
        <a:p>
          <a:endParaRPr lang="en-US"/>
        </a:p>
      </dgm:t>
    </dgm:pt>
    <dgm:pt modelId="{3C116A9F-C3AE-D343-BF41-DD5A864984BB}" type="pres">
      <dgm:prSet presAssocID="{6FC550FB-DDF6-4404-9837-BDD7002856E0}" presName="desTextWrapper" presStyleCnt="0"/>
      <dgm:spPr/>
      <dgm:t>
        <a:bodyPr/>
        <a:lstStyle/>
        <a:p>
          <a:endParaRPr lang="en-US"/>
        </a:p>
      </dgm:t>
    </dgm:pt>
    <dgm:pt modelId="{3A5A61A1-09EC-FB49-94D3-85179D5F017C}" type="pres">
      <dgm:prSet presAssocID="{6FC550FB-DDF6-4404-9837-BDD7002856E0}" presName="des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F62F3C-DC28-BF46-BFB0-AB14619C9A96}" type="pres">
      <dgm:prSet presAssocID="{03BBF2B4-A372-4EBB-98DC-D6CB56171E1E}" presName="spaceV" presStyleCnt="0"/>
      <dgm:spPr/>
      <dgm:t>
        <a:bodyPr/>
        <a:lstStyle/>
        <a:p>
          <a:endParaRPr lang="en-US"/>
        </a:p>
      </dgm:t>
    </dgm:pt>
    <dgm:pt modelId="{5C1808AB-23A8-5E45-91D1-FB70042FEA83}" type="pres">
      <dgm:prSet presAssocID="{B9C0672F-0B46-4E47-A1CF-2FD8A1046C32}" presName="pair" presStyleCnt="0"/>
      <dgm:spPr/>
      <dgm:t>
        <a:bodyPr/>
        <a:lstStyle/>
        <a:p>
          <a:endParaRPr lang="en-US"/>
        </a:p>
      </dgm:t>
    </dgm:pt>
    <dgm:pt modelId="{9A1A3AB0-43CE-6143-80D5-33C55E90B6EF}" type="pres">
      <dgm:prSet presAssocID="{B9C0672F-0B46-4E47-A1CF-2FD8A1046C32}" presName="spaceH" presStyleLbl="node1" presStyleIdx="0" presStyleCnt="0"/>
      <dgm:spPr/>
      <dgm:t>
        <a:bodyPr/>
        <a:lstStyle/>
        <a:p>
          <a:endParaRPr lang="en-US"/>
        </a:p>
      </dgm:t>
    </dgm:pt>
    <dgm:pt modelId="{3BCDCB64-A98F-2442-8222-882C2BFBBCFE}" type="pres">
      <dgm:prSet presAssocID="{B9C0672F-0B46-4E47-A1CF-2FD8A1046C32}" presName="desPictures" presStyleLbl="alignImgPlace1" presStyleIdx="2" presStyleCnt="3"/>
      <dgm:spPr/>
      <dgm:t>
        <a:bodyPr/>
        <a:lstStyle/>
        <a:p>
          <a:endParaRPr lang="en-US"/>
        </a:p>
      </dgm:t>
    </dgm:pt>
    <dgm:pt modelId="{2080DEBF-78E4-D842-BB0C-B641F2CE43EB}" type="pres">
      <dgm:prSet presAssocID="{B9C0672F-0B46-4E47-A1CF-2FD8A1046C32}" presName="desTextWrapper" presStyleCnt="0"/>
      <dgm:spPr/>
      <dgm:t>
        <a:bodyPr/>
        <a:lstStyle/>
        <a:p>
          <a:endParaRPr lang="en-US"/>
        </a:p>
      </dgm:t>
    </dgm:pt>
    <dgm:pt modelId="{9DF9B518-9ACE-A24C-B837-679AAC54246F}" type="pres">
      <dgm:prSet presAssocID="{B9C0672F-0B46-4E47-A1CF-2FD8A1046C32}" presName="des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EB1D64-CA14-C347-B77B-094ACBC55A6E}" type="pres">
      <dgm:prSet presAssocID="{640DEA75-C1A8-42AF-97DC-0A9F8AAD165A}" presName="maxNode" presStyleCnt="0"/>
      <dgm:spPr/>
      <dgm:t>
        <a:bodyPr/>
        <a:lstStyle/>
        <a:p>
          <a:endParaRPr lang="en-US"/>
        </a:p>
      </dgm:t>
    </dgm:pt>
    <dgm:pt modelId="{1EFF1A25-7083-3943-BD4D-74A22FD5C603}" type="pres">
      <dgm:prSet presAssocID="{640DEA75-C1A8-42AF-97DC-0A9F8AAD165A}" presName="Name33" presStyleCnt="0"/>
      <dgm:spPr/>
      <dgm:t>
        <a:bodyPr/>
        <a:lstStyle/>
        <a:p>
          <a:endParaRPr lang="en-US"/>
        </a:p>
      </dgm:t>
    </dgm:pt>
  </dgm:ptLst>
  <dgm:cxnLst>
    <dgm:cxn modelId="{A3B2C29E-F354-A04B-BB99-7643C026FB60}" type="presOf" srcId="{B9C0672F-0B46-4E47-A1CF-2FD8A1046C32}" destId="{9DF9B518-9ACE-A24C-B837-679AAC54246F}" srcOrd="0" destOrd="0" presId="urn:microsoft.com/office/officeart/2008/layout/AccentedPicture"/>
    <dgm:cxn modelId="{C10D04C5-592C-4E74-94CF-845413BF3F32}" srcId="{640DEA75-C1A8-42AF-97DC-0A9F8AAD165A}" destId="{A5A756C4-12C5-4322-AECB-D07D99547B88}" srcOrd="1" destOrd="0" parTransId="{C9F90B7D-7312-44D5-8F0E-5A639F3C9D04}" sibTransId="{22109999-A4BF-4BBC-9999-E6087281C106}"/>
    <dgm:cxn modelId="{68989AC7-C364-D34A-A163-C27243297006}" type="presOf" srcId="{3B4E801D-E3BB-4340-830A-4E5E3A7B6BB5}" destId="{41E6CE31-8879-EC43-BD9D-C7D73D36EAA9}" srcOrd="0" destOrd="0" presId="urn:microsoft.com/office/officeart/2008/layout/AccentedPicture"/>
    <dgm:cxn modelId="{38B53755-6AB3-7042-80AE-913FBA3E9235}" type="presOf" srcId="{AA0FF23A-7E8C-48C8-A89E-86C844C5D5BB}" destId="{C03C683B-370A-A04D-A748-E8CC98367E3F}" srcOrd="0" destOrd="0" presId="urn:microsoft.com/office/officeart/2008/layout/AccentedPicture"/>
    <dgm:cxn modelId="{62CD9E3B-4470-3740-BD30-27AAD3B0CAB7}" type="presOf" srcId="{A5A756C4-12C5-4322-AECB-D07D99547B88}" destId="{3F9DB93E-AEEB-B742-A163-32A142055566}" srcOrd="0" destOrd="0" presId="urn:microsoft.com/office/officeart/2008/layout/AccentedPicture"/>
    <dgm:cxn modelId="{FB7B5F7C-3CC8-744D-8A84-24B43E11BFE8}" type="presOf" srcId="{6FC550FB-DDF6-4404-9837-BDD7002856E0}" destId="{3A5A61A1-09EC-FB49-94D3-85179D5F017C}" srcOrd="0" destOrd="0" presId="urn:microsoft.com/office/officeart/2008/layout/AccentedPicture"/>
    <dgm:cxn modelId="{C0DCAB1B-C9A9-442A-AA60-A979D7BB7AAB}" srcId="{640DEA75-C1A8-42AF-97DC-0A9F8AAD165A}" destId="{6FC550FB-DDF6-4404-9837-BDD7002856E0}" srcOrd="2" destOrd="0" parTransId="{119084AF-EB90-458E-8F8E-256319721B91}" sibTransId="{03BBF2B4-A372-4EBB-98DC-D6CB56171E1E}"/>
    <dgm:cxn modelId="{B824F2C8-E7D1-5147-BB4C-337DCA49BF67}" type="presOf" srcId="{640DEA75-C1A8-42AF-97DC-0A9F8AAD165A}" destId="{5654D713-F7C4-7F46-9FCA-82769770AC40}" srcOrd="0" destOrd="0" presId="urn:microsoft.com/office/officeart/2008/layout/AccentedPicture"/>
    <dgm:cxn modelId="{44A0F722-8D76-4DF2-8A53-B20387668AAA}" srcId="{640DEA75-C1A8-42AF-97DC-0A9F8AAD165A}" destId="{B9C0672F-0B46-4E47-A1CF-2FD8A1046C32}" srcOrd="3" destOrd="0" parTransId="{E4A505B9-ECE7-452D-B804-A1EF17599195}" sibTransId="{E1530789-54BD-4466-ADDE-E9A55ADB193F}"/>
    <dgm:cxn modelId="{88BD5962-8706-487F-B4A1-37B42DA30B0D}" srcId="{640DEA75-C1A8-42AF-97DC-0A9F8AAD165A}" destId="{AA0FF23A-7E8C-48C8-A89E-86C844C5D5BB}" srcOrd="0" destOrd="0" parTransId="{AF510997-3BD5-4467-B18A-2F181DD3A1AB}" sibTransId="{3B4E801D-E3BB-4340-830A-4E5E3A7B6BB5}"/>
    <dgm:cxn modelId="{3E00DBDE-7BC5-DC48-8689-162F99055B7E}" type="presParOf" srcId="{5654D713-F7C4-7F46-9FCA-82769770AC40}" destId="{41E6CE31-8879-EC43-BD9D-C7D73D36EAA9}" srcOrd="0" destOrd="0" presId="urn:microsoft.com/office/officeart/2008/layout/AccentedPicture"/>
    <dgm:cxn modelId="{DB1B61B8-A9D5-004F-9BD3-A6C6BAF54F32}" type="presParOf" srcId="{5654D713-F7C4-7F46-9FCA-82769770AC40}" destId="{C03C683B-370A-A04D-A748-E8CC98367E3F}" srcOrd="1" destOrd="0" presId="urn:microsoft.com/office/officeart/2008/layout/AccentedPicture"/>
    <dgm:cxn modelId="{5DBC4A74-1011-0C40-8C53-CDB374B5F135}" type="presParOf" srcId="{5654D713-F7C4-7F46-9FCA-82769770AC40}" destId="{B522058A-1C99-3A46-B231-F668FC860D42}" srcOrd="2" destOrd="0" presId="urn:microsoft.com/office/officeart/2008/layout/AccentedPicture"/>
    <dgm:cxn modelId="{7894780A-8014-E54A-AF8D-09F081DB23A7}" type="presParOf" srcId="{B522058A-1C99-3A46-B231-F668FC860D42}" destId="{9B705FDE-ED09-9F48-A58B-DCF474D1D4BE}" srcOrd="0" destOrd="0" presId="urn:microsoft.com/office/officeart/2008/layout/AccentedPicture"/>
    <dgm:cxn modelId="{91B2BB58-C98A-7B4A-8303-0A169CA60943}" type="presParOf" srcId="{9B705FDE-ED09-9F48-A58B-DCF474D1D4BE}" destId="{A98498B0-F073-F64C-82E5-C2AE0571522C}" srcOrd="0" destOrd="0" presId="urn:microsoft.com/office/officeart/2008/layout/AccentedPicture"/>
    <dgm:cxn modelId="{31747150-8A2D-304C-847D-257E1AFD4CCF}" type="presParOf" srcId="{9B705FDE-ED09-9F48-A58B-DCF474D1D4BE}" destId="{433F50AD-19F8-6A42-851A-4446CDB5CE3E}" srcOrd="1" destOrd="0" presId="urn:microsoft.com/office/officeart/2008/layout/AccentedPicture"/>
    <dgm:cxn modelId="{E051EC8C-A2F5-CB41-AFFC-F4B3F1B04285}" type="presParOf" srcId="{9B705FDE-ED09-9F48-A58B-DCF474D1D4BE}" destId="{33196B7C-796B-184F-9C86-9808FBACBD6E}" srcOrd="2" destOrd="0" presId="urn:microsoft.com/office/officeart/2008/layout/AccentedPicture"/>
    <dgm:cxn modelId="{4C812899-42B7-6541-8FA4-E21EBD36A678}" type="presParOf" srcId="{33196B7C-796B-184F-9C86-9808FBACBD6E}" destId="{3F9DB93E-AEEB-B742-A163-32A142055566}" srcOrd="0" destOrd="0" presId="urn:microsoft.com/office/officeart/2008/layout/AccentedPicture"/>
    <dgm:cxn modelId="{DB767A64-1FDC-5641-98DB-3B3305B80DFC}" type="presParOf" srcId="{B522058A-1C99-3A46-B231-F668FC860D42}" destId="{68E7102D-352F-134D-90E7-7361967E7928}" srcOrd="1" destOrd="0" presId="urn:microsoft.com/office/officeart/2008/layout/AccentedPicture"/>
    <dgm:cxn modelId="{0A07A0D9-10C1-9D4F-B057-2B96810E6817}" type="presParOf" srcId="{B522058A-1C99-3A46-B231-F668FC860D42}" destId="{7F325D29-0372-344E-B1F5-74BEB602409B}" srcOrd="2" destOrd="0" presId="urn:microsoft.com/office/officeart/2008/layout/AccentedPicture"/>
    <dgm:cxn modelId="{C20FD93E-ACDE-704D-9E32-F8A5D7074024}" type="presParOf" srcId="{7F325D29-0372-344E-B1F5-74BEB602409B}" destId="{24CB1CEB-00FC-C44A-BF12-530910DA2BBC}" srcOrd="0" destOrd="0" presId="urn:microsoft.com/office/officeart/2008/layout/AccentedPicture"/>
    <dgm:cxn modelId="{A0063D7A-DC7D-264A-8665-EAAEB84B2E84}" type="presParOf" srcId="{7F325D29-0372-344E-B1F5-74BEB602409B}" destId="{6D08F3C9-5302-EF40-8147-C2E084A1C16E}" srcOrd="1" destOrd="0" presId="urn:microsoft.com/office/officeart/2008/layout/AccentedPicture"/>
    <dgm:cxn modelId="{CA86BC0C-FD5C-274D-864A-04A44F5B4A36}" type="presParOf" srcId="{7F325D29-0372-344E-B1F5-74BEB602409B}" destId="{3C116A9F-C3AE-D343-BF41-DD5A864984BB}" srcOrd="2" destOrd="0" presId="urn:microsoft.com/office/officeart/2008/layout/AccentedPicture"/>
    <dgm:cxn modelId="{0F18D978-DEE0-4842-9639-593E600191F7}" type="presParOf" srcId="{3C116A9F-C3AE-D343-BF41-DD5A864984BB}" destId="{3A5A61A1-09EC-FB49-94D3-85179D5F017C}" srcOrd="0" destOrd="0" presId="urn:microsoft.com/office/officeart/2008/layout/AccentedPicture"/>
    <dgm:cxn modelId="{181F28FA-E439-B44C-9C05-2ABBB47ED76F}" type="presParOf" srcId="{B522058A-1C99-3A46-B231-F668FC860D42}" destId="{F8F62F3C-DC28-BF46-BFB0-AB14619C9A96}" srcOrd="3" destOrd="0" presId="urn:microsoft.com/office/officeart/2008/layout/AccentedPicture"/>
    <dgm:cxn modelId="{F583F7E1-41D7-654C-8C58-EF8561040FCE}" type="presParOf" srcId="{B522058A-1C99-3A46-B231-F668FC860D42}" destId="{5C1808AB-23A8-5E45-91D1-FB70042FEA83}" srcOrd="4" destOrd="0" presId="urn:microsoft.com/office/officeart/2008/layout/AccentedPicture"/>
    <dgm:cxn modelId="{332F2040-D4D5-4241-A3A3-B1F9846D4632}" type="presParOf" srcId="{5C1808AB-23A8-5E45-91D1-FB70042FEA83}" destId="{9A1A3AB0-43CE-6143-80D5-33C55E90B6EF}" srcOrd="0" destOrd="0" presId="urn:microsoft.com/office/officeart/2008/layout/AccentedPicture"/>
    <dgm:cxn modelId="{BFBBB9EC-C956-CA48-9392-855D959736C9}" type="presParOf" srcId="{5C1808AB-23A8-5E45-91D1-FB70042FEA83}" destId="{3BCDCB64-A98F-2442-8222-882C2BFBBCFE}" srcOrd="1" destOrd="0" presId="urn:microsoft.com/office/officeart/2008/layout/AccentedPicture"/>
    <dgm:cxn modelId="{9D2E8461-EAC6-2440-AAE2-DA98AB2E9567}" type="presParOf" srcId="{5C1808AB-23A8-5E45-91D1-FB70042FEA83}" destId="{2080DEBF-78E4-D842-BB0C-B641F2CE43EB}" srcOrd="2" destOrd="0" presId="urn:microsoft.com/office/officeart/2008/layout/AccentedPicture"/>
    <dgm:cxn modelId="{F8A6C139-F40E-3049-82F6-EB3E9BB3C655}" type="presParOf" srcId="{2080DEBF-78E4-D842-BB0C-B641F2CE43EB}" destId="{9DF9B518-9ACE-A24C-B837-679AAC54246F}" srcOrd="0" destOrd="0" presId="urn:microsoft.com/office/officeart/2008/layout/AccentedPicture"/>
    <dgm:cxn modelId="{1704C7C4-A237-AB44-B21B-C13A4BBAB6D0}" type="presParOf" srcId="{5654D713-F7C4-7F46-9FCA-82769770AC40}" destId="{9EEB1D64-CA14-C347-B77B-094ACBC55A6E}" srcOrd="3" destOrd="0" presId="urn:microsoft.com/office/officeart/2008/layout/AccentedPicture"/>
    <dgm:cxn modelId="{CAD936EB-4119-8445-8303-BC7A44CEAAD5}" type="presParOf" srcId="{9EEB1D64-CA14-C347-B77B-094ACBC55A6E}" destId="{1EFF1A25-7083-3943-BD4D-74A22FD5C603}" srcOrd="0" destOrd="0" presId="urn:microsoft.com/office/officeart/2008/layout/Accented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E6CE31-8879-EC43-BD9D-C7D73D36EAA9}">
      <dsp:nvSpPr>
        <dsp:cNvPr id="0" name=""/>
        <dsp:cNvSpPr/>
      </dsp:nvSpPr>
      <dsp:spPr>
        <a:xfrm>
          <a:off x="282585" y="204483"/>
          <a:ext cx="2135972" cy="2724454"/>
        </a:xfrm>
        <a:prstGeom prst="round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03C683B-370A-A04D-A748-E8CC98367E3F}">
      <dsp:nvSpPr>
        <dsp:cNvPr id="0" name=""/>
        <dsp:cNvSpPr/>
      </dsp:nvSpPr>
      <dsp:spPr>
        <a:xfrm>
          <a:off x="368024" y="1185287"/>
          <a:ext cx="1644698" cy="1634672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Canvas</a:t>
          </a:r>
          <a:endParaRPr lang="en-US" sz="2400" kern="1200" dirty="0"/>
        </a:p>
      </dsp:txBody>
      <dsp:txXfrm>
        <a:off x="368024" y="1185287"/>
        <a:ext cx="1644698" cy="1634672"/>
      </dsp:txXfrm>
    </dsp:sp>
    <dsp:sp modelId="{433F50AD-19F8-6A42-851A-4446CDB5CE3E}">
      <dsp:nvSpPr>
        <dsp:cNvPr id="0" name=""/>
        <dsp:cNvSpPr/>
      </dsp:nvSpPr>
      <dsp:spPr>
        <a:xfrm>
          <a:off x="2050756" y="68261"/>
          <a:ext cx="735602" cy="735602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F9DB93E-AEEB-B742-A163-32A142055566}">
      <dsp:nvSpPr>
        <dsp:cNvPr id="0" name=""/>
        <dsp:cNvSpPr/>
      </dsp:nvSpPr>
      <dsp:spPr>
        <a:xfrm>
          <a:off x="2786359" y="68261"/>
          <a:ext cx="1731654" cy="735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Student</a:t>
          </a:r>
          <a:endParaRPr lang="en-US" sz="2400" kern="1200" dirty="0"/>
        </a:p>
      </dsp:txBody>
      <dsp:txXfrm>
        <a:off x="2786359" y="68261"/>
        <a:ext cx="1731654" cy="735602"/>
      </dsp:txXfrm>
    </dsp:sp>
    <dsp:sp modelId="{6D08F3C9-5302-EF40-8147-C2E084A1C16E}">
      <dsp:nvSpPr>
        <dsp:cNvPr id="0" name=""/>
        <dsp:cNvSpPr/>
      </dsp:nvSpPr>
      <dsp:spPr>
        <a:xfrm>
          <a:off x="2050756" y="936272"/>
          <a:ext cx="735602" cy="735602"/>
        </a:xfrm>
        <a:prstGeom prst="ellipse">
          <a:avLst/>
        </a:prstGeom>
        <a:solidFill>
          <a:schemeClr val="accent4">
            <a:tint val="50000"/>
            <a:hueOff val="-198049"/>
            <a:satOff val="5967"/>
            <a:lumOff val="717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A5A61A1-09EC-FB49-94D3-85179D5F017C}">
      <dsp:nvSpPr>
        <dsp:cNvPr id="0" name=""/>
        <dsp:cNvSpPr/>
      </dsp:nvSpPr>
      <dsp:spPr>
        <a:xfrm>
          <a:off x="2786359" y="936272"/>
          <a:ext cx="1731654" cy="735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Teacher</a:t>
          </a:r>
          <a:endParaRPr lang="en-US" sz="2400" kern="1200" dirty="0"/>
        </a:p>
      </dsp:txBody>
      <dsp:txXfrm>
        <a:off x="2786359" y="936272"/>
        <a:ext cx="1731654" cy="735602"/>
      </dsp:txXfrm>
    </dsp:sp>
    <dsp:sp modelId="{3BCDCB64-A98F-2442-8222-882C2BFBBCFE}">
      <dsp:nvSpPr>
        <dsp:cNvPr id="0" name=""/>
        <dsp:cNvSpPr/>
      </dsp:nvSpPr>
      <dsp:spPr>
        <a:xfrm>
          <a:off x="2050756" y="1804283"/>
          <a:ext cx="735602" cy="735602"/>
        </a:xfrm>
        <a:prstGeom prst="ellipse">
          <a:avLst/>
        </a:prstGeom>
        <a:solidFill>
          <a:schemeClr val="accent4">
            <a:tint val="50000"/>
            <a:hueOff val="-396099"/>
            <a:satOff val="11934"/>
            <a:lumOff val="1434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DF9B518-9ACE-A24C-B837-679AAC54246F}">
      <dsp:nvSpPr>
        <dsp:cNvPr id="0" name=""/>
        <dsp:cNvSpPr/>
      </dsp:nvSpPr>
      <dsp:spPr>
        <a:xfrm>
          <a:off x="2786359" y="1804283"/>
          <a:ext cx="1731654" cy="735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Assignment</a:t>
          </a:r>
          <a:endParaRPr lang="en-US" sz="2400" kern="1200" dirty="0"/>
        </a:p>
      </dsp:txBody>
      <dsp:txXfrm>
        <a:off x="2786359" y="1804283"/>
        <a:ext cx="1731654" cy="7356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64D6B-C3C5-4CB0-8C7B-56B6A4EA60D0}" type="datetimeFigureOut">
              <a:rPr lang="en-US" smtClean="0"/>
              <a:t>8/28/17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E7D50-9BAB-4230-84A9-DC682A60C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66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EE69-C6A0-4B2D-B2D9-E2B5B7D35F5E}" type="datetimeFigureOut">
              <a:rPr lang="en-US" smtClean="0"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16AD43FA-FC19-475A-94D6-48F131636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6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EE69-C6A0-4B2D-B2D9-E2B5B7D35F5E}" type="datetimeFigureOut">
              <a:rPr lang="en-US" smtClean="0"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6AD43FA-FC19-475A-94D6-48F131636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19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EE69-C6A0-4B2D-B2D9-E2B5B7D35F5E}" type="datetimeFigureOut">
              <a:rPr lang="en-US" smtClean="0"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6AD43FA-FC19-475A-94D6-48F131636FE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4926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EE69-C6A0-4B2D-B2D9-E2B5B7D35F5E}" type="datetimeFigureOut">
              <a:rPr lang="en-US" smtClean="0"/>
              <a:t>8/28/17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6AD43FA-FC19-475A-94D6-48F131636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80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EE69-C6A0-4B2D-B2D9-E2B5B7D35F5E}" type="datetimeFigureOut">
              <a:rPr lang="en-US" smtClean="0"/>
              <a:t>8/28/17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6AD43FA-FC19-475A-94D6-48F131636FE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3061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EE69-C6A0-4B2D-B2D9-E2B5B7D35F5E}" type="datetimeFigureOut">
              <a:rPr lang="en-US" smtClean="0"/>
              <a:t>8/28/17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6AD43FA-FC19-475A-94D6-48F131636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9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EE69-C6A0-4B2D-B2D9-E2B5B7D35F5E}" type="datetimeFigureOut">
              <a:rPr lang="en-US" smtClean="0"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43FA-FC19-475A-94D6-48F131636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69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EE69-C6A0-4B2D-B2D9-E2B5B7D35F5E}" type="datetimeFigureOut">
              <a:rPr lang="en-US" smtClean="0"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43FA-FC19-475A-94D6-48F131636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7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EE69-C6A0-4B2D-B2D9-E2B5B7D35F5E}" type="datetimeFigureOut">
              <a:rPr lang="en-US" smtClean="0"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43FA-FC19-475A-94D6-48F131636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5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EE69-C6A0-4B2D-B2D9-E2B5B7D35F5E}" type="datetimeFigureOut">
              <a:rPr lang="en-US" smtClean="0"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6AD43FA-FC19-475A-94D6-48F131636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3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EE69-C6A0-4B2D-B2D9-E2B5B7D35F5E}" type="datetimeFigureOut">
              <a:rPr lang="en-US" smtClean="0"/>
              <a:t>8/28/17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16AD43FA-FC19-475A-94D6-48F131636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2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EE69-C6A0-4B2D-B2D9-E2B5B7D35F5E}" type="datetimeFigureOut">
              <a:rPr lang="en-US" smtClean="0"/>
              <a:t>8/28/17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16AD43FA-FC19-475A-94D6-48F131636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2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EE69-C6A0-4B2D-B2D9-E2B5B7D35F5E}" type="datetimeFigureOut">
              <a:rPr lang="en-US" smtClean="0"/>
              <a:t>8/28/17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43FA-FC19-475A-94D6-48F131636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EE69-C6A0-4B2D-B2D9-E2B5B7D35F5E}" type="datetimeFigureOut">
              <a:rPr lang="en-US" smtClean="0"/>
              <a:t>8/28/17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43FA-FC19-475A-94D6-48F131636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6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EE69-C6A0-4B2D-B2D9-E2B5B7D35F5E}" type="datetimeFigureOut">
              <a:rPr lang="en-US" smtClean="0"/>
              <a:t>8/28/17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43FA-FC19-475A-94D6-48F131636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8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EE69-C6A0-4B2D-B2D9-E2B5B7D35F5E}" type="datetimeFigureOut">
              <a:rPr lang="en-US" smtClean="0"/>
              <a:t>8/28/17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6AD43FA-FC19-475A-94D6-48F131636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8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CEE69-C6A0-4B2D-B2D9-E2B5B7D35F5E}" type="datetimeFigureOut">
              <a:rPr lang="en-US" smtClean="0"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6AD43FA-FC19-475A-94D6-48F131636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4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Observer Pattern</a:t>
            </a:r>
          </a:p>
          <a:p>
            <a:r>
              <a:rPr lang="en-US" dirty="0" smtClean="0"/>
              <a:t>IT 426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94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bservable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846" y="1470746"/>
            <a:ext cx="6591985" cy="377762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Observable objects store an internal list of observers</a:t>
            </a:r>
          </a:p>
          <a:p>
            <a:pPr lvl="1"/>
            <a:r>
              <a:rPr lang="en-US" sz="1800" dirty="0" smtClean="0"/>
              <a:t>Observers are interested in responding to changes in the observable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667800" y="3460429"/>
            <a:ext cx="4572000" cy="2971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3200" dirty="0" smtClean="0"/>
              <a:t>Observable</a:t>
            </a:r>
            <a:endParaRPr lang="en-US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146226"/>
              </p:ext>
            </p:extLst>
          </p:nvPr>
        </p:nvGraphicFramePr>
        <p:xfrm>
          <a:off x="877350" y="3918366"/>
          <a:ext cx="3238500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7700"/>
                <a:gridCol w="647700"/>
                <a:gridCol w="647700"/>
                <a:gridCol w="647700"/>
                <a:gridCol w="647700"/>
              </a:tblGrid>
              <a:tr h="228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44400" y="4968331"/>
            <a:ext cx="1659429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err="1" smtClean="0"/>
              <a:t>addObserver</a:t>
            </a:r>
            <a:r>
              <a:rPr lang="en-US" sz="1600" dirty="0" smtClean="0"/>
              <a:t>()</a:t>
            </a:r>
            <a:endParaRPr lang="en-US" sz="1600" dirty="0"/>
          </a:p>
        </p:txBody>
      </p:sp>
      <p:pic>
        <p:nvPicPr>
          <p:cNvPr id="2051" name="Picture 3" descr="C:\Users\jarcher\AppData\Local\Microsoft\Windows\Temporary Internet Files\Content.IE5\RC2JY4VV\boy-scout-explorer-boy-binoculars-vector-clipart-picture-cartoon-character-38960090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600" y="3231829"/>
            <a:ext cx="1320800" cy="1651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jarcher\AppData\Local\Microsoft\Windows\Temporary Internet Files\Content.IE5\RC2JY4VV\boy-scout-explorer-boy-binoculars-vector-clipart-picture-cartoon-character-38960090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000" y="4048319"/>
            <a:ext cx="1320800" cy="1651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jarcher\AppData\Local\Microsoft\Windows\Temporary Internet Files\Content.IE5\RC2JY4VV\boy-scout-explorer-boy-binoculars-vector-clipart-picture-cartoon-character-38960090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265" y="4946329"/>
            <a:ext cx="1320800" cy="1651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stCxn id="2051" idx="1"/>
          </p:cNvCxnSpPr>
          <p:nvPr/>
        </p:nvCxnSpPr>
        <p:spPr>
          <a:xfrm flipH="1">
            <a:off x="5615050" y="4057329"/>
            <a:ext cx="691550" cy="9110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1"/>
            <a:endCxn id="6" idx="3"/>
          </p:cNvCxnSpPr>
          <p:nvPr/>
        </p:nvCxnSpPr>
        <p:spPr>
          <a:xfrm flipH="1">
            <a:off x="5603829" y="4873819"/>
            <a:ext cx="1236171" cy="2637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1"/>
          </p:cNvCxnSpPr>
          <p:nvPr/>
        </p:nvCxnSpPr>
        <p:spPr>
          <a:xfrm flipH="1" flipV="1">
            <a:off x="5615050" y="5337663"/>
            <a:ext cx="1627215" cy="4341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1119341" y="4275592"/>
            <a:ext cx="2828603" cy="1062071"/>
          </a:xfrm>
          <a:custGeom>
            <a:avLst/>
            <a:gdLst>
              <a:gd name="connsiteX0" fmla="*/ 2828603 w 2828603"/>
              <a:gd name="connsiteY0" fmla="*/ 864781 h 1091732"/>
              <a:gd name="connsiteX1" fmla="*/ 439822 w 2828603"/>
              <a:gd name="connsiteY1" fmla="*/ 1034902 h 1091732"/>
              <a:gd name="connsiteX2" fmla="*/ 7431 w 2828603"/>
              <a:gd name="connsiteY2" fmla="*/ 0 h 1091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8603" h="1091732">
                <a:moveTo>
                  <a:pt x="2828603" y="864781"/>
                </a:moveTo>
                <a:cubicBezTo>
                  <a:pt x="1869310" y="1021906"/>
                  <a:pt x="910017" y="1179032"/>
                  <a:pt x="439822" y="1034902"/>
                </a:cubicBezTo>
                <a:cubicBezTo>
                  <a:pt x="-30373" y="890772"/>
                  <a:pt x="-11471" y="445386"/>
                  <a:pt x="7431" y="0"/>
                </a:cubicBezTo>
              </a:path>
            </a:pathLst>
          </a:cu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1810800" y="4275592"/>
            <a:ext cx="2133600" cy="1013637"/>
          </a:xfrm>
          <a:custGeom>
            <a:avLst/>
            <a:gdLst>
              <a:gd name="connsiteX0" fmla="*/ 2828603 w 2828603"/>
              <a:gd name="connsiteY0" fmla="*/ 864781 h 1091732"/>
              <a:gd name="connsiteX1" fmla="*/ 439822 w 2828603"/>
              <a:gd name="connsiteY1" fmla="*/ 1034902 h 1091732"/>
              <a:gd name="connsiteX2" fmla="*/ 7431 w 2828603"/>
              <a:gd name="connsiteY2" fmla="*/ 0 h 1091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8603" h="1091732">
                <a:moveTo>
                  <a:pt x="2828603" y="864781"/>
                </a:moveTo>
                <a:cubicBezTo>
                  <a:pt x="1869310" y="1021906"/>
                  <a:pt x="910017" y="1179032"/>
                  <a:pt x="439822" y="1034902"/>
                </a:cubicBezTo>
                <a:cubicBezTo>
                  <a:pt x="-30373" y="890772"/>
                  <a:pt x="-11471" y="445386"/>
                  <a:pt x="7431" y="0"/>
                </a:cubicBezTo>
              </a:path>
            </a:pathLst>
          </a:cu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2496600" y="4275592"/>
            <a:ext cx="1447800" cy="1013636"/>
          </a:xfrm>
          <a:custGeom>
            <a:avLst/>
            <a:gdLst>
              <a:gd name="connsiteX0" fmla="*/ 2828603 w 2828603"/>
              <a:gd name="connsiteY0" fmla="*/ 864781 h 1091732"/>
              <a:gd name="connsiteX1" fmla="*/ 439822 w 2828603"/>
              <a:gd name="connsiteY1" fmla="*/ 1034902 h 1091732"/>
              <a:gd name="connsiteX2" fmla="*/ 7431 w 2828603"/>
              <a:gd name="connsiteY2" fmla="*/ 0 h 1091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8603" h="1091732">
                <a:moveTo>
                  <a:pt x="2828603" y="864781"/>
                </a:moveTo>
                <a:cubicBezTo>
                  <a:pt x="1869310" y="1021906"/>
                  <a:pt x="910017" y="1179032"/>
                  <a:pt x="439822" y="1034902"/>
                </a:cubicBezTo>
                <a:cubicBezTo>
                  <a:pt x="-30373" y="890772"/>
                  <a:pt x="-11471" y="445386"/>
                  <a:pt x="7431" y="0"/>
                </a:cubicBezTo>
              </a:path>
            </a:pathLst>
          </a:cu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20200" y="3536629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of observers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5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Observables in Java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311" y="1589788"/>
            <a:ext cx="3302000" cy="10009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283" y="3035928"/>
            <a:ext cx="4270615" cy="16396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6324600" y="1633046"/>
            <a:ext cx="2057400" cy="9144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An observable object inherits from the </a:t>
            </a:r>
            <a:r>
              <a:rPr lang="en-US" sz="1400" i="1" dirty="0" smtClean="0"/>
              <a:t>Observable</a:t>
            </a:r>
            <a:r>
              <a:rPr lang="en-US" sz="1400" dirty="0" smtClean="0"/>
              <a:t> class.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35" y="5119939"/>
            <a:ext cx="3835400" cy="13345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 7"/>
          <p:cNvSpPr/>
          <p:nvPr/>
        </p:nvSpPr>
        <p:spPr>
          <a:xfrm>
            <a:off x="1643798" y="3398343"/>
            <a:ext cx="2057400" cy="9144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Observer objects use the </a:t>
            </a:r>
            <a:r>
              <a:rPr lang="en-US" sz="1400" i="1" dirty="0" smtClean="0"/>
              <a:t>Observer</a:t>
            </a:r>
            <a:r>
              <a:rPr lang="en-US" sz="1400" dirty="0" smtClean="0"/>
              <a:t> interface.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6277591" y="5329992"/>
            <a:ext cx="2057400" cy="9144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Call </a:t>
            </a:r>
            <a:r>
              <a:rPr lang="en-US" sz="1400" i="1" dirty="0" err="1" smtClean="0"/>
              <a:t>addObserver</a:t>
            </a:r>
            <a:r>
              <a:rPr lang="en-US" sz="1400" i="1" dirty="0" smtClean="0"/>
              <a:t>() </a:t>
            </a:r>
            <a:r>
              <a:rPr lang="en-US" sz="1400" dirty="0" smtClean="0"/>
              <a:t>to register an observer.</a:t>
            </a:r>
            <a:endParaRPr lang="en-US" sz="1400" dirty="0"/>
          </a:p>
        </p:txBody>
      </p:sp>
      <p:cxnSp>
        <p:nvCxnSpPr>
          <p:cNvPr id="11" name="Straight Connector 10"/>
          <p:cNvCxnSpPr>
            <a:stCxn id="6" idx="1"/>
            <a:endCxn id="4" idx="3"/>
          </p:cNvCxnSpPr>
          <p:nvPr/>
        </p:nvCxnSpPr>
        <p:spPr>
          <a:xfrm flipH="1">
            <a:off x="5815311" y="2090247"/>
            <a:ext cx="509289" cy="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1"/>
            <a:endCxn id="8" idx="3"/>
          </p:cNvCxnSpPr>
          <p:nvPr/>
        </p:nvCxnSpPr>
        <p:spPr>
          <a:xfrm flipH="1" flipV="1">
            <a:off x="3701198" y="3855544"/>
            <a:ext cx="441085" cy="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1"/>
            <a:endCxn id="7" idx="3"/>
          </p:cNvCxnSpPr>
          <p:nvPr/>
        </p:nvCxnSpPr>
        <p:spPr>
          <a:xfrm flipH="1">
            <a:off x="5866235" y="5787193"/>
            <a:ext cx="411356" cy="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81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 API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742440"/>
            <a:ext cx="4040109" cy="1371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729" y="3342640"/>
            <a:ext cx="4263452" cy="31422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695" y="4455160"/>
            <a:ext cx="1074705" cy="19992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905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API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16393"/>
            <a:ext cx="5742746" cy="3127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695" y="4455160"/>
            <a:ext cx="1074705" cy="19992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328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example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770" y="4416814"/>
            <a:ext cx="6348530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131684"/>
            <a:ext cx="2946400" cy="1437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533400" y="4879848"/>
            <a:ext cx="12192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33800" y="2593848"/>
            <a:ext cx="15240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Observable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16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example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2600"/>
            <a:ext cx="3175794" cy="16440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76" y="4495800"/>
            <a:ext cx="4749800" cy="13612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4343400" y="2372344"/>
            <a:ext cx="29718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Register observer objects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72050" y="4991775"/>
            <a:ext cx="180034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Flag changes!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4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52600"/>
            <a:ext cx="3646004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050250"/>
            <a:ext cx="5975090" cy="1219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0" y="2061722"/>
            <a:ext cx="3987800" cy="14286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147" y="4218525"/>
            <a:ext cx="2751413" cy="364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0" name="Straight Arrow Connector 9"/>
          <p:cNvCxnSpPr/>
          <p:nvPr/>
        </p:nvCxnSpPr>
        <p:spPr>
          <a:xfrm flipV="1">
            <a:off x="4179404" y="3124200"/>
            <a:ext cx="773596" cy="50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859634" y="3295222"/>
            <a:ext cx="440036" cy="2114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239800" y="4664076"/>
            <a:ext cx="984439" cy="995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17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</a:t>
            </a:r>
            <a:r>
              <a:rPr lang="en-US" i="1" dirty="0" smtClean="0"/>
              <a:t>Observer</a:t>
            </a:r>
            <a:r>
              <a:rPr lang="en-US" dirty="0" smtClean="0"/>
              <a:t>/</a:t>
            </a:r>
            <a:r>
              <a:rPr lang="en-US" i="1" dirty="0" smtClean="0"/>
              <a:t>Observable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36" y="2026204"/>
            <a:ext cx="4564162" cy="13937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971800"/>
            <a:ext cx="3302000" cy="20374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898" y="4724400"/>
            <a:ext cx="3327649" cy="2044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4717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Implementing </a:t>
            </a:r>
            <a:r>
              <a:rPr lang="en-US" sz="3200" i="1" dirty="0"/>
              <a:t>Observer</a:t>
            </a:r>
            <a:r>
              <a:rPr lang="en-US" sz="3200" dirty="0"/>
              <a:t>/</a:t>
            </a:r>
            <a:r>
              <a:rPr lang="en-US" sz="3200" i="1" dirty="0"/>
              <a:t>Observable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041" y="2286000"/>
            <a:ext cx="5765800" cy="774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8202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972" y="1954920"/>
            <a:ext cx="2537756" cy="2520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663593"/>
            <a:ext cx="2215198" cy="31036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Using our Observable/Observer</a:t>
            </a:r>
            <a:endParaRPr lang="en-US" sz="32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942470"/>
            <a:ext cx="4452953" cy="25676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942470"/>
            <a:ext cx="4038600" cy="24142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8015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Gang of four:</a:t>
            </a:r>
          </a:p>
          <a:p>
            <a:pPr marL="0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sz="1800" dirty="0" smtClean="0"/>
              <a:t>“Define a one-to-many dependency between objects so that when one object changes state, all its dependents are notified and updated automatically”</a:t>
            </a:r>
          </a:p>
          <a:p>
            <a:pPr marL="800100" lvl="2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43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453" y="4378565"/>
            <a:ext cx="3810355" cy="2197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Using our Observable/Observer</a:t>
            </a:r>
            <a:endParaRPr lang="en-US" sz="32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33600"/>
            <a:ext cx="3416339" cy="42573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371" y="2133600"/>
            <a:ext cx="3366437" cy="1854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2133600" y="6206333"/>
            <a:ext cx="24384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Inherited by Student</a:t>
            </a: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24200" y="3384717"/>
            <a:ext cx="2404968" cy="4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543800" y="3882078"/>
            <a:ext cx="0" cy="1450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2438401" y="4876801"/>
            <a:ext cx="2819399" cy="1144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57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Using our Observable/Observer</a:t>
            </a:r>
            <a:endParaRPr lang="en-US" sz="32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57400"/>
            <a:ext cx="3416339" cy="42573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171" y="2057400"/>
            <a:ext cx="3377323" cy="20189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8" name="Straight Arrow Connector 17"/>
          <p:cNvCxnSpPr/>
          <p:nvPr/>
        </p:nvCxnSpPr>
        <p:spPr>
          <a:xfrm flipV="1">
            <a:off x="2971800" y="2891478"/>
            <a:ext cx="2438400" cy="2971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388139" y="3272479"/>
            <a:ext cx="2" cy="276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170" y="4416350"/>
            <a:ext cx="3377323" cy="20445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7" name="Straight Arrow Connector 16"/>
          <p:cNvCxnSpPr/>
          <p:nvPr/>
        </p:nvCxnSpPr>
        <p:spPr>
          <a:xfrm flipV="1">
            <a:off x="2971800" y="5253678"/>
            <a:ext cx="2438400" cy="6096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388139" y="5650441"/>
            <a:ext cx="0" cy="2890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977231" y="6276251"/>
            <a:ext cx="201436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Other </a:t>
            </a:r>
            <a:r>
              <a:rPr lang="en-US" dirty="0" smtClean="0"/>
              <a:t>Observers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6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04800"/>
            <a:ext cx="4779403" cy="6248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1524000" y="1600200"/>
            <a:ext cx="1765227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Adding </a:t>
            </a:r>
          </a:p>
          <a:p>
            <a:pPr algn="ctr"/>
            <a:r>
              <a:rPr lang="en-US" dirty="0" err="1" smtClean="0"/>
              <a:t>setChanged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41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write some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2600"/>
            <a:ext cx="7772400" cy="47975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7644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Gamma, Erich, et al. Design Patterns: Elements of Reusable Object-Oriented Software. Indianapolis, IN: Addison-Wesley, 1994</a:t>
            </a:r>
          </a:p>
        </p:txBody>
      </p:sp>
    </p:spTree>
    <p:extLst>
      <p:ext uri="{BB962C8B-B14F-4D97-AF65-F5344CB8AC3E}">
        <p14:creationId xmlns:p14="http://schemas.microsoft.com/office/powerpoint/2010/main" val="333359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Observer Pattern</a:t>
            </a:r>
          </a:p>
          <a:p>
            <a:r>
              <a:rPr lang="en-US" dirty="0" smtClean="0"/>
              <a:t>IT 426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9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problem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752600"/>
            <a:ext cx="6591985" cy="3777622"/>
          </a:xfrm>
        </p:spPr>
        <p:txBody>
          <a:bodyPr/>
          <a:lstStyle/>
          <a:p>
            <a:r>
              <a:rPr lang="en-US" dirty="0" smtClean="0"/>
              <a:t>A simplified course management system</a:t>
            </a:r>
          </a:p>
          <a:p>
            <a:r>
              <a:rPr lang="en-US" dirty="0" smtClean="0"/>
              <a:t>Tracking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students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teachers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assignments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2220951" y="3036849"/>
          <a:ext cx="4800600" cy="299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27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981200"/>
            <a:ext cx="6438900" cy="31002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5029200" y="4758245"/>
            <a:ext cx="35052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Canvas depends on Student, Teacher and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30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676400"/>
            <a:ext cx="6357168" cy="4775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4488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524000"/>
            <a:ext cx="5729712" cy="51212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4953000" y="1258669"/>
            <a:ext cx="28956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Student depends on on Canvas,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2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905000"/>
            <a:ext cx="6461760" cy="39155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4678680" y="5635904"/>
            <a:ext cx="35052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Teacher depends </a:t>
            </a:r>
            <a:r>
              <a:rPr lang="en-US" dirty="0" smtClean="0"/>
              <a:t>on Canvas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Goal: to reduce system coupling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975360" y="2514600"/>
            <a:ext cx="7543800" cy="3673550"/>
            <a:chOff x="838200" y="2023729"/>
            <a:chExt cx="7543800" cy="3673550"/>
          </a:xfrm>
        </p:grpSpPr>
        <p:sp>
          <p:nvSpPr>
            <p:cNvPr id="4" name="Rectangle 3"/>
            <p:cNvSpPr/>
            <p:nvPr/>
          </p:nvSpPr>
          <p:spPr>
            <a:xfrm>
              <a:off x="1461977" y="2023729"/>
              <a:ext cx="15240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Students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096000" y="2027274"/>
              <a:ext cx="13716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Teachers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810000" y="4478079"/>
              <a:ext cx="1600200" cy="1219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Classroom</a:t>
              </a:r>
            </a:p>
            <a:p>
              <a:pPr algn="ctr"/>
              <a:r>
                <a:rPr lang="en-US" sz="1600" dirty="0" smtClean="0"/>
                <a:t>Management</a:t>
              </a:r>
            </a:p>
            <a:p>
              <a:pPr algn="ctr"/>
              <a:r>
                <a:rPr lang="en-US" sz="1600" dirty="0" smtClean="0"/>
                <a:t>Software</a:t>
              </a:r>
            </a:p>
            <a:p>
              <a:pPr algn="ctr"/>
              <a:r>
                <a:rPr lang="en-US" sz="1600" dirty="0" smtClean="0"/>
                <a:t>(Canvas)</a:t>
              </a:r>
              <a:endParaRPr lang="en-US" sz="1600" dirty="0"/>
            </a:p>
          </p:txBody>
        </p:sp>
        <p:cxnSp>
          <p:nvCxnSpPr>
            <p:cNvPr id="8" name="Straight Arrow Connector 7"/>
            <p:cNvCxnSpPr>
              <a:stCxn id="4" idx="3"/>
              <a:endCxn id="5" idx="1"/>
            </p:cNvCxnSpPr>
            <p:nvPr/>
          </p:nvCxnSpPr>
          <p:spPr>
            <a:xfrm>
              <a:off x="2985977" y="2404729"/>
              <a:ext cx="3110023" cy="354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2133600" y="2789274"/>
              <a:ext cx="1676400" cy="229840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2"/>
              <a:endCxn id="6" idx="3"/>
            </p:cNvCxnSpPr>
            <p:nvPr/>
          </p:nvCxnSpPr>
          <p:spPr>
            <a:xfrm flipH="1">
              <a:off x="5410200" y="2789274"/>
              <a:ext cx="1371600" cy="229840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838200" y="4114800"/>
              <a:ext cx="1447800" cy="838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Attendance</a:t>
              </a:r>
              <a:endParaRPr lang="en-US" sz="1600" dirty="0"/>
            </a:p>
          </p:txBody>
        </p:sp>
        <p:cxnSp>
          <p:nvCxnSpPr>
            <p:cNvPr id="17" name="Straight Arrow Connector 16"/>
            <p:cNvCxnSpPr>
              <a:endCxn id="15" idx="3"/>
            </p:cNvCxnSpPr>
            <p:nvPr/>
          </p:nvCxnSpPr>
          <p:spPr>
            <a:xfrm flipH="1">
              <a:off x="2286000" y="2789274"/>
              <a:ext cx="3810000" cy="174462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828800" y="2789274"/>
              <a:ext cx="0" cy="132552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 flipV="1">
              <a:off x="2286000" y="4686300"/>
              <a:ext cx="1524000" cy="5715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6629400" y="4114800"/>
              <a:ext cx="1752600" cy="97155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Assignment</a:t>
              </a:r>
              <a:endParaRPr lang="en-US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7162800" y="2785729"/>
              <a:ext cx="0" cy="132907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5410200" y="4686300"/>
              <a:ext cx="1219200" cy="5715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2985978" y="2789274"/>
              <a:ext cx="3643422" cy="155412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13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observer pattern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636867"/>
            <a:ext cx="6591985" cy="877733"/>
          </a:xfrm>
        </p:spPr>
        <p:txBody>
          <a:bodyPr/>
          <a:lstStyle/>
          <a:p>
            <a:r>
              <a:rPr lang="en-US" dirty="0" smtClean="0"/>
              <a:t>Goal: to independently react to updates in a class (</a:t>
            </a:r>
            <a:r>
              <a:rPr lang="en-US" dirty="0" smtClean="0">
                <a:solidFill>
                  <a:schemeClr val="accent2"/>
                </a:solidFill>
              </a:rPr>
              <a:t>observable</a:t>
            </a:r>
            <a:r>
              <a:rPr lang="en-US" dirty="0" smtClean="0"/>
              <a:t>) from another class (</a:t>
            </a:r>
            <a:r>
              <a:rPr lang="en-US" dirty="0" smtClean="0">
                <a:solidFill>
                  <a:schemeClr val="accent2"/>
                </a:solidFill>
              </a:rPr>
              <a:t>observer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105092" y="3477339"/>
            <a:ext cx="7010400" cy="1600200"/>
            <a:chOff x="1143000" y="3429000"/>
            <a:chExt cx="7010400" cy="1600200"/>
          </a:xfrm>
        </p:grpSpPr>
        <p:sp>
          <p:nvSpPr>
            <p:cNvPr id="4" name="Rectangle 3"/>
            <p:cNvSpPr/>
            <p:nvPr/>
          </p:nvSpPr>
          <p:spPr>
            <a:xfrm>
              <a:off x="1143000" y="3810000"/>
              <a:ext cx="2133600" cy="1219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Observable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 rot="2227707">
              <a:off x="2598248" y="3749627"/>
              <a:ext cx="1026243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Change!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953000" y="3810000"/>
              <a:ext cx="2133600" cy="1219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Observer</a:t>
              </a:r>
              <a:endParaRPr lang="en-US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3276600" y="3477339"/>
              <a:ext cx="1575724" cy="332661"/>
            </a:xfrm>
            <a:custGeom>
              <a:avLst/>
              <a:gdLst>
                <a:gd name="connsiteX0" fmla="*/ 0 w 1658680"/>
                <a:gd name="connsiteY0" fmla="*/ 822261 h 822261"/>
                <a:gd name="connsiteX1" fmla="*/ 772633 w 1658680"/>
                <a:gd name="connsiteY1" fmla="*/ 10 h 822261"/>
                <a:gd name="connsiteX2" fmla="*/ 1658680 w 1658680"/>
                <a:gd name="connsiteY2" fmla="*/ 808084 h 822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8680" h="822261">
                  <a:moveTo>
                    <a:pt x="0" y="822261"/>
                  </a:moveTo>
                  <a:cubicBezTo>
                    <a:pt x="248093" y="412317"/>
                    <a:pt x="496186" y="2373"/>
                    <a:pt x="772633" y="10"/>
                  </a:cubicBezTo>
                  <a:cubicBezTo>
                    <a:pt x="1049080" y="-2353"/>
                    <a:pt x="1353880" y="402865"/>
                    <a:pt x="1658680" y="808084"/>
                  </a:cubicBezTo>
                </a:path>
              </a:pathLst>
            </a:cu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24400" y="3429000"/>
              <a:ext cx="1670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1. See the change…</a:t>
              </a:r>
              <a:endParaRPr lang="en-US" sz="1400" dirty="0"/>
            </a:p>
          </p:txBody>
        </p:sp>
        <p:cxnSp>
          <p:nvCxnSpPr>
            <p:cNvPr id="12" name="Straight Arrow Connector 11"/>
            <p:cNvCxnSpPr>
              <a:stCxn id="6" idx="3"/>
            </p:cNvCxnSpPr>
            <p:nvPr/>
          </p:nvCxnSpPr>
          <p:spPr>
            <a:xfrm>
              <a:off x="7086600" y="4419600"/>
              <a:ext cx="1066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130469" y="3943153"/>
              <a:ext cx="9685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2. React…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0842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694</TotalTime>
  <Words>259</Words>
  <Application>Microsoft Macintosh PowerPoint</Application>
  <PresentationFormat>On-screen Show (4:3)</PresentationFormat>
  <Paragraphs>72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Century Gothic</vt:lpstr>
      <vt:lpstr>Wingdings 3</vt:lpstr>
      <vt:lpstr>Arial</vt:lpstr>
      <vt:lpstr>Wisp</vt:lpstr>
      <vt:lpstr>Design Patterns</vt:lpstr>
      <vt:lpstr>Definition</vt:lpstr>
      <vt:lpstr>A problem to consider</vt:lpstr>
      <vt:lpstr>Canvas</vt:lpstr>
      <vt:lpstr>Canvas</vt:lpstr>
      <vt:lpstr>Student</vt:lpstr>
      <vt:lpstr>Teacher</vt:lpstr>
      <vt:lpstr>Goal: to reduce system coupling</vt:lpstr>
      <vt:lpstr>The observer pattern in Java</vt:lpstr>
      <vt:lpstr>Observable objects</vt:lpstr>
      <vt:lpstr>Observables in Java</vt:lpstr>
      <vt:lpstr>Observable API</vt:lpstr>
      <vt:lpstr>Observer API</vt:lpstr>
      <vt:lpstr>Concrete example</vt:lpstr>
      <vt:lpstr>Concrete example</vt:lpstr>
      <vt:lpstr>Message flow</vt:lpstr>
      <vt:lpstr>Implementing Observer/Observable</vt:lpstr>
      <vt:lpstr>Implementing Observer/Observable</vt:lpstr>
      <vt:lpstr>Using our Observable/Observer</vt:lpstr>
      <vt:lpstr>Using our Observable/Observer</vt:lpstr>
      <vt:lpstr>Using our Observable/Observer</vt:lpstr>
      <vt:lpstr>PowerPoint Presentation</vt:lpstr>
      <vt:lpstr>Let’s write some code</vt:lpstr>
      <vt:lpstr>Sources</vt:lpstr>
      <vt:lpstr>Design Patterns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</dc:creator>
  <cp:lastModifiedBy>Josh Archer</cp:lastModifiedBy>
  <cp:revision>49</cp:revision>
  <dcterms:created xsi:type="dcterms:W3CDTF">2015-07-11T23:29:30Z</dcterms:created>
  <dcterms:modified xsi:type="dcterms:W3CDTF">2017-08-29T07:14:11Z</dcterms:modified>
</cp:coreProperties>
</file>