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2" r:id="rId9"/>
    <p:sldId id="268" r:id="rId10"/>
    <p:sldId id="265" r:id="rId11"/>
    <p:sldId id="266" r:id="rId12"/>
    <p:sldId id="264" r:id="rId13"/>
    <p:sldId id="269"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058779-28E6-4191-8A1B-01E6FD711E10}">
          <p14:sldIdLst>
            <p14:sldId id="256"/>
            <p14:sldId id="257"/>
            <p14:sldId id="258"/>
            <p14:sldId id="259"/>
            <p14:sldId id="260"/>
            <p14:sldId id="261"/>
            <p14:sldId id="263"/>
            <p14:sldId id="262"/>
            <p14:sldId id="268"/>
            <p14:sldId id="265"/>
            <p14:sldId id="266"/>
            <p14:sldId id="264"/>
            <p14:sldId id="269"/>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60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A5B4E33-B1F4-41AB-96C6-5628845B4C39}" type="datetimeFigureOut">
              <a:rPr lang="en-US" smtClean="0"/>
              <a:t>9/28/2016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88B2CB-6CBE-4CAB-ADE3-EF2A34BE43A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5B4E33-B1F4-41AB-96C6-5628845B4C39}"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88B2CB-6CBE-4CAB-ADE3-EF2A34BE43A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A88B2CB-6CBE-4CAB-ADE3-EF2A34BE43A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5B4E33-B1F4-41AB-96C6-5628845B4C39}"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A5B4E33-B1F4-41AB-96C6-5628845B4C39}" type="datetimeFigureOut">
              <a:rPr lang="en-US" smtClean="0"/>
              <a:t>9/28/2016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A88B2CB-6CBE-4CAB-ADE3-EF2A34BE43A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A5B4E33-B1F4-41AB-96C6-5628845B4C39}" type="datetimeFigureOut">
              <a:rPr lang="en-US" smtClean="0"/>
              <a:t>9/28/2016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A88B2CB-6CBE-4CAB-ADE3-EF2A34BE43A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A5B4E33-B1F4-41AB-96C6-5628845B4C39}" type="datetimeFigureOut">
              <a:rPr lang="en-US" smtClean="0"/>
              <a:t>9/28/2016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88B2CB-6CBE-4CAB-ADE3-EF2A34BE43A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A5B4E33-B1F4-41AB-96C6-5628845B4C39}" type="datetimeFigureOut">
              <a:rPr lang="en-US" smtClean="0"/>
              <a:t>9/28/2016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A88B2CB-6CBE-4CAB-ADE3-EF2A34BE43A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5B4E33-B1F4-41AB-96C6-5628845B4C39}" type="datetimeFigureOut">
              <a:rPr lang="en-US" smtClean="0"/>
              <a:t>9/28/2016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A88B2CB-6CBE-4CAB-ADE3-EF2A34BE43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A5B4E33-B1F4-41AB-96C6-5628845B4C39}" type="datetimeFigureOut">
              <a:rPr lang="en-US" smtClean="0"/>
              <a:t>9/28/2016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A88B2CB-6CBE-4CAB-ADE3-EF2A34BE43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A88B2CB-6CBE-4CAB-ADE3-EF2A34BE43A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A5B4E33-B1F4-41AB-96C6-5628845B4C39}" type="datetimeFigureOut">
              <a:rPr lang="en-US" smtClean="0"/>
              <a:t>9/28/2016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A88B2CB-6CBE-4CAB-ADE3-EF2A34BE43A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A5B4E33-B1F4-41AB-96C6-5628845B4C39}" type="datetimeFigureOut">
              <a:rPr lang="en-US" smtClean="0"/>
              <a:t>9/28/2016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A5B4E33-B1F4-41AB-96C6-5628845B4C39}" type="datetimeFigureOut">
              <a:rPr lang="en-US" smtClean="0"/>
              <a:t>9/28/2016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A88B2CB-6CBE-4CAB-ADE3-EF2A34BE43A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State Diagrams</a:t>
            </a:r>
            <a:endParaRPr lang="en-US" dirty="0"/>
          </a:p>
        </p:txBody>
      </p:sp>
      <p:sp>
        <p:nvSpPr>
          <p:cNvPr id="2" name="Title 1"/>
          <p:cNvSpPr>
            <a:spLocks noGrp="1"/>
          </p:cNvSpPr>
          <p:nvPr>
            <p:ph type="ctrTitle"/>
          </p:nvPr>
        </p:nvSpPr>
        <p:spPr/>
        <p:txBody>
          <a:bodyPr/>
          <a:lstStyle/>
          <a:p>
            <a:r>
              <a:rPr lang="en-US" dirty="0" smtClean="0"/>
              <a:t>UML</a:t>
            </a:r>
            <a:endParaRPr lang="en-US" dirty="0"/>
          </a:p>
        </p:txBody>
      </p:sp>
    </p:spTree>
    <p:extLst>
      <p:ext uri="{BB962C8B-B14F-4D97-AF65-F5344CB8AC3E}">
        <p14:creationId xmlns:p14="http://schemas.microsoft.com/office/powerpoint/2010/main" val="3956183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yourself!</a:t>
            </a:r>
            <a:endParaRPr lang="en-US" dirty="0"/>
          </a:p>
        </p:txBody>
      </p:sp>
      <p:sp>
        <p:nvSpPr>
          <p:cNvPr id="3" name="Content Placeholder 2"/>
          <p:cNvSpPr>
            <a:spLocks noGrp="1"/>
          </p:cNvSpPr>
          <p:nvPr>
            <p:ph sz="quarter" idx="1"/>
          </p:nvPr>
        </p:nvSpPr>
        <p:spPr>
          <a:xfrm>
            <a:off x="301752" y="1527048"/>
            <a:ext cx="8503920" cy="4797552"/>
          </a:xfrm>
        </p:spPr>
        <p:txBody>
          <a:bodyPr>
            <a:normAutofit/>
          </a:bodyPr>
          <a:lstStyle/>
          <a:p>
            <a:r>
              <a:rPr lang="en-US" sz="2000" dirty="0" smtClean="0"/>
              <a:t>Solve the following </a:t>
            </a:r>
            <a:r>
              <a:rPr lang="en-US" sz="2000" i="1" dirty="0" smtClean="0"/>
              <a:t>Old World Puzzle </a:t>
            </a:r>
            <a:r>
              <a:rPr lang="en-US" sz="2000" dirty="0" smtClean="0"/>
              <a:t>by modeling the problem using a state machine diagram</a:t>
            </a:r>
          </a:p>
          <a:p>
            <a:pPr marL="0" indent="0">
              <a:buNone/>
            </a:pPr>
            <a:endParaRPr lang="en-US" sz="2000" dirty="0"/>
          </a:p>
          <a:p>
            <a:endParaRPr lang="en-US" sz="2000" dirty="0" smtClean="0"/>
          </a:p>
          <a:p>
            <a:endParaRPr lang="en-US" sz="2000" dirty="0"/>
          </a:p>
          <a:p>
            <a:endParaRPr lang="en-US" sz="2000" dirty="0" smtClean="0"/>
          </a:p>
          <a:p>
            <a:endParaRPr lang="en-US" sz="2000" dirty="0"/>
          </a:p>
          <a:p>
            <a:pPr marL="0" indent="0">
              <a:buNone/>
            </a:pPr>
            <a:endParaRPr lang="en-US" sz="2000" dirty="0"/>
          </a:p>
          <a:p>
            <a:endParaRPr lang="en-US" sz="2000" i="1" dirty="0" smtClean="0"/>
          </a:p>
          <a:p>
            <a:endParaRPr lang="en-US" sz="2000" i="1" dirty="0" smtClean="0"/>
          </a:p>
          <a:p>
            <a:r>
              <a:rPr lang="en-US" sz="2000" i="1" dirty="0" smtClean="0"/>
              <a:t>Note: each state can be drawn using two sections to denote the entities on each side of the river </a:t>
            </a:r>
            <a:r>
              <a:rPr lang="en-US" sz="2000" i="1" dirty="0" smtClean="0">
                <a:solidFill>
                  <a:schemeClr val="bg1">
                    <a:lumMod val="50000"/>
                  </a:schemeClr>
                </a:solidFill>
              </a:rPr>
              <a:t>(</a:t>
            </a:r>
            <a:r>
              <a:rPr lang="en-US" sz="2000" i="1" dirty="0" err="1" smtClean="0">
                <a:solidFill>
                  <a:schemeClr val="bg1">
                    <a:lumMod val="50000"/>
                  </a:schemeClr>
                </a:solidFill>
              </a:rPr>
              <a:t>ie</a:t>
            </a:r>
            <a:r>
              <a:rPr lang="en-US" sz="2000" i="1" dirty="0" smtClean="0">
                <a:solidFill>
                  <a:schemeClr val="bg1">
                    <a:lumMod val="50000"/>
                  </a:schemeClr>
                </a:solidFill>
              </a:rPr>
              <a:t>. WC|GB denotes the wolf/cabbage are on one bank and goat/boat are on the other bank)</a:t>
            </a:r>
          </a:p>
        </p:txBody>
      </p:sp>
      <p:pic>
        <p:nvPicPr>
          <p:cNvPr id="2051" name="Picture 3" descr="C:\Users\jarcher\AppData\Local\Microsoft\Windows\Temporary Internet Files\Content.IE5\L8HHXHV9\suprised-goat-hi[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2390" y="2743200"/>
            <a:ext cx="1469825" cy="17263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2514600"/>
            <a:ext cx="6096000" cy="2585323"/>
          </a:xfrm>
          <a:prstGeom prst="rect">
            <a:avLst/>
          </a:prstGeom>
          <a:noFill/>
        </p:spPr>
        <p:txBody>
          <a:bodyPr wrap="square" rtlCol="0">
            <a:spAutoFit/>
          </a:bodyPr>
          <a:lstStyle/>
          <a:p>
            <a:r>
              <a:rPr lang="en-US" dirty="0" smtClean="0">
                <a:solidFill>
                  <a:schemeClr val="bg1">
                    <a:lumMod val="50000"/>
                  </a:schemeClr>
                </a:solidFill>
              </a:rPr>
              <a:t>“A </a:t>
            </a:r>
            <a:r>
              <a:rPr lang="en-US" dirty="0">
                <a:solidFill>
                  <a:schemeClr val="bg1">
                    <a:lumMod val="50000"/>
                  </a:schemeClr>
                </a:solidFill>
              </a:rPr>
              <a:t>peasant finds himself on a riverbank with a wolf, a goat and a head of cabbage. He needs to transport all three to the other side of the river in his boat. However, the boat has room for only the peasant himself and one other item (either the wolf, the goat, or the cabbage). In his absence, the wolf would eat the goat, and the goat would eat the cabbage. Solve this problem for the peasant or prove it has no solution.”</a:t>
            </a:r>
          </a:p>
          <a:p>
            <a:endParaRPr lang="en-US" dirty="0"/>
          </a:p>
        </p:txBody>
      </p:sp>
    </p:spTree>
    <p:extLst>
      <p:ext uri="{BB962C8B-B14F-4D97-AF65-F5344CB8AC3E}">
        <p14:creationId xmlns:p14="http://schemas.microsoft.com/office/powerpoint/2010/main" val="23724676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2364929"/>
            <a:ext cx="8504238" cy="28964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01395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it yourself!</a:t>
            </a:r>
            <a:endParaRPr lang="en-US" dirty="0"/>
          </a:p>
        </p:txBody>
      </p:sp>
      <p:sp>
        <p:nvSpPr>
          <p:cNvPr id="3" name="Content Placeholder 2"/>
          <p:cNvSpPr>
            <a:spLocks noGrp="1"/>
          </p:cNvSpPr>
          <p:nvPr>
            <p:ph sz="quarter" idx="1"/>
          </p:nvPr>
        </p:nvSpPr>
        <p:spPr/>
        <p:txBody>
          <a:bodyPr/>
          <a:lstStyle/>
          <a:p>
            <a:r>
              <a:rPr lang="en-US" dirty="0" smtClean="0"/>
              <a:t>Build a statement machine that accepts an object and prints out the following:</a:t>
            </a:r>
          </a:p>
          <a:p>
            <a:pPr lvl="1"/>
            <a:r>
              <a:rPr lang="en-US" dirty="0" smtClean="0"/>
              <a:t>“accepted” if the object is a string with the format 101010 … 10</a:t>
            </a:r>
          </a:p>
          <a:p>
            <a:pPr lvl="1"/>
            <a:r>
              <a:rPr lang="en-US" dirty="0" smtClean="0"/>
              <a:t>“rejected” otherwise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8180" y="3505200"/>
            <a:ext cx="6291114" cy="259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6139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sz="quarter" idx="1"/>
          </p:nvPr>
        </p:nvSpPr>
        <p:spPr/>
        <p:txBody>
          <a:bodyPr/>
          <a:lstStyle/>
          <a:p>
            <a:r>
              <a:rPr lang="en-US" dirty="0" smtClean="0"/>
              <a:t>Fowler</a:t>
            </a:r>
            <a:r>
              <a:rPr lang="en-US" dirty="0"/>
              <a:t>, Martin. UML Distilled. New Jersey: Pearson Education, 2004</a:t>
            </a:r>
            <a:r>
              <a:rPr lang="en-US" dirty="0" smtClean="0"/>
              <a:t>.</a:t>
            </a:r>
            <a:endParaRPr lang="en-US" dirty="0"/>
          </a:p>
        </p:txBody>
      </p:sp>
    </p:spTree>
    <p:extLst>
      <p:ext uri="{BB962C8B-B14F-4D97-AF65-F5344CB8AC3E}">
        <p14:creationId xmlns:p14="http://schemas.microsoft.com/office/powerpoint/2010/main" val="1102597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State Diagrams</a:t>
            </a:r>
            <a:endParaRPr lang="en-US" dirty="0"/>
          </a:p>
        </p:txBody>
      </p:sp>
      <p:sp>
        <p:nvSpPr>
          <p:cNvPr id="2" name="Title 1"/>
          <p:cNvSpPr>
            <a:spLocks noGrp="1"/>
          </p:cNvSpPr>
          <p:nvPr>
            <p:ph type="ctrTitle"/>
          </p:nvPr>
        </p:nvSpPr>
        <p:spPr/>
        <p:txBody>
          <a:bodyPr/>
          <a:lstStyle/>
          <a:p>
            <a:r>
              <a:rPr lang="en-US" dirty="0" smtClean="0"/>
              <a:t>UML</a:t>
            </a:r>
            <a:endParaRPr lang="en-US" dirty="0"/>
          </a:p>
        </p:txBody>
      </p:sp>
    </p:spTree>
    <p:extLst>
      <p:ext uri="{BB962C8B-B14F-4D97-AF65-F5344CB8AC3E}">
        <p14:creationId xmlns:p14="http://schemas.microsoft.com/office/powerpoint/2010/main" val="191065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state diagrams?</a:t>
            </a:r>
            <a:endParaRPr lang="en-US" dirty="0"/>
          </a:p>
        </p:txBody>
      </p:sp>
      <p:sp>
        <p:nvSpPr>
          <p:cNvPr id="3" name="Content Placeholder 2"/>
          <p:cNvSpPr>
            <a:spLocks noGrp="1"/>
          </p:cNvSpPr>
          <p:nvPr>
            <p:ph sz="quarter" idx="1"/>
          </p:nvPr>
        </p:nvSpPr>
        <p:spPr/>
        <p:txBody>
          <a:bodyPr/>
          <a:lstStyle/>
          <a:p>
            <a:pPr marL="0" indent="0" algn="ctr">
              <a:buNone/>
            </a:pPr>
            <a:r>
              <a:rPr lang="en-US" i="1" dirty="0" smtClean="0"/>
              <a:t>“… a familiar technique to describe the … lifetime behavior of a single object”</a:t>
            </a:r>
          </a:p>
          <a:p>
            <a:pPr marL="0" indent="0" algn="ctr">
              <a:buNone/>
            </a:pPr>
            <a:endParaRPr lang="en-US" i="1" dirty="0" smtClean="0"/>
          </a:p>
          <a:p>
            <a:pPr marL="0" indent="0" algn="ctr">
              <a:buNone/>
            </a:pPr>
            <a:r>
              <a:rPr lang="en-US" i="1" dirty="0" smtClean="0"/>
              <a:t>Martin Fowler – UML Distilled</a:t>
            </a:r>
            <a:endParaRPr lang="en-US" i="1" dirty="0"/>
          </a:p>
        </p:txBody>
      </p:sp>
    </p:spTree>
    <p:extLst>
      <p:ext uri="{BB962C8B-B14F-4D97-AF65-F5344CB8AC3E}">
        <p14:creationId xmlns:p14="http://schemas.microsoft.com/office/powerpoint/2010/main" val="65773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facts</a:t>
            </a:r>
            <a:endParaRPr lang="en-US" dirty="0"/>
          </a:p>
        </p:txBody>
      </p:sp>
      <p:sp>
        <p:nvSpPr>
          <p:cNvPr id="3" name="Content Placeholder 2"/>
          <p:cNvSpPr>
            <a:spLocks noGrp="1"/>
          </p:cNvSpPr>
          <p:nvPr>
            <p:ph sz="quarter" idx="1"/>
          </p:nvPr>
        </p:nvSpPr>
        <p:spPr>
          <a:xfrm>
            <a:off x="301752" y="1527048"/>
            <a:ext cx="5184648" cy="4572000"/>
          </a:xfrm>
        </p:spPr>
        <p:txBody>
          <a:bodyPr>
            <a:normAutofit/>
          </a:bodyPr>
          <a:lstStyle/>
          <a:p>
            <a:r>
              <a:rPr lang="en-US" dirty="0" smtClean="0"/>
              <a:t>Also called</a:t>
            </a:r>
          </a:p>
          <a:p>
            <a:pPr lvl="1"/>
            <a:r>
              <a:rPr lang="en-US" dirty="0" smtClean="0"/>
              <a:t>State machine diagrams</a:t>
            </a:r>
          </a:p>
          <a:p>
            <a:pPr lvl="1"/>
            <a:r>
              <a:rPr lang="en-US" dirty="0" smtClean="0"/>
              <a:t>State chart diagrams</a:t>
            </a:r>
          </a:p>
          <a:p>
            <a:r>
              <a:rPr lang="en-US" dirty="0" smtClean="0"/>
              <a:t>Correlates to </a:t>
            </a:r>
            <a:r>
              <a:rPr lang="en-US" i="1" dirty="0" smtClean="0"/>
              <a:t>finite-state machines </a:t>
            </a:r>
            <a:r>
              <a:rPr lang="en-US" dirty="0" smtClean="0"/>
              <a:t>or </a:t>
            </a:r>
            <a:r>
              <a:rPr lang="en-US" i="1" dirty="0" smtClean="0"/>
              <a:t>finite-state automaton</a:t>
            </a:r>
          </a:p>
          <a:p>
            <a:pPr lvl="1"/>
            <a:r>
              <a:rPr lang="en-US" dirty="0" smtClean="0"/>
              <a:t>Mathematical models</a:t>
            </a:r>
          </a:p>
          <a:p>
            <a:pPr lvl="1"/>
            <a:r>
              <a:rPr lang="en-US" dirty="0" smtClean="0"/>
              <a:t>Represent abstract machines in Computer Science</a:t>
            </a:r>
          </a:p>
          <a:p>
            <a:pPr lvl="2"/>
            <a:r>
              <a:rPr lang="en-US" dirty="0" smtClean="0"/>
              <a:t>Circuit logic</a:t>
            </a:r>
          </a:p>
          <a:p>
            <a:pPr lvl="2"/>
            <a:r>
              <a:rPr lang="en-US" dirty="0" smtClean="0"/>
              <a:t>Computer </a:t>
            </a:r>
            <a:r>
              <a:rPr lang="en-US" dirty="0" smtClean="0"/>
              <a:t>programming</a:t>
            </a: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398" y="3429000"/>
            <a:ext cx="2746271" cy="2495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553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and transitions</a:t>
            </a:r>
            <a:endParaRPr lang="en-US" dirty="0"/>
          </a:p>
        </p:txBody>
      </p:sp>
      <p:sp>
        <p:nvSpPr>
          <p:cNvPr id="3" name="Content Placeholder 2"/>
          <p:cNvSpPr>
            <a:spLocks noGrp="1"/>
          </p:cNvSpPr>
          <p:nvPr>
            <p:ph sz="quarter" idx="1"/>
          </p:nvPr>
        </p:nvSpPr>
        <p:spPr>
          <a:xfrm>
            <a:off x="301752" y="1527048"/>
            <a:ext cx="4498848" cy="4572000"/>
          </a:xfrm>
        </p:spPr>
        <p:txBody>
          <a:bodyPr>
            <a:normAutofit fontScale="77500" lnSpcReduction="20000"/>
          </a:bodyPr>
          <a:lstStyle/>
          <a:p>
            <a:r>
              <a:rPr lang="en-US" dirty="0" smtClean="0"/>
              <a:t>State diagrams are built from:</a:t>
            </a:r>
          </a:p>
          <a:p>
            <a:pPr lvl="1"/>
            <a:r>
              <a:rPr lang="en-US" dirty="0" smtClean="0"/>
              <a:t>A finite set of </a:t>
            </a:r>
            <a:r>
              <a:rPr lang="en-US" i="1" dirty="0" smtClean="0"/>
              <a:t>states</a:t>
            </a:r>
          </a:p>
          <a:p>
            <a:pPr lvl="1"/>
            <a:r>
              <a:rPr lang="en-US" i="1" dirty="0"/>
              <a:t>T</a:t>
            </a:r>
            <a:r>
              <a:rPr lang="en-US" i="1" dirty="0" smtClean="0"/>
              <a:t>ransitions</a:t>
            </a:r>
            <a:r>
              <a:rPr lang="en-US" dirty="0" smtClean="0"/>
              <a:t> between </a:t>
            </a:r>
            <a:r>
              <a:rPr lang="en-US" dirty="0" smtClean="0"/>
              <a:t>states</a:t>
            </a:r>
          </a:p>
          <a:p>
            <a:r>
              <a:rPr lang="en-US" dirty="0" smtClean="0"/>
              <a:t>Examples</a:t>
            </a:r>
          </a:p>
          <a:p>
            <a:pPr lvl="1"/>
            <a:r>
              <a:rPr lang="en-US" dirty="0" smtClean="0"/>
              <a:t>Door</a:t>
            </a:r>
          </a:p>
          <a:p>
            <a:pPr lvl="2"/>
            <a:r>
              <a:rPr lang="en-US" dirty="0" smtClean="0"/>
              <a:t>States: </a:t>
            </a:r>
            <a:r>
              <a:rPr lang="en-US" i="1" dirty="0" smtClean="0"/>
              <a:t>open, closed, locked, unlocked</a:t>
            </a:r>
          </a:p>
          <a:p>
            <a:pPr lvl="2"/>
            <a:r>
              <a:rPr lang="en-US" dirty="0" smtClean="0"/>
              <a:t>Transitions: </a:t>
            </a:r>
            <a:r>
              <a:rPr lang="en-US" i="1" dirty="0" smtClean="0"/>
              <a:t>open door, lock door</a:t>
            </a:r>
          </a:p>
          <a:p>
            <a:pPr lvl="1"/>
            <a:r>
              <a:rPr lang="en-US" dirty="0" smtClean="0"/>
              <a:t>Vending machine</a:t>
            </a:r>
          </a:p>
          <a:p>
            <a:pPr lvl="2"/>
            <a:r>
              <a:rPr lang="en-US" dirty="0" smtClean="0"/>
              <a:t>States: </a:t>
            </a:r>
            <a:r>
              <a:rPr lang="en-US" i="1" dirty="0" smtClean="0"/>
              <a:t>idle, partial payment, vending, enter user choice</a:t>
            </a:r>
          </a:p>
          <a:p>
            <a:pPr lvl="2"/>
            <a:r>
              <a:rPr lang="en-US" dirty="0" smtClean="0"/>
              <a:t>Transitions: </a:t>
            </a:r>
            <a:r>
              <a:rPr lang="en-US" i="1" dirty="0" smtClean="0"/>
              <a:t>add money, vend item, dispense change</a:t>
            </a:r>
          </a:p>
          <a:p>
            <a:pPr lvl="1"/>
            <a:r>
              <a:rPr lang="en-US" i="1" dirty="0" smtClean="0"/>
              <a:t>Registration</a:t>
            </a:r>
          </a:p>
          <a:p>
            <a:pPr lvl="2"/>
            <a:r>
              <a:rPr lang="en-US" i="1" dirty="0" smtClean="0"/>
              <a:t>States: in progress, locked, completed, incomplete</a:t>
            </a:r>
          </a:p>
          <a:p>
            <a:pPr lvl="2"/>
            <a:r>
              <a:rPr lang="en-US" i="1" dirty="0" smtClean="0"/>
              <a:t>Transitions: verify username/password, user verifies email</a:t>
            </a:r>
          </a:p>
          <a:p>
            <a:pPr lvl="2"/>
            <a:endParaRPr lang="en-US" i="1" dirty="0" smtClean="0"/>
          </a:p>
        </p:txBody>
      </p:sp>
      <p:pic>
        <p:nvPicPr>
          <p:cNvPr id="1031" name="Picture 7" descr="C:\Users\jarcher\AppData\Local\Microsoft\Windows\Temporary Internet Files\Content.IE5\RC2JY4VV\382px-L-doorVecto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2286000"/>
            <a:ext cx="1209675" cy="152001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200400"/>
            <a:ext cx="1152759" cy="191219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4724400"/>
            <a:ext cx="1590833" cy="14170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68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and final states</a:t>
            </a:r>
            <a:endParaRPr lang="en-US" dirty="0"/>
          </a:p>
        </p:txBody>
      </p:sp>
      <p:sp>
        <p:nvSpPr>
          <p:cNvPr id="3" name="Content Placeholder 2"/>
          <p:cNvSpPr>
            <a:spLocks noGrp="1"/>
          </p:cNvSpPr>
          <p:nvPr>
            <p:ph sz="quarter" idx="1"/>
          </p:nvPr>
        </p:nvSpPr>
        <p:spPr/>
        <p:txBody>
          <a:bodyPr/>
          <a:lstStyle/>
          <a:p>
            <a:r>
              <a:rPr lang="en-US" dirty="0" smtClean="0"/>
              <a:t>Initial state: </a:t>
            </a:r>
            <a:r>
              <a:rPr lang="en-US" dirty="0" smtClean="0">
                <a:solidFill>
                  <a:schemeClr val="bg1">
                    <a:lumMod val="50000"/>
                  </a:schemeClr>
                </a:solidFill>
              </a:rPr>
              <a:t>the starting state of an object</a:t>
            </a:r>
            <a:endParaRPr lang="en-US" dirty="0" smtClean="0">
              <a:solidFill>
                <a:schemeClr val="bg1">
                  <a:lumMod val="50000"/>
                </a:schemeClr>
              </a:solidFill>
            </a:endParaRPr>
          </a:p>
          <a:p>
            <a:r>
              <a:rPr lang="en-US" dirty="0" smtClean="0"/>
              <a:t>Final state: </a:t>
            </a:r>
            <a:r>
              <a:rPr lang="en-US" dirty="0" smtClean="0">
                <a:solidFill>
                  <a:schemeClr val="bg1">
                    <a:lumMod val="50000"/>
                  </a:schemeClr>
                </a:solidFill>
              </a:rPr>
              <a:t>that has no transitions to other states</a:t>
            </a:r>
            <a:endParaRPr lang="en-US"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21" y="2667000"/>
            <a:ext cx="6019800" cy="891167"/>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260" y="4213041"/>
            <a:ext cx="6522721" cy="1828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852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a:t>
            </a:r>
            <a:endParaRPr lang="en-US" dirty="0"/>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r>
              <a:rPr lang="en-US" dirty="0" smtClean="0"/>
              <a:t>Format:</a:t>
            </a:r>
          </a:p>
          <a:p>
            <a:pPr lvl="1"/>
            <a:r>
              <a:rPr lang="en-US" i="1" dirty="0" smtClean="0"/>
              <a:t>trigger [guard] / </a:t>
            </a:r>
            <a:r>
              <a:rPr lang="en-US" i="1" dirty="0" smtClean="0"/>
              <a:t>effect</a:t>
            </a:r>
          </a:p>
          <a:p>
            <a:pPr lvl="1"/>
            <a:endParaRPr lang="en-US" i="1" dirty="0" smtClean="0"/>
          </a:p>
          <a:p>
            <a:r>
              <a:rPr lang="en-US" dirty="0" smtClean="0"/>
              <a:t>Trigger (event)</a:t>
            </a:r>
          </a:p>
          <a:p>
            <a:pPr lvl="1"/>
            <a:r>
              <a:rPr lang="en-US" dirty="0" smtClean="0"/>
              <a:t>An event that starts a potential transition</a:t>
            </a:r>
          </a:p>
          <a:p>
            <a:pPr lvl="1"/>
            <a:r>
              <a:rPr lang="en-US" b="1" dirty="0" smtClean="0"/>
              <a:t>Optional</a:t>
            </a:r>
            <a:r>
              <a:rPr lang="en-US" dirty="0" smtClean="0"/>
              <a:t>: the transition happens immediately</a:t>
            </a:r>
          </a:p>
          <a:p>
            <a:r>
              <a:rPr lang="en-US" dirty="0" smtClean="0"/>
              <a:t>Guard</a:t>
            </a:r>
          </a:p>
          <a:p>
            <a:pPr lvl="1"/>
            <a:r>
              <a:rPr lang="en-US" dirty="0" smtClean="0"/>
              <a:t>A </a:t>
            </a:r>
            <a:r>
              <a:rPr lang="en-US" dirty="0" err="1" smtClean="0"/>
              <a:t>boolean</a:t>
            </a:r>
            <a:r>
              <a:rPr lang="en-US" dirty="0" smtClean="0"/>
              <a:t> expression that must be true for the transition to be successful</a:t>
            </a:r>
          </a:p>
          <a:p>
            <a:pPr lvl="1"/>
            <a:r>
              <a:rPr lang="en-US" b="1" dirty="0" smtClean="0"/>
              <a:t>Optional</a:t>
            </a:r>
            <a:r>
              <a:rPr lang="en-US" dirty="0" smtClean="0"/>
              <a:t>: the transition is always taken when the event occurs</a:t>
            </a:r>
          </a:p>
          <a:p>
            <a:r>
              <a:rPr lang="en-US" dirty="0" smtClean="0"/>
              <a:t>Effect</a:t>
            </a:r>
          </a:p>
          <a:p>
            <a:pPr lvl="1"/>
            <a:r>
              <a:rPr lang="en-US" dirty="0" smtClean="0"/>
              <a:t>An outcome that is executed if the transition is successful</a:t>
            </a:r>
          </a:p>
          <a:p>
            <a:pPr lvl="1"/>
            <a:r>
              <a:rPr lang="en-US" b="1" dirty="0" smtClean="0"/>
              <a:t>Optional</a:t>
            </a:r>
            <a:r>
              <a:rPr lang="en-US" dirty="0" smtClean="0"/>
              <a:t>: no extra outcome happens with the transition</a:t>
            </a:r>
            <a:endParaRPr lang="en-US" b="1" dirty="0"/>
          </a:p>
        </p:txBody>
      </p:sp>
    </p:spTree>
    <p:extLst>
      <p:ext uri="{BB962C8B-B14F-4D97-AF65-F5344CB8AC3E}">
        <p14:creationId xmlns:p14="http://schemas.microsoft.com/office/powerpoint/2010/main" val="2920014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1752600"/>
            <a:ext cx="6262716" cy="41358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398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state machine</a:t>
            </a:r>
            <a:endParaRPr lang="en-US" dirty="0"/>
          </a:p>
        </p:txBody>
      </p:sp>
      <p:sp>
        <p:nvSpPr>
          <p:cNvPr id="3" name="Content Placeholder 2"/>
          <p:cNvSpPr>
            <a:spLocks noGrp="1"/>
          </p:cNvSpPr>
          <p:nvPr>
            <p:ph sz="quarter" idx="1"/>
          </p:nvPr>
        </p:nvSpPr>
        <p:spPr/>
        <p:txBody>
          <a:bodyPr>
            <a:normAutofit/>
          </a:bodyPr>
          <a:lstStyle/>
          <a:p>
            <a:r>
              <a:rPr lang="en-US" sz="2400" dirty="0" smtClean="0"/>
              <a:t>Create a </a:t>
            </a:r>
            <a:r>
              <a:rPr lang="en-US" sz="2400" dirty="0" smtClean="0"/>
              <a:t>finite state machine for a vending machine that accepts nickels, dimes and quarters and then dispenses bubble gum for 25¢</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895600"/>
            <a:ext cx="6781800" cy="31159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338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state machine</a:t>
            </a:r>
            <a:endParaRPr lang="en-US" dirty="0"/>
          </a:p>
        </p:txBody>
      </p:sp>
      <p:sp>
        <p:nvSpPr>
          <p:cNvPr id="3" name="Content Placeholder 2"/>
          <p:cNvSpPr>
            <a:spLocks noGrp="1"/>
          </p:cNvSpPr>
          <p:nvPr>
            <p:ph sz="quarter" idx="1"/>
          </p:nvPr>
        </p:nvSpPr>
        <p:spPr/>
        <p:txBody>
          <a:bodyPr/>
          <a:lstStyle/>
          <a:p>
            <a:r>
              <a:rPr lang="en-US" dirty="0" smtClean="0"/>
              <a:t>How would you model a stick-shift car?</a:t>
            </a:r>
          </a:p>
          <a:p>
            <a:pPr lvl="1"/>
            <a:r>
              <a:rPr lang="en-US" dirty="0" smtClean="0"/>
              <a:t>Clutch?</a:t>
            </a:r>
          </a:p>
          <a:p>
            <a:pPr lvl="1"/>
            <a:r>
              <a:rPr lang="en-US" dirty="0" smtClean="0"/>
              <a:t>Different gears?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352800"/>
            <a:ext cx="7247621" cy="26833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692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248</TotalTime>
  <Words>484</Words>
  <Application>Microsoft Office PowerPoint</Application>
  <PresentationFormat>On-screen Show (4:3)</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UML</vt:lpstr>
      <vt:lpstr>What are state diagrams?</vt:lpstr>
      <vt:lpstr>Other facts</vt:lpstr>
      <vt:lpstr>States and transitions</vt:lpstr>
      <vt:lpstr>Initial and final states</vt:lpstr>
      <vt:lpstr>Transitions</vt:lpstr>
      <vt:lpstr>Transitions</vt:lpstr>
      <vt:lpstr>Example state machine</vt:lpstr>
      <vt:lpstr>Example state machine</vt:lpstr>
      <vt:lpstr>Try it yourself!</vt:lpstr>
      <vt:lpstr>Solution</vt:lpstr>
      <vt:lpstr>Try it yourself!</vt:lpstr>
      <vt:lpstr>Sources</vt:lpstr>
      <vt:lpstr>UML</vt:lpstr>
    </vt:vector>
  </TitlesOfParts>
  <Company>Green River Community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dc:title>
  <dc:creator>Josh Archer</dc:creator>
  <cp:lastModifiedBy>Josh Archer</cp:lastModifiedBy>
  <cp:revision>24</cp:revision>
  <dcterms:created xsi:type="dcterms:W3CDTF">2016-09-27T21:23:40Z</dcterms:created>
  <dcterms:modified xsi:type="dcterms:W3CDTF">2016-09-28T21:52:30Z</dcterms:modified>
</cp:coreProperties>
</file>