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0" r:id="rId17"/>
    <p:sldId id="271" r:id="rId18"/>
    <p:sldId id="272" r:id="rId19"/>
    <p:sldId id="27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22"/>
    <p:restoredTop sz="92749" autoAdjust="0"/>
  </p:normalViewPr>
  <p:slideViewPr>
    <p:cSldViewPr>
      <p:cViewPr varScale="1">
        <p:scale>
          <a:sx n="99" d="100"/>
          <a:sy n="99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C52EE-543E-9B4D-9C4E-444E152ACF12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318A06-D507-054F-BEB8-03C64FC8BCEB}">
      <dgm:prSet phldrT="[Text]"/>
      <dgm:spPr/>
      <dgm:t>
        <a:bodyPr/>
        <a:lstStyle/>
        <a:p>
          <a:r>
            <a:rPr lang="en-US" dirty="0"/>
            <a:t>Favor composition over inheritance</a:t>
          </a:r>
        </a:p>
      </dgm:t>
    </dgm:pt>
    <dgm:pt modelId="{FC776742-AC4B-6144-9600-7B68B40334A7}" type="parTrans" cxnId="{DC3FBBA1-9855-FE42-836A-67EAF28AC65F}">
      <dgm:prSet/>
      <dgm:spPr/>
      <dgm:t>
        <a:bodyPr/>
        <a:lstStyle/>
        <a:p>
          <a:endParaRPr lang="en-US"/>
        </a:p>
      </dgm:t>
    </dgm:pt>
    <dgm:pt modelId="{484F5402-E0E0-614C-8579-29755DBC8436}" type="sibTrans" cxnId="{DC3FBBA1-9855-FE42-836A-67EAF28AC65F}">
      <dgm:prSet/>
      <dgm:spPr/>
      <dgm:t>
        <a:bodyPr/>
        <a:lstStyle/>
        <a:p>
          <a:endParaRPr lang="en-US"/>
        </a:p>
      </dgm:t>
    </dgm:pt>
    <dgm:pt modelId="{F1018203-0733-1C48-BBCF-A7823DE20224}">
      <dgm:prSet phldrT="[Text]"/>
      <dgm:spPr/>
      <dgm:t>
        <a:bodyPr/>
        <a:lstStyle/>
        <a:p>
          <a:r>
            <a:rPr lang="en-US" dirty="0"/>
            <a:t>Program against interfaces</a:t>
          </a:r>
        </a:p>
      </dgm:t>
    </dgm:pt>
    <dgm:pt modelId="{9442555B-6547-1946-A996-170F21D02461}" type="parTrans" cxnId="{2D165AF2-88E9-8941-8931-61AE4E217C6E}">
      <dgm:prSet/>
      <dgm:spPr/>
      <dgm:t>
        <a:bodyPr/>
        <a:lstStyle/>
        <a:p>
          <a:endParaRPr lang="en-US"/>
        </a:p>
      </dgm:t>
    </dgm:pt>
    <dgm:pt modelId="{F92CF10C-59B3-8A45-9A0A-75C5D50113D2}" type="sibTrans" cxnId="{2D165AF2-88E9-8941-8931-61AE4E217C6E}">
      <dgm:prSet/>
      <dgm:spPr/>
      <dgm:t>
        <a:bodyPr/>
        <a:lstStyle/>
        <a:p>
          <a:endParaRPr lang="en-US"/>
        </a:p>
      </dgm:t>
    </dgm:pt>
    <dgm:pt modelId="{D8F653AC-7FE5-7247-9A1E-DEC06B211172}">
      <dgm:prSet phldrT="[Text]"/>
      <dgm:spPr/>
      <dgm:t>
        <a:bodyPr/>
        <a:lstStyle/>
        <a:p>
          <a:r>
            <a:rPr lang="en-US" dirty="0"/>
            <a:t>Find what varies and encapsulate it</a:t>
          </a:r>
        </a:p>
      </dgm:t>
    </dgm:pt>
    <dgm:pt modelId="{6E795A42-9D98-214C-A2A5-8E77210601F2}" type="parTrans" cxnId="{22620738-6C6F-3F4D-81B7-D2E3B82C935E}">
      <dgm:prSet/>
      <dgm:spPr/>
      <dgm:t>
        <a:bodyPr/>
        <a:lstStyle/>
        <a:p>
          <a:endParaRPr lang="en-US"/>
        </a:p>
      </dgm:t>
    </dgm:pt>
    <dgm:pt modelId="{238ECCBB-7F33-564A-8E05-AC6958398BBF}" type="sibTrans" cxnId="{22620738-6C6F-3F4D-81B7-D2E3B82C935E}">
      <dgm:prSet/>
      <dgm:spPr/>
      <dgm:t>
        <a:bodyPr/>
        <a:lstStyle/>
        <a:p>
          <a:endParaRPr lang="en-US"/>
        </a:p>
      </dgm:t>
    </dgm:pt>
    <dgm:pt modelId="{C13DEEB0-3FF1-A74C-A57F-9FE80C109F5D}" type="pres">
      <dgm:prSet presAssocID="{A29C52EE-543E-9B4D-9C4E-444E152ACF1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91EAF8-FEC6-F843-8D66-A26024C85B36}" type="pres">
      <dgm:prSet presAssocID="{88318A06-D507-054F-BEB8-03C64FC8BCEB}" presName="composite" presStyleCnt="0"/>
      <dgm:spPr/>
    </dgm:pt>
    <dgm:pt modelId="{7BEB3CA0-CE3D-D949-B40B-3BFDAA9E984E}" type="pres">
      <dgm:prSet presAssocID="{88318A06-D507-054F-BEB8-03C64FC8BCEB}" presName="imgShp" presStyleLbl="fgImgPlace1" presStyleIdx="0" presStyleCnt="3"/>
      <dgm:spPr/>
    </dgm:pt>
    <dgm:pt modelId="{4124A562-366A-2049-9FB0-77F10A643C6E}" type="pres">
      <dgm:prSet presAssocID="{88318A06-D507-054F-BEB8-03C64FC8BCE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91E8C-857E-4947-A67D-D0FD2BD7F894}" type="pres">
      <dgm:prSet presAssocID="{484F5402-E0E0-614C-8579-29755DBC8436}" presName="spacing" presStyleCnt="0"/>
      <dgm:spPr/>
    </dgm:pt>
    <dgm:pt modelId="{B0D1E43C-4176-EC4D-9F40-BEEEE38AEAF5}" type="pres">
      <dgm:prSet presAssocID="{F1018203-0733-1C48-BBCF-A7823DE20224}" presName="composite" presStyleCnt="0"/>
      <dgm:spPr/>
    </dgm:pt>
    <dgm:pt modelId="{111D0A0B-530E-BB4E-8751-BF4A67DB45FA}" type="pres">
      <dgm:prSet presAssocID="{F1018203-0733-1C48-BBCF-A7823DE20224}" presName="imgShp" presStyleLbl="fgImgPlace1" presStyleIdx="1" presStyleCnt="3"/>
      <dgm:spPr/>
    </dgm:pt>
    <dgm:pt modelId="{77B8A856-E54A-1247-AC56-4E08464AD48B}" type="pres">
      <dgm:prSet presAssocID="{F1018203-0733-1C48-BBCF-A7823DE2022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7AC72-66B4-6946-B1A7-FEAD759F0C79}" type="pres">
      <dgm:prSet presAssocID="{F92CF10C-59B3-8A45-9A0A-75C5D50113D2}" presName="spacing" presStyleCnt="0"/>
      <dgm:spPr/>
    </dgm:pt>
    <dgm:pt modelId="{2CE3CE97-2283-D240-AA7B-60821B3C3AC7}" type="pres">
      <dgm:prSet presAssocID="{D8F653AC-7FE5-7247-9A1E-DEC06B211172}" presName="composite" presStyleCnt="0"/>
      <dgm:spPr/>
    </dgm:pt>
    <dgm:pt modelId="{F9D5882A-7316-0641-918B-A7781DE8BF14}" type="pres">
      <dgm:prSet presAssocID="{D8F653AC-7FE5-7247-9A1E-DEC06B211172}" presName="imgShp" presStyleLbl="fgImgPlace1" presStyleIdx="2" presStyleCnt="3"/>
      <dgm:spPr/>
    </dgm:pt>
    <dgm:pt modelId="{D627A8B3-13EE-D44D-84DF-1458E19FC647}" type="pres">
      <dgm:prSet presAssocID="{D8F653AC-7FE5-7247-9A1E-DEC06B21117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E216D-3EB2-DD45-919B-F684A16CB26B}" type="presOf" srcId="{88318A06-D507-054F-BEB8-03C64FC8BCEB}" destId="{4124A562-366A-2049-9FB0-77F10A643C6E}" srcOrd="0" destOrd="0" presId="urn:microsoft.com/office/officeart/2005/8/layout/vList3"/>
    <dgm:cxn modelId="{4B0F72F1-90ED-C141-820C-FA19986CBBC7}" type="presOf" srcId="{D8F653AC-7FE5-7247-9A1E-DEC06B211172}" destId="{D627A8B3-13EE-D44D-84DF-1458E19FC647}" srcOrd="0" destOrd="0" presId="urn:microsoft.com/office/officeart/2005/8/layout/vList3"/>
    <dgm:cxn modelId="{DC3FBBA1-9855-FE42-836A-67EAF28AC65F}" srcId="{A29C52EE-543E-9B4D-9C4E-444E152ACF12}" destId="{88318A06-D507-054F-BEB8-03C64FC8BCEB}" srcOrd="0" destOrd="0" parTransId="{FC776742-AC4B-6144-9600-7B68B40334A7}" sibTransId="{484F5402-E0E0-614C-8579-29755DBC8436}"/>
    <dgm:cxn modelId="{F096C297-68DD-6B4F-8CA6-0F8E2C1481B4}" type="presOf" srcId="{F1018203-0733-1C48-BBCF-A7823DE20224}" destId="{77B8A856-E54A-1247-AC56-4E08464AD48B}" srcOrd="0" destOrd="0" presId="urn:microsoft.com/office/officeart/2005/8/layout/vList3"/>
    <dgm:cxn modelId="{22620738-6C6F-3F4D-81B7-D2E3B82C935E}" srcId="{A29C52EE-543E-9B4D-9C4E-444E152ACF12}" destId="{D8F653AC-7FE5-7247-9A1E-DEC06B211172}" srcOrd="2" destOrd="0" parTransId="{6E795A42-9D98-214C-A2A5-8E77210601F2}" sibTransId="{238ECCBB-7F33-564A-8E05-AC6958398BBF}"/>
    <dgm:cxn modelId="{7CB3C489-BE98-EF4E-A715-E03651D70EE6}" type="presOf" srcId="{A29C52EE-543E-9B4D-9C4E-444E152ACF12}" destId="{C13DEEB0-3FF1-A74C-A57F-9FE80C109F5D}" srcOrd="0" destOrd="0" presId="urn:microsoft.com/office/officeart/2005/8/layout/vList3"/>
    <dgm:cxn modelId="{2D165AF2-88E9-8941-8931-61AE4E217C6E}" srcId="{A29C52EE-543E-9B4D-9C4E-444E152ACF12}" destId="{F1018203-0733-1C48-BBCF-A7823DE20224}" srcOrd="1" destOrd="0" parTransId="{9442555B-6547-1946-A996-170F21D02461}" sibTransId="{F92CF10C-59B3-8A45-9A0A-75C5D50113D2}"/>
    <dgm:cxn modelId="{DC7F50EC-E6E2-FF4D-B670-6B5600DDA09F}" type="presParOf" srcId="{C13DEEB0-3FF1-A74C-A57F-9FE80C109F5D}" destId="{D791EAF8-FEC6-F843-8D66-A26024C85B36}" srcOrd="0" destOrd="0" presId="urn:microsoft.com/office/officeart/2005/8/layout/vList3"/>
    <dgm:cxn modelId="{13E9FC89-D062-894F-9C64-5C7BF8B48845}" type="presParOf" srcId="{D791EAF8-FEC6-F843-8D66-A26024C85B36}" destId="{7BEB3CA0-CE3D-D949-B40B-3BFDAA9E984E}" srcOrd="0" destOrd="0" presId="urn:microsoft.com/office/officeart/2005/8/layout/vList3"/>
    <dgm:cxn modelId="{2FC18EA5-459D-6C49-8BEB-2116E73890FB}" type="presParOf" srcId="{D791EAF8-FEC6-F843-8D66-A26024C85B36}" destId="{4124A562-366A-2049-9FB0-77F10A643C6E}" srcOrd="1" destOrd="0" presId="urn:microsoft.com/office/officeart/2005/8/layout/vList3"/>
    <dgm:cxn modelId="{58074174-E212-AA4C-B42A-5D2587C18219}" type="presParOf" srcId="{C13DEEB0-3FF1-A74C-A57F-9FE80C109F5D}" destId="{18D91E8C-857E-4947-A67D-D0FD2BD7F894}" srcOrd="1" destOrd="0" presId="urn:microsoft.com/office/officeart/2005/8/layout/vList3"/>
    <dgm:cxn modelId="{13D10A53-2583-4842-966F-BABD705B7327}" type="presParOf" srcId="{C13DEEB0-3FF1-A74C-A57F-9FE80C109F5D}" destId="{B0D1E43C-4176-EC4D-9F40-BEEEE38AEAF5}" srcOrd="2" destOrd="0" presId="urn:microsoft.com/office/officeart/2005/8/layout/vList3"/>
    <dgm:cxn modelId="{4AB712DB-FA5E-7041-84AF-18DCC92ADCC5}" type="presParOf" srcId="{B0D1E43C-4176-EC4D-9F40-BEEEE38AEAF5}" destId="{111D0A0B-530E-BB4E-8751-BF4A67DB45FA}" srcOrd="0" destOrd="0" presId="urn:microsoft.com/office/officeart/2005/8/layout/vList3"/>
    <dgm:cxn modelId="{A17685AD-3395-2746-A679-185C5F342DD8}" type="presParOf" srcId="{B0D1E43C-4176-EC4D-9F40-BEEEE38AEAF5}" destId="{77B8A856-E54A-1247-AC56-4E08464AD48B}" srcOrd="1" destOrd="0" presId="urn:microsoft.com/office/officeart/2005/8/layout/vList3"/>
    <dgm:cxn modelId="{EC5308CD-6551-DF42-BE52-4C515CFA404E}" type="presParOf" srcId="{C13DEEB0-3FF1-A74C-A57F-9FE80C109F5D}" destId="{0FA7AC72-66B4-6946-B1A7-FEAD759F0C79}" srcOrd="3" destOrd="0" presId="urn:microsoft.com/office/officeart/2005/8/layout/vList3"/>
    <dgm:cxn modelId="{C0DAE227-F008-C949-A710-6A9058D98690}" type="presParOf" srcId="{C13DEEB0-3FF1-A74C-A57F-9FE80C109F5D}" destId="{2CE3CE97-2283-D240-AA7B-60821B3C3AC7}" srcOrd="4" destOrd="0" presId="urn:microsoft.com/office/officeart/2005/8/layout/vList3"/>
    <dgm:cxn modelId="{D3B0BEF3-D682-C040-BC1B-327FCCBB0F1B}" type="presParOf" srcId="{2CE3CE97-2283-D240-AA7B-60821B3C3AC7}" destId="{F9D5882A-7316-0641-918B-A7781DE8BF14}" srcOrd="0" destOrd="0" presId="urn:microsoft.com/office/officeart/2005/8/layout/vList3"/>
    <dgm:cxn modelId="{0287B0AF-5421-6547-BD59-D78C534F4656}" type="presParOf" srcId="{2CE3CE97-2283-D240-AA7B-60821B3C3AC7}" destId="{D627A8B3-13EE-D44D-84DF-1458E19FC6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4A562-366A-2049-9FB0-77F10A643C6E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Favor composition over inheritance</a:t>
          </a:r>
        </a:p>
      </dsp:txBody>
      <dsp:txXfrm rot="10800000">
        <a:off x="1585466" y="1895"/>
        <a:ext cx="3771647" cy="1128772"/>
      </dsp:txXfrm>
    </dsp:sp>
    <dsp:sp modelId="{7BEB3CA0-CE3D-D949-B40B-3BFDAA9E984E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B8A856-E54A-1247-AC56-4E08464AD48B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gradFill rotWithShape="0">
          <a:gsLst>
            <a:gs pos="0">
              <a:schemeClr val="accent5">
                <a:hueOff val="2404067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7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Program against interfaces</a:t>
          </a:r>
        </a:p>
      </dsp:txBody>
      <dsp:txXfrm rot="10800000">
        <a:off x="1585466" y="1467613"/>
        <a:ext cx="3771647" cy="1128772"/>
      </dsp:txXfrm>
    </dsp:sp>
    <dsp:sp modelId="{111D0A0B-530E-BB4E-8751-BF4A67DB45FA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solidFill>
          <a:schemeClr val="accent5">
            <a:tint val="50000"/>
            <a:hueOff val="2165607"/>
            <a:satOff val="-1824"/>
            <a:lumOff val="62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27A8B3-13EE-D44D-84DF-1458E19FC647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Find what varies and encapsulate it</a:t>
          </a:r>
        </a:p>
      </dsp:txBody>
      <dsp:txXfrm rot="10800000">
        <a:off x="1585466" y="2933332"/>
        <a:ext cx="3771647" cy="1128772"/>
      </dsp:txXfrm>
    </dsp:sp>
    <dsp:sp modelId="{F9D5882A-7316-0641-918B-A7781DE8BF14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solidFill>
          <a:schemeClr val="accent5">
            <a:tint val="50000"/>
            <a:hueOff val="4331215"/>
            <a:satOff val="-3648"/>
            <a:lumOff val="125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0B91-3F85-4B6E-BF42-E210F30A873C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0F66F-4876-4A9A-8C63-6D4E97BF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0F66F-4876-4A9A-8C63-6D4E97BFC5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94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1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72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0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2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0A3D-6B47-4FAC-9861-CFBF06B989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BB6D6F-94C6-4E41-992C-1CE6DD63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Strategy Pattern</a:t>
            </a:r>
          </a:p>
          <a:p>
            <a:r>
              <a:rPr lang="en-US" dirty="0"/>
              <a:t>IT 426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2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adventurer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808" y="1524000"/>
            <a:ext cx="6591985" cy="914400"/>
          </a:xfrm>
        </p:spPr>
        <p:txBody>
          <a:bodyPr/>
          <a:lstStyle/>
          <a:p>
            <a:r>
              <a:rPr lang="en-US" dirty="0"/>
              <a:t>Adding a new adventurer, let’s say a “peasant”, would not require changing any existing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20" y="3124200"/>
            <a:ext cx="6277585" cy="3152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3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our design work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0864"/>
            <a:ext cx="6591985" cy="1681936"/>
          </a:xfrm>
        </p:spPr>
        <p:txBody>
          <a:bodyPr/>
          <a:lstStyle/>
          <a:p>
            <a:r>
              <a:rPr lang="en-US" dirty="0"/>
              <a:t>If we keep adding new adventurers?</a:t>
            </a:r>
          </a:p>
          <a:p>
            <a:r>
              <a:rPr lang="en-US" dirty="0"/>
              <a:t>If we keep adding features to an adventurer?</a:t>
            </a:r>
          </a:p>
          <a:p>
            <a:r>
              <a:rPr lang="en-US" dirty="0"/>
              <a:t>How would we add a “weapon” feature to our game?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114800"/>
            <a:ext cx="2324425" cy="1333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04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4" y="1896737"/>
            <a:ext cx="7578786" cy="4271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082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446" y="1524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200" dirty="0"/>
              <a:t>Inheritance does not serve us well here</a:t>
            </a:r>
          </a:p>
          <a:p>
            <a:r>
              <a:rPr lang="en-US" sz="2200" dirty="0"/>
              <a:t>This design will result in an exponential number of classes (each new feature makes this worse)</a:t>
            </a:r>
          </a:p>
          <a:p>
            <a:r>
              <a:rPr lang="en-US" sz="2200" dirty="0"/>
              <a:t>We cannot create a new Weapon class without creating a new class for each Adventurer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419600"/>
            <a:ext cx="4426080" cy="230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9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design pattern principles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5456191"/>
              </p:ext>
            </p:extLst>
          </p:nvPr>
        </p:nvGraphicFramePr>
        <p:xfrm>
          <a:off x="1810438" y="23554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2514600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4002747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5468458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94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591985" cy="2971800"/>
          </a:xfrm>
        </p:spPr>
        <p:txBody>
          <a:bodyPr/>
          <a:lstStyle/>
          <a:p>
            <a:r>
              <a:rPr lang="en-US" dirty="0" smtClean="0"/>
              <a:t>Behavioral pattern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b="1" dirty="0" smtClean="0"/>
              <a:t>Context</a:t>
            </a:r>
            <a:r>
              <a:rPr lang="en-US" dirty="0" smtClean="0"/>
              <a:t>: ”A class with a configurable algorithm or behavior”</a:t>
            </a:r>
          </a:p>
          <a:p>
            <a:pPr lvl="1"/>
            <a:r>
              <a:rPr lang="en-US" b="1" dirty="0" smtClean="0"/>
              <a:t>Strategy</a:t>
            </a:r>
            <a:r>
              <a:rPr lang="en-US" dirty="0" smtClean="0"/>
              <a:t>: ”Defines an interface common to all […] strategy classes”</a:t>
            </a:r>
          </a:p>
          <a:p>
            <a:pPr lvl="1"/>
            <a:r>
              <a:rPr lang="en-US" b="1" dirty="0" smtClean="0"/>
              <a:t>Concrete Strategy</a:t>
            </a:r>
            <a:r>
              <a:rPr lang="en-US" dirty="0" smtClean="0"/>
              <a:t>: A class which uses the strategy interface and provides an implementation of the algorithm required by the context.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679899"/>
            <a:ext cx="3295650" cy="20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encapsulate what varies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interface for each family of algorithms</a:t>
            </a:r>
          </a:p>
          <a:p>
            <a:r>
              <a:rPr lang="en-US" dirty="0"/>
              <a:t>Create a concrete class for each implementation of the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3615146" cy="1798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450189"/>
            <a:ext cx="3877488" cy="1859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7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use composition rather than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each algorithm that varies as a field in the client using the associated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52800"/>
            <a:ext cx="5961052" cy="290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84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Let’s write some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6591300" cy="2522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7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Gamma, Erich, et al. Design Patterns: Elements of Reusable Object-Oriented Software. Indianapolis, IN: Addison-Wesley, 1994</a:t>
            </a:r>
          </a:p>
        </p:txBody>
      </p:sp>
    </p:spTree>
    <p:extLst>
      <p:ext uri="{BB962C8B-B14F-4D97-AF65-F5344CB8AC3E}">
        <p14:creationId xmlns:p14="http://schemas.microsoft.com/office/powerpoint/2010/main" val="8821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Gang of four: 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1800" i="1" dirty="0"/>
              <a:t>“Define a family of algorithms, encapsulate each one, and make them interchangeable. Strategy lets the algorithm vary independently from clients that use it.”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374057"/>
            <a:ext cx="2498411" cy="24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6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Strategy Pattern</a:t>
            </a:r>
          </a:p>
          <a:p>
            <a:r>
              <a:rPr lang="en-US" dirty="0"/>
              <a:t>IT 426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adventure game!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game will include:</a:t>
            </a:r>
          </a:p>
          <a:p>
            <a:pPr lvl="1"/>
            <a:r>
              <a:rPr lang="en-US" dirty="0"/>
              <a:t>Adventurers: </a:t>
            </a:r>
          </a:p>
          <a:p>
            <a:pPr lvl="2"/>
            <a:r>
              <a:rPr lang="en-US" dirty="0"/>
              <a:t>Knights</a:t>
            </a:r>
          </a:p>
          <a:p>
            <a:pPr lvl="2"/>
            <a:r>
              <a:rPr lang="en-US" dirty="0"/>
              <a:t>Squires</a:t>
            </a:r>
          </a:p>
          <a:p>
            <a:pPr lvl="1"/>
            <a:r>
              <a:rPr lang="en-US" dirty="0"/>
              <a:t>Adventurers can have names and will have to brave adventures</a:t>
            </a:r>
          </a:p>
          <a:p>
            <a:pPr lvl="1"/>
            <a:r>
              <a:rPr lang="en-US" dirty="0"/>
              <a:t>Adventurers can equip themselves with weapons to defend themselves</a:t>
            </a:r>
          </a:p>
        </p:txBody>
      </p:sp>
      <p:pic>
        <p:nvPicPr>
          <p:cNvPr id="1027" name="Picture 3" descr="C:\Users\Josh\AppData\Local\Microsoft\Windows\Temporary Internet Files\Content.IE5\XM0R0MET\comic-knight-or-soldier-holding-a-sword-and-a-shield-16374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088" y="1676400"/>
            <a:ext cx="1542312" cy="17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3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adventure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 fine for the two objects we have in mind</a:t>
            </a:r>
          </a:p>
          <a:p>
            <a:r>
              <a:rPr lang="en-US" dirty="0"/>
              <a:t>What if we add a third adventurer?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4" y="2466840"/>
            <a:ext cx="5134692" cy="1924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893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object to our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a princess adventurer</a:t>
            </a:r>
          </a:p>
        </p:txBody>
      </p:sp>
      <p:pic>
        <p:nvPicPr>
          <p:cNvPr id="2050" name="Picture 2" descr="C:\Users\Josh\AppData\Local\Microsoft\Windows\Temporary Internet Files\Content.IE5\YNIW8GV2\princess_in_blue_poser_png_clipart__11__by_clipartcotttage-d7cl54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524003" cy="243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5153745" cy="194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236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25377"/>
            <a:ext cx="6591985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have broken a well known design rule called the “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open-closed principle</a:t>
            </a:r>
            <a:r>
              <a:rPr lang="en-US" sz="2400" dirty="0"/>
              <a:t>”</a:t>
            </a:r>
          </a:p>
          <a:p>
            <a:r>
              <a:rPr lang="en-US" sz="2400" dirty="0"/>
              <a:t>When adding features to a class, a class should be:</a:t>
            </a:r>
          </a:p>
          <a:p>
            <a:pPr lvl="1"/>
            <a:r>
              <a:rPr lang="en-US" sz="2000" dirty="0"/>
              <a:t>Open for extension (inheritance)</a:t>
            </a:r>
          </a:p>
          <a:p>
            <a:pPr lvl="1"/>
            <a:r>
              <a:rPr lang="en-US" sz="2000" dirty="0"/>
              <a:t>Closed for modification</a:t>
            </a:r>
          </a:p>
          <a:p>
            <a:r>
              <a:rPr lang="en-US" sz="2400" dirty="0"/>
              <a:t>Modification is allowed only to fix bugs</a:t>
            </a:r>
          </a:p>
          <a:p>
            <a:r>
              <a:rPr lang="en-US" sz="2400" dirty="0"/>
              <a:t>Updates or new features should be placed in a new class</a:t>
            </a:r>
          </a:p>
        </p:txBody>
      </p:sp>
    </p:spTree>
    <p:extLst>
      <p:ext uri="{BB962C8B-B14F-4D97-AF65-F5344CB8AC3E}">
        <p14:creationId xmlns:p14="http://schemas.microsoft.com/office/powerpoint/2010/main" val="32679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9114"/>
            <a:ext cx="7772400" cy="5102352"/>
          </a:xfrm>
        </p:spPr>
        <p:txBody>
          <a:bodyPr>
            <a:normAutofit/>
          </a:bodyPr>
          <a:lstStyle/>
          <a:p>
            <a:r>
              <a:rPr lang="en-US" sz="2000" dirty="0"/>
              <a:t>Dependent classes can become broken through your changes</a:t>
            </a:r>
          </a:p>
          <a:p>
            <a:r>
              <a:rPr lang="en-US" sz="2000" dirty="0"/>
              <a:t>Leading to </a:t>
            </a:r>
          </a:p>
          <a:p>
            <a:pPr lvl="1"/>
            <a:r>
              <a:rPr lang="en-US" sz="1800" dirty="0"/>
              <a:t>Code reviews - </a:t>
            </a:r>
            <a:r>
              <a:rPr lang="en-US" dirty="0"/>
              <a:t>r</a:t>
            </a:r>
            <a:r>
              <a:rPr lang="en-US" sz="1600" dirty="0"/>
              <a:t>eviewing your peer’s code for mistakes, errors or design flaws</a:t>
            </a:r>
          </a:p>
          <a:p>
            <a:pPr lvl="1"/>
            <a:r>
              <a:rPr lang="en-US" sz="1800" dirty="0"/>
              <a:t>Unit tests - </a:t>
            </a:r>
            <a:r>
              <a:rPr lang="en-US" dirty="0"/>
              <a:t>t</a:t>
            </a:r>
            <a:r>
              <a:rPr lang="en-US" sz="1600" dirty="0"/>
              <a:t>esting small code segments (units), typically methods</a:t>
            </a:r>
          </a:p>
          <a:p>
            <a:pPr lvl="1"/>
            <a:r>
              <a:rPr lang="en-US" sz="1800" dirty="0"/>
              <a:t>Software regression - </a:t>
            </a:r>
            <a:r>
              <a:rPr lang="en-US" dirty="0"/>
              <a:t>a</a:t>
            </a:r>
            <a:r>
              <a:rPr lang="en-US" sz="1600" dirty="0"/>
              <a:t> software bug that, when introduced, breaks an existing feature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343400"/>
            <a:ext cx="4267200" cy="23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“When a single change to a program results in a cascade of changes to dependent modules, that program exhibits the undesirable attributes that we have come to associate with “bad” design. The program becomes fragile, rigid, unpredictable and </a:t>
            </a:r>
            <a:r>
              <a:rPr lang="en-US" i="1" dirty="0" err="1"/>
              <a:t>unreusable</a:t>
            </a:r>
            <a:r>
              <a:rPr lang="en-US" i="1" dirty="0"/>
              <a:t>. The open-closed principle attacks this in a very straightforward way. It says that you should design modules that never change.”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- Bertrand Meyer</a:t>
            </a:r>
          </a:p>
        </p:txBody>
      </p:sp>
    </p:spTree>
    <p:extLst>
      <p:ext uri="{BB962C8B-B14F-4D97-AF65-F5344CB8AC3E}">
        <p14:creationId xmlns:p14="http://schemas.microsoft.com/office/powerpoint/2010/main" val="11735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6591985" cy="914400"/>
          </a:xfrm>
        </p:spPr>
        <p:txBody>
          <a:bodyPr/>
          <a:lstStyle/>
          <a:p>
            <a:r>
              <a:rPr lang="en-US" dirty="0"/>
              <a:t>What if we instead tried to implement each adventurer in their own class using inheritance?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01148"/>
            <a:ext cx="5101094" cy="3556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16066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564</Words>
  <Application>Microsoft Macintosh PowerPoint</Application>
  <PresentationFormat>On-screen Show (4:3)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Wingdings 3</vt:lpstr>
      <vt:lpstr>Arial</vt:lpstr>
      <vt:lpstr>Wisp</vt:lpstr>
      <vt:lpstr>Design Patterns</vt:lpstr>
      <vt:lpstr>Definition</vt:lpstr>
      <vt:lpstr>Let’s build an adventure game!</vt:lpstr>
      <vt:lpstr>Building the adventure class</vt:lpstr>
      <vt:lpstr>Adding a new object to our design</vt:lpstr>
      <vt:lpstr>Open-closed principle</vt:lpstr>
      <vt:lpstr>Why is this important?</vt:lpstr>
      <vt:lpstr>Open-closed principle</vt:lpstr>
      <vt:lpstr>Inheritance</vt:lpstr>
      <vt:lpstr>Add a new adventurer</vt:lpstr>
      <vt:lpstr>Does our design work well?</vt:lpstr>
      <vt:lpstr>Inheritance</vt:lpstr>
      <vt:lpstr>Key observations</vt:lpstr>
      <vt:lpstr>Primary design pattern principles</vt:lpstr>
      <vt:lpstr>The Strategy pattern</vt:lpstr>
      <vt:lpstr>Step 1: encapsulate what varies</vt:lpstr>
      <vt:lpstr>Step 2: use composition rather than inheritance</vt:lpstr>
      <vt:lpstr> Let’s write some code</vt:lpstr>
      <vt:lpstr>Sources</vt:lpstr>
      <vt:lpstr>Design Patterns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 Archer</cp:lastModifiedBy>
  <cp:revision>25</cp:revision>
  <dcterms:created xsi:type="dcterms:W3CDTF">2015-07-11T04:13:54Z</dcterms:created>
  <dcterms:modified xsi:type="dcterms:W3CDTF">2017-11-03T17:08:12Z</dcterms:modified>
</cp:coreProperties>
</file>