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94586"/>
  </p:normalViewPr>
  <p:slideViewPr>
    <p:cSldViewPr snapToGrid="0" snapToObjects="1">
      <p:cViewPr varScale="1">
        <p:scale>
          <a:sx n="51" d="100"/>
          <a:sy n="51" d="100"/>
        </p:scale>
        <p:origin x="44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lvl1pPr>
              <a:lnSpc>
                <a:spcPct val="100000"/>
              </a:lnSpc>
              <a:defRPr sz="1800">
                <a:latin typeface="Avenir Book"/>
                <a:ea typeface="Avenir Book"/>
                <a:cs typeface="Avenir Book"/>
                <a:sym typeface="Avenir Book"/>
              </a:defRPr>
            </a:lvl1pPr>
          </a:lstStyle>
          <a:p>
            <a:r>
              <a:t>Here’s a look at how progressive enhancement should pan out for your code with regard to accessibility. You should lean on HTML and CSS, use JavaScript when you need to, and use ARIA when the other three don’t cut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1066800" y="6680200"/>
            <a:ext cx="22252676" cy="182"/>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1066800" y="1854200"/>
            <a:ext cx="22237700" cy="4470400"/>
          </a:xfrm>
          <a:prstGeom prst="rect">
            <a:avLst/>
          </a:prstGeom>
        </p:spPr>
        <p:txBody>
          <a:bodyPr/>
          <a:lstStyle/>
          <a:p>
            <a:r>
              <a:t>Title Text</a:t>
            </a:r>
          </a:p>
        </p:txBody>
      </p:sp>
      <p:sp>
        <p:nvSpPr>
          <p:cNvPr id="14" name="Body Level One…"/>
          <p:cNvSpPr txBox="1">
            <a:spLocks noGrp="1"/>
          </p:cNvSpPr>
          <p:nvPr>
            <p:ph type="body" sz="quarter" idx="1"/>
          </p:nvPr>
        </p:nvSpPr>
        <p:spPr>
          <a:xfrm>
            <a:off x="1066800" y="7048500"/>
            <a:ext cx="22237700" cy="1435100"/>
          </a:xfrm>
          <a:prstGeom prst="rect">
            <a:avLst/>
          </a:prstGeom>
        </p:spPr>
        <p:txBody>
          <a:bodyPr/>
          <a:lstStyle>
            <a:lvl1pPr marL="0" indent="0">
              <a:spcBef>
                <a:spcPts val="0"/>
              </a:spcBef>
              <a:buSzTx/>
              <a:buFontTx/>
              <a:buNone/>
              <a:defRPr sz="3600">
                <a:solidFill>
                  <a:srgbClr val="747474"/>
                </a:solidFill>
                <a:latin typeface="Helvetica Neue"/>
                <a:ea typeface="Helvetica Neue"/>
                <a:cs typeface="Helvetica Neue"/>
                <a:sym typeface="Helvetica Neue"/>
              </a:defRPr>
            </a:lvl1pPr>
            <a:lvl2pPr marL="0" indent="228600">
              <a:spcBef>
                <a:spcPts val="0"/>
              </a:spcBef>
              <a:buSzTx/>
              <a:buFontTx/>
              <a:buNone/>
              <a:defRPr sz="3600">
                <a:solidFill>
                  <a:srgbClr val="747474"/>
                </a:solidFill>
                <a:latin typeface="Helvetica Neue"/>
                <a:ea typeface="Helvetica Neue"/>
                <a:cs typeface="Helvetica Neue"/>
                <a:sym typeface="Helvetica Neue"/>
              </a:defRPr>
            </a:lvl2pPr>
            <a:lvl3pPr marL="0" indent="457200">
              <a:spcBef>
                <a:spcPts val="0"/>
              </a:spcBef>
              <a:buSzTx/>
              <a:buFontTx/>
              <a:buNone/>
              <a:defRPr sz="3600">
                <a:solidFill>
                  <a:srgbClr val="747474"/>
                </a:solidFill>
                <a:latin typeface="Helvetica Neue"/>
                <a:ea typeface="Helvetica Neue"/>
                <a:cs typeface="Helvetica Neue"/>
                <a:sym typeface="Helvetica Neue"/>
              </a:defRPr>
            </a:lvl3pPr>
            <a:lvl4pPr marL="0" indent="685800">
              <a:spcBef>
                <a:spcPts val="0"/>
              </a:spcBef>
              <a:buSzTx/>
              <a:buFontTx/>
              <a:buNone/>
              <a:defRPr sz="3600">
                <a:solidFill>
                  <a:srgbClr val="747474"/>
                </a:solidFill>
                <a:latin typeface="Helvetica Neue"/>
                <a:ea typeface="Helvetica Neue"/>
                <a:cs typeface="Helvetica Neue"/>
                <a:sym typeface="Helvetica Neue"/>
              </a:defRPr>
            </a:lvl4pPr>
            <a:lvl5pPr marL="0" indent="914400">
              <a:spcBef>
                <a:spcPts val="0"/>
              </a:spcBef>
              <a:buSzTx/>
              <a:buFontTx/>
              <a:buNone/>
              <a:defRPr sz="3600">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2387600" y="8953500"/>
            <a:ext cx="19621500" cy="647700"/>
          </a:xfrm>
          <a:prstGeom prst="rect">
            <a:avLst/>
          </a:prstGeom>
        </p:spPr>
        <p:txBody>
          <a:bodyPr>
            <a:spAutoFit/>
          </a:bodyPr>
          <a:lstStyle>
            <a:lvl1pPr marL="0" indent="0" algn="ctr" defTabSz="647700">
              <a:spcBef>
                <a:spcPts val="0"/>
              </a:spcBef>
              <a:buSzTx/>
              <a:buFontTx/>
              <a:buNone/>
              <a:defRPr sz="3600">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2387600" y="6061864"/>
            <a:ext cx="19621500" cy="944572"/>
          </a:xfrm>
          <a:prstGeom prst="rect">
            <a:avLst/>
          </a:prstGeom>
        </p:spPr>
        <p:txBody>
          <a:bodyPr anchor="ctr">
            <a:spAutoFit/>
          </a:bodyPr>
          <a:lstStyle>
            <a:lvl1pPr marL="0" indent="0" algn="ctr" defTabSz="647700">
              <a:spcBef>
                <a:spcPts val="3400"/>
              </a:spcBef>
              <a:buSzTx/>
              <a:buFontTx/>
              <a:buNone/>
              <a:defRPr sz="5600">
                <a:solidFill>
                  <a:srgbClr val="747474"/>
                </a:solidFill>
              </a:defRPr>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219199" y="184151"/>
            <a:ext cx="21945601" cy="3016252"/>
          </a:xfrm>
          <a:prstGeom prst="rect">
            <a:avLst/>
          </a:prstGeom>
        </p:spPr>
        <p:txBody>
          <a:bodyPr lIns="121919" tIns="121919" rIns="121919" bIns="121919" anchor="ctr"/>
          <a:lstStyle>
            <a:lvl1pPr algn="ctr" defTabSz="1219200">
              <a:defRPr sz="11200">
                <a:solidFill>
                  <a:srgbClr val="0A0061"/>
                </a:solidFill>
                <a:latin typeface="Calibri"/>
                <a:ea typeface="Calibri"/>
                <a:cs typeface="Calibri"/>
                <a:sym typeface="Calibri"/>
              </a:defRPr>
            </a:lvl1pPr>
          </a:lstStyle>
          <a:p>
            <a:r>
              <a:t>Title Text</a:t>
            </a:r>
          </a:p>
        </p:txBody>
      </p:sp>
      <p:sp>
        <p:nvSpPr>
          <p:cNvPr id="126" name="Body Level One…"/>
          <p:cNvSpPr txBox="1">
            <a:spLocks noGrp="1"/>
          </p:cNvSpPr>
          <p:nvPr>
            <p:ph type="body" idx="1"/>
          </p:nvPr>
        </p:nvSpPr>
        <p:spPr>
          <a:xfrm>
            <a:off x="1219199" y="3200402"/>
            <a:ext cx="21945601" cy="10515599"/>
          </a:xfrm>
          <a:prstGeom prst="rect">
            <a:avLst/>
          </a:prstGeom>
        </p:spPr>
        <p:txBody>
          <a:bodyPr lIns="121919" tIns="121919" rIns="121919" bIns="121919"/>
          <a:lstStyle>
            <a:lvl1pPr marL="857250" indent="-857250" defTabSz="1219200">
              <a:spcBef>
                <a:spcPts val="2000"/>
              </a:spcBef>
              <a:buSzPct val="100000"/>
              <a:buFont typeface="Arial"/>
              <a:defRPr sz="8000">
                <a:solidFill>
                  <a:srgbClr val="0A0061"/>
                </a:solidFill>
                <a:latin typeface="Calibri"/>
                <a:ea typeface="Calibri"/>
                <a:cs typeface="Calibri"/>
                <a:sym typeface="Calibri"/>
              </a:defRPr>
            </a:lvl1pPr>
            <a:lvl2pPr marL="1273628" indent="-816428" defTabSz="1219200">
              <a:spcBef>
                <a:spcPts val="2000"/>
              </a:spcBef>
              <a:buSzPct val="100000"/>
              <a:buFont typeface="Arial"/>
              <a:buChar char="–"/>
              <a:defRPr sz="8000">
                <a:solidFill>
                  <a:srgbClr val="0A0061"/>
                </a:solidFill>
                <a:latin typeface="Calibri"/>
                <a:ea typeface="Calibri"/>
                <a:cs typeface="Calibri"/>
                <a:sym typeface="Calibri"/>
              </a:defRPr>
            </a:lvl2pPr>
            <a:lvl3pPr marL="1676400" indent="-762000" defTabSz="1219200">
              <a:spcBef>
                <a:spcPts val="2000"/>
              </a:spcBef>
              <a:buSzPct val="100000"/>
              <a:buFont typeface="Arial"/>
              <a:defRPr sz="8000">
                <a:solidFill>
                  <a:srgbClr val="0A0061"/>
                </a:solidFill>
                <a:latin typeface="Calibri"/>
                <a:ea typeface="Calibri"/>
                <a:cs typeface="Calibri"/>
                <a:sym typeface="Calibri"/>
              </a:defRPr>
            </a:lvl3pPr>
            <a:lvl4pPr marL="2286000" indent="-914400" defTabSz="1219200">
              <a:spcBef>
                <a:spcPts val="2000"/>
              </a:spcBef>
              <a:buSzPct val="100000"/>
              <a:buFont typeface="Arial"/>
              <a:buChar char="–"/>
              <a:defRPr sz="8000">
                <a:solidFill>
                  <a:srgbClr val="0A0061"/>
                </a:solidFill>
                <a:latin typeface="Calibri"/>
                <a:ea typeface="Calibri"/>
                <a:cs typeface="Calibri"/>
                <a:sym typeface="Calibri"/>
              </a:defRPr>
            </a:lvl4pPr>
            <a:lvl5pPr marL="2743200" indent="-914400" defTabSz="1219200">
              <a:spcBef>
                <a:spcPts val="2000"/>
              </a:spcBef>
              <a:buSzPct val="100000"/>
              <a:buFont typeface="Arial"/>
              <a:buChar char="»"/>
              <a:defRPr sz="8000">
                <a:solidFill>
                  <a:srgbClr val="0A0061"/>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17475200" y="12714609"/>
            <a:ext cx="5689600" cy="726441"/>
          </a:xfrm>
          <a:prstGeom prst="rect">
            <a:avLst/>
          </a:prstGeom>
        </p:spPr>
        <p:txBody>
          <a:bodyPr wrap="square" lIns="121919" tIns="121919" rIns="121919" bIns="121919" anchor="ctr"/>
          <a:lstStyle>
            <a:lvl1pPr defTabSz="1219200">
              <a:defRPr sz="3200">
                <a:solidFill>
                  <a:srgbClr val="88889C"/>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219198" y="184150"/>
            <a:ext cx="21945601" cy="3016201"/>
          </a:xfrm>
          <a:prstGeom prst="rect">
            <a:avLst/>
          </a:prstGeom>
        </p:spPr>
        <p:txBody>
          <a:bodyPr lIns="91424" tIns="91424" rIns="91424" bIns="91424" anchor="ctr"/>
          <a:lstStyle>
            <a:lvl1pPr algn="ctr" defTabSz="914400">
              <a:defRPr sz="11200">
                <a:solidFill>
                  <a:srgbClr val="000000"/>
                </a:solidFill>
                <a:latin typeface="Avenir Roman"/>
                <a:ea typeface="Avenir Roman"/>
                <a:cs typeface="Avenir Roman"/>
                <a:sym typeface="Avenir Roman"/>
              </a:defRPr>
            </a:lvl1pPr>
          </a:lstStyle>
          <a:p>
            <a:r>
              <a:t>Title Text</a:t>
            </a:r>
          </a:p>
        </p:txBody>
      </p:sp>
      <p:sp>
        <p:nvSpPr>
          <p:cNvPr id="135" name="Body Level One…"/>
          <p:cNvSpPr txBox="1">
            <a:spLocks noGrp="1"/>
          </p:cNvSpPr>
          <p:nvPr>
            <p:ph type="body" idx="1"/>
          </p:nvPr>
        </p:nvSpPr>
        <p:spPr>
          <a:xfrm>
            <a:off x="1219198" y="3200400"/>
            <a:ext cx="21945601" cy="10515601"/>
          </a:xfrm>
          <a:prstGeom prst="rect">
            <a:avLst/>
          </a:prstGeom>
        </p:spPr>
        <p:txBody>
          <a:bodyPr lIns="91424" tIns="91424" rIns="91424" bIns="91424"/>
          <a:lstStyle>
            <a:lvl1pPr marL="882649" indent="-349249" defTabSz="914400">
              <a:spcBef>
                <a:spcPts val="2000"/>
              </a:spcBef>
              <a:buClr>
                <a:srgbClr val="000000"/>
              </a:buClr>
              <a:buSzPct val="100000"/>
              <a:buFont typeface="Arial"/>
              <a:defRPr sz="8000">
                <a:latin typeface="Avenir Roman"/>
                <a:ea typeface="Avenir Roman"/>
                <a:cs typeface="Avenir Roman"/>
                <a:sym typeface="Avenir Roman"/>
              </a:defRPr>
            </a:lvl1pPr>
            <a:lvl2pPr marL="1299028" indent="-308428" defTabSz="914400">
              <a:spcBef>
                <a:spcPts val="2000"/>
              </a:spcBef>
              <a:buClr>
                <a:srgbClr val="000000"/>
              </a:buClr>
              <a:buSzPct val="100000"/>
              <a:buFont typeface="Arial"/>
              <a:buChar char="–"/>
              <a:defRPr sz="8000">
                <a:latin typeface="Avenir Roman"/>
                <a:ea typeface="Avenir Roman"/>
                <a:cs typeface="Avenir Roman"/>
                <a:sym typeface="Avenir Roman"/>
              </a:defRPr>
            </a:lvl2pPr>
            <a:lvl3pPr marL="1701800" indent="-254000" defTabSz="914400">
              <a:spcBef>
                <a:spcPts val="2000"/>
              </a:spcBef>
              <a:buClr>
                <a:srgbClr val="000000"/>
              </a:buClr>
              <a:buSzPct val="100000"/>
              <a:buFont typeface="Arial"/>
              <a:defRPr sz="8000">
                <a:latin typeface="Avenir Roman"/>
                <a:ea typeface="Avenir Roman"/>
                <a:cs typeface="Avenir Roman"/>
                <a:sym typeface="Avenir Roman"/>
              </a:defRPr>
            </a:lvl3pPr>
            <a:lvl4pPr marL="2311400" indent="-406400" defTabSz="914400">
              <a:spcBef>
                <a:spcPts val="2000"/>
              </a:spcBef>
              <a:buClr>
                <a:srgbClr val="000000"/>
              </a:buClr>
              <a:buSzPct val="100000"/>
              <a:buFont typeface="Arial"/>
              <a:buChar char="–"/>
              <a:defRPr sz="8000">
                <a:latin typeface="Avenir Roman"/>
                <a:ea typeface="Avenir Roman"/>
                <a:cs typeface="Avenir Roman"/>
                <a:sym typeface="Avenir Roman"/>
              </a:defRPr>
            </a:lvl4pPr>
            <a:lvl5pPr marL="2768600" indent="-406400" defTabSz="914400">
              <a:spcBef>
                <a:spcPts val="2000"/>
              </a:spcBef>
              <a:buClr>
                <a:srgbClr val="000000"/>
              </a:buClr>
              <a:buSzPct val="100000"/>
              <a:buFont typeface="Arial"/>
              <a:buChar char="»"/>
              <a:defRPr sz="8000">
                <a:latin typeface="Avenir Roman"/>
                <a:ea typeface="Avenir Roman"/>
                <a:cs typeface="Avenir Roman"/>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xfrm>
            <a:off x="22481917" y="12720989"/>
            <a:ext cx="682784" cy="713741"/>
          </a:xfrm>
          <a:prstGeom prst="rect">
            <a:avLst/>
          </a:prstGeom>
        </p:spPr>
        <p:txBody>
          <a:bodyPr lIns="121919" tIns="121919" rIns="121919" bIns="121919" anchor="ctr"/>
          <a:lstStyle>
            <a:lvl1pPr defTabSz="914400">
              <a:defRPr sz="32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689100" y="355600"/>
            <a:ext cx="21005800" cy="2286000"/>
          </a:xfrm>
          <a:prstGeom prst="rect">
            <a:avLst/>
          </a:prstGeom>
        </p:spPr>
        <p:txBody>
          <a:bodyPr anchor="ctr"/>
          <a:lstStyle>
            <a:lvl1pPr algn="ctr">
              <a:defRPr sz="11200">
                <a:latin typeface="Helvetica Neue Medium"/>
                <a:ea typeface="Helvetica Neue Medium"/>
                <a:cs typeface="Helvetica Neue Medium"/>
                <a:sym typeface="Helvetica Neue Medium"/>
              </a:defRPr>
            </a:lvl1pPr>
          </a:lstStyle>
          <a:p>
            <a:r>
              <a:t>Title Text</a:t>
            </a:r>
          </a:p>
        </p:txBody>
      </p:sp>
      <p:sp>
        <p:nvSpPr>
          <p:cNvPr id="144" name="Body Level One…"/>
          <p:cNvSpPr txBox="1">
            <a:spLocks noGrp="1"/>
          </p:cNvSpPr>
          <p:nvPr>
            <p:ph type="body" idx="1"/>
          </p:nvPr>
        </p:nvSpPr>
        <p:spPr>
          <a:xfrm>
            <a:off x="1689100" y="3149600"/>
            <a:ext cx="21005800" cy="9296400"/>
          </a:xfrm>
          <a:prstGeom prst="rect">
            <a:avLst/>
          </a:prstGeom>
        </p:spPr>
        <p:txBody>
          <a:bodyPr anchor="ctr"/>
          <a:lstStyle>
            <a:lvl1pPr>
              <a:buSzPct val="125000"/>
              <a:buFontTx/>
              <a:defRPr sz="4800">
                <a:latin typeface="Helvetica Neue"/>
                <a:ea typeface="Helvetica Neue"/>
                <a:cs typeface="Helvetica Neue"/>
                <a:sym typeface="Helvetica Neue"/>
              </a:defRPr>
            </a:lvl1pPr>
            <a:lvl2pPr>
              <a:buSzPct val="125000"/>
              <a:buFontTx/>
              <a:defRPr sz="4800">
                <a:latin typeface="Helvetica Neue"/>
                <a:ea typeface="Helvetica Neue"/>
                <a:cs typeface="Helvetica Neue"/>
                <a:sym typeface="Helvetica Neue"/>
              </a:defRPr>
            </a:lvl2pPr>
            <a:lvl3pPr>
              <a:buSzPct val="125000"/>
              <a:buFontTx/>
              <a:defRPr sz="4800">
                <a:latin typeface="Helvetica Neue"/>
                <a:ea typeface="Helvetica Neue"/>
                <a:cs typeface="Helvetica Neue"/>
                <a:sym typeface="Helvetica Neue"/>
              </a:defRPr>
            </a:lvl3pPr>
            <a:lvl4pPr>
              <a:buSzPct val="125000"/>
              <a:buFontTx/>
              <a:defRPr sz="4800">
                <a:latin typeface="Helvetica Neue"/>
                <a:ea typeface="Helvetica Neue"/>
                <a:cs typeface="Helvetica Neue"/>
                <a:sym typeface="Helvetica Neue"/>
              </a:defRPr>
            </a:lvl4pPr>
            <a:lvl5pPr>
              <a:buSzPct val="125000"/>
              <a:buFontTx/>
              <a:defRPr sz="4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11959031" y="13081000"/>
            <a:ext cx="453238" cy="461059"/>
          </a:xfrm>
          <a:prstGeom prst="rect">
            <a:avLst/>
          </a:prstGeom>
        </p:spPr>
        <p:txBody>
          <a:bodyPr anchor="t"/>
          <a:lstStyle>
            <a:lvl1pPr algn="ctr">
              <a:defRPr sz="2400">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rgbClr val="63D297"/>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1307333" y="1403599"/>
            <a:ext cx="15460001" cy="10908801"/>
          </a:xfrm>
          <a:prstGeom prst="rect">
            <a:avLst/>
          </a:prstGeom>
        </p:spPr>
        <p:txBody>
          <a:bodyPr lIns="243799" tIns="243799" rIns="243799" bIns="243799" anchor="ctr"/>
          <a:lstStyle>
            <a:lvl1pPr defTabSz="2438400">
              <a:defRPr sz="12800">
                <a:solidFill>
                  <a:srgbClr val="202729"/>
                </a:solidFill>
                <a:latin typeface="Proxima Nova"/>
                <a:ea typeface="Proxima Nova"/>
                <a:cs typeface="Proxima Nova"/>
                <a:sym typeface="Proxima Nova"/>
              </a:defRPr>
            </a:lvl1pPr>
          </a:lstStyle>
          <a:p>
            <a:r>
              <a:t>Title Text</a:t>
            </a:r>
          </a:p>
        </p:txBody>
      </p:sp>
      <p:sp>
        <p:nvSpPr>
          <p:cNvPr id="153" name="Slide Number"/>
          <p:cNvSpPr txBox="1">
            <a:spLocks noGrp="1"/>
          </p:cNvSpPr>
          <p:nvPr>
            <p:ph type="sldNum" sz="quarter" idx="2"/>
          </p:nvPr>
        </p:nvSpPr>
        <p:spPr>
          <a:xfrm>
            <a:off x="23242101" y="12519395"/>
            <a:ext cx="814321" cy="881301"/>
          </a:xfrm>
          <a:prstGeom prst="rect">
            <a:avLst/>
          </a:prstGeom>
        </p:spPr>
        <p:txBody>
          <a:bodyPr lIns="243799" tIns="243799" rIns="243799" bIns="243799" anchor="ctr"/>
          <a:lstStyle>
            <a:lvl1pPr defTabSz="2438400">
              <a:defRPr sz="2600">
                <a:solidFill>
                  <a:srgbClr val="202729"/>
                </a:solidFill>
                <a:latin typeface="Proxima Nova"/>
                <a:ea typeface="Proxima Nova"/>
                <a:cs typeface="Proxima Nova"/>
                <a:sym typeface="Proxima Nova"/>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14147800" y="11214100"/>
            <a:ext cx="0" cy="2000430"/>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24384000" cy="10680700"/>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2641600" y="10947400"/>
            <a:ext cx="10858500" cy="2387600"/>
          </a:xfrm>
          <a:prstGeom prst="rect">
            <a:avLst/>
          </a:prstGeom>
        </p:spPr>
        <p:txBody>
          <a:bodyPr anchor="ctr"/>
          <a:lstStyle>
            <a:lvl1pPr algn="r">
              <a:defRPr>
                <a:solidFill>
                  <a:srgbClr val="000000"/>
                </a:solidFill>
              </a:defRPr>
            </a:lvl1pPr>
          </a:lstStyle>
          <a:p>
            <a:r>
              <a:t>Title Text</a:t>
            </a:r>
          </a:p>
        </p:txBody>
      </p:sp>
      <p:sp>
        <p:nvSpPr>
          <p:cNvPr id="25" name="Body Level One…"/>
          <p:cNvSpPr txBox="1">
            <a:spLocks noGrp="1"/>
          </p:cNvSpPr>
          <p:nvPr>
            <p:ph type="body" sz="quarter" idx="1"/>
          </p:nvPr>
        </p:nvSpPr>
        <p:spPr>
          <a:xfrm>
            <a:off x="14719300" y="11938000"/>
            <a:ext cx="9283700" cy="711200"/>
          </a:xfrm>
          <a:prstGeom prst="rect">
            <a:avLst/>
          </a:prstGeom>
        </p:spPr>
        <p:txBody>
          <a:bodyPr/>
          <a:lstStyle>
            <a:lvl1pPr marL="0" indent="0">
              <a:spcBef>
                <a:spcPts val="0"/>
              </a:spcBef>
              <a:buSzTx/>
              <a:buFontTx/>
              <a:buNone/>
              <a:defRPr sz="3600">
                <a:solidFill>
                  <a:srgbClr val="747474"/>
                </a:solidFill>
                <a:latin typeface="Helvetica Neue"/>
                <a:ea typeface="Helvetica Neue"/>
                <a:cs typeface="Helvetica Neue"/>
                <a:sym typeface="Helvetica Neue"/>
              </a:defRPr>
            </a:lvl1pPr>
            <a:lvl2pPr marL="0" indent="228600">
              <a:spcBef>
                <a:spcPts val="0"/>
              </a:spcBef>
              <a:buSzTx/>
              <a:buFontTx/>
              <a:buNone/>
              <a:defRPr sz="3600">
                <a:solidFill>
                  <a:srgbClr val="747474"/>
                </a:solidFill>
                <a:latin typeface="Helvetica Neue"/>
                <a:ea typeface="Helvetica Neue"/>
                <a:cs typeface="Helvetica Neue"/>
                <a:sym typeface="Helvetica Neue"/>
              </a:defRPr>
            </a:lvl2pPr>
            <a:lvl3pPr marL="0" indent="457200">
              <a:spcBef>
                <a:spcPts val="0"/>
              </a:spcBef>
              <a:buSzTx/>
              <a:buFontTx/>
              <a:buNone/>
              <a:defRPr sz="3600">
                <a:solidFill>
                  <a:srgbClr val="747474"/>
                </a:solidFill>
                <a:latin typeface="Helvetica Neue"/>
                <a:ea typeface="Helvetica Neue"/>
                <a:cs typeface="Helvetica Neue"/>
                <a:sym typeface="Helvetica Neue"/>
              </a:defRPr>
            </a:lvl3pPr>
            <a:lvl4pPr marL="0" indent="685800">
              <a:spcBef>
                <a:spcPts val="0"/>
              </a:spcBef>
              <a:buSzTx/>
              <a:buFontTx/>
              <a:buNone/>
              <a:defRPr sz="3600">
                <a:solidFill>
                  <a:srgbClr val="747474"/>
                </a:solidFill>
                <a:latin typeface="Helvetica Neue"/>
                <a:ea typeface="Helvetica Neue"/>
                <a:cs typeface="Helvetica Neue"/>
                <a:sym typeface="Helvetica Neue"/>
              </a:defRPr>
            </a:lvl4pPr>
            <a:lvl5pPr marL="0" indent="914400">
              <a:spcBef>
                <a:spcPts val="0"/>
              </a:spcBef>
              <a:buSzTx/>
              <a:buFontTx/>
              <a:buNone/>
              <a:defRPr sz="3600">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1066800" y="4622800"/>
            <a:ext cx="22237700" cy="44704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1066800" y="6845300"/>
            <a:ext cx="10002141" cy="0"/>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Image"/>
          <p:cNvSpPr>
            <a:spLocks noGrp="1"/>
          </p:cNvSpPr>
          <p:nvPr>
            <p:ph type="pic" idx="13"/>
          </p:nvPr>
        </p:nvSpPr>
        <p:spPr>
          <a:xfrm>
            <a:off x="12192000" y="0"/>
            <a:ext cx="12192000" cy="1371600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1066800" y="2019300"/>
            <a:ext cx="10007600" cy="4470400"/>
          </a:xfrm>
          <a:prstGeom prst="rect">
            <a:avLst/>
          </a:prstGeom>
        </p:spPr>
        <p:txBody>
          <a:bodyPr/>
          <a:lstStyle/>
          <a:p>
            <a:r>
              <a:t>Title Text</a:t>
            </a:r>
          </a:p>
        </p:txBody>
      </p:sp>
      <p:sp>
        <p:nvSpPr>
          <p:cNvPr id="44" name="Body Level One…"/>
          <p:cNvSpPr txBox="1">
            <a:spLocks noGrp="1"/>
          </p:cNvSpPr>
          <p:nvPr>
            <p:ph type="body" sz="quarter" idx="1"/>
          </p:nvPr>
        </p:nvSpPr>
        <p:spPr>
          <a:xfrm>
            <a:off x="1066800" y="7213600"/>
            <a:ext cx="10007600" cy="4470400"/>
          </a:xfrm>
          <a:prstGeom prst="rect">
            <a:avLst/>
          </a:prstGeom>
        </p:spPr>
        <p:txBody>
          <a:bodyPr/>
          <a:lstStyle>
            <a:lvl1pPr marL="0" indent="0">
              <a:spcBef>
                <a:spcPts val="0"/>
              </a:spcBef>
              <a:buSzTx/>
              <a:buFontTx/>
              <a:buNone/>
              <a:defRPr sz="3600">
                <a:solidFill>
                  <a:srgbClr val="747474"/>
                </a:solidFill>
                <a:latin typeface="Helvetica Neue"/>
                <a:ea typeface="Helvetica Neue"/>
                <a:cs typeface="Helvetica Neue"/>
                <a:sym typeface="Helvetica Neue"/>
              </a:defRPr>
            </a:lvl1pPr>
            <a:lvl2pPr marL="0" indent="228600">
              <a:spcBef>
                <a:spcPts val="0"/>
              </a:spcBef>
              <a:buSzTx/>
              <a:buFontTx/>
              <a:buNone/>
              <a:defRPr sz="3600">
                <a:solidFill>
                  <a:srgbClr val="747474"/>
                </a:solidFill>
                <a:latin typeface="Helvetica Neue"/>
                <a:ea typeface="Helvetica Neue"/>
                <a:cs typeface="Helvetica Neue"/>
                <a:sym typeface="Helvetica Neue"/>
              </a:defRPr>
            </a:lvl2pPr>
            <a:lvl3pPr marL="0" indent="457200">
              <a:spcBef>
                <a:spcPts val="0"/>
              </a:spcBef>
              <a:buSzTx/>
              <a:buFontTx/>
              <a:buNone/>
              <a:defRPr sz="3600">
                <a:solidFill>
                  <a:srgbClr val="747474"/>
                </a:solidFill>
                <a:latin typeface="Helvetica Neue"/>
                <a:ea typeface="Helvetica Neue"/>
                <a:cs typeface="Helvetica Neue"/>
                <a:sym typeface="Helvetica Neue"/>
              </a:defRPr>
            </a:lvl3pPr>
            <a:lvl4pPr marL="0" indent="685800">
              <a:spcBef>
                <a:spcPts val="0"/>
              </a:spcBef>
              <a:buSzTx/>
              <a:buFontTx/>
              <a:buNone/>
              <a:defRPr sz="3600">
                <a:solidFill>
                  <a:srgbClr val="747474"/>
                </a:solidFill>
                <a:latin typeface="Helvetica Neue"/>
                <a:ea typeface="Helvetica Neue"/>
                <a:cs typeface="Helvetica Neue"/>
                <a:sym typeface="Helvetica Neue"/>
              </a:defRPr>
            </a:lvl4pPr>
            <a:lvl5pPr marL="0" indent="914400">
              <a:spcBef>
                <a:spcPts val="0"/>
              </a:spcBef>
              <a:buSzTx/>
              <a:buFontTx/>
              <a:buNone/>
              <a:defRPr sz="3600">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952499" y="12985800"/>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1066800" y="2768600"/>
            <a:ext cx="9512612" cy="186"/>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Image"/>
          <p:cNvSpPr>
            <a:spLocks noGrp="1"/>
          </p:cNvSpPr>
          <p:nvPr>
            <p:ph type="pic" idx="13"/>
          </p:nvPr>
        </p:nvSpPr>
        <p:spPr>
          <a:xfrm>
            <a:off x="12192000" y="0"/>
            <a:ext cx="12192000" cy="13716000"/>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1066800" y="469900"/>
            <a:ext cx="9525000" cy="1968500"/>
          </a:xfrm>
          <a:prstGeom prst="rect">
            <a:avLst/>
          </a:prstGeom>
        </p:spPr>
        <p:txBody>
          <a:bodyPr/>
          <a:lstStyle/>
          <a:p>
            <a:r>
              <a:t>Title Text</a:t>
            </a:r>
          </a:p>
        </p:txBody>
      </p:sp>
      <p:sp>
        <p:nvSpPr>
          <p:cNvPr id="72" name="Body Level One…"/>
          <p:cNvSpPr txBox="1">
            <a:spLocks noGrp="1"/>
          </p:cNvSpPr>
          <p:nvPr>
            <p:ph type="body" sz="half" idx="1"/>
          </p:nvPr>
        </p:nvSpPr>
        <p:spPr>
          <a:xfrm>
            <a:off x="1066800" y="3124200"/>
            <a:ext cx="9525000" cy="9372600"/>
          </a:xfrm>
          <a:prstGeom prst="rect">
            <a:avLst/>
          </a:prstGeom>
        </p:spPr>
        <p:txBody>
          <a:bodyPr/>
          <a:lstStyle>
            <a:lvl1pPr marL="457200" indent="-457200">
              <a:spcBef>
                <a:spcPts val="4200"/>
              </a:spcBef>
              <a:defRPr sz="3600">
                <a:solidFill>
                  <a:srgbClr val="747474"/>
                </a:solidFill>
                <a:latin typeface="Helvetica Neue"/>
                <a:ea typeface="Helvetica Neue"/>
                <a:cs typeface="Helvetica Neue"/>
                <a:sym typeface="Helvetica Neue"/>
              </a:defRPr>
            </a:lvl1pPr>
            <a:lvl2pPr marL="914400" indent="-457200">
              <a:spcBef>
                <a:spcPts val="4200"/>
              </a:spcBef>
              <a:defRPr sz="3600">
                <a:solidFill>
                  <a:srgbClr val="747474"/>
                </a:solidFill>
                <a:latin typeface="Helvetica Neue"/>
                <a:ea typeface="Helvetica Neue"/>
                <a:cs typeface="Helvetica Neue"/>
                <a:sym typeface="Helvetica Neue"/>
              </a:defRPr>
            </a:lvl2pPr>
            <a:lvl3pPr marL="1371600" indent="-457200">
              <a:spcBef>
                <a:spcPts val="4200"/>
              </a:spcBef>
              <a:defRPr sz="3600">
                <a:solidFill>
                  <a:srgbClr val="747474"/>
                </a:solidFill>
                <a:latin typeface="Helvetica Neue"/>
                <a:ea typeface="Helvetica Neue"/>
                <a:cs typeface="Helvetica Neue"/>
                <a:sym typeface="Helvetica Neue"/>
              </a:defRPr>
            </a:lvl3pPr>
            <a:lvl4pPr marL="1828800" indent="-457200">
              <a:spcBef>
                <a:spcPts val="4200"/>
              </a:spcBef>
              <a:defRPr sz="3600">
                <a:solidFill>
                  <a:srgbClr val="747474"/>
                </a:solidFill>
                <a:latin typeface="Helvetica Neue"/>
                <a:ea typeface="Helvetica Neue"/>
                <a:cs typeface="Helvetica Neue"/>
                <a:sym typeface="Helvetica Neue"/>
              </a:defRPr>
            </a:lvl4pPr>
            <a:lvl5pPr marL="2286000" indent="-457200">
              <a:spcBef>
                <a:spcPts val="4200"/>
              </a:spcBef>
              <a:defRPr sz="3600">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957643" y="12985800"/>
            <a:ext cx="368504" cy="374600"/>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1663700" y="1244600"/>
            <a:ext cx="21031200" cy="1120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15811739" y="711200"/>
            <a:ext cx="1" cy="11143606"/>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Line"/>
          <p:cNvSpPr/>
          <p:nvPr/>
        </p:nvSpPr>
        <p:spPr>
          <a:xfrm>
            <a:off x="15811500" y="6277570"/>
            <a:ext cx="7763085" cy="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16014700" y="6502400"/>
            <a:ext cx="7569200" cy="5346700"/>
          </a:xfrm>
          <a:prstGeom prst="rect">
            <a:avLst/>
          </a:prstGeom>
        </p:spPr>
        <p:txBody>
          <a:bodyPr lIns="91439" tIns="45719" rIns="91439" bIns="45719">
            <a:noAutofit/>
          </a:bodyPr>
          <a:lstStyle/>
          <a:p>
            <a:endParaRPr/>
          </a:p>
        </p:txBody>
      </p:sp>
      <p:sp>
        <p:nvSpPr>
          <p:cNvPr id="91" name="Image"/>
          <p:cNvSpPr>
            <a:spLocks noGrp="1"/>
          </p:cNvSpPr>
          <p:nvPr>
            <p:ph type="pic" sz="quarter" idx="14"/>
          </p:nvPr>
        </p:nvSpPr>
        <p:spPr>
          <a:xfrm>
            <a:off x="16014700" y="709206"/>
            <a:ext cx="7569200" cy="5346701"/>
          </a:xfrm>
          <a:prstGeom prst="rect">
            <a:avLst/>
          </a:prstGeom>
        </p:spPr>
        <p:txBody>
          <a:bodyPr lIns="91439" tIns="45719" rIns="91439" bIns="45719">
            <a:noAutofit/>
          </a:bodyPr>
          <a:lstStyle/>
          <a:p>
            <a:endParaRPr/>
          </a:p>
        </p:txBody>
      </p:sp>
      <p:sp>
        <p:nvSpPr>
          <p:cNvPr id="92" name="Image"/>
          <p:cNvSpPr>
            <a:spLocks noGrp="1"/>
          </p:cNvSpPr>
          <p:nvPr>
            <p:ph type="pic" idx="15"/>
          </p:nvPr>
        </p:nvSpPr>
        <p:spPr>
          <a:xfrm>
            <a:off x="977900" y="713695"/>
            <a:ext cx="14579600" cy="11137901"/>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977900" y="12179300"/>
            <a:ext cx="14579600" cy="1320800"/>
          </a:xfrm>
          <a:prstGeom prst="rect">
            <a:avLst/>
          </a:prstGeom>
        </p:spPr>
        <p:txBody>
          <a:bodyPr/>
          <a:lstStyle>
            <a:lvl1pPr marL="0" indent="0">
              <a:spcBef>
                <a:spcPts val="0"/>
              </a:spcBef>
              <a:buSzTx/>
              <a:buFontTx/>
              <a:buNone/>
              <a:defRPr sz="3600">
                <a:solidFill>
                  <a:srgbClr val="747474"/>
                </a:solidFill>
                <a:latin typeface="Helvetica Neue"/>
                <a:ea typeface="Helvetica Neue"/>
                <a:cs typeface="Helvetica Neue"/>
                <a:sym typeface="Helvetica Neue"/>
              </a:defRPr>
            </a:lvl1pPr>
            <a:lvl2pPr marL="0" indent="228600">
              <a:spcBef>
                <a:spcPts val="0"/>
              </a:spcBef>
              <a:buSzTx/>
              <a:buFontTx/>
              <a:buNone/>
              <a:defRPr sz="3600">
                <a:solidFill>
                  <a:srgbClr val="747474"/>
                </a:solidFill>
                <a:latin typeface="Helvetica Neue"/>
                <a:ea typeface="Helvetica Neue"/>
                <a:cs typeface="Helvetica Neue"/>
                <a:sym typeface="Helvetica Neue"/>
              </a:defRPr>
            </a:lvl2pPr>
            <a:lvl3pPr marL="0" indent="457200">
              <a:spcBef>
                <a:spcPts val="0"/>
              </a:spcBef>
              <a:buSzTx/>
              <a:buFontTx/>
              <a:buNone/>
              <a:defRPr sz="3600">
                <a:solidFill>
                  <a:srgbClr val="747474"/>
                </a:solidFill>
                <a:latin typeface="Helvetica Neue"/>
                <a:ea typeface="Helvetica Neue"/>
                <a:cs typeface="Helvetica Neue"/>
                <a:sym typeface="Helvetica Neue"/>
              </a:defRPr>
            </a:lvl3pPr>
            <a:lvl4pPr marL="0" indent="685800">
              <a:spcBef>
                <a:spcPts val="0"/>
              </a:spcBef>
              <a:buSzTx/>
              <a:buFontTx/>
              <a:buNone/>
              <a:defRPr sz="3600">
                <a:solidFill>
                  <a:srgbClr val="747474"/>
                </a:solidFill>
                <a:latin typeface="Helvetica Neue"/>
                <a:ea typeface="Helvetica Neue"/>
                <a:cs typeface="Helvetica Neue"/>
                <a:sym typeface="Helvetica Neue"/>
              </a:defRPr>
            </a:lvl4pPr>
            <a:lvl5pPr marL="0" indent="914400">
              <a:spcBef>
                <a:spcPts val="0"/>
              </a:spcBef>
              <a:buSzTx/>
              <a:buFontTx/>
              <a:buNone/>
              <a:defRPr sz="3600">
                <a:solidFill>
                  <a:srgbClr val="747474"/>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1066800" y="2768600"/>
            <a:ext cx="22252698" cy="182"/>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Title Text"/>
          <p:cNvSpPr txBox="1">
            <a:spLocks noGrp="1"/>
          </p:cNvSpPr>
          <p:nvPr>
            <p:ph type="title"/>
          </p:nvPr>
        </p:nvSpPr>
        <p:spPr>
          <a:xfrm>
            <a:off x="1066800" y="469900"/>
            <a:ext cx="22237700" cy="1968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066800" y="3124200"/>
            <a:ext cx="22237700" cy="937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216221" y="12985800"/>
            <a:ext cx="368504" cy="374600"/>
          </a:xfrm>
          <a:prstGeom prst="rect">
            <a:avLst/>
          </a:prstGeom>
          <a:ln w="12700">
            <a:miter lim="400000"/>
          </a:ln>
        </p:spPr>
        <p:txBody>
          <a:bodyPr wrap="none" lIns="50800" tIns="50800" rIns="50800" bIns="50800" anchor="b">
            <a:spAutoFit/>
          </a:bodyPr>
          <a:lstStyle>
            <a:lvl1pPr algn="r">
              <a:defRPr sz="18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5800" b="0" i="0" u="none" strike="noStrike" cap="none" spc="0" baseline="0">
          <a:ln>
            <a:noFill/>
          </a:ln>
          <a:solidFill>
            <a:srgbClr val="3B7C20"/>
          </a:solidFill>
          <a:uFillTx/>
          <a:latin typeface="+mn-lt"/>
          <a:ea typeface="+mn-ea"/>
          <a:cs typeface="+mn-cs"/>
          <a:sym typeface="Helvetica Neue Light"/>
        </a:defRPr>
      </a:lvl9pPr>
    </p:titleStyle>
    <p:bodyStyle>
      <a:lvl1pPr marL="635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1pPr>
      <a:lvl2pPr marL="1270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2pPr>
      <a:lvl3pPr marL="1905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3pPr>
      <a:lvl4pPr marL="2540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4pPr>
      <a:lvl5pPr marL="3175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5pPr>
      <a:lvl6pPr marL="3810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6pPr>
      <a:lvl7pPr marL="4445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7pPr>
      <a:lvl8pPr marL="5080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8pPr>
      <a:lvl9pPr marL="5715000" marR="0" indent="-635000" algn="l" defTabSz="825500" rtl="0" latinLnBrk="0">
        <a:lnSpc>
          <a:spcPct val="100000"/>
        </a:lnSpc>
        <a:spcBef>
          <a:spcPts val="5900"/>
        </a:spcBef>
        <a:spcAft>
          <a:spcPts val="0"/>
        </a:spcAft>
        <a:buClrTx/>
        <a:buSzPct val="75000"/>
        <a:buFont typeface="Helvetica Neue"/>
        <a:buChar char="•"/>
        <a:tabLst/>
        <a:defRPr sz="5000" b="0" i="0" u="none" strike="noStrike" cap="none" spc="0" baseline="0">
          <a:ln>
            <a:noFill/>
          </a:ln>
          <a:solidFill>
            <a:srgbClr val="000000"/>
          </a:solidFill>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png"/><Relationship Id="rId9" Type="http://schemas.openxmlformats.org/officeDocument/2006/relationships/image" Target="../media/image10.jpeg"/><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w3.org/TR/WCAG20/" TargetMode="External"/><Relationship Id="rId3" Type="http://schemas.openxmlformats.org/officeDocument/2006/relationships/hyperlink" Target="https://www.w3.org/TR/WCAG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3" Type="http://schemas.openxmlformats.org/officeDocument/2006/relationships/hyperlink" Target="https://wave.webaim.org/extension/" TargetMode="External"/><Relationship Id="rId4" Type="http://schemas.openxmlformats.org/officeDocument/2006/relationships/hyperlink" Target="https://chrome.google.com/webstore/detail/accessibility-developer-t/fpkknkljclfencbdbgkenhalefipecmb?hl=en" TargetMode="External"/><Relationship Id="rId5" Type="http://schemas.openxmlformats.org/officeDocument/2006/relationships/hyperlink" Target="http://leaverou.github.io/contrast-ratio/" TargetMode="External"/><Relationship Id="rId1" Type="http://schemas.openxmlformats.org/officeDocument/2006/relationships/slideLayout" Target="../slideLayouts/slideLayout6.xml"/><Relationship Id="rId2" Type="http://schemas.openxmlformats.org/officeDocument/2006/relationships/hyperlink" Target="https://validator.w3.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ww.greenriver.edu/students/academics/degrees-programs/information-technology/" TargetMode="Externa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ww.greenriver.edu/students/academics/degrees-programs/information-technology/" TargetMode="Externa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reeddesign.co.uk/test/points-pixel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ww.greenriver.edu/campus/welcome-desk/main-campus-map/" TargetMode="Externa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hrome.google.com/webstore/detail/i-want-to-see-like-the-co/jebeedfnielkcjlcokhiobodkjjpbjia" TargetMode="External"/><Relationship Id="rId3" Type="http://schemas.openxmlformats.org/officeDocument/2006/relationships/hyperlink" Target="https://chrome.google.com/webstore/detail/nocoffee/jjeeggmbnhckmgdhmgdckeigabjfbddl/relat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examples.simplyaccessible.com/error-messaging/" TargetMode="External"/><Relationship Id="rId4" Type="http://schemas.openxmlformats.org/officeDocument/2006/relationships/hyperlink" Target="http://examples.simplyaccessible.com/gazer/carousel.html" TargetMode="External"/><Relationship Id="rId5" Type="http://schemas.openxmlformats.org/officeDocument/2006/relationships/hyperlink" Target="http://examples.simplyaccessible.com/maps/" TargetMode="External"/><Relationship Id="rId6" Type="http://schemas.openxmlformats.org/officeDocument/2006/relationships/hyperlink" Target="http://examples.simplyaccessible.com/drag-drop/" TargetMode="External"/><Relationship Id="rId7" Type="http://schemas.openxmlformats.org/officeDocument/2006/relationships/hyperlink" Target="http://examples.simplyaccessible.com/datepicker/" TargetMode="External"/><Relationship Id="rId1" Type="http://schemas.openxmlformats.org/officeDocument/2006/relationships/slideLayout" Target="../slideLayouts/slideLayout6.xml"/><Relationship Id="rId2" Type="http://schemas.openxmlformats.org/officeDocument/2006/relationships/hyperlink" Target="http://examples.simplyaccessible.com/modal.j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devonpersing" TargetMode="External"/><Relationship Id="rId4" Type="http://schemas.openxmlformats.org/officeDocument/2006/relationships/hyperlink" Target="https://www.linkedin.com/in/devonpersing/" TargetMode="External"/><Relationship Id="rId5" Type="http://schemas.openxmlformats.org/officeDocument/2006/relationships/hyperlink" Target="http://simplyaccessible.com/article/author/devon/" TargetMode="External"/><Relationship Id="rId1" Type="http://schemas.openxmlformats.org/officeDocument/2006/relationships/slideLayout" Target="../slideLayouts/slideLayout1.xml"/><Relationship Id="rId2" Type="http://schemas.openxmlformats.org/officeDocument/2006/relationships/hyperlink" Target="http://dpersing.github.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Inclusive development for web accessibility"/>
          <p:cNvSpPr txBox="1">
            <a:spLocks noGrp="1"/>
          </p:cNvSpPr>
          <p:nvPr>
            <p:ph type="ctrTitle"/>
          </p:nvPr>
        </p:nvSpPr>
        <p:spPr>
          <a:prstGeom prst="rect">
            <a:avLst/>
          </a:prstGeom>
        </p:spPr>
        <p:txBody>
          <a:bodyPr/>
          <a:lstStyle/>
          <a:p>
            <a:r>
              <a:t>Inclusive development for web accessibility</a:t>
            </a:r>
          </a:p>
        </p:txBody>
      </p:sp>
      <p:sp>
        <p:nvSpPr>
          <p:cNvPr id="163" name="Devon Persing…"/>
          <p:cNvSpPr txBox="1">
            <a:spLocks noGrp="1"/>
          </p:cNvSpPr>
          <p:nvPr>
            <p:ph type="subTitle" sz="half" idx="1"/>
          </p:nvPr>
        </p:nvSpPr>
        <p:spPr>
          <a:xfrm>
            <a:off x="1066800" y="7048500"/>
            <a:ext cx="22237700" cy="4245372"/>
          </a:xfrm>
          <a:prstGeom prst="rect">
            <a:avLst/>
          </a:prstGeom>
        </p:spPr>
        <p:txBody>
          <a:bodyPr/>
          <a:lstStyle/>
          <a:p>
            <a:pPr>
              <a:spcBef>
                <a:spcPts val="5900"/>
              </a:spcBef>
              <a:defRPr sz="5000" b="1">
                <a:solidFill>
                  <a:srgbClr val="000000"/>
                </a:solidFill>
              </a:defRPr>
            </a:pPr>
            <a:r>
              <a:t>Devon Persing</a:t>
            </a:r>
          </a:p>
          <a:p>
            <a:pPr>
              <a:spcBef>
                <a:spcPts val="5900"/>
              </a:spcBef>
              <a:defRPr sz="5000">
                <a:solidFill>
                  <a:srgbClr val="000000"/>
                </a:solidFill>
                <a:latin typeface="+mn-lt"/>
                <a:ea typeface="+mn-ea"/>
                <a:cs typeface="+mn-cs"/>
                <a:sym typeface="Helvetica Neue Light"/>
              </a:defRPr>
            </a:pPr>
            <a:r>
              <a:t>Green River College</a:t>
            </a:r>
          </a:p>
          <a:p>
            <a:pPr>
              <a:spcBef>
                <a:spcPts val="5900"/>
              </a:spcBef>
              <a:defRPr sz="5000">
                <a:solidFill>
                  <a:srgbClr val="000000"/>
                </a:solidFill>
                <a:latin typeface="+mn-lt"/>
                <a:ea typeface="+mn-ea"/>
                <a:cs typeface="+mn-cs"/>
                <a:sym typeface="Helvetica Neue Light"/>
              </a:defRPr>
            </a:pPr>
            <a:r>
              <a:t>14 February 2018</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Assistive technology examples"/>
          <p:cNvSpPr txBox="1">
            <a:spLocks noGrp="1"/>
          </p:cNvSpPr>
          <p:nvPr>
            <p:ph type="title"/>
          </p:nvPr>
        </p:nvSpPr>
        <p:spPr>
          <a:prstGeom prst="rect">
            <a:avLst/>
          </a:prstGeom>
        </p:spPr>
        <p:txBody>
          <a:bodyPr/>
          <a:lstStyle/>
          <a:p>
            <a:r>
              <a:t>Assistive technology examples</a:t>
            </a:r>
          </a:p>
        </p:txBody>
      </p:sp>
      <p:pic>
        <p:nvPicPr>
          <p:cNvPr id="249" name="Refreshable braille output" descr="Refreshable braille output"/>
          <p:cNvPicPr>
            <a:picLocks noChangeAspect="1"/>
          </p:cNvPicPr>
          <p:nvPr/>
        </p:nvPicPr>
        <p:blipFill>
          <a:blip r:embed="rId2">
            <a:extLst/>
          </a:blip>
          <a:srcRect t="11090"/>
          <a:stretch>
            <a:fillRect/>
          </a:stretch>
        </p:blipFill>
        <p:spPr>
          <a:xfrm>
            <a:off x="4911104" y="3014508"/>
            <a:ext cx="9144001" cy="4844084"/>
          </a:xfrm>
          <a:prstGeom prst="rect">
            <a:avLst/>
          </a:prstGeom>
          <a:ln w="12700">
            <a:miter lim="400000"/>
          </a:ln>
        </p:spPr>
      </p:pic>
      <p:pic>
        <p:nvPicPr>
          <p:cNvPr id="250" name="Bluetooth-enabled two-button switch device" descr="Bluetooth-enabled two-button switch device"/>
          <p:cNvPicPr>
            <a:picLocks noChangeAspect="1"/>
          </p:cNvPicPr>
          <p:nvPr/>
        </p:nvPicPr>
        <p:blipFill>
          <a:blip r:embed="rId3">
            <a:extLst/>
          </a:blip>
          <a:stretch>
            <a:fillRect/>
          </a:stretch>
        </p:blipFill>
        <p:spPr>
          <a:xfrm>
            <a:off x="8782193" y="8631151"/>
            <a:ext cx="8263893" cy="5090008"/>
          </a:xfrm>
          <a:prstGeom prst="rect">
            <a:avLst/>
          </a:prstGeom>
          <a:ln w="12700">
            <a:miter lim="400000"/>
          </a:ln>
        </p:spPr>
      </p:pic>
      <p:pic>
        <p:nvPicPr>
          <p:cNvPr id="251" name="VoiceOver screen reader" descr="VoiceOver screen reader"/>
          <p:cNvPicPr>
            <a:picLocks noChangeAspect="1"/>
          </p:cNvPicPr>
          <p:nvPr/>
        </p:nvPicPr>
        <p:blipFill>
          <a:blip r:embed="rId4">
            <a:extLst/>
          </a:blip>
          <a:stretch>
            <a:fillRect/>
          </a:stretch>
        </p:blipFill>
        <p:spPr>
          <a:xfrm>
            <a:off x="501718" y="3781812"/>
            <a:ext cx="3876022" cy="3876022"/>
          </a:xfrm>
          <a:prstGeom prst="rect">
            <a:avLst/>
          </a:prstGeom>
          <a:ln w="12700">
            <a:miter lim="400000"/>
          </a:ln>
        </p:spPr>
      </p:pic>
      <p:pic>
        <p:nvPicPr>
          <p:cNvPr id="252" name="ZoomText products" descr="ZoomText products"/>
          <p:cNvPicPr>
            <a:picLocks noChangeAspect="1"/>
          </p:cNvPicPr>
          <p:nvPr/>
        </p:nvPicPr>
        <p:blipFill>
          <a:blip r:embed="rId5">
            <a:extLst/>
          </a:blip>
          <a:stretch>
            <a:fillRect/>
          </a:stretch>
        </p:blipFill>
        <p:spPr>
          <a:xfrm>
            <a:off x="312051" y="8369455"/>
            <a:ext cx="7162801" cy="5613401"/>
          </a:xfrm>
          <a:prstGeom prst="rect">
            <a:avLst/>
          </a:prstGeom>
          <a:ln w="12700">
            <a:miter lim="400000"/>
          </a:ln>
        </p:spPr>
      </p:pic>
      <p:pic>
        <p:nvPicPr>
          <p:cNvPr id="253" name="NVDA screen reader" descr="NVDA screen reader"/>
          <p:cNvPicPr>
            <a:picLocks noChangeAspect="1"/>
          </p:cNvPicPr>
          <p:nvPr/>
        </p:nvPicPr>
        <p:blipFill>
          <a:blip r:embed="rId6">
            <a:extLst/>
          </a:blip>
          <a:stretch>
            <a:fillRect/>
          </a:stretch>
        </p:blipFill>
        <p:spPr>
          <a:xfrm>
            <a:off x="7795766" y="6986622"/>
            <a:ext cx="3113235" cy="3113235"/>
          </a:xfrm>
          <a:prstGeom prst="rect">
            <a:avLst/>
          </a:prstGeom>
          <a:ln w="12700">
            <a:miter lim="400000"/>
          </a:ln>
        </p:spPr>
      </p:pic>
      <p:pic>
        <p:nvPicPr>
          <p:cNvPr id="254" name="Dragon Naturally speaking" descr="Dragon Naturally speaking"/>
          <p:cNvPicPr>
            <a:picLocks noChangeAspect="1"/>
          </p:cNvPicPr>
          <p:nvPr/>
        </p:nvPicPr>
        <p:blipFill>
          <a:blip r:embed="rId7">
            <a:extLst/>
          </a:blip>
          <a:stretch>
            <a:fillRect/>
          </a:stretch>
        </p:blipFill>
        <p:spPr>
          <a:xfrm>
            <a:off x="18353427" y="6930048"/>
            <a:ext cx="5784796" cy="6620498"/>
          </a:xfrm>
          <a:prstGeom prst="rect">
            <a:avLst/>
          </a:prstGeom>
          <a:ln w="12700">
            <a:miter lim="400000"/>
          </a:ln>
        </p:spPr>
      </p:pic>
      <p:pic>
        <p:nvPicPr>
          <p:cNvPr id="255" name="Windows High Contrast settings" descr="Windows High Contrast settings"/>
          <p:cNvPicPr>
            <a:picLocks noChangeAspect="1"/>
          </p:cNvPicPr>
          <p:nvPr/>
        </p:nvPicPr>
        <p:blipFill>
          <a:blip r:embed="rId8">
            <a:extLst/>
          </a:blip>
          <a:stretch>
            <a:fillRect/>
          </a:stretch>
        </p:blipFill>
        <p:spPr>
          <a:xfrm>
            <a:off x="14326878" y="3090249"/>
            <a:ext cx="3754775" cy="4582229"/>
          </a:xfrm>
          <a:prstGeom prst="rect">
            <a:avLst/>
          </a:prstGeom>
          <a:ln w="12700">
            <a:miter lim="400000"/>
          </a:ln>
        </p:spPr>
      </p:pic>
      <p:pic>
        <p:nvPicPr>
          <p:cNvPr id="256" name="FrogPad one-handed keyboard" descr="FrogPad one-handed keyboard"/>
          <p:cNvPicPr>
            <a:picLocks noChangeAspect="1"/>
          </p:cNvPicPr>
          <p:nvPr/>
        </p:nvPicPr>
        <p:blipFill>
          <a:blip r:embed="rId9">
            <a:extLst/>
          </a:blip>
          <a:stretch>
            <a:fillRect/>
          </a:stretch>
        </p:blipFill>
        <p:spPr>
          <a:xfrm>
            <a:off x="18664435" y="3278926"/>
            <a:ext cx="5162779" cy="371103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5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24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p:tmAbs val="0"/>
                                  </p:iterate>
                                  <p:childTnLst>
                                    <p:set>
                                      <p:cBhvr>
                                        <p:cTn id="17" fill="hold"/>
                                        <p:tgtEl>
                                          <p:spTgt spid="25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2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p:tmAbs val="0"/>
                                  </p:iterate>
                                  <p:childTnLst>
                                    <p:set>
                                      <p:cBhvr>
                                        <p:cTn id="24" fill="hold"/>
                                        <p:tgtEl>
                                          <p:spTgt spid="2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7" nodeType="clickEffect">
                                  <p:stCondLst>
                                    <p:cond delay="0"/>
                                  </p:stCondLst>
                                  <p:iterate>
                                    <p:tmAbs val="0"/>
                                  </p:iterate>
                                  <p:childTnLst>
                                    <p:set>
                                      <p:cBhvr>
                                        <p:cTn id="28" fill="hold"/>
                                        <p:tgtEl>
                                          <p:spTgt spid="2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8" nodeType="clickEffect">
                                  <p:stCondLst>
                                    <p:cond delay="0"/>
                                  </p:stCondLst>
                                  <p:iterate>
                                    <p:tmAbs val="0"/>
                                  </p:iterate>
                                  <p:childTnLst>
                                    <p:set>
                                      <p:cBhvr>
                                        <p:cTn id="32" fill="hold"/>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3" animBg="1" advAuto="0"/>
      <p:bldP spid="250" grpId="6" animBg="1" advAuto="0"/>
      <p:bldP spid="251" grpId="1" animBg="1" advAuto="0"/>
      <p:bldP spid="252" grpId="5" animBg="1" advAuto="0"/>
      <p:bldP spid="253" grpId="2" animBg="1" advAuto="0"/>
      <p:bldP spid="254" grpId="8" animBg="1" advAuto="0"/>
      <p:bldP spid="255" grpId="4" animBg="1" advAuto="0"/>
      <p:bldP spid="256" grpId="7"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Evaluating accessibility"/>
          <p:cNvSpPr txBox="1">
            <a:spLocks noGrp="1"/>
          </p:cNvSpPr>
          <p:nvPr>
            <p:ph type="title"/>
          </p:nvPr>
        </p:nvSpPr>
        <p:spPr>
          <a:prstGeom prst="rect">
            <a:avLst/>
          </a:prstGeom>
        </p:spPr>
        <p:txBody>
          <a:bodyPr/>
          <a:lstStyle/>
          <a:p>
            <a:r>
              <a:t>Evaluating accessibility</a:t>
            </a:r>
          </a:p>
        </p:txBody>
      </p:sp>
      <p:sp>
        <p:nvSpPr>
          <p:cNvPr id="259" name="Web Content Accessibility Guidelines (WCAG)…"/>
          <p:cNvSpPr txBox="1">
            <a:spLocks noGrp="1"/>
          </p:cNvSpPr>
          <p:nvPr>
            <p:ph type="body" idx="1"/>
          </p:nvPr>
        </p:nvSpPr>
        <p:spPr>
          <a:prstGeom prst="rect">
            <a:avLst/>
          </a:prstGeom>
        </p:spPr>
        <p:txBody>
          <a:bodyPr/>
          <a:lstStyle/>
          <a:p>
            <a:pPr marL="914400" indent="-914400">
              <a:buSzPct val="100000"/>
              <a:buFontTx/>
              <a:buAutoNum type="arabicPeriod"/>
            </a:pPr>
            <a:r>
              <a:t>Web Content Accessibility Guidelines (WCAG)</a:t>
            </a:r>
          </a:p>
          <a:p>
            <a:pPr lvl="1">
              <a:defRPr u="sng">
                <a:solidFill>
                  <a:srgbClr val="3B7C20"/>
                </a:solidFill>
              </a:defRPr>
            </a:pPr>
            <a:r>
              <a:rPr>
                <a:hlinkClick r:id="rId2"/>
              </a:rPr>
              <a:t>WCAG 2.0</a:t>
            </a:r>
          </a:p>
          <a:p>
            <a:pPr lvl="1">
              <a:defRPr u="sng">
                <a:solidFill>
                  <a:srgbClr val="3B7C20"/>
                </a:solidFill>
              </a:defRPr>
            </a:pPr>
            <a:r>
              <a:rPr>
                <a:hlinkClick r:id="rId3"/>
              </a:rPr>
              <a:t>WCAG 2.1 (draft)</a:t>
            </a:r>
          </a:p>
          <a:p>
            <a:pPr lvl="1"/>
            <a:r>
              <a:t>Most organizations target Level AA success criteria</a:t>
            </a:r>
          </a:p>
          <a:p>
            <a:pPr marL="914400" indent="-914400">
              <a:buSzPct val="100000"/>
              <a:buFontTx/>
              <a:buAutoNum type="arabicPeriod"/>
            </a:pPr>
            <a:r>
              <a:t>User research and usability studies with people who have disabilities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ontent and Information Architecture"/>
          <p:cNvSpPr txBox="1">
            <a:spLocks noGrp="1"/>
          </p:cNvSpPr>
          <p:nvPr>
            <p:ph type="title"/>
          </p:nvPr>
        </p:nvSpPr>
        <p:spPr>
          <a:xfrm>
            <a:off x="5921171" y="10182830"/>
            <a:ext cx="12541658" cy="3272759"/>
          </a:xfrm>
          <a:prstGeom prst="rect">
            <a:avLst/>
          </a:prstGeom>
        </p:spPr>
        <p:txBody>
          <a:bodyPr/>
          <a:lstStyle>
            <a:lvl1pPr algn="ctr">
              <a:defRPr sz="4800" b="1">
                <a:latin typeface="Helvetica Neue"/>
                <a:ea typeface="Helvetica Neue"/>
                <a:cs typeface="Helvetica Neue"/>
                <a:sym typeface="Helvetica Neue"/>
              </a:defRPr>
            </a:lvl1pPr>
          </a:lstStyle>
          <a:p>
            <a:r>
              <a:t>Content and Information Architecture</a:t>
            </a:r>
          </a:p>
        </p:txBody>
      </p:sp>
      <p:grpSp>
        <p:nvGrpSpPr>
          <p:cNvPr id="264" name="Group"/>
          <p:cNvGrpSpPr/>
          <p:nvPr/>
        </p:nvGrpSpPr>
        <p:grpSpPr>
          <a:xfrm>
            <a:off x="375398" y="184399"/>
            <a:ext cx="12836084" cy="7428819"/>
            <a:chOff x="0" y="0"/>
            <a:chExt cx="12836083" cy="7428817"/>
          </a:xfrm>
        </p:grpSpPr>
        <p:sp>
          <p:nvSpPr>
            <p:cNvPr id="262" name="Design and UX"/>
            <p:cNvSpPr txBox="1"/>
            <p:nvPr/>
          </p:nvSpPr>
          <p:spPr>
            <a:xfrm>
              <a:off x="0" y="0"/>
              <a:ext cx="8538501" cy="3300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3799" tIns="243799" rIns="243799" bIns="243799" numCol="1" anchor="ctr">
              <a:normAutofit/>
            </a:bodyPr>
            <a:lstStyle>
              <a:lvl1pPr defTabSz="2438400">
                <a:defRPr sz="4800" b="1">
                  <a:solidFill>
                    <a:srgbClr val="202729"/>
                  </a:solidFill>
                  <a:latin typeface="Helvetica Neue"/>
                  <a:ea typeface="Helvetica Neue"/>
                  <a:cs typeface="Helvetica Neue"/>
                  <a:sym typeface="Helvetica Neue"/>
                </a:defRPr>
              </a:lvl1pPr>
            </a:lstStyle>
            <a:p>
              <a:r>
                <a:t>Design and UX</a:t>
              </a:r>
            </a:p>
          </p:txBody>
        </p:sp>
        <p:sp>
          <p:nvSpPr>
            <p:cNvPr id="263" name="Circle"/>
            <p:cNvSpPr/>
            <p:nvPr/>
          </p:nvSpPr>
          <p:spPr>
            <a:xfrm>
              <a:off x="6164419" y="757153"/>
              <a:ext cx="6671665" cy="6671665"/>
            </a:xfrm>
            <a:prstGeom prst="ellipse">
              <a:avLst/>
            </a:prstGeom>
            <a:solidFill>
              <a:srgbClr val="FF7E79">
                <a:alpha val="50000"/>
              </a:srgbClr>
            </a:solidFill>
            <a:ln w="63500" cap="flat">
              <a:solidFill>
                <a:srgbClr val="FF7E79"/>
              </a:solidFill>
              <a:prstDash val="solid"/>
              <a:miter lim="400000"/>
            </a:ln>
            <a:effectLst>
              <a:outerShdw blurRad="101600" dist="50800" dir="5400000" rotWithShape="0">
                <a:srgbClr val="000000">
                  <a:alpha val="35000"/>
                </a:srgbClr>
              </a:outerShdw>
            </a:effectLst>
          </p:spPr>
          <p:txBody>
            <a:bodyPr wrap="square" lIns="121919" tIns="121919" rIns="121919" bIns="121919" numCol="1" anchor="ctr">
              <a:noAutofit/>
            </a:bodyPr>
            <a:lstStyle/>
            <a:p>
              <a:pPr algn="l" defTabSz="2438400">
                <a:defRPr sz="3600">
                  <a:solidFill>
                    <a:srgbClr val="202729"/>
                  </a:solidFill>
                  <a:latin typeface="Arial"/>
                  <a:ea typeface="Arial"/>
                  <a:cs typeface="Arial"/>
                  <a:sym typeface="Arial"/>
                </a:defRPr>
              </a:pPr>
              <a:endParaRPr/>
            </a:p>
          </p:txBody>
        </p:sp>
      </p:grpSp>
      <p:grpSp>
        <p:nvGrpSpPr>
          <p:cNvPr id="267" name="Group"/>
          <p:cNvGrpSpPr/>
          <p:nvPr/>
        </p:nvGrpSpPr>
        <p:grpSpPr>
          <a:xfrm>
            <a:off x="11172518" y="184399"/>
            <a:ext cx="12834397" cy="7428819"/>
            <a:chOff x="0" y="0"/>
            <a:chExt cx="12834396" cy="7428817"/>
          </a:xfrm>
        </p:grpSpPr>
        <p:sp>
          <p:nvSpPr>
            <p:cNvPr id="265" name="Development"/>
            <p:cNvSpPr txBox="1"/>
            <p:nvPr/>
          </p:nvSpPr>
          <p:spPr>
            <a:xfrm>
              <a:off x="4295895" y="0"/>
              <a:ext cx="8538502" cy="3300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43799" tIns="243799" rIns="243799" bIns="243799" numCol="1" anchor="ctr">
              <a:normAutofit/>
            </a:bodyPr>
            <a:lstStyle>
              <a:lvl1pPr defTabSz="2438400">
                <a:defRPr sz="4800" b="1">
                  <a:solidFill>
                    <a:srgbClr val="202729"/>
                  </a:solidFill>
                  <a:latin typeface="Helvetica Neue"/>
                  <a:ea typeface="Helvetica Neue"/>
                  <a:cs typeface="Helvetica Neue"/>
                  <a:sym typeface="Helvetica Neue"/>
                </a:defRPr>
              </a:lvl1pPr>
            </a:lstStyle>
            <a:p>
              <a:r>
                <a:t>Development</a:t>
              </a:r>
            </a:p>
          </p:txBody>
        </p:sp>
        <p:sp>
          <p:nvSpPr>
            <p:cNvPr id="266" name="Circle"/>
            <p:cNvSpPr/>
            <p:nvPr/>
          </p:nvSpPr>
          <p:spPr>
            <a:xfrm>
              <a:off x="0" y="757153"/>
              <a:ext cx="6671665" cy="6671665"/>
            </a:xfrm>
            <a:prstGeom prst="ellipse">
              <a:avLst/>
            </a:prstGeom>
            <a:solidFill>
              <a:srgbClr val="008F00">
                <a:alpha val="50000"/>
              </a:srgbClr>
            </a:solidFill>
            <a:ln w="63500" cap="flat">
              <a:solidFill>
                <a:srgbClr val="008F00"/>
              </a:solidFill>
              <a:prstDash val="solid"/>
              <a:miter lim="400000"/>
            </a:ln>
            <a:effectLst>
              <a:outerShdw blurRad="101600" dist="50800" dir="5400000" rotWithShape="0">
                <a:srgbClr val="000000">
                  <a:alpha val="35000"/>
                </a:srgbClr>
              </a:outerShdw>
            </a:effectLst>
          </p:spPr>
          <p:txBody>
            <a:bodyPr wrap="square" lIns="121919" tIns="121919" rIns="121919" bIns="121919" numCol="1" anchor="ctr">
              <a:noAutofit/>
            </a:bodyPr>
            <a:lstStyle/>
            <a:p>
              <a:pPr algn="l" defTabSz="2438400">
                <a:defRPr sz="3600">
                  <a:solidFill>
                    <a:srgbClr val="202729"/>
                  </a:solidFill>
                  <a:latin typeface="Arial"/>
                  <a:ea typeface="Arial"/>
                  <a:cs typeface="Arial"/>
                  <a:sym typeface="Arial"/>
                </a:defRPr>
              </a:pPr>
              <a:endParaRPr/>
            </a:p>
          </p:txBody>
        </p:sp>
      </p:grpSp>
      <p:sp>
        <p:nvSpPr>
          <p:cNvPr id="268" name="Circle"/>
          <p:cNvSpPr/>
          <p:nvPr/>
        </p:nvSpPr>
        <p:spPr>
          <a:xfrm>
            <a:off x="8856167" y="4395696"/>
            <a:ext cx="6671666" cy="6671665"/>
          </a:xfrm>
          <a:prstGeom prst="ellipse">
            <a:avLst/>
          </a:prstGeom>
          <a:solidFill>
            <a:srgbClr val="0096FF">
              <a:alpha val="50000"/>
            </a:srgbClr>
          </a:solidFill>
          <a:ln w="63500">
            <a:solidFill>
              <a:srgbClr val="0096FF"/>
            </a:solidFill>
            <a:miter lim="400000"/>
          </a:ln>
          <a:effectLst>
            <a:outerShdw blurRad="101600" dist="50800" dir="5400000" rotWithShape="0">
              <a:srgbClr val="000000">
                <a:alpha val="35000"/>
              </a:srgbClr>
            </a:outerShdw>
          </a:effectLst>
        </p:spPr>
        <p:txBody>
          <a:bodyPr lIns="121919" tIns="121919" rIns="121919" bIns="121919" anchor="ctr"/>
          <a:lstStyle/>
          <a:p>
            <a:pPr algn="l" defTabSz="2438400">
              <a:defRPr sz="3600">
                <a:solidFill>
                  <a:srgbClr val="202729"/>
                </a:solidFill>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64"/>
                                        </p:tgtEl>
                                        <p:attrNameLst>
                                          <p:attrName>style.visibility</p:attrName>
                                        </p:attrNameLst>
                                      </p:cBhvr>
                                      <p:to>
                                        <p:strVal val="visible"/>
                                      </p:to>
                                    </p:set>
                                    <p:animEffect transition="in" filter="dissolve">
                                      <p:cBhvr>
                                        <p:cTn id="7" dur="1000"/>
                                        <p:tgtEl>
                                          <p:spTgt spid="264"/>
                                        </p:tgtEl>
                                      </p:cBhvr>
                                    </p:animEffect>
                                  </p:childTnLst>
                                </p:cTn>
                              </p:par>
                            </p:childTnLst>
                          </p:cTn>
                        </p:par>
                        <p:par>
                          <p:cTn id="8" fill="hold">
                            <p:stCondLst>
                              <p:cond delay="1000"/>
                            </p:stCondLst>
                            <p:childTnLst>
                              <p:par>
                                <p:cTn id="9" presetID="9" presetClass="entr" fill="hold" grpId="2" nodeType="afterEffect">
                                  <p:stCondLst>
                                    <p:cond delay="600"/>
                                  </p:stCondLst>
                                  <p:iterate>
                                    <p:tmAbs val="0"/>
                                  </p:iterate>
                                  <p:childTnLst>
                                    <p:set>
                                      <p:cBhvr>
                                        <p:cTn id="10" fill="hold"/>
                                        <p:tgtEl>
                                          <p:spTgt spid="267"/>
                                        </p:tgtEl>
                                        <p:attrNameLst>
                                          <p:attrName>style.visibility</p:attrName>
                                        </p:attrNameLst>
                                      </p:cBhvr>
                                      <p:to>
                                        <p:strVal val="visible"/>
                                      </p:to>
                                    </p:set>
                                    <p:animEffect transition="in" filter="dissolve">
                                      <p:cBhvr>
                                        <p:cTn id="11" dur="1000"/>
                                        <p:tgtEl>
                                          <p:spTgt spid="267"/>
                                        </p:tgtEl>
                                      </p:cBhvr>
                                    </p:animEffect>
                                  </p:childTnLst>
                                </p:cTn>
                              </p:par>
                            </p:childTnLst>
                          </p:cTn>
                        </p:par>
                        <p:par>
                          <p:cTn id="12" fill="hold">
                            <p:stCondLst>
                              <p:cond delay="2600"/>
                            </p:stCondLst>
                            <p:childTnLst>
                              <p:par>
                                <p:cTn id="13" presetID="9" presetClass="entr" fill="hold" grpId="3" nodeType="afterEffect">
                                  <p:stCondLst>
                                    <p:cond delay="600"/>
                                  </p:stCondLst>
                                  <p:iterate>
                                    <p:tmAbs val="0"/>
                                  </p:iterate>
                                  <p:childTnLst>
                                    <p:set>
                                      <p:cBhvr>
                                        <p:cTn id="14" fill="hold"/>
                                        <p:tgtEl>
                                          <p:spTgt spid="268"/>
                                        </p:tgtEl>
                                        <p:attrNameLst>
                                          <p:attrName>style.visibility</p:attrName>
                                        </p:attrNameLst>
                                      </p:cBhvr>
                                      <p:to>
                                        <p:strVal val="visible"/>
                                      </p:to>
                                    </p:set>
                                    <p:animEffect transition="in" filter="dissolve">
                                      <p:cBhvr>
                                        <p:cTn id="15" dur="1000"/>
                                        <p:tgtEl>
                                          <p:spTgt spid="268"/>
                                        </p:tgtEl>
                                      </p:cBhvr>
                                    </p:animEffect>
                                  </p:childTnLst>
                                </p:cTn>
                              </p:par>
                            </p:childTnLst>
                          </p:cTn>
                        </p:par>
                        <p:par>
                          <p:cTn id="16" fill="hold">
                            <p:stCondLst>
                              <p:cond delay="4200"/>
                            </p:stCondLst>
                            <p:childTnLst>
                              <p:par>
                                <p:cTn id="17" presetID="9" presetClass="entr" fill="hold" grpId="4" nodeType="afterEffect">
                                  <p:stCondLst>
                                    <p:cond delay="0"/>
                                  </p:stCondLst>
                                  <p:iterate>
                                    <p:tmAbs val="0"/>
                                  </p:iterate>
                                  <p:childTnLst>
                                    <p:set>
                                      <p:cBhvr>
                                        <p:cTn id="18" fill="hold"/>
                                        <p:tgtEl>
                                          <p:spTgt spid="261"/>
                                        </p:tgtEl>
                                        <p:attrNameLst>
                                          <p:attrName>style.visibility</p:attrName>
                                        </p:attrNameLst>
                                      </p:cBhvr>
                                      <p:to>
                                        <p:strVal val="visible"/>
                                      </p:to>
                                    </p:set>
                                    <p:animEffect transition="in" filter="dissolve">
                                      <p:cBhvr>
                                        <p:cTn id="19" dur="1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4" animBg="1" advAuto="0"/>
      <p:bldP spid="264" grpId="1" animBg="1" advAuto="0"/>
      <p:bldP spid="267" grpId="2" animBg="1" advAuto="0"/>
      <p:bldP spid="268"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Design and content"/>
          <p:cNvSpPr txBox="1">
            <a:spLocks noGrp="1"/>
          </p:cNvSpPr>
          <p:nvPr>
            <p:ph type="title"/>
          </p:nvPr>
        </p:nvSpPr>
        <p:spPr>
          <a:prstGeom prst="rect">
            <a:avLst/>
          </a:prstGeom>
        </p:spPr>
        <p:txBody>
          <a:bodyPr/>
          <a:lstStyle/>
          <a:p>
            <a:r>
              <a:t>Design and content</a:t>
            </a:r>
          </a:p>
        </p:txBody>
      </p:sp>
      <p:sp>
        <p:nvSpPr>
          <p:cNvPr id="271" name="Color: Color contrast and not relying on color alone…"/>
          <p:cNvSpPr txBox="1">
            <a:spLocks noGrp="1"/>
          </p:cNvSpPr>
          <p:nvPr>
            <p:ph type="body" idx="1"/>
          </p:nvPr>
        </p:nvSpPr>
        <p:spPr>
          <a:prstGeom prst="rect">
            <a:avLst/>
          </a:prstGeom>
        </p:spPr>
        <p:txBody>
          <a:bodyPr/>
          <a:lstStyle/>
          <a:p>
            <a:r>
              <a:rPr b="1">
                <a:latin typeface="Helvetica Neue"/>
                <a:ea typeface="Helvetica Neue"/>
                <a:cs typeface="Helvetica Neue"/>
                <a:sym typeface="Helvetica Neue"/>
              </a:rPr>
              <a:t>Color:</a:t>
            </a:r>
            <a:r>
              <a:t> Color contrast and not relying on color alone</a:t>
            </a:r>
          </a:p>
          <a:p>
            <a:r>
              <a:rPr b="1">
                <a:latin typeface="Helvetica Neue"/>
                <a:ea typeface="Helvetica Neue"/>
                <a:cs typeface="Helvetica Neue"/>
                <a:sym typeface="Helvetica Neue"/>
              </a:rPr>
              <a:t>Proximity:</a:t>
            </a:r>
            <a:r>
              <a:t> Put related stuff together</a:t>
            </a:r>
          </a:p>
          <a:p>
            <a:r>
              <a:rPr b="1">
                <a:latin typeface="Helvetica Neue"/>
                <a:ea typeface="Helvetica Neue"/>
                <a:cs typeface="Helvetica Neue"/>
                <a:sym typeface="Helvetica Neue"/>
              </a:rPr>
              <a:t>Labels:</a:t>
            </a:r>
            <a:r>
              <a:t> Make clear, logical labels for all controls</a:t>
            </a:r>
          </a:p>
          <a:p>
            <a:r>
              <a:rPr b="1">
                <a:latin typeface="Helvetica Neue"/>
                <a:ea typeface="Helvetica Neue"/>
                <a:cs typeface="Helvetica Neue"/>
                <a:sym typeface="Helvetica Neue"/>
              </a:rPr>
              <a:t>Micro-interactions:</a:t>
            </a:r>
            <a:r>
              <a:t> Individual steps are clear</a:t>
            </a:r>
          </a:p>
          <a:p>
            <a:r>
              <a:rPr b="1">
                <a:latin typeface="Helvetica Neue"/>
                <a:ea typeface="Helvetica Neue"/>
                <a:cs typeface="Helvetica Neue"/>
                <a:sym typeface="Helvetica Neue"/>
              </a:rPr>
              <a:t>Motion:</a:t>
            </a:r>
            <a:r>
              <a:t> Reduce motion to the minimum</a:t>
            </a:r>
          </a:p>
          <a:p>
            <a:r>
              <a:rPr b="1">
                <a:latin typeface="Helvetica Neue"/>
                <a:ea typeface="Helvetica Neue"/>
                <a:cs typeface="Helvetica Neue"/>
                <a:sym typeface="Helvetica Neue"/>
              </a:rPr>
              <a:t>Responsive:</a:t>
            </a:r>
            <a:r>
              <a:t> Allow for text resizing and user settings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7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Development stack"/>
          <p:cNvSpPr txBox="1">
            <a:spLocks noGrp="1"/>
          </p:cNvSpPr>
          <p:nvPr>
            <p:ph type="title"/>
          </p:nvPr>
        </p:nvSpPr>
        <p:spPr>
          <a:prstGeom prst="rect">
            <a:avLst/>
          </a:prstGeom>
        </p:spPr>
        <p:txBody>
          <a:bodyPr/>
          <a:lstStyle/>
          <a:p>
            <a:r>
              <a:t>Development stack</a:t>
            </a:r>
          </a:p>
        </p:txBody>
      </p:sp>
      <p:sp>
        <p:nvSpPr>
          <p:cNvPr id="274" name="HTML: Semantic structure and content order…"/>
          <p:cNvSpPr txBox="1">
            <a:spLocks noGrp="1"/>
          </p:cNvSpPr>
          <p:nvPr>
            <p:ph type="body" idx="1"/>
          </p:nvPr>
        </p:nvSpPr>
        <p:spPr>
          <a:prstGeom prst="rect">
            <a:avLst/>
          </a:prstGeom>
        </p:spPr>
        <p:txBody>
          <a:bodyPr/>
          <a:lstStyle/>
          <a:p>
            <a:r>
              <a:rPr b="1">
                <a:latin typeface="Helvetica Neue"/>
                <a:ea typeface="Helvetica Neue"/>
                <a:cs typeface="Helvetica Neue"/>
                <a:sym typeface="Helvetica Neue"/>
              </a:rPr>
              <a:t>HTML:</a:t>
            </a:r>
            <a:r>
              <a:t> Semantic structure and content order</a:t>
            </a:r>
          </a:p>
          <a:p>
            <a:r>
              <a:rPr b="1">
                <a:latin typeface="Helvetica Neue"/>
                <a:ea typeface="Helvetica Neue"/>
                <a:cs typeface="Helvetica Neue"/>
                <a:sym typeface="Helvetica Neue"/>
              </a:rPr>
              <a:t>CSS:</a:t>
            </a:r>
            <a:r>
              <a:t> Look and feel</a:t>
            </a:r>
          </a:p>
          <a:p>
            <a:r>
              <a:rPr b="1">
                <a:latin typeface="Helvetica Neue"/>
                <a:ea typeface="Helvetica Neue"/>
                <a:cs typeface="Helvetica Neue"/>
                <a:sym typeface="Helvetica Neue"/>
              </a:rPr>
              <a:t>JavaScript:</a:t>
            </a:r>
            <a:r>
              <a:t> Interaction</a:t>
            </a:r>
          </a:p>
          <a:p>
            <a:r>
              <a:rPr b="1">
                <a:latin typeface="Helvetica Neue"/>
                <a:ea typeface="Helvetica Neue"/>
                <a:cs typeface="Helvetica Neue"/>
                <a:sym typeface="Helvetica Neue"/>
              </a:rPr>
              <a:t>Accessible Rich Internet Applications (ARIA):</a:t>
            </a:r>
            <a:r>
              <a:t> Extra semantic info for some assistive technology users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tack-pyramid-html.png" descr="stack-pyramid-html.png"/>
          <p:cNvPicPr>
            <a:picLocks noChangeAspect="1"/>
          </p:cNvPicPr>
          <p:nvPr/>
        </p:nvPicPr>
        <p:blipFill>
          <a:blip r:embed="rId3">
            <a:extLst/>
          </a:blip>
          <a:stretch>
            <a:fillRect/>
          </a:stretch>
        </p:blipFill>
        <p:spPr>
          <a:xfrm>
            <a:off x="3431609" y="135466"/>
            <a:ext cx="17520783" cy="13716001"/>
          </a:xfrm>
          <a:prstGeom prst="rect">
            <a:avLst/>
          </a:prstGeom>
          <a:ln w="12700">
            <a:miter lim="400000"/>
          </a:ln>
        </p:spPr>
      </p:pic>
      <p:pic>
        <p:nvPicPr>
          <p:cNvPr id="277" name="stack-pyramid-css.png" descr="stack-pyramid-css.png"/>
          <p:cNvPicPr>
            <a:picLocks noChangeAspect="1"/>
          </p:cNvPicPr>
          <p:nvPr/>
        </p:nvPicPr>
        <p:blipFill>
          <a:blip r:embed="rId4">
            <a:extLst/>
          </a:blip>
          <a:stretch>
            <a:fillRect/>
          </a:stretch>
        </p:blipFill>
        <p:spPr>
          <a:xfrm>
            <a:off x="3431609" y="135466"/>
            <a:ext cx="17520783" cy="13716001"/>
          </a:xfrm>
          <a:prstGeom prst="rect">
            <a:avLst/>
          </a:prstGeom>
          <a:ln w="12700">
            <a:miter lim="400000"/>
          </a:ln>
        </p:spPr>
      </p:pic>
      <p:pic>
        <p:nvPicPr>
          <p:cNvPr id="278" name="stack-pyramid-js.png" descr="stack-pyramid-js.png"/>
          <p:cNvPicPr>
            <a:picLocks noChangeAspect="1"/>
          </p:cNvPicPr>
          <p:nvPr/>
        </p:nvPicPr>
        <p:blipFill>
          <a:blip r:embed="rId5">
            <a:extLst/>
          </a:blip>
          <a:stretch>
            <a:fillRect/>
          </a:stretch>
        </p:blipFill>
        <p:spPr>
          <a:xfrm>
            <a:off x="3431609" y="135466"/>
            <a:ext cx="17520783" cy="13716001"/>
          </a:xfrm>
          <a:prstGeom prst="rect">
            <a:avLst/>
          </a:prstGeom>
          <a:ln w="12700">
            <a:miter lim="400000"/>
          </a:ln>
        </p:spPr>
      </p:pic>
      <p:pic>
        <p:nvPicPr>
          <p:cNvPr id="279" name="stack-pyramid.png" descr="stack-pyramid.png"/>
          <p:cNvPicPr>
            <a:picLocks noChangeAspect="1"/>
          </p:cNvPicPr>
          <p:nvPr/>
        </p:nvPicPr>
        <p:blipFill>
          <a:blip r:embed="rId6">
            <a:extLst/>
          </a:blip>
          <a:stretch>
            <a:fillRect/>
          </a:stretch>
        </p:blipFill>
        <p:spPr>
          <a:xfrm>
            <a:off x="3431609" y="135466"/>
            <a:ext cx="17520783" cy="1371600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1" animBg="1" advAuto="0"/>
      <p:bldP spid="278" grpId="2" animBg="1" advAuto="0"/>
      <p:bldP spid="279"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Introduction to testing tools"/>
          <p:cNvSpPr txBox="1">
            <a:spLocks noGrp="1"/>
          </p:cNvSpPr>
          <p:nvPr>
            <p:ph type="title"/>
          </p:nvPr>
        </p:nvSpPr>
        <p:spPr>
          <a:prstGeom prst="rect">
            <a:avLst/>
          </a:prstGeom>
        </p:spPr>
        <p:txBody>
          <a:bodyPr/>
          <a:lstStyle/>
          <a:p>
            <a:r>
              <a:t>Introduction to testing tools</a:t>
            </a:r>
          </a:p>
        </p:txBody>
      </p:sp>
      <p:sp>
        <p:nvSpPr>
          <p:cNvPr id="284" name="W3C Markup Validation Service…"/>
          <p:cNvSpPr txBox="1">
            <a:spLocks noGrp="1"/>
          </p:cNvSpPr>
          <p:nvPr>
            <p:ph type="body" idx="1"/>
          </p:nvPr>
        </p:nvSpPr>
        <p:spPr>
          <a:prstGeom prst="rect">
            <a:avLst/>
          </a:prstGeom>
        </p:spPr>
        <p:txBody>
          <a:bodyPr/>
          <a:lstStyle/>
          <a:p>
            <a:pPr>
              <a:defRPr u="sng">
                <a:solidFill>
                  <a:srgbClr val="3B7C20"/>
                </a:solidFill>
              </a:defRPr>
            </a:pPr>
            <a:r>
              <a:rPr>
                <a:hlinkClick r:id="rId2"/>
              </a:rPr>
              <a:t>W3C Markup Validation Service</a:t>
            </a:r>
          </a:p>
          <a:p>
            <a:r>
              <a:t>Keyboard</a:t>
            </a:r>
          </a:p>
          <a:p>
            <a:pPr>
              <a:defRPr u="sng">
                <a:solidFill>
                  <a:srgbClr val="3B7C20"/>
                </a:solidFill>
              </a:defRPr>
            </a:pPr>
            <a:r>
              <a:rPr>
                <a:hlinkClick r:id="rId3"/>
              </a:rPr>
              <a:t>WAVE extension</a:t>
            </a:r>
          </a:p>
          <a:p>
            <a:r>
              <a:t>Chrome accessibility audit</a:t>
            </a:r>
          </a:p>
          <a:p>
            <a:pPr>
              <a:defRPr u="sng">
                <a:solidFill>
                  <a:srgbClr val="3B7C20"/>
                </a:solidFill>
              </a:defRPr>
            </a:pPr>
            <a:r>
              <a:rPr>
                <a:hlinkClick r:id="rId4"/>
              </a:rPr>
              <a:t>Chrome Accessibility Tools extension</a:t>
            </a:r>
          </a:p>
          <a:p>
            <a:pPr>
              <a:defRPr u="sng">
                <a:solidFill>
                  <a:srgbClr val="3B7C20"/>
                </a:solidFill>
              </a:defRPr>
            </a:pPr>
            <a:r>
              <a:rPr>
                <a:hlinkClick r:id="rId5"/>
              </a:rPr>
              <a:t>Contrast Ratio</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Minimum viable testing for development"/>
          <p:cNvSpPr txBox="1">
            <a:spLocks noGrp="1"/>
          </p:cNvSpPr>
          <p:nvPr>
            <p:ph type="title"/>
          </p:nvPr>
        </p:nvSpPr>
        <p:spPr>
          <a:prstGeom prst="rect">
            <a:avLst/>
          </a:prstGeom>
        </p:spPr>
        <p:txBody>
          <a:bodyPr/>
          <a:lstStyle/>
          <a:p>
            <a:r>
              <a:t>Minimum viable testing for development</a:t>
            </a:r>
          </a:p>
        </p:txBody>
      </p:sp>
      <p:sp>
        <p:nvSpPr>
          <p:cNvPr id="287" name="Valid code…"/>
          <p:cNvSpPr txBox="1">
            <a:spLocks noGrp="1"/>
          </p:cNvSpPr>
          <p:nvPr>
            <p:ph type="body" idx="1"/>
          </p:nvPr>
        </p:nvSpPr>
        <p:spPr>
          <a:prstGeom prst="rect">
            <a:avLst/>
          </a:prstGeom>
        </p:spPr>
        <p:txBody>
          <a:bodyPr/>
          <a:lstStyle/>
          <a:p>
            <a:pPr marL="914400" indent="-914400">
              <a:buSzPct val="100000"/>
              <a:buFontTx/>
              <a:buAutoNum type="arabicPeriod"/>
            </a:pPr>
            <a:r>
              <a:t>Valid code</a:t>
            </a:r>
            <a:endParaRPr b="1">
              <a:latin typeface="Helvetica Neue"/>
              <a:ea typeface="Helvetica Neue"/>
              <a:cs typeface="Helvetica Neue"/>
              <a:sym typeface="Helvetica Neue"/>
            </a:endParaRPr>
          </a:p>
          <a:p>
            <a:pPr marL="914400" indent="-914400">
              <a:buSzPct val="100000"/>
              <a:buFontTx/>
              <a:buAutoNum type="arabicPeriod"/>
            </a:pPr>
            <a:r>
              <a:t>Logical content and heading order</a:t>
            </a:r>
          </a:p>
          <a:p>
            <a:pPr marL="914400" indent="-914400">
              <a:buSzPct val="100000"/>
              <a:buFontTx/>
              <a:buAutoNum type="arabicPeriod"/>
            </a:pPr>
            <a:r>
              <a:t>Keyboard support</a:t>
            </a:r>
          </a:p>
          <a:p>
            <a:pPr marL="914400" indent="-914400">
              <a:buSzPct val="100000"/>
              <a:buFontTx/>
              <a:buAutoNum type="arabicPeriod"/>
            </a:pPr>
            <a:r>
              <a:t>Use of color and contrast</a:t>
            </a:r>
          </a:p>
          <a:p>
            <a:pPr marL="914400" indent="-914400">
              <a:buSzPct val="100000"/>
              <a:buFontTx/>
              <a:buAutoNum type="arabicPeriod"/>
            </a:pPr>
            <a:r>
              <a:t>Text equivalents for media</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1. Validation"/>
          <p:cNvSpPr txBox="1">
            <a:spLocks noGrp="1"/>
          </p:cNvSpPr>
          <p:nvPr>
            <p:ph type="title"/>
          </p:nvPr>
        </p:nvSpPr>
        <p:spPr>
          <a:prstGeom prst="rect">
            <a:avLst/>
          </a:prstGeom>
        </p:spPr>
        <p:txBody>
          <a:bodyPr/>
          <a:lstStyle/>
          <a:p>
            <a:r>
              <a:t>1. Validation</a:t>
            </a:r>
          </a:p>
        </p:txBody>
      </p:sp>
      <p:sp>
        <p:nvSpPr>
          <p:cNvPr id="290" name="Unclosed tags?…"/>
          <p:cNvSpPr txBox="1">
            <a:spLocks noGrp="1"/>
          </p:cNvSpPr>
          <p:nvPr>
            <p:ph type="body" idx="1"/>
          </p:nvPr>
        </p:nvSpPr>
        <p:spPr>
          <a:prstGeom prst="rect">
            <a:avLst/>
          </a:prstGeom>
        </p:spPr>
        <p:txBody>
          <a:bodyPr/>
          <a:lstStyle/>
          <a:p>
            <a:r>
              <a:t>Unclosed tags?</a:t>
            </a:r>
          </a:p>
          <a:p>
            <a:r>
              <a:t>Invalid or missing attributes?</a:t>
            </a:r>
          </a:p>
          <a:p>
            <a:r>
              <a:t>Duplicated id values?</a:t>
            </a:r>
          </a:p>
          <a:p>
            <a:r>
              <a:t>Nested controls?</a:t>
            </a:r>
          </a:p>
          <a:p>
            <a:r>
              <a:t>Deprecated code?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2. Logical content order and structure"/>
          <p:cNvSpPr txBox="1">
            <a:spLocks noGrp="1"/>
          </p:cNvSpPr>
          <p:nvPr>
            <p:ph type="title"/>
          </p:nvPr>
        </p:nvSpPr>
        <p:spPr>
          <a:prstGeom prst="rect">
            <a:avLst/>
          </a:prstGeom>
        </p:spPr>
        <p:txBody>
          <a:bodyPr/>
          <a:lstStyle/>
          <a:p>
            <a:r>
              <a:t>2. Logical content order and structure</a:t>
            </a:r>
          </a:p>
        </p:txBody>
      </p:sp>
      <p:sp>
        <p:nvSpPr>
          <p:cNvPr id="293" name="Is the page content presented in a meaningful order in the DOM?…"/>
          <p:cNvSpPr txBox="1">
            <a:spLocks noGrp="1"/>
          </p:cNvSpPr>
          <p:nvPr>
            <p:ph type="body" idx="1"/>
          </p:nvPr>
        </p:nvSpPr>
        <p:spPr>
          <a:prstGeom prst="rect">
            <a:avLst/>
          </a:prstGeom>
        </p:spPr>
        <p:txBody>
          <a:bodyPr/>
          <a:lstStyle/>
          <a:p>
            <a:r>
              <a:t>Is the page content presented in a meaningful order in the DOM?</a:t>
            </a:r>
          </a:p>
          <a:p>
            <a:r>
              <a:t>Does the page have a logical heading structure (</a:t>
            </a:r>
            <a:r>
              <a:rPr>
                <a:latin typeface="Menlo"/>
                <a:ea typeface="Menlo"/>
                <a:cs typeface="Menlo"/>
                <a:sym typeface="Menlo"/>
              </a:rPr>
              <a:t>&lt;h1&gt;</a:t>
            </a:r>
            <a:r>
              <a:t>, </a:t>
            </a:r>
            <a:r>
              <a:rPr>
                <a:latin typeface="Menlo"/>
                <a:ea typeface="Menlo"/>
                <a:cs typeface="Menlo"/>
                <a:sym typeface="Menlo"/>
              </a:rPr>
              <a:t>&lt;h2&gt;</a:t>
            </a:r>
            <a:r>
              <a:t>, </a:t>
            </a:r>
            <a:r>
              <a:rPr>
                <a:latin typeface="Menlo"/>
                <a:ea typeface="Menlo"/>
                <a:cs typeface="Menlo"/>
                <a:sym typeface="Menlo"/>
              </a:rPr>
              <a:t>&lt;h3&gt;</a:t>
            </a:r>
            <a:r>
              <a:t>, etc.)?</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What we’ll do today"/>
          <p:cNvSpPr txBox="1">
            <a:spLocks noGrp="1"/>
          </p:cNvSpPr>
          <p:nvPr>
            <p:ph type="title"/>
          </p:nvPr>
        </p:nvSpPr>
        <p:spPr>
          <a:prstGeom prst="rect">
            <a:avLst/>
          </a:prstGeom>
        </p:spPr>
        <p:txBody>
          <a:bodyPr/>
          <a:lstStyle/>
          <a:p>
            <a:r>
              <a:t>What we’ll do today</a:t>
            </a:r>
          </a:p>
        </p:txBody>
      </p:sp>
      <p:sp>
        <p:nvSpPr>
          <p:cNvPr id="166" name="What is accessibility?…"/>
          <p:cNvSpPr txBox="1">
            <a:spLocks noGrp="1"/>
          </p:cNvSpPr>
          <p:nvPr>
            <p:ph type="body" idx="1"/>
          </p:nvPr>
        </p:nvSpPr>
        <p:spPr>
          <a:prstGeom prst="rect">
            <a:avLst/>
          </a:prstGeom>
        </p:spPr>
        <p:txBody>
          <a:bodyPr/>
          <a:lstStyle/>
          <a:p>
            <a:r>
              <a:t>What is accessibility?</a:t>
            </a:r>
          </a:p>
          <a:p>
            <a:r>
              <a:t>How does accessibility affect users?</a:t>
            </a:r>
          </a:p>
          <a:p>
            <a:r>
              <a:t>Design and development considerations</a:t>
            </a:r>
          </a:p>
          <a:p>
            <a:r>
              <a:t>Introduction to developer testing tools</a:t>
            </a:r>
          </a:p>
          <a:p>
            <a:r>
              <a:t>Exercise</a:t>
            </a:r>
          </a:p>
          <a:p>
            <a:r>
              <a:t>Q&amp;A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Headings"/>
          <p:cNvSpPr txBox="1">
            <a:spLocks noGrp="1"/>
          </p:cNvSpPr>
          <p:nvPr>
            <p:ph type="title"/>
          </p:nvPr>
        </p:nvSpPr>
        <p:spPr>
          <a:prstGeom prst="rect">
            <a:avLst/>
          </a:prstGeom>
        </p:spPr>
        <p:txBody>
          <a:bodyPr/>
          <a:lstStyle/>
          <a:p>
            <a:r>
              <a:t>Headings</a:t>
            </a:r>
          </a:p>
        </p:txBody>
      </p:sp>
      <p:grpSp>
        <p:nvGrpSpPr>
          <p:cNvPr id="327" name="Group"/>
          <p:cNvGrpSpPr/>
          <p:nvPr/>
        </p:nvGrpSpPr>
        <p:grpSpPr>
          <a:xfrm>
            <a:off x="8484128" y="3712153"/>
            <a:ext cx="8536610" cy="8620126"/>
            <a:chOff x="0" y="0"/>
            <a:chExt cx="8536609" cy="8620124"/>
          </a:xfrm>
        </p:grpSpPr>
        <p:grpSp>
          <p:nvGrpSpPr>
            <p:cNvPr id="298" name="Group"/>
            <p:cNvGrpSpPr/>
            <p:nvPr/>
          </p:nvGrpSpPr>
          <p:grpSpPr>
            <a:xfrm>
              <a:off x="0" y="523875"/>
              <a:ext cx="8536610" cy="254000"/>
              <a:chOff x="0" y="0"/>
              <a:chExt cx="8536609" cy="253999"/>
            </a:xfrm>
          </p:grpSpPr>
          <p:sp>
            <p:nvSpPr>
              <p:cNvPr id="296" name="Line"/>
              <p:cNvSpPr/>
              <p:nvPr/>
            </p:nvSpPr>
            <p:spPr>
              <a:xfrm>
                <a:off x="15763" y="0"/>
                <a:ext cx="8520847" cy="0"/>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297" name="Line"/>
              <p:cNvSpPr/>
              <p:nvPr/>
            </p:nvSpPr>
            <p:spPr>
              <a:xfrm>
                <a:off x="0" y="253999"/>
                <a:ext cx="4386609"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grpSp>
          <p:nvGrpSpPr>
            <p:cNvPr id="304" name="Group"/>
            <p:cNvGrpSpPr/>
            <p:nvPr/>
          </p:nvGrpSpPr>
          <p:grpSpPr>
            <a:xfrm>
              <a:off x="0" y="5727700"/>
              <a:ext cx="8536610" cy="1016000"/>
              <a:chOff x="0" y="0"/>
              <a:chExt cx="8536609" cy="1015999"/>
            </a:xfrm>
          </p:grpSpPr>
          <p:sp>
            <p:nvSpPr>
              <p:cNvPr id="299" name="Line"/>
              <p:cNvSpPr/>
              <p:nvPr/>
            </p:nvSpPr>
            <p:spPr>
              <a:xfrm>
                <a:off x="15763" y="0"/>
                <a:ext cx="8520847" cy="0"/>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0" name="Line"/>
              <p:cNvSpPr/>
              <p:nvPr/>
            </p:nvSpPr>
            <p:spPr>
              <a:xfrm>
                <a:off x="0" y="253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1" name="Line"/>
              <p:cNvSpPr/>
              <p:nvPr/>
            </p:nvSpPr>
            <p:spPr>
              <a:xfrm>
                <a:off x="0" y="507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2" name="Line"/>
              <p:cNvSpPr/>
              <p:nvPr/>
            </p:nvSpPr>
            <p:spPr>
              <a:xfrm>
                <a:off x="0" y="761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3" name="Line"/>
              <p:cNvSpPr/>
              <p:nvPr/>
            </p:nvSpPr>
            <p:spPr>
              <a:xfrm>
                <a:off x="0" y="1015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sp>
          <p:nvSpPr>
            <p:cNvPr id="305" name="Line"/>
            <p:cNvSpPr/>
            <p:nvPr/>
          </p:nvSpPr>
          <p:spPr>
            <a:xfrm>
              <a:off x="7881" y="0"/>
              <a:ext cx="6900329" cy="0"/>
            </a:xfrm>
            <a:prstGeom prst="line">
              <a:avLst/>
            </a:prstGeom>
            <a:noFill/>
            <a:ln w="330200" cap="flat">
              <a:solidFill>
                <a:srgbClr val="C8472C"/>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6" name="Line"/>
            <p:cNvSpPr/>
            <p:nvPr/>
          </p:nvSpPr>
          <p:spPr>
            <a:xfrm>
              <a:off x="7881" y="1269999"/>
              <a:ext cx="4843609" cy="1"/>
            </a:xfrm>
            <a:prstGeom prst="line">
              <a:avLst/>
            </a:prstGeom>
            <a:noFill/>
            <a:ln w="304800" cap="flat">
              <a:solidFill>
                <a:srgbClr val="0D4B6F"/>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7" name="Line"/>
            <p:cNvSpPr/>
            <p:nvPr/>
          </p:nvSpPr>
          <p:spPr>
            <a:xfrm>
              <a:off x="7881" y="3251199"/>
              <a:ext cx="6900329" cy="1"/>
            </a:xfrm>
            <a:prstGeom prst="line">
              <a:avLst/>
            </a:prstGeom>
            <a:noFill/>
            <a:ln w="203200" cap="flat">
              <a:solidFill>
                <a:srgbClr val="1A81A6"/>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08" name="Line"/>
            <p:cNvSpPr/>
            <p:nvPr/>
          </p:nvSpPr>
          <p:spPr>
            <a:xfrm>
              <a:off x="7881" y="5283200"/>
              <a:ext cx="4843609" cy="0"/>
            </a:xfrm>
            <a:prstGeom prst="line">
              <a:avLst/>
            </a:prstGeom>
            <a:noFill/>
            <a:ln w="203200" cap="flat">
              <a:solidFill>
                <a:srgbClr val="1A81A6"/>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nvGrpSpPr>
            <p:cNvPr id="314" name="Group"/>
            <p:cNvGrpSpPr/>
            <p:nvPr/>
          </p:nvGrpSpPr>
          <p:grpSpPr>
            <a:xfrm>
              <a:off x="0" y="3721100"/>
              <a:ext cx="8536610" cy="1016000"/>
              <a:chOff x="0" y="0"/>
              <a:chExt cx="8536609" cy="1015999"/>
            </a:xfrm>
          </p:grpSpPr>
          <p:sp>
            <p:nvSpPr>
              <p:cNvPr id="309" name="Line"/>
              <p:cNvSpPr/>
              <p:nvPr/>
            </p:nvSpPr>
            <p:spPr>
              <a:xfrm>
                <a:off x="15763" y="0"/>
                <a:ext cx="8520847" cy="0"/>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0" name="Line"/>
              <p:cNvSpPr/>
              <p:nvPr/>
            </p:nvSpPr>
            <p:spPr>
              <a:xfrm>
                <a:off x="0" y="253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1" name="Line"/>
              <p:cNvSpPr/>
              <p:nvPr/>
            </p:nvSpPr>
            <p:spPr>
              <a:xfrm>
                <a:off x="0" y="507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2" name="Line"/>
              <p:cNvSpPr/>
              <p:nvPr/>
            </p:nvSpPr>
            <p:spPr>
              <a:xfrm>
                <a:off x="0" y="761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3" name="Line"/>
              <p:cNvSpPr/>
              <p:nvPr/>
            </p:nvSpPr>
            <p:spPr>
              <a:xfrm>
                <a:off x="0" y="1015999"/>
                <a:ext cx="6049688"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grpSp>
          <p:nvGrpSpPr>
            <p:cNvPr id="320" name="Group"/>
            <p:cNvGrpSpPr/>
            <p:nvPr/>
          </p:nvGrpSpPr>
          <p:grpSpPr>
            <a:xfrm>
              <a:off x="0" y="1762125"/>
              <a:ext cx="8536610" cy="1016000"/>
              <a:chOff x="0" y="0"/>
              <a:chExt cx="8536609" cy="1015999"/>
            </a:xfrm>
          </p:grpSpPr>
          <p:sp>
            <p:nvSpPr>
              <p:cNvPr id="315" name="Line"/>
              <p:cNvSpPr/>
              <p:nvPr/>
            </p:nvSpPr>
            <p:spPr>
              <a:xfrm>
                <a:off x="15763" y="0"/>
                <a:ext cx="8520847" cy="0"/>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6" name="Line"/>
              <p:cNvSpPr/>
              <p:nvPr/>
            </p:nvSpPr>
            <p:spPr>
              <a:xfrm>
                <a:off x="0" y="253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7" name="Line"/>
              <p:cNvSpPr/>
              <p:nvPr/>
            </p:nvSpPr>
            <p:spPr>
              <a:xfrm>
                <a:off x="0" y="507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8" name="Line"/>
              <p:cNvSpPr/>
              <p:nvPr/>
            </p:nvSpPr>
            <p:spPr>
              <a:xfrm>
                <a:off x="0" y="761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19" name="Line"/>
              <p:cNvSpPr/>
              <p:nvPr/>
            </p:nvSpPr>
            <p:spPr>
              <a:xfrm>
                <a:off x="0" y="1015999"/>
                <a:ext cx="2280862"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sp>
          <p:nvSpPr>
            <p:cNvPr id="321" name="Line"/>
            <p:cNvSpPr/>
            <p:nvPr/>
          </p:nvSpPr>
          <p:spPr>
            <a:xfrm>
              <a:off x="7881" y="7366000"/>
              <a:ext cx="4843609" cy="0"/>
            </a:xfrm>
            <a:prstGeom prst="line">
              <a:avLst/>
            </a:prstGeom>
            <a:noFill/>
            <a:ln w="304800" cap="flat">
              <a:solidFill>
                <a:srgbClr val="0D4B6F"/>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nvGrpSpPr>
            <p:cNvPr id="326" name="Group"/>
            <p:cNvGrpSpPr/>
            <p:nvPr/>
          </p:nvGrpSpPr>
          <p:grpSpPr>
            <a:xfrm>
              <a:off x="0" y="7858125"/>
              <a:ext cx="8536610" cy="762000"/>
              <a:chOff x="0" y="0"/>
              <a:chExt cx="8536609" cy="761999"/>
            </a:xfrm>
          </p:grpSpPr>
          <p:sp>
            <p:nvSpPr>
              <p:cNvPr id="322" name="Line"/>
              <p:cNvSpPr/>
              <p:nvPr/>
            </p:nvSpPr>
            <p:spPr>
              <a:xfrm>
                <a:off x="15763" y="0"/>
                <a:ext cx="8520847" cy="0"/>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23" name="Line"/>
              <p:cNvSpPr/>
              <p:nvPr/>
            </p:nvSpPr>
            <p:spPr>
              <a:xfrm>
                <a:off x="0" y="253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24" name="Line"/>
              <p:cNvSpPr/>
              <p:nvPr/>
            </p:nvSpPr>
            <p:spPr>
              <a:xfrm>
                <a:off x="0" y="507999"/>
                <a:ext cx="852084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325" name="Line"/>
              <p:cNvSpPr/>
              <p:nvPr/>
            </p:nvSpPr>
            <p:spPr>
              <a:xfrm>
                <a:off x="0" y="761999"/>
                <a:ext cx="3796666" cy="1"/>
              </a:xfrm>
              <a:prstGeom prst="line">
                <a:avLst/>
              </a:prstGeom>
              <a:noFill/>
              <a:ln w="139700" cap="flat">
                <a:solidFill>
                  <a:srgbClr val="797979"/>
                </a:solidFill>
                <a:prstDash val="solid"/>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grpSp>
      </p:grpSp>
      <p:sp>
        <p:nvSpPr>
          <p:cNvPr id="328" name="Heading 1"/>
          <p:cNvSpPr txBox="1"/>
          <p:nvPr/>
        </p:nvSpPr>
        <p:spPr>
          <a:xfrm>
            <a:off x="2719389" y="3412457"/>
            <a:ext cx="315976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r>
              <a:t>Heading 1</a:t>
            </a:r>
          </a:p>
        </p:txBody>
      </p:sp>
      <p:sp>
        <p:nvSpPr>
          <p:cNvPr id="329" name="Heading 2"/>
          <p:cNvSpPr txBox="1"/>
          <p:nvPr/>
        </p:nvSpPr>
        <p:spPr>
          <a:xfrm>
            <a:off x="3340466" y="7784065"/>
            <a:ext cx="315976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r>
              <a:t>Heading 2</a:t>
            </a:r>
          </a:p>
        </p:txBody>
      </p:sp>
      <p:sp>
        <p:nvSpPr>
          <p:cNvPr id="330" name="Heading 3"/>
          <p:cNvSpPr txBox="1"/>
          <p:nvPr/>
        </p:nvSpPr>
        <p:spPr>
          <a:xfrm>
            <a:off x="18685321" y="8706738"/>
            <a:ext cx="31597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r>
              <a:t>Heading 3</a:t>
            </a:r>
          </a:p>
        </p:txBody>
      </p:sp>
      <p:pic>
        <p:nvPicPr>
          <p:cNvPr id="331" name="Line" descr="Line"/>
          <p:cNvPicPr>
            <a:picLocks/>
          </p:cNvPicPr>
          <p:nvPr/>
        </p:nvPicPr>
        <p:blipFill>
          <a:blip r:embed="rId2">
            <a:extLst/>
          </a:blip>
          <a:stretch>
            <a:fillRect/>
          </a:stretch>
        </p:blipFill>
        <p:spPr>
          <a:xfrm rot="10620148">
            <a:off x="6051209" y="3656332"/>
            <a:ext cx="2427941" cy="457905"/>
          </a:xfrm>
          <a:prstGeom prst="rect">
            <a:avLst/>
          </a:prstGeom>
        </p:spPr>
      </p:pic>
      <p:pic>
        <p:nvPicPr>
          <p:cNvPr id="333" name="Line" descr="Line"/>
          <p:cNvPicPr>
            <a:picLocks/>
          </p:cNvPicPr>
          <p:nvPr/>
        </p:nvPicPr>
        <p:blipFill>
          <a:blip r:embed="rId3">
            <a:extLst/>
          </a:blip>
          <a:stretch>
            <a:fillRect/>
          </a:stretch>
        </p:blipFill>
        <p:spPr>
          <a:xfrm rot="7106348">
            <a:off x="5787432" y="6299314"/>
            <a:ext cx="3291826" cy="457904"/>
          </a:xfrm>
          <a:prstGeom prst="rect">
            <a:avLst/>
          </a:prstGeom>
        </p:spPr>
      </p:pic>
      <p:pic>
        <p:nvPicPr>
          <p:cNvPr id="335" name="Line" descr="Line"/>
          <p:cNvPicPr>
            <a:picLocks/>
          </p:cNvPicPr>
          <p:nvPr/>
        </p:nvPicPr>
        <p:blipFill>
          <a:blip r:embed="rId4">
            <a:extLst/>
          </a:blip>
          <a:stretch>
            <a:fillRect/>
          </a:stretch>
        </p:blipFill>
        <p:spPr>
          <a:xfrm rot="14072280">
            <a:off x="5833412" y="9689888"/>
            <a:ext cx="2842439" cy="457905"/>
          </a:xfrm>
          <a:prstGeom prst="rect">
            <a:avLst/>
          </a:prstGeom>
        </p:spPr>
      </p:pic>
      <p:pic>
        <p:nvPicPr>
          <p:cNvPr id="337" name="Line" descr="Line"/>
          <p:cNvPicPr>
            <a:picLocks/>
          </p:cNvPicPr>
          <p:nvPr/>
        </p:nvPicPr>
        <p:blipFill>
          <a:blip r:embed="rId5">
            <a:extLst/>
          </a:blip>
          <a:stretch>
            <a:fillRect/>
          </a:stretch>
        </p:blipFill>
        <p:spPr>
          <a:xfrm rot="1543555">
            <a:off x="15420229" y="7516652"/>
            <a:ext cx="3636479" cy="457904"/>
          </a:xfrm>
          <a:prstGeom prst="rect">
            <a:avLst/>
          </a:prstGeom>
        </p:spPr>
      </p:pic>
      <p:pic>
        <p:nvPicPr>
          <p:cNvPr id="339" name="Line" descr="Line"/>
          <p:cNvPicPr>
            <a:picLocks/>
          </p:cNvPicPr>
          <p:nvPr/>
        </p:nvPicPr>
        <p:blipFill>
          <a:blip r:embed="rId6">
            <a:extLst/>
          </a:blip>
          <a:stretch>
            <a:fillRect/>
          </a:stretch>
        </p:blipFill>
        <p:spPr>
          <a:xfrm rot="199720">
            <a:off x="13612740" y="9031412"/>
            <a:ext cx="4974109" cy="45790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Information_Technology_-_Green_River_College.png" descr="Information_Technology_-_Green_River_College.png">
            <a:hlinkClick r:id="rId2"/>
          </p:cNvPr>
          <p:cNvPicPr>
            <a:picLocks noGrp="1" noChangeAspect="1"/>
          </p:cNvPicPr>
          <p:nvPr>
            <p:ph type="pic" idx="13"/>
          </p:nvPr>
        </p:nvPicPr>
        <p:blipFill>
          <a:blip r:embed="rId3">
            <a:extLst/>
          </a:blip>
          <a:srcRect r="1942"/>
          <a:stretch>
            <a:fillRect/>
          </a:stretch>
        </p:blipFill>
        <p:spPr>
          <a:xfrm>
            <a:off x="11985" y="0"/>
            <a:ext cx="24606473" cy="13716000"/>
          </a:xfrm>
          <a:prstGeom prst="rect">
            <a:avLst/>
          </a:prstGeom>
        </p:spPr>
      </p:pic>
      <p:sp>
        <p:nvSpPr>
          <p:cNvPr id="343" name="Oval"/>
          <p:cNvSpPr/>
          <p:nvPr/>
        </p:nvSpPr>
        <p:spPr>
          <a:xfrm>
            <a:off x="1451259" y="2047772"/>
            <a:ext cx="1812592" cy="1083592"/>
          </a:xfrm>
          <a:prstGeom prst="ellipse">
            <a:avLst/>
          </a:prstGeom>
          <a:ln w="101600">
            <a:solidFill>
              <a:srgbClr val="FF2600"/>
            </a:solidFill>
            <a:miter lim="400000"/>
          </a:ln>
          <a:effectLst>
            <a:outerShdw blurRad="101600" dist="50800" dir="5400000" rotWithShape="0">
              <a:srgbClr val="000000">
                <a:alpha val="35000"/>
              </a:srgbClr>
            </a:outerShdw>
          </a:effectLst>
        </p:spPr>
        <p:txBody>
          <a:bodyPr lIns="50800" tIns="50800" rIns="50800" bIns="50800" anchor="ctr"/>
          <a:lstStyle/>
          <a:p>
            <a:pPr>
              <a:defRPr>
                <a:solidFill>
                  <a:srgbClr val="FFFFFF"/>
                </a:solidFill>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nformation_Technology_-_Green_River_College.png" descr="Information_Technology_-_Green_River_College.png">
            <a:hlinkClick r:id="rId2"/>
          </p:cNvPr>
          <p:cNvPicPr>
            <a:picLocks noGrp="1" noChangeAspect="1"/>
          </p:cNvPicPr>
          <p:nvPr>
            <p:ph type="pic" idx="13"/>
          </p:nvPr>
        </p:nvPicPr>
        <p:blipFill>
          <a:blip r:embed="rId3">
            <a:extLst/>
          </a:blip>
          <a:srcRect r="1637"/>
          <a:stretch>
            <a:fillRect/>
          </a:stretch>
        </p:blipFill>
        <p:spPr>
          <a:xfrm>
            <a:off x="-19067" y="0"/>
            <a:ext cx="24682984" cy="13716001"/>
          </a:xfrm>
          <a:prstGeom prst="rect">
            <a:avLst/>
          </a:prstGeom>
        </p:spPr>
      </p:pic>
      <p:sp>
        <p:nvSpPr>
          <p:cNvPr id="346" name="Oval"/>
          <p:cNvSpPr/>
          <p:nvPr/>
        </p:nvSpPr>
        <p:spPr>
          <a:xfrm>
            <a:off x="-5868" y="6082891"/>
            <a:ext cx="862374" cy="1083592"/>
          </a:xfrm>
          <a:prstGeom prst="ellipse">
            <a:avLst/>
          </a:prstGeom>
          <a:ln w="101600">
            <a:solidFill>
              <a:srgbClr val="FF2600"/>
            </a:solidFill>
            <a:miter lim="400000"/>
          </a:ln>
          <a:effectLst>
            <a:outerShdw blurRad="101600" dist="50800" dir="5400000" rotWithShape="0">
              <a:srgbClr val="000000">
                <a:alpha val="35000"/>
              </a:srgbClr>
            </a:outerShdw>
          </a:effectLst>
        </p:spPr>
        <p:txBody>
          <a:bodyPr lIns="50800" tIns="50800" rIns="50800" bIns="50800" anchor="ctr"/>
          <a:lstStyle/>
          <a:p>
            <a:pPr>
              <a:defRPr>
                <a:solidFill>
                  <a:srgbClr val="FFFFFF"/>
                </a:solidFill>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3. Keyboard support"/>
          <p:cNvSpPr txBox="1">
            <a:spLocks noGrp="1"/>
          </p:cNvSpPr>
          <p:nvPr>
            <p:ph type="title"/>
          </p:nvPr>
        </p:nvSpPr>
        <p:spPr>
          <a:prstGeom prst="rect">
            <a:avLst/>
          </a:prstGeom>
        </p:spPr>
        <p:txBody>
          <a:bodyPr/>
          <a:lstStyle/>
          <a:p>
            <a:r>
              <a:t>3. Keyboard support</a:t>
            </a:r>
          </a:p>
        </p:txBody>
      </p:sp>
      <p:sp>
        <p:nvSpPr>
          <p:cNvPr id="349" name="Can you access and use interactive features with the keyboard?…"/>
          <p:cNvSpPr txBox="1">
            <a:spLocks noGrp="1"/>
          </p:cNvSpPr>
          <p:nvPr>
            <p:ph type="body" idx="1"/>
          </p:nvPr>
        </p:nvSpPr>
        <p:spPr>
          <a:prstGeom prst="rect">
            <a:avLst/>
          </a:prstGeom>
        </p:spPr>
        <p:txBody>
          <a:bodyPr/>
          <a:lstStyle/>
          <a:p>
            <a:r>
              <a:t>Can you access and use interactive features with the keyboard?</a:t>
            </a:r>
          </a:p>
          <a:p>
            <a:r>
              <a:t>Is focus visible?</a:t>
            </a:r>
          </a:p>
          <a:p>
            <a:r>
              <a:t>Is the focus order logical?</a:t>
            </a:r>
          </a:p>
          <a:p>
            <a:r>
              <a:t>Do changes only happen on activation?</a:t>
            </a:r>
          </a:p>
          <a:p>
            <a:r>
              <a:t>If </a:t>
            </a:r>
            <a:r>
              <a:rPr>
                <a:latin typeface="Menlo"/>
                <a:ea typeface="Menlo"/>
                <a:cs typeface="Menlo"/>
                <a:sym typeface="Menlo"/>
              </a:rPr>
              <a:t>tabindex</a:t>
            </a:r>
            <a:r>
              <a:t> is used, are all values </a:t>
            </a:r>
            <a:r>
              <a:rPr>
                <a:latin typeface="Menlo"/>
                <a:ea typeface="Menlo"/>
                <a:cs typeface="Menlo"/>
                <a:sym typeface="Menlo"/>
              </a:rPr>
              <a:t>-1</a:t>
            </a:r>
            <a:r>
              <a:t> or </a:t>
            </a:r>
            <a:r>
              <a:rPr>
                <a:latin typeface="Menlo"/>
                <a:ea typeface="Menlo"/>
                <a:cs typeface="Menlo"/>
                <a:sym typeface="Menlo"/>
              </a:rPr>
              <a:t>0</a:t>
            </a:r>
            <a:r>
              <a:t>?</a:t>
            </a:r>
          </a:p>
          <a:p>
            <a:r>
              <a:t>Does this work in </a:t>
            </a:r>
            <a:r>
              <a:rPr b="1">
                <a:latin typeface="Helvetica Neue"/>
                <a:ea typeface="Helvetica Neue"/>
                <a:cs typeface="Helvetica Neue"/>
                <a:sym typeface="Helvetica Neue"/>
              </a:rPr>
              <a:t>every supported browser</a:t>
            </a: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Keyboard cheatsheet"/>
          <p:cNvSpPr txBox="1">
            <a:spLocks noGrp="1"/>
          </p:cNvSpPr>
          <p:nvPr>
            <p:ph type="title"/>
          </p:nvPr>
        </p:nvSpPr>
        <p:spPr>
          <a:prstGeom prst="rect">
            <a:avLst/>
          </a:prstGeom>
        </p:spPr>
        <p:txBody>
          <a:bodyPr/>
          <a:lstStyle/>
          <a:p>
            <a:r>
              <a:t>Keyboard cheatsheet</a:t>
            </a:r>
          </a:p>
        </p:txBody>
      </p:sp>
      <p:graphicFrame>
        <p:nvGraphicFramePr>
          <p:cNvPr id="352" name="Table"/>
          <p:cNvGraphicFramePr/>
          <p:nvPr/>
        </p:nvGraphicFramePr>
        <p:xfrm>
          <a:off x="1202294" y="3358394"/>
          <a:ext cx="21979412" cy="9778730"/>
        </p:xfrm>
        <a:graphic>
          <a:graphicData uri="http://schemas.openxmlformats.org/drawingml/2006/table">
            <a:tbl>
              <a:tblPr firstRow="1">
                <a:tableStyleId>{33BA23B1-9221-436E-865A-0063620EA4FD}</a:tableStyleId>
              </a:tblPr>
              <a:tblGrid>
                <a:gridCol w="12556176"/>
                <a:gridCol w="9423234"/>
              </a:tblGrid>
              <a:tr h="1222341">
                <a:tc>
                  <a:txBody>
                    <a:bodyPr/>
                    <a:lstStyle/>
                    <a:p>
                      <a:pPr algn="l">
                        <a:spcBef>
                          <a:spcPts val="5900"/>
                        </a:spcBef>
                        <a:defRPr>
                          <a:solidFill>
                            <a:srgbClr val="000000"/>
                          </a:solidFill>
                        </a:defRPr>
                      </a:pPr>
                      <a:r>
                        <a:rPr sz="5500" b="1"/>
                        <a:t>Action</a:t>
                      </a:r>
                    </a:p>
                  </a:txBody>
                  <a:tcPr marL="50800" marR="50800" marT="50800" marB="50800" anchor="ctr" horzOverflow="overflow">
                    <a:lnL w="12700">
                      <a:solidFill>
                        <a:srgbClr val="747474"/>
                      </a:solidFill>
                      <a:miter lim="400000"/>
                    </a:lnL>
                    <a:lnR w="12700">
                      <a:solidFill>
                        <a:srgbClr val="000000"/>
                      </a:solidFill>
                      <a:miter lim="400000"/>
                    </a:lnR>
                    <a:lnB w="38100">
                      <a:solidFill>
                        <a:srgbClr val="000000"/>
                      </a:solidFill>
                      <a:miter lim="400000"/>
                    </a:lnB>
                    <a:solidFill>
                      <a:srgbClr val="FFFFFF"/>
                    </a:solidFill>
                  </a:tcPr>
                </a:tc>
                <a:tc>
                  <a:txBody>
                    <a:bodyPr/>
                    <a:lstStyle/>
                    <a:p>
                      <a:pPr algn="l">
                        <a:spcBef>
                          <a:spcPts val="5900"/>
                        </a:spcBef>
                        <a:defRPr>
                          <a:solidFill>
                            <a:srgbClr val="000000"/>
                          </a:solidFill>
                        </a:defRPr>
                      </a:pPr>
                      <a:r>
                        <a:rPr sz="5500" b="1"/>
                        <a:t>Keystroke</a:t>
                      </a:r>
                    </a:p>
                  </a:txBody>
                  <a:tcPr marL="50800" marR="50800" marT="50800" marB="50800" anchor="ctr" horzOverflow="overflow">
                    <a:lnL w="12700">
                      <a:solidFill>
                        <a:srgbClr val="000000"/>
                      </a:solidFill>
                      <a:miter lim="400000"/>
                    </a:lnL>
                    <a:lnR w="12700">
                      <a:solidFill>
                        <a:srgbClr val="747474"/>
                      </a:solidFill>
                      <a:miter lim="400000"/>
                    </a:lnR>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Move focus to the next focusable element</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Tab</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Move focus to the previous focusable element</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Shift + Tab</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Fire a link</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Enter</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Fire a button</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Enter or Space</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Check or uncheck a checkbox</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Space</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Change a radio button selection</a:t>
                      </a:r>
                    </a:p>
                  </a:txBody>
                  <a:tcPr marL="50800" marR="50800" marT="50800" marB="50800" anchor="ctr" horzOverflow="overflow">
                    <a:lnR w="12700">
                      <a:solidFill>
                        <a:srgbClr val="000000"/>
                      </a:solidFill>
                      <a:miter lim="400000"/>
                    </a:lnR>
                    <a:lnT w="38100">
                      <a:solidFill>
                        <a:srgbClr val="000000"/>
                      </a:solidFill>
                      <a:miter lim="400000"/>
                    </a:lnT>
                    <a:lnB w="38100">
                      <a:solidFill>
                        <a:srgbClr val="000000"/>
                      </a:solidFill>
                      <a:miter lim="400000"/>
                    </a:lnB>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Up and down arrow keys</a:t>
                      </a:r>
                    </a:p>
                  </a:txBody>
                  <a:tcPr marL="50800" marR="50800" marT="50800" marB="50800" anchor="ctr" horzOverflow="overflow">
                    <a:lnL w="12700">
                      <a:solidFill>
                        <a:srgbClr val="000000"/>
                      </a:solidFill>
                      <a:miter lim="400000"/>
                    </a:lnL>
                    <a:lnT w="38100">
                      <a:solidFill>
                        <a:srgbClr val="000000"/>
                      </a:solidFill>
                      <a:miter lim="400000"/>
                    </a:lnT>
                    <a:lnB w="38100">
                      <a:solidFill>
                        <a:srgbClr val="000000"/>
                      </a:solidFill>
                      <a:miter lim="400000"/>
                    </a:lnB>
                    <a:solidFill>
                      <a:srgbClr val="FFFFFF"/>
                    </a:solidFill>
                  </a:tcPr>
                </a:tc>
              </a:tr>
              <a:tr h="1222341">
                <a:tc>
                  <a:txBody>
                    <a:bodyPr/>
                    <a:lstStyle/>
                    <a:p>
                      <a:pPr algn="l">
                        <a:spcBef>
                          <a:spcPts val="5900"/>
                        </a:spcBef>
                        <a:defRPr>
                          <a:solidFill>
                            <a:srgbClr val="000000"/>
                          </a:solidFill>
                        </a:defRPr>
                      </a:pPr>
                      <a:r>
                        <a:rPr sz="4500">
                          <a:latin typeface="+mn-lt"/>
                          <a:ea typeface="+mn-ea"/>
                          <a:cs typeface="+mn-cs"/>
                          <a:sym typeface="Helvetica Neue Light"/>
                        </a:rPr>
                        <a:t>Change a select option selection</a:t>
                      </a:r>
                    </a:p>
                  </a:txBody>
                  <a:tcPr marL="50800" marR="50800" marT="50800" marB="50800" anchor="ctr" horzOverflow="overflow">
                    <a:lnR w="12700">
                      <a:solidFill>
                        <a:srgbClr val="000000"/>
                      </a:solidFill>
                      <a:miter lim="400000"/>
                    </a:lnR>
                    <a:lnT w="38100">
                      <a:solidFill>
                        <a:srgbClr val="000000"/>
                      </a:solidFill>
                      <a:miter lim="400000"/>
                    </a:lnT>
                    <a:solidFill>
                      <a:srgbClr val="FFFFFF"/>
                    </a:solidFill>
                  </a:tcPr>
                </a:tc>
                <a:tc>
                  <a:txBody>
                    <a:bodyPr/>
                    <a:lstStyle/>
                    <a:p>
                      <a:pPr algn="l">
                        <a:spcBef>
                          <a:spcPts val="5900"/>
                        </a:spcBef>
                        <a:defRPr>
                          <a:solidFill>
                            <a:srgbClr val="000000"/>
                          </a:solidFill>
                        </a:defRPr>
                      </a:pPr>
                      <a:r>
                        <a:rPr sz="4500">
                          <a:latin typeface="+mn-lt"/>
                          <a:ea typeface="+mn-ea"/>
                          <a:cs typeface="+mn-cs"/>
                          <a:sym typeface="Helvetica Neue Light"/>
                        </a:rPr>
                        <a:t>Up and down arrow keys</a:t>
                      </a:r>
                    </a:p>
                  </a:txBody>
                  <a:tcPr marL="50800" marR="50800" marT="50800" marB="50800" anchor="ctr" horzOverflow="overflow">
                    <a:lnL w="12700">
                      <a:solidFill>
                        <a:srgbClr val="000000"/>
                      </a:solidFill>
                      <a:miter lim="400000"/>
                    </a:lnL>
                    <a:lnT w="38100">
                      <a:solidFill>
                        <a:srgbClr val="000000"/>
                      </a:solidFill>
                      <a:miter lim="400000"/>
                    </a:lnT>
                    <a:solidFill>
                      <a:srgbClr val="FFFFFF"/>
                    </a:solidFill>
                  </a:tcPr>
                </a:tc>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4. Color"/>
          <p:cNvSpPr txBox="1">
            <a:spLocks noGrp="1"/>
          </p:cNvSpPr>
          <p:nvPr>
            <p:ph type="title"/>
          </p:nvPr>
        </p:nvSpPr>
        <p:spPr>
          <a:prstGeom prst="rect">
            <a:avLst/>
          </a:prstGeom>
        </p:spPr>
        <p:txBody>
          <a:bodyPr/>
          <a:lstStyle/>
          <a:p>
            <a:r>
              <a:t>4. Color</a:t>
            </a:r>
          </a:p>
        </p:txBody>
      </p:sp>
      <p:sp>
        <p:nvSpPr>
          <p:cNvPr id="355" name="Does normal text have a contrast of at least 4.5:1?…"/>
          <p:cNvSpPr txBox="1">
            <a:spLocks noGrp="1"/>
          </p:cNvSpPr>
          <p:nvPr>
            <p:ph type="body" idx="1"/>
          </p:nvPr>
        </p:nvSpPr>
        <p:spPr>
          <a:prstGeom prst="rect">
            <a:avLst/>
          </a:prstGeom>
        </p:spPr>
        <p:txBody>
          <a:bodyPr/>
          <a:lstStyle/>
          <a:p>
            <a:r>
              <a:t>Does normal text have a contrast of at least 4.5:1?</a:t>
            </a:r>
          </a:p>
          <a:p>
            <a:r>
              <a:t>Does large text (18pt or 14pt and bold) have a contrast of at least 3:1?</a:t>
            </a:r>
          </a:p>
          <a:p>
            <a:r>
              <a:t>Does color used to convey information have a text equivalent and/or another style as well?</a:t>
            </a:r>
          </a:p>
          <a:p>
            <a:pPr>
              <a:defRPr u="sng">
                <a:solidFill>
                  <a:srgbClr val="3B7C20"/>
                </a:solidFill>
              </a:defRPr>
            </a:pPr>
            <a:r>
              <a:rPr>
                <a:hlinkClick r:id="rId2"/>
              </a:rPr>
              <a:t>Convert px to pt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5. Text equivalents for media"/>
          <p:cNvSpPr txBox="1">
            <a:spLocks noGrp="1"/>
          </p:cNvSpPr>
          <p:nvPr>
            <p:ph type="title"/>
          </p:nvPr>
        </p:nvSpPr>
        <p:spPr>
          <a:prstGeom prst="rect">
            <a:avLst/>
          </a:prstGeom>
        </p:spPr>
        <p:txBody>
          <a:bodyPr/>
          <a:lstStyle/>
          <a:p>
            <a:r>
              <a:t>5. Text equivalents for media</a:t>
            </a:r>
          </a:p>
        </p:txBody>
      </p:sp>
      <p:sp>
        <p:nvSpPr>
          <p:cNvPr id="358" name="Are content images in HTML and not CSS?…"/>
          <p:cNvSpPr txBox="1">
            <a:spLocks noGrp="1"/>
          </p:cNvSpPr>
          <p:nvPr>
            <p:ph type="body" idx="1"/>
          </p:nvPr>
        </p:nvSpPr>
        <p:spPr>
          <a:prstGeom prst="rect">
            <a:avLst/>
          </a:prstGeom>
        </p:spPr>
        <p:txBody>
          <a:bodyPr/>
          <a:lstStyle/>
          <a:p>
            <a:r>
              <a:t>Are content images in HTML and not CSS?</a:t>
            </a:r>
          </a:p>
          <a:p>
            <a:r>
              <a:t>Do all images have an </a:t>
            </a:r>
            <a:r>
              <a:rPr>
                <a:latin typeface="Menlo"/>
                <a:ea typeface="Menlo"/>
                <a:cs typeface="Menlo"/>
                <a:sym typeface="Menlo"/>
              </a:rPr>
              <a:t>alt</a:t>
            </a:r>
            <a:r>
              <a:t> (</a:t>
            </a:r>
            <a:r>
              <a:rPr>
                <a:latin typeface="Menlo"/>
                <a:ea typeface="Menlo"/>
                <a:cs typeface="Menlo"/>
                <a:sym typeface="Menlo"/>
              </a:rPr>
              <a:t>alt="some text"</a:t>
            </a:r>
            <a:r>
              <a:t> or </a:t>
            </a:r>
            <a:r>
              <a:rPr>
                <a:latin typeface="Menlo"/>
                <a:ea typeface="Menlo"/>
                <a:cs typeface="Menlo"/>
                <a:sym typeface="Menlo"/>
              </a:rPr>
              <a:t>alt=""</a:t>
            </a:r>
            <a:r>
              <a:t>)?</a:t>
            </a:r>
          </a:p>
          <a:p>
            <a:r>
              <a:t>If the image conveys information, does the text equivalent provide it?</a:t>
            </a:r>
          </a:p>
          <a:p>
            <a:r>
              <a:t>Do videos have captions? A transcript?</a:t>
            </a:r>
          </a:p>
          <a:p>
            <a:r>
              <a:t>Does audio have a transcript?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 name="Fullscreen_2_4_18__10_44_AM.png" descr="Fullscreen_2_4_18__10_44_AM.png">
            <a:hlinkClick r:id="rId2"/>
          </p:cNvPr>
          <p:cNvPicPr>
            <a:picLocks noGrp="1" noChangeAspect="1"/>
          </p:cNvPicPr>
          <p:nvPr>
            <p:ph type="pic" idx="13"/>
          </p:nvPr>
        </p:nvPicPr>
        <p:blipFill>
          <a:blip r:embed="rId3">
            <a:extLst/>
          </a:blip>
          <a:srcRect l="23" t="2581" r="2814" b="209"/>
          <a:stretch>
            <a:fillRect/>
          </a:stretch>
        </p:blipFill>
        <p:spPr>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Main_Campus_Map_-_Green_River_College.png" descr="Main_Campus_Map_-_Green_River_College.png"/>
          <p:cNvPicPr>
            <a:picLocks noGrp="1" noChangeAspect="1"/>
          </p:cNvPicPr>
          <p:nvPr>
            <p:ph type="pic" idx="13"/>
          </p:nvPr>
        </p:nvPicPr>
        <p:blipFill>
          <a:blip r:embed="rId2">
            <a:extLst/>
          </a:blip>
          <a:srcRect l="1414" r="1414"/>
          <a:stretch>
            <a:fillRect/>
          </a:stretch>
        </p:blipFill>
        <p:spPr>
          <a:prstGeom prst="rect">
            <a:avLst/>
          </a:prstGeom>
        </p:spPr>
      </p:pic>
      <p:sp>
        <p:nvSpPr>
          <p:cNvPr id="363" name="Oval"/>
          <p:cNvSpPr/>
          <p:nvPr/>
        </p:nvSpPr>
        <p:spPr>
          <a:xfrm>
            <a:off x="17765118" y="7175736"/>
            <a:ext cx="6608894" cy="2867673"/>
          </a:xfrm>
          <a:prstGeom prst="ellipse">
            <a:avLst/>
          </a:prstGeom>
          <a:ln w="101600">
            <a:solidFill>
              <a:srgbClr val="FF2600"/>
            </a:solidFill>
            <a:miter lim="400000"/>
          </a:ln>
          <a:effectLst>
            <a:outerShdw blurRad="101600" dist="50800" dir="5400000" rotWithShape="0">
              <a:srgbClr val="000000">
                <a:alpha val="35000"/>
              </a:srgbClr>
            </a:outerShdw>
          </a:effectLst>
        </p:spPr>
        <p:txBody>
          <a:bodyPr lIns="50800" tIns="50800" rIns="50800" bIns="50800" anchor="ctr"/>
          <a:lstStyle/>
          <a:p>
            <a:pPr>
              <a:defRPr>
                <a:solidFill>
                  <a:srgbClr val="FFFFFF"/>
                </a:solidFill>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 name="Main_Campus_Map_-_Green_River_College.png" descr="Main_Campus_Map_-_Green_River_College.png"/>
          <p:cNvPicPr>
            <a:picLocks noGrp="1" noChangeAspect="1"/>
          </p:cNvPicPr>
          <p:nvPr>
            <p:ph type="pic" idx="13"/>
          </p:nvPr>
        </p:nvPicPr>
        <p:blipFill>
          <a:blip r:embed="rId2">
            <a:extLst/>
          </a:blip>
          <a:srcRect l="2866"/>
          <a:stretch>
            <a:fillRect/>
          </a:stretch>
        </p:blipFill>
        <p:spPr>
          <a:xfrm>
            <a:off x="0" y="0"/>
            <a:ext cx="24374637" cy="13716001"/>
          </a:xfrm>
          <a:prstGeom prst="rect">
            <a:avLst/>
          </a:prstGeom>
        </p:spPr>
      </p:pic>
      <p:sp>
        <p:nvSpPr>
          <p:cNvPr id="366" name="Rounded Rectangle"/>
          <p:cNvSpPr/>
          <p:nvPr/>
        </p:nvSpPr>
        <p:spPr>
          <a:xfrm>
            <a:off x="17596570" y="1137971"/>
            <a:ext cx="6712333" cy="10490988"/>
          </a:xfrm>
          <a:prstGeom prst="roundRect">
            <a:avLst>
              <a:gd name="adj" fmla="val 15000"/>
            </a:avLst>
          </a:prstGeom>
          <a:ln w="101600">
            <a:solidFill>
              <a:srgbClr val="FF2600"/>
            </a:solidFill>
            <a:miter lim="400000"/>
          </a:ln>
        </p:spPr>
        <p:txBody>
          <a:bodyPr lIns="50800" tIns="50800" rIns="50800" bIns="50800" anchor="ctr"/>
          <a:lstStyle/>
          <a:p>
            <a:pPr>
              <a:defRPr>
                <a:solidFill>
                  <a:srgbClr val="FFFFFF"/>
                </a:solidFill>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ccessibility is building for every person on every device."/>
          <p:cNvSpPr txBox="1">
            <a:spLocks noGrp="1"/>
          </p:cNvSpPr>
          <p:nvPr>
            <p:ph type="title"/>
          </p:nvPr>
        </p:nvSpPr>
        <p:spPr>
          <a:prstGeom prst="rect">
            <a:avLst/>
          </a:prstGeom>
        </p:spPr>
        <p:txBody>
          <a:bodyPr/>
          <a:lstStyle/>
          <a:p>
            <a:r>
              <a:t>Accessibility is building for </a:t>
            </a:r>
            <a:r>
              <a:rPr b="1">
                <a:latin typeface="Helvetica Neue"/>
                <a:ea typeface="Helvetica Neue"/>
                <a:cs typeface="Helvetica Neue"/>
                <a:sym typeface="Helvetica Neue"/>
              </a:rPr>
              <a:t>every person</a:t>
            </a:r>
            <a:r>
              <a:t> on </a:t>
            </a:r>
            <a:r>
              <a:rPr b="1">
                <a:latin typeface="Helvetica Neue"/>
                <a:ea typeface="Helvetica Neue"/>
                <a:cs typeface="Helvetica Neue"/>
                <a:sym typeface="Helvetica Neue"/>
              </a:rPr>
              <a:t>every device</a:t>
            </a:r>
            <a:r>
              <a: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All automated tests require human verification."/>
          <p:cNvSpPr txBox="1">
            <a:spLocks noGrp="1"/>
          </p:cNvSpPr>
          <p:nvPr>
            <p:ph type="title"/>
          </p:nvPr>
        </p:nvSpPr>
        <p:spPr>
          <a:prstGeom prst="rect">
            <a:avLst/>
          </a:prstGeom>
        </p:spPr>
        <p:txBody>
          <a:bodyPr/>
          <a:lstStyle/>
          <a:p>
            <a:r>
              <a:t>All </a:t>
            </a:r>
            <a:r>
              <a:rPr b="1">
                <a:latin typeface="Helvetica Neue"/>
                <a:ea typeface="Helvetica Neue"/>
                <a:cs typeface="Helvetica Neue"/>
                <a:sym typeface="Helvetica Neue"/>
              </a:rPr>
              <a:t>automated tests</a:t>
            </a:r>
            <a:r>
              <a:t> require </a:t>
            </a:r>
            <a:r>
              <a:rPr b="1">
                <a:latin typeface="Helvetica Neue"/>
                <a:ea typeface="Helvetica Neue"/>
                <a:cs typeface="Helvetica Neue"/>
                <a:sym typeface="Helvetica Neue"/>
              </a:rPr>
              <a:t>human verification</a:t>
            </a:r>
            <a: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Exercise"/>
          <p:cNvSpPr txBox="1">
            <a:spLocks noGrp="1"/>
          </p:cNvSpPr>
          <p:nvPr>
            <p:ph type="title"/>
          </p:nvPr>
        </p:nvSpPr>
        <p:spPr>
          <a:prstGeom prst="rect">
            <a:avLst/>
          </a:prstGeom>
        </p:spPr>
        <p:txBody>
          <a:bodyPr/>
          <a:lstStyle/>
          <a:p>
            <a:r>
              <a:t>Exercise</a:t>
            </a:r>
          </a:p>
        </p:txBody>
      </p:sp>
      <p:sp>
        <p:nvSpPr>
          <p:cNvPr id="371" name="Choose one page from your current project and verify:…"/>
          <p:cNvSpPr txBox="1">
            <a:spLocks noGrp="1"/>
          </p:cNvSpPr>
          <p:nvPr>
            <p:ph type="body" idx="1"/>
          </p:nvPr>
        </p:nvSpPr>
        <p:spPr>
          <a:prstGeom prst="rect">
            <a:avLst/>
          </a:prstGeom>
        </p:spPr>
        <p:txBody>
          <a:bodyPr/>
          <a:lstStyle/>
          <a:p>
            <a:pPr marL="0" indent="0">
              <a:buSzTx/>
              <a:buFontTx/>
              <a:buNone/>
            </a:pPr>
            <a:r>
              <a:t>Choose one page from your current project and verify:</a:t>
            </a:r>
          </a:p>
          <a:p>
            <a:pPr marL="914400" indent="-914400">
              <a:buSzPct val="100000"/>
              <a:buFontTx/>
              <a:buAutoNum type="arabicPeriod"/>
            </a:pPr>
            <a:r>
              <a:t>Valid code</a:t>
            </a:r>
            <a:endParaRPr b="1">
              <a:latin typeface="Helvetica Neue"/>
              <a:ea typeface="Helvetica Neue"/>
              <a:cs typeface="Helvetica Neue"/>
              <a:sym typeface="Helvetica Neue"/>
            </a:endParaRPr>
          </a:p>
          <a:p>
            <a:pPr marL="914400" indent="-914400">
              <a:buSzPct val="100000"/>
              <a:buFontTx/>
              <a:buAutoNum type="arabicPeriod"/>
            </a:pPr>
            <a:r>
              <a:t>Logical content and heading order</a:t>
            </a:r>
          </a:p>
          <a:p>
            <a:pPr marL="914400" indent="-914400">
              <a:buSzPct val="100000"/>
              <a:buFontTx/>
              <a:buAutoNum type="arabicPeriod"/>
            </a:pPr>
            <a:r>
              <a:t>Keyboard support</a:t>
            </a:r>
          </a:p>
          <a:p>
            <a:pPr marL="914400" indent="-914400">
              <a:buSzPct val="100000"/>
              <a:buFontTx/>
              <a:buAutoNum type="arabicPeriod"/>
            </a:pPr>
            <a:r>
              <a:t>Sufficient color contrast and use of color</a:t>
            </a:r>
          </a:p>
          <a:p>
            <a:pPr marL="914400" indent="-914400">
              <a:buSzPct val="100000"/>
              <a:buFontTx/>
              <a:buAutoNum type="arabicPeriod"/>
            </a:pPr>
            <a:r>
              <a:t>Text equivalents for media</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Accessibility ≠ compliance"/>
          <p:cNvSpPr txBox="1">
            <a:spLocks noGrp="1"/>
          </p:cNvSpPr>
          <p:nvPr>
            <p:ph type="title"/>
          </p:nvPr>
        </p:nvSpPr>
        <p:spPr>
          <a:prstGeom prst="rect">
            <a:avLst/>
          </a:prstGeom>
        </p:spPr>
        <p:txBody>
          <a:bodyPr/>
          <a:lstStyle/>
          <a:p>
            <a:r>
              <a:t>Accessibility ≠ compliance</a:t>
            </a:r>
          </a:p>
        </p:txBody>
      </p:sp>
      <p:sp>
        <p:nvSpPr>
          <p:cNvPr id="374" name="While some accessibility issues can be found with automated testing, accessibility is a usability problem, so it requires hands-on care.…"/>
          <p:cNvSpPr txBox="1">
            <a:spLocks noGrp="1"/>
          </p:cNvSpPr>
          <p:nvPr>
            <p:ph type="body" idx="1"/>
          </p:nvPr>
        </p:nvSpPr>
        <p:spPr>
          <a:prstGeom prst="rect">
            <a:avLst/>
          </a:prstGeom>
        </p:spPr>
        <p:txBody>
          <a:bodyPr/>
          <a:lstStyle/>
          <a:p>
            <a:pPr marL="0" indent="0">
              <a:buSzTx/>
              <a:buFontTx/>
              <a:buNone/>
            </a:pPr>
            <a:r>
              <a:t>While some accessibility issues can be found with automated testing, accessibility is a usability problem, so it requires hands-on care.</a:t>
            </a:r>
          </a:p>
          <a:p>
            <a:pPr marL="0" indent="0">
              <a:buSzTx/>
              <a:buFontTx/>
              <a:buNone/>
              <a:defRPr b="1">
                <a:latin typeface="Helvetica Neue"/>
                <a:ea typeface="Helvetica Neue"/>
                <a:cs typeface="Helvetica Neue"/>
                <a:sym typeface="Helvetica Neue"/>
              </a:defRPr>
            </a:pPr>
            <a:r>
              <a:t>You’ll never be able to design, develop, and test for every single use case, but you can work to address the most common ones and get a feel for how they overlap.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Low vision tools from discussion"/>
          <p:cNvSpPr txBox="1">
            <a:spLocks noGrp="1"/>
          </p:cNvSpPr>
          <p:nvPr>
            <p:ph type="title"/>
          </p:nvPr>
        </p:nvSpPr>
        <p:spPr>
          <a:prstGeom prst="rect">
            <a:avLst/>
          </a:prstGeom>
        </p:spPr>
        <p:txBody>
          <a:bodyPr/>
          <a:lstStyle/>
          <a:p>
            <a:r>
              <a:t>Low vision tools from discussion</a:t>
            </a:r>
          </a:p>
        </p:txBody>
      </p:sp>
      <p:sp>
        <p:nvSpPr>
          <p:cNvPr id="377" name="I want to see like the color blind…"/>
          <p:cNvSpPr txBox="1">
            <a:spLocks noGrp="1"/>
          </p:cNvSpPr>
          <p:nvPr>
            <p:ph type="body" idx="1"/>
          </p:nvPr>
        </p:nvSpPr>
        <p:spPr>
          <a:prstGeom prst="rect">
            <a:avLst/>
          </a:prstGeom>
        </p:spPr>
        <p:txBody>
          <a:bodyPr/>
          <a:lstStyle/>
          <a:p>
            <a:pPr>
              <a:defRPr u="sng">
                <a:solidFill>
                  <a:srgbClr val="3B7C20"/>
                </a:solidFill>
              </a:defRPr>
            </a:pPr>
            <a:r>
              <a:rPr>
                <a:hlinkClick r:id="rId2"/>
              </a:rPr>
              <a:t>I want to see like the color blind</a:t>
            </a:r>
          </a:p>
          <a:p>
            <a:pPr>
              <a:defRPr u="sng">
                <a:solidFill>
                  <a:srgbClr val="3B7C20"/>
                </a:solidFill>
              </a:defRPr>
            </a:pPr>
            <a:r>
              <a:rPr>
                <a:hlinkClick r:id="rId3"/>
              </a:rPr>
              <a:t>NoCoffee vision simulator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Advanced accessible examples"/>
          <p:cNvSpPr txBox="1">
            <a:spLocks noGrp="1"/>
          </p:cNvSpPr>
          <p:nvPr>
            <p:ph type="title"/>
          </p:nvPr>
        </p:nvSpPr>
        <p:spPr>
          <a:prstGeom prst="rect">
            <a:avLst/>
          </a:prstGeom>
        </p:spPr>
        <p:txBody>
          <a:bodyPr/>
          <a:lstStyle/>
          <a:p>
            <a:r>
              <a:t>Advanced accessible examples</a:t>
            </a:r>
          </a:p>
        </p:txBody>
      </p:sp>
      <p:sp>
        <p:nvSpPr>
          <p:cNvPr id="380" name="Keyboard focus management for modals…"/>
          <p:cNvSpPr txBox="1">
            <a:spLocks noGrp="1"/>
          </p:cNvSpPr>
          <p:nvPr>
            <p:ph type="body" idx="1"/>
          </p:nvPr>
        </p:nvSpPr>
        <p:spPr>
          <a:prstGeom prst="rect">
            <a:avLst/>
          </a:prstGeom>
        </p:spPr>
        <p:txBody>
          <a:bodyPr/>
          <a:lstStyle/>
          <a:p>
            <a:pPr marL="857250" indent="-857250">
              <a:buSzPct val="100000"/>
              <a:buFont typeface="Arial"/>
            </a:pPr>
            <a:r>
              <a:rPr u="sng">
                <a:hlinkClick r:id="rId2"/>
              </a:rPr>
              <a:t>Keyboard focus management for modals</a:t>
            </a:r>
            <a:endParaRPr u="sng"/>
          </a:p>
          <a:p>
            <a:pPr marL="857250" indent="-857250">
              <a:buSzPct val="100000"/>
              <a:buFont typeface="Arial"/>
            </a:pPr>
            <a:r>
              <a:rPr u="sng">
                <a:hlinkClick r:id="rId3"/>
              </a:rPr>
              <a:t>Form labels and validation</a:t>
            </a:r>
            <a:endParaRPr u="sng"/>
          </a:p>
          <a:p>
            <a:pPr marL="857250" indent="-857250">
              <a:buSzPct val="100000"/>
              <a:buFont typeface="Arial"/>
            </a:pPr>
            <a:r>
              <a:rPr u="sng">
                <a:hlinkClick r:id="rId4"/>
              </a:rPr>
              <a:t>Image carousel</a:t>
            </a:r>
            <a:endParaRPr u="sng"/>
          </a:p>
          <a:p>
            <a:pPr marL="857250" indent="-857250">
              <a:buSzPct val="100000"/>
              <a:buFont typeface="Arial"/>
            </a:pPr>
            <a:r>
              <a:rPr u="sng">
                <a:hlinkClick r:id="rId5"/>
              </a:rPr>
              <a:t>Google map</a:t>
            </a:r>
            <a:endParaRPr u="sng"/>
          </a:p>
          <a:p>
            <a:pPr marL="857250" indent="-857250">
              <a:buSzPct val="100000"/>
              <a:buFont typeface="Arial"/>
            </a:pPr>
            <a:r>
              <a:rPr u="sng">
                <a:hlinkClick r:id="rId6"/>
              </a:rPr>
              <a:t>Drag and drop</a:t>
            </a:r>
            <a:endParaRPr u="sng"/>
          </a:p>
          <a:p>
            <a:pPr marL="857250" indent="-857250">
              <a:buSzPct val="100000"/>
              <a:buFont typeface="Arial"/>
            </a:pPr>
            <a:r>
              <a:rPr u="sng">
                <a:hlinkClick r:id="rId7"/>
              </a:rPr>
              <a:t>Date picker</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afely hide content visually only, for screen reader users"/>
          <p:cNvSpPr txBox="1">
            <a:spLocks noGrp="1"/>
          </p:cNvSpPr>
          <p:nvPr>
            <p:ph type="title"/>
          </p:nvPr>
        </p:nvSpPr>
        <p:spPr>
          <a:prstGeom prst="rect">
            <a:avLst/>
          </a:prstGeom>
        </p:spPr>
        <p:txBody>
          <a:bodyPr/>
          <a:lstStyle/>
          <a:p>
            <a:r>
              <a:t>Safely hide content visually only, for screen reader users</a:t>
            </a:r>
          </a:p>
        </p:txBody>
      </p:sp>
      <p:sp>
        <p:nvSpPr>
          <p:cNvPr id="383" name=".visuallyhidden {…"/>
          <p:cNvSpPr txBox="1">
            <a:spLocks noGrp="1"/>
          </p:cNvSpPr>
          <p:nvPr>
            <p:ph type="body" idx="1"/>
          </p:nvPr>
        </p:nvSpPr>
        <p:spPr>
          <a:prstGeom prst="rect">
            <a:avLst/>
          </a:prstGeom>
        </p:spPr>
        <p:txBody>
          <a:bodyPr/>
          <a:lstStyle/>
          <a:p>
            <a:pPr marL="0" indent="0" defTabSz="800735">
              <a:spcBef>
                <a:spcPts val="0"/>
              </a:spcBef>
              <a:buSzTx/>
              <a:buFontTx/>
              <a:buNone/>
              <a:defRPr sz="4850">
                <a:latin typeface="Menlo"/>
                <a:ea typeface="Menlo"/>
                <a:cs typeface="Menlo"/>
                <a:sym typeface="Menlo"/>
              </a:defRPr>
            </a:pPr>
            <a:r>
              <a:t>.visuallyhidden {</a:t>
            </a:r>
          </a:p>
          <a:p>
            <a:pPr marL="0" indent="0" defTabSz="800735">
              <a:spcBef>
                <a:spcPts val="0"/>
              </a:spcBef>
              <a:buSzTx/>
              <a:buFontTx/>
              <a:buNone/>
              <a:defRPr sz="4850">
                <a:latin typeface="Menlo"/>
                <a:ea typeface="Menlo"/>
                <a:cs typeface="Menlo"/>
                <a:sym typeface="Menlo"/>
              </a:defRPr>
            </a:pPr>
            <a:r>
              <a:t>    border: 0;</a:t>
            </a:r>
          </a:p>
          <a:p>
            <a:pPr marL="0" indent="0" defTabSz="800735">
              <a:spcBef>
                <a:spcPts val="0"/>
              </a:spcBef>
              <a:buSzTx/>
              <a:buFontTx/>
              <a:buNone/>
              <a:defRPr sz="4850">
                <a:latin typeface="Menlo"/>
                <a:ea typeface="Menlo"/>
                <a:cs typeface="Menlo"/>
                <a:sym typeface="Menlo"/>
              </a:defRPr>
            </a:pPr>
            <a:r>
              <a:t>    clip: rect(0 0 0 0);</a:t>
            </a:r>
          </a:p>
          <a:p>
            <a:pPr marL="0" indent="0" defTabSz="800735">
              <a:spcBef>
                <a:spcPts val="0"/>
              </a:spcBef>
              <a:buSzTx/>
              <a:buFontTx/>
              <a:buNone/>
              <a:defRPr sz="4850">
                <a:latin typeface="Menlo"/>
                <a:ea typeface="Menlo"/>
                <a:cs typeface="Menlo"/>
                <a:sym typeface="Menlo"/>
              </a:defRPr>
            </a:pPr>
            <a:r>
              <a:t>    -webkit-clip-path: inset(50%);</a:t>
            </a:r>
          </a:p>
          <a:p>
            <a:pPr marL="0" indent="0" defTabSz="800735">
              <a:spcBef>
                <a:spcPts val="0"/>
              </a:spcBef>
              <a:buSzTx/>
              <a:buFontTx/>
              <a:buNone/>
              <a:defRPr sz="4850">
                <a:latin typeface="Menlo"/>
                <a:ea typeface="Menlo"/>
                <a:cs typeface="Menlo"/>
                <a:sym typeface="Menlo"/>
              </a:defRPr>
            </a:pPr>
            <a:r>
              <a:t>    clip-path: inset(50%);</a:t>
            </a:r>
          </a:p>
          <a:p>
            <a:pPr marL="0" indent="0" defTabSz="800735">
              <a:spcBef>
                <a:spcPts val="0"/>
              </a:spcBef>
              <a:buSzTx/>
              <a:buFontTx/>
              <a:buNone/>
              <a:defRPr sz="4850">
                <a:latin typeface="Menlo"/>
                <a:ea typeface="Menlo"/>
                <a:cs typeface="Menlo"/>
                <a:sym typeface="Menlo"/>
              </a:defRPr>
            </a:pPr>
            <a:r>
              <a:t>    height: 1px;</a:t>
            </a:r>
          </a:p>
          <a:p>
            <a:pPr marL="0" indent="0" defTabSz="800735">
              <a:spcBef>
                <a:spcPts val="0"/>
              </a:spcBef>
              <a:buSzTx/>
              <a:buFontTx/>
              <a:buNone/>
              <a:defRPr sz="4850">
                <a:latin typeface="Menlo"/>
                <a:ea typeface="Menlo"/>
                <a:cs typeface="Menlo"/>
                <a:sym typeface="Menlo"/>
              </a:defRPr>
            </a:pPr>
            <a:r>
              <a:t>    margin: -1px;</a:t>
            </a:r>
          </a:p>
          <a:p>
            <a:pPr marL="0" indent="0" defTabSz="800735">
              <a:spcBef>
                <a:spcPts val="0"/>
              </a:spcBef>
              <a:buSzTx/>
              <a:buFontTx/>
              <a:buNone/>
              <a:defRPr sz="4850">
                <a:latin typeface="Menlo"/>
                <a:ea typeface="Menlo"/>
                <a:cs typeface="Menlo"/>
                <a:sym typeface="Menlo"/>
              </a:defRPr>
            </a:pPr>
            <a:r>
              <a:t>    overflow: hidden;</a:t>
            </a:r>
          </a:p>
          <a:p>
            <a:pPr marL="0" indent="0" defTabSz="800735">
              <a:spcBef>
                <a:spcPts val="0"/>
              </a:spcBef>
              <a:buSzTx/>
              <a:buFontTx/>
              <a:buNone/>
              <a:defRPr sz="4850">
                <a:latin typeface="Menlo"/>
                <a:ea typeface="Menlo"/>
                <a:cs typeface="Menlo"/>
                <a:sym typeface="Menlo"/>
              </a:defRPr>
            </a:pPr>
            <a:r>
              <a:t>    padding: 0;</a:t>
            </a:r>
          </a:p>
          <a:p>
            <a:pPr marL="0" indent="0" defTabSz="800735">
              <a:spcBef>
                <a:spcPts val="0"/>
              </a:spcBef>
              <a:buSzTx/>
              <a:buFontTx/>
              <a:buNone/>
              <a:defRPr sz="4850">
                <a:latin typeface="Menlo"/>
                <a:ea typeface="Menlo"/>
                <a:cs typeface="Menlo"/>
                <a:sym typeface="Menlo"/>
              </a:defRPr>
            </a:pPr>
            <a:r>
              <a:t>    position: absolute;</a:t>
            </a:r>
          </a:p>
          <a:p>
            <a:pPr marL="0" indent="0" defTabSz="800735">
              <a:spcBef>
                <a:spcPts val="0"/>
              </a:spcBef>
              <a:buSzTx/>
              <a:buFontTx/>
              <a:buNone/>
              <a:defRPr sz="4850">
                <a:latin typeface="Menlo"/>
                <a:ea typeface="Menlo"/>
                <a:cs typeface="Menlo"/>
                <a:sym typeface="Menlo"/>
              </a:defRPr>
            </a:pPr>
            <a:r>
              <a:t>    width: 1px;</a:t>
            </a:r>
          </a:p>
          <a:p>
            <a:pPr marL="0" indent="0" defTabSz="800735">
              <a:spcBef>
                <a:spcPts val="0"/>
              </a:spcBef>
              <a:buSzTx/>
              <a:buFontTx/>
              <a:buNone/>
              <a:defRPr sz="4850">
                <a:latin typeface="Menlo"/>
                <a:ea typeface="Menlo"/>
                <a:cs typeface="Menlo"/>
                <a:sym typeface="Menlo"/>
              </a:defRPr>
            </a:pPr>
            <a:r>
              <a:t>    white-space: nowrap;</a:t>
            </a:r>
          </a:p>
          <a:p>
            <a:pPr marL="0" indent="0" defTabSz="800735">
              <a:spcBef>
                <a:spcPts val="0"/>
              </a:spcBef>
              <a:buSzTx/>
              <a:buFontTx/>
              <a:buNone/>
              <a:defRPr sz="4850">
                <a:latin typeface="Menlo"/>
                <a:ea typeface="Menlo"/>
                <a:cs typeface="Menlo"/>
                <a:sym typeface="Menlo"/>
              </a:defRPr>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Q &amp; A"/>
          <p:cNvSpPr txBox="1">
            <a:spLocks noGrp="1"/>
          </p:cNvSpPr>
          <p:nvPr>
            <p:ph type="title"/>
          </p:nvPr>
        </p:nvSpPr>
        <p:spPr>
          <a:prstGeom prst="rect">
            <a:avLst/>
          </a:prstGeom>
        </p:spPr>
        <p:txBody>
          <a:bodyPr/>
          <a:lstStyle/>
          <a:p>
            <a:r>
              <a:t>Q &amp; 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hank you!"/>
          <p:cNvSpPr txBox="1">
            <a:spLocks noGrp="1"/>
          </p:cNvSpPr>
          <p:nvPr>
            <p:ph type="ctrTitle"/>
          </p:nvPr>
        </p:nvSpPr>
        <p:spPr>
          <a:prstGeom prst="rect">
            <a:avLst/>
          </a:prstGeom>
        </p:spPr>
        <p:txBody>
          <a:bodyPr/>
          <a:lstStyle/>
          <a:p>
            <a:r>
              <a:t>Thank you!</a:t>
            </a:r>
          </a:p>
        </p:txBody>
      </p:sp>
      <p:sp>
        <p:nvSpPr>
          <p:cNvPr id="388" name="Site: dpersing.github.io…"/>
          <p:cNvSpPr txBox="1">
            <a:spLocks noGrp="1"/>
          </p:cNvSpPr>
          <p:nvPr>
            <p:ph type="subTitle" idx="1"/>
          </p:nvPr>
        </p:nvSpPr>
        <p:spPr>
          <a:xfrm>
            <a:off x="1066800" y="7048500"/>
            <a:ext cx="22237700" cy="6283723"/>
          </a:xfrm>
          <a:prstGeom prst="rect">
            <a:avLst/>
          </a:prstGeom>
        </p:spPr>
        <p:txBody>
          <a:bodyPr/>
          <a:lstStyle/>
          <a:p>
            <a:pPr>
              <a:spcBef>
                <a:spcPts val="5900"/>
              </a:spcBef>
              <a:defRPr sz="5000">
                <a:solidFill>
                  <a:srgbClr val="000000"/>
                </a:solidFill>
                <a:latin typeface="+mn-lt"/>
                <a:ea typeface="+mn-ea"/>
                <a:cs typeface="+mn-cs"/>
                <a:sym typeface="Helvetica Neue Light"/>
              </a:defRPr>
            </a:pPr>
            <a:r>
              <a:rPr b="1">
                <a:latin typeface="Helvetica Neue"/>
                <a:ea typeface="Helvetica Neue"/>
                <a:cs typeface="Helvetica Neue"/>
                <a:sym typeface="Helvetica Neue"/>
              </a:rPr>
              <a:t>Site:</a:t>
            </a:r>
            <a:r>
              <a:t> </a:t>
            </a:r>
            <a:r>
              <a:rPr u="sng">
                <a:hlinkClick r:id="rId2"/>
              </a:rPr>
              <a:t>dpersing.github.io</a:t>
            </a:r>
          </a:p>
          <a:p>
            <a:pPr>
              <a:spcBef>
                <a:spcPts val="5900"/>
              </a:spcBef>
              <a:defRPr sz="5000">
                <a:solidFill>
                  <a:srgbClr val="000000"/>
                </a:solidFill>
                <a:latin typeface="+mn-lt"/>
                <a:ea typeface="+mn-ea"/>
                <a:cs typeface="+mn-cs"/>
                <a:sym typeface="Helvetica Neue Light"/>
              </a:defRPr>
            </a:pPr>
            <a:r>
              <a:rPr b="1">
                <a:latin typeface="Helvetica Neue"/>
                <a:ea typeface="Helvetica Neue"/>
                <a:cs typeface="Helvetica Neue"/>
                <a:sym typeface="Helvetica Neue"/>
              </a:rPr>
              <a:t>Twitter:</a:t>
            </a:r>
            <a:r>
              <a:t> </a:t>
            </a:r>
            <a:r>
              <a:rPr u="sng">
                <a:hlinkClick r:id="rId3"/>
              </a:rPr>
              <a:t>twitter.com/devonpersing</a:t>
            </a:r>
          </a:p>
          <a:p>
            <a:pPr>
              <a:spcBef>
                <a:spcPts val="5900"/>
              </a:spcBef>
              <a:defRPr sz="5000">
                <a:solidFill>
                  <a:srgbClr val="000000"/>
                </a:solidFill>
                <a:latin typeface="+mn-lt"/>
                <a:ea typeface="+mn-ea"/>
                <a:cs typeface="+mn-cs"/>
                <a:sym typeface="Helvetica Neue Light"/>
              </a:defRPr>
            </a:pPr>
            <a:r>
              <a:rPr b="1">
                <a:latin typeface="Helvetica Neue"/>
                <a:ea typeface="Helvetica Neue"/>
                <a:cs typeface="Helvetica Neue"/>
                <a:sym typeface="Helvetica Neue"/>
              </a:rPr>
              <a:t>LinkedIn:</a:t>
            </a:r>
            <a:r>
              <a:t> </a:t>
            </a:r>
            <a:r>
              <a:rPr u="sng">
                <a:hlinkClick r:id="rId4"/>
              </a:rPr>
              <a:t>linkedin.com/in/devonpersing/</a:t>
            </a:r>
          </a:p>
          <a:p>
            <a:pPr>
              <a:spcBef>
                <a:spcPts val="5900"/>
              </a:spcBef>
              <a:defRPr sz="5000">
                <a:solidFill>
                  <a:srgbClr val="000000"/>
                </a:solidFill>
                <a:latin typeface="+mn-lt"/>
                <a:ea typeface="+mn-ea"/>
                <a:cs typeface="+mn-cs"/>
                <a:sym typeface="Helvetica Neue Light"/>
              </a:defRPr>
            </a:pPr>
            <a:r>
              <a:rPr b="1">
                <a:latin typeface="Helvetica Neue"/>
                <a:ea typeface="Helvetica Neue"/>
                <a:cs typeface="Helvetica Neue"/>
                <a:sym typeface="Helvetica Neue"/>
              </a:rPr>
              <a:t>Articles:</a:t>
            </a:r>
            <a:r>
              <a:t> </a:t>
            </a:r>
            <a:r>
              <a:rPr u="sng">
                <a:hlinkClick r:id="rId5"/>
              </a:rPr>
              <a:t>simplyaccessible.com/article/author/devon/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1 in 5 people in the US have a disability."/>
          <p:cNvSpPr txBox="1">
            <a:spLocks noGrp="1"/>
          </p:cNvSpPr>
          <p:nvPr>
            <p:ph type="title"/>
          </p:nvPr>
        </p:nvSpPr>
        <p:spPr>
          <a:prstGeom prst="rect">
            <a:avLst/>
          </a:prstGeom>
        </p:spPr>
        <p:txBody>
          <a:bodyPr/>
          <a:lstStyle/>
          <a:p>
            <a:r>
              <a:rPr b="1">
                <a:latin typeface="Helvetica Neue"/>
                <a:ea typeface="Helvetica Neue"/>
                <a:cs typeface="Helvetica Neue"/>
                <a:sym typeface="Helvetica Neue"/>
              </a:rPr>
              <a:t>1 in 5 people</a:t>
            </a:r>
            <a:r>
              <a:t> in the US have a disability.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hotosensitive epilepsy"/>
          <p:cNvSpPr txBox="1"/>
          <p:nvPr/>
        </p:nvSpPr>
        <p:spPr>
          <a:xfrm>
            <a:off x="9209119" y="3830135"/>
            <a:ext cx="6680506" cy="950673"/>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Photosensitive epilepsy</a:t>
            </a:r>
          </a:p>
        </p:txBody>
      </p:sp>
      <p:sp>
        <p:nvSpPr>
          <p:cNvPr id="173" name="Blindness"/>
          <p:cNvSpPr txBox="1"/>
          <p:nvPr/>
        </p:nvSpPr>
        <p:spPr>
          <a:xfrm>
            <a:off x="16270208" y="5077212"/>
            <a:ext cx="5944109" cy="1707076"/>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9600" b="1">
                <a:solidFill>
                  <a:srgbClr val="1E1C11"/>
                </a:solidFill>
                <a:latin typeface="Helvetica Neue"/>
                <a:ea typeface="Helvetica Neue"/>
                <a:cs typeface="Helvetica Neue"/>
                <a:sym typeface="Helvetica Neue"/>
              </a:defRPr>
            </a:lvl1pPr>
          </a:lstStyle>
          <a:p>
            <a:pPr>
              <a:defRPr sz="4800" b="0">
                <a:solidFill>
                  <a:srgbClr val="0A0061"/>
                </a:solidFill>
              </a:defRPr>
            </a:pPr>
            <a:r>
              <a:rPr sz="9600" b="1">
                <a:solidFill>
                  <a:srgbClr val="1E1C11"/>
                </a:solidFill>
              </a:rPr>
              <a:t>Blindness</a:t>
            </a:r>
          </a:p>
        </p:txBody>
      </p:sp>
      <p:sp>
        <p:nvSpPr>
          <p:cNvPr id="174" name="Cognitive"/>
          <p:cNvSpPr txBox="1"/>
          <p:nvPr/>
        </p:nvSpPr>
        <p:spPr>
          <a:xfrm>
            <a:off x="6660432" y="5074330"/>
            <a:ext cx="7601001" cy="2190587"/>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12800" b="1">
                <a:solidFill>
                  <a:srgbClr val="1E1C11"/>
                </a:solidFill>
                <a:latin typeface="Helvetica Neue"/>
                <a:ea typeface="Helvetica Neue"/>
                <a:cs typeface="Helvetica Neue"/>
                <a:sym typeface="Helvetica Neue"/>
              </a:defRPr>
            </a:lvl1pPr>
          </a:lstStyle>
          <a:p>
            <a:pPr>
              <a:defRPr sz="4800" b="0">
                <a:solidFill>
                  <a:srgbClr val="0A0061"/>
                </a:solidFill>
              </a:defRPr>
            </a:pPr>
            <a:r>
              <a:rPr sz="12800" b="1">
                <a:solidFill>
                  <a:srgbClr val="1E1C11"/>
                </a:solidFill>
              </a:rPr>
              <a:t>Cognitive</a:t>
            </a:r>
          </a:p>
        </p:txBody>
      </p:sp>
      <p:sp>
        <p:nvSpPr>
          <p:cNvPr id="175" name="Chemo brain"/>
          <p:cNvSpPr txBox="1"/>
          <p:nvPr/>
        </p:nvSpPr>
        <p:spPr>
          <a:xfrm>
            <a:off x="12265695" y="5259215"/>
            <a:ext cx="2597811"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Chemo brain</a:t>
            </a:r>
          </a:p>
        </p:txBody>
      </p:sp>
      <p:sp>
        <p:nvSpPr>
          <p:cNvPr id="176" name="Color blindness"/>
          <p:cNvSpPr txBox="1"/>
          <p:nvPr/>
        </p:nvSpPr>
        <p:spPr>
          <a:xfrm>
            <a:off x="3395023" y="9303754"/>
            <a:ext cx="4804157"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Color blindness</a:t>
            </a:r>
          </a:p>
        </p:txBody>
      </p:sp>
      <p:sp>
        <p:nvSpPr>
          <p:cNvPr id="177" name="Cystic fibrosis"/>
          <p:cNvSpPr txBox="1"/>
          <p:nvPr/>
        </p:nvSpPr>
        <p:spPr>
          <a:xfrm>
            <a:off x="2390908" y="6402204"/>
            <a:ext cx="2815236"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Cystic fibrosis</a:t>
            </a:r>
          </a:p>
        </p:txBody>
      </p:sp>
      <p:sp>
        <p:nvSpPr>
          <p:cNvPr id="178" name="Gamer’s thumb"/>
          <p:cNvSpPr txBox="1"/>
          <p:nvPr/>
        </p:nvSpPr>
        <p:spPr>
          <a:xfrm>
            <a:off x="1181356" y="7575984"/>
            <a:ext cx="3050135" cy="71506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Gamer’s thumb</a:t>
            </a:r>
          </a:p>
        </p:txBody>
      </p:sp>
      <p:sp>
        <p:nvSpPr>
          <p:cNvPr id="179" name="Dyslexia"/>
          <p:cNvSpPr txBox="1"/>
          <p:nvPr/>
        </p:nvSpPr>
        <p:spPr>
          <a:xfrm>
            <a:off x="12142499" y="8584226"/>
            <a:ext cx="3709213" cy="127289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6800" b="1">
                <a:solidFill>
                  <a:srgbClr val="1E1C11"/>
                </a:solidFill>
                <a:latin typeface="Helvetica Neue"/>
                <a:ea typeface="Helvetica Neue"/>
                <a:cs typeface="Helvetica Neue"/>
                <a:sym typeface="Helvetica Neue"/>
              </a:defRPr>
            </a:lvl1pPr>
          </a:lstStyle>
          <a:p>
            <a:pPr>
              <a:defRPr sz="4800" b="0">
                <a:solidFill>
                  <a:srgbClr val="0A0061"/>
                </a:solidFill>
              </a:defRPr>
            </a:pPr>
            <a:r>
              <a:rPr sz="6800" b="1">
                <a:solidFill>
                  <a:srgbClr val="1E1C11"/>
                </a:solidFill>
              </a:rPr>
              <a:t>Dyslexia</a:t>
            </a:r>
          </a:p>
        </p:txBody>
      </p:sp>
      <p:sp>
        <p:nvSpPr>
          <p:cNvPr id="180" name="Language barriers"/>
          <p:cNvSpPr txBox="1"/>
          <p:nvPr/>
        </p:nvSpPr>
        <p:spPr>
          <a:xfrm>
            <a:off x="16892274" y="7666304"/>
            <a:ext cx="5190034"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Language barriers</a:t>
            </a:r>
          </a:p>
        </p:txBody>
      </p:sp>
      <p:sp>
        <p:nvSpPr>
          <p:cNvPr id="181" name="Astigmatism"/>
          <p:cNvSpPr txBox="1"/>
          <p:nvPr/>
        </p:nvSpPr>
        <p:spPr>
          <a:xfrm>
            <a:off x="1669871" y="6730498"/>
            <a:ext cx="3899510"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Astigmatism</a:t>
            </a:r>
          </a:p>
        </p:txBody>
      </p:sp>
      <p:sp>
        <p:nvSpPr>
          <p:cNvPr id="182" name="Hard of hearing"/>
          <p:cNvSpPr txBox="1"/>
          <p:nvPr/>
        </p:nvSpPr>
        <p:spPr>
          <a:xfrm>
            <a:off x="9108151" y="10112666"/>
            <a:ext cx="4760876"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Hard of hearing</a:t>
            </a:r>
          </a:p>
        </p:txBody>
      </p:sp>
      <p:sp>
        <p:nvSpPr>
          <p:cNvPr id="183" name="Lazy-Eyes"/>
          <p:cNvSpPr txBox="1"/>
          <p:nvPr/>
        </p:nvSpPr>
        <p:spPr>
          <a:xfrm>
            <a:off x="14305932" y="5810117"/>
            <a:ext cx="2130045" cy="71506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Lazy-Eyes</a:t>
            </a:r>
          </a:p>
        </p:txBody>
      </p:sp>
      <p:sp>
        <p:nvSpPr>
          <p:cNvPr id="184" name="Directionally challenged"/>
          <p:cNvSpPr txBox="1"/>
          <p:nvPr/>
        </p:nvSpPr>
        <p:spPr>
          <a:xfrm>
            <a:off x="17759785" y="7164786"/>
            <a:ext cx="4569258"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Directionally challenged</a:t>
            </a:r>
          </a:p>
        </p:txBody>
      </p:sp>
      <p:sp>
        <p:nvSpPr>
          <p:cNvPr id="185" name="Age-related macular degeneration"/>
          <p:cNvSpPr txBox="1"/>
          <p:nvPr/>
        </p:nvSpPr>
        <p:spPr>
          <a:xfrm>
            <a:off x="9553960" y="8169858"/>
            <a:ext cx="6436259"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Age-related macular degeneration</a:t>
            </a:r>
          </a:p>
        </p:txBody>
      </p:sp>
      <p:sp>
        <p:nvSpPr>
          <p:cNvPr id="186" name="Multiple sclerosis"/>
          <p:cNvSpPr txBox="1"/>
          <p:nvPr/>
        </p:nvSpPr>
        <p:spPr>
          <a:xfrm>
            <a:off x="1430092" y="9986978"/>
            <a:ext cx="3787497" cy="77714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Multiple sclerosis</a:t>
            </a:r>
          </a:p>
        </p:txBody>
      </p:sp>
      <p:sp>
        <p:nvSpPr>
          <p:cNvPr id="187" name="Learning difficulties"/>
          <p:cNvSpPr txBox="1"/>
          <p:nvPr/>
        </p:nvSpPr>
        <p:spPr>
          <a:xfrm>
            <a:off x="1333319" y="1539490"/>
            <a:ext cx="5988000"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Learning difficulties</a:t>
            </a:r>
          </a:p>
        </p:txBody>
      </p:sp>
      <p:sp>
        <p:nvSpPr>
          <p:cNvPr id="188" name="Visual impairments"/>
          <p:cNvSpPr txBox="1"/>
          <p:nvPr/>
        </p:nvSpPr>
        <p:spPr>
          <a:xfrm>
            <a:off x="4692479" y="4439020"/>
            <a:ext cx="5784394" cy="96275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Visual impairments</a:t>
            </a:r>
          </a:p>
        </p:txBody>
      </p:sp>
      <p:sp>
        <p:nvSpPr>
          <p:cNvPr id="189" name="Tremors"/>
          <p:cNvSpPr txBox="1"/>
          <p:nvPr/>
        </p:nvSpPr>
        <p:spPr>
          <a:xfrm>
            <a:off x="2886716" y="8510794"/>
            <a:ext cx="1717143"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Tremors</a:t>
            </a:r>
          </a:p>
        </p:txBody>
      </p:sp>
      <p:sp>
        <p:nvSpPr>
          <p:cNvPr id="190" name="Muscle slowness"/>
          <p:cNvSpPr txBox="1"/>
          <p:nvPr/>
        </p:nvSpPr>
        <p:spPr>
          <a:xfrm>
            <a:off x="11534229" y="3266146"/>
            <a:ext cx="3753206"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Muscle slowness</a:t>
            </a:r>
          </a:p>
        </p:txBody>
      </p:sp>
      <p:sp>
        <p:nvSpPr>
          <p:cNvPr id="191" name="Deuteranopia"/>
          <p:cNvSpPr txBox="1"/>
          <p:nvPr/>
        </p:nvSpPr>
        <p:spPr>
          <a:xfrm>
            <a:off x="6058968" y="10031037"/>
            <a:ext cx="2695347"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Deuteranopia</a:t>
            </a:r>
          </a:p>
        </p:txBody>
      </p:sp>
      <p:sp>
        <p:nvSpPr>
          <p:cNvPr id="192" name="Monochromacy"/>
          <p:cNvSpPr txBox="1"/>
          <p:nvPr/>
        </p:nvSpPr>
        <p:spPr>
          <a:xfrm>
            <a:off x="17683936" y="9866586"/>
            <a:ext cx="3094838" cy="71506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Monochromacy</a:t>
            </a:r>
          </a:p>
        </p:txBody>
      </p:sp>
      <p:sp>
        <p:nvSpPr>
          <p:cNvPr id="193" name="Dichromacy"/>
          <p:cNvSpPr txBox="1"/>
          <p:nvPr/>
        </p:nvSpPr>
        <p:spPr>
          <a:xfrm>
            <a:off x="14962525" y="6967976"/>
            <a:ext cx="2424685"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Dichromacy</a:t>
            </a:r>
          </a:p>
        </p:txBody>
      </p:sp>
      <p:sp>
        <p:nvSpPr>
          <p:cNvPr id="194" name="Anomalous trichromacy"/>
          <p:cNvSpPr txBox="1"/>
          <p:nvPr/>
        </p:nvSpPr>
        <p:spPr>
          <a:xfrm>
            <a:off x="7465026" y="2725142"/>
            <a:ext cx="4555034"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Anomalous trichromacy</a:t>
            </a:r>
          </a:p>
        </p:txBody>
      </p:sp>
      <p:sp>
        <p:nvSpPr>
          <p:cNvPr id="195" name="Protanopia"/>
          <p:cNvSpPr txBox="1"/>
          <p:nvPr/>
        </p:nvSpPr>
        <p:spPr>
          <a:xfrm>
            <a:off x="3903991" y="5768925"/>
            <a:ext cx="2483562"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Protanopia</a:t>
            </a:r>
          </a:p>
        </p:txBody>
      </p:sp>
      <p:sp>
        <p:nvSpPr>
          <p:cNvPr id="196" name="Protanomaly"/>
          <p:cNvSpPr txBox="1"/>
          <p:nvPr/>
        </p:nvSpPr>
        <p:spPr>
          <a:xfrm>
            <a:off x="13692508" y="9710266"/>
            <a:ext cx="2544979"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Protanomaly</a:t>
            </a:r>
          </a:p>
        </p:txBody>
      </p:sp>
      <p:sp>
        <p:nvSpPr>
          <p:cNvPr id="197" name="Deuteranomaly"/>
          <p:cNvSpPr txBox="1"/>
          <p:nvPr/>
        </p:nvSpPr>
        <p:spPr>
          <a:xfrm>
            <a:off x="9832051" y="6669747"/>
            <a:ext cx="4378046"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Deuteranomaly</a:t>
            </a:r>
          </a:p>
        </p:txBody>
      </p:sp>
      <p:sp>
        <p:nvSpPr>
          <p:cNvPr id="198" name="Tritanopia"/>
          <p:cNvSpPr txBox="1"/>
          <p:nvPr/>
        </p:nvSpPr>
        <p:spPr>
          <a:xfrm>
            <a:off x="4064380" y="8058082"/>
            <a:ext cx="2032915"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Tritanopia</a:t>
            </a:r>
          </a:p>
        </p:txBody>
      </p:sp>
      <p:sp>
        <p:nvSpPr>
          <p:cNvPr id="199" name="Tritanomaly"/>
          <p:cNvSpPr txBox="1"/>
          <p:nvPr/>
        </p:nvSpPr>
        <p:spPr>
          <a:xfrm>
            <a:off x="19707088" y="3819463"/>
            <a:ext cx="2341779"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Tritanomaly</a:t>
            </a:r>
          </a:p>
        </p:txBody>
      </p:sp>
      <p:sp>
        <p:nvSpPr>
          <p:cNvPr id="200" name="Deafness"/>
          <p:cNvSpPr txBox="1"/>
          <p:nvPr/>
        </p:nvSpPr>
        <p:spPr>
          <a:xfrm>
            <a:off x="12160429" y="7080869"/>
            <a:ext cx="4790949" cy="144627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8000" b="1">
                <a:solidFill>
                  <a:srgbClr val="1E1C11"/>
                </a:solidFill>
                <a:latin typeface="Helvetica Neue"/>
                <a:ea typeface="Helvetica Neue"/>
                <a:cs typeface="Helvetica Neue"/>
                <a:sym typeface="Helvetica Neue"/>
              </a:defRPr>
            </a:lvl1pPr>
          </a:lstStyle>
          <a:p>
            <a:pPr>
              <a:defRPr sz="4800" b="0">
                <a:solidFill>
                  <a:srgbClr val="0A0061"/>
                </a:solidFill>
              </a:defRPr>
            </a:pPr>
            <a:r>
              <a:rPr sz="8000" b="1">
                <a:solidFill>
                  <a:srgbClr val="1E1C11"/>
                </a:solidFill>
              </a:rPr>
              <a:t>Deafness</a:t>
            </a:r>
          </a:p>
        </p:txBody>
      </p:sp>
      <p:sp>
        <p:nvSpPr>
          <p:cNvPr id="201" name="Achromatopsia"/>
          <p:cNvSpPr txBox="1"/>
          <p:nvPr/>
        </p:nvSpPr>
        <p:spPr>
          <a:xfrm>
            <a:off x="3145162" y="3974354"/>
            <a:ext cx="3004211"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Achromatopsia</a:t>
            </a:r>
          </a:p>
        </p:txBody>
      </p:sp>
      <p:sp>
        <p:nvSpPr>
          <p:cNvPr id="202" name="Loss of fine muscle control"/>
          <p:cNvSpPr txBox="1"/>
          <p:nvPr/>
        </p:nvSpPr>
        <p:spPr>
          <a:xfrm>
            <a:off x="10509791" y="4665109"/>
            <a:ext cx="5752543"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Loss of fine muscle control</a:t>
            </a:r>
          </a:p>
        </p:txBody>
      </p:sp>
      <p:sp>
        <p:nvSpPr>
          <p:cNvPr id="203" name="Parkinson’s disease"/>
          <p:cNvSpPr txBox="1"/>
          <p:nvPr/>
        </p:nvSpPr>
        <p:spPr>
          <a:xfrm>
            <a:off x="2725439" y="5171096"/>
            <a:ext cx="3854400"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Parkinson’s disease</a:t>
            </a:r>
          </a:p>
        </p:txBody>
      </p:sp>
      <p:sp>
        <p:nvSpPr>
          <p:cNvPr id="204" name="Muscular dystrophy"/>
          <p:cNvSpPr txBox="1"/>
          <p:nvPr/>
        </p:nvSpPr>
        <p:spPr>
          <a:xfrm>
            <a:off x="14232354" y="6284997"/>
            <a:ext cx="5642967"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Muscular dystrophy</a:t>
            </a:r>
          </a:p>
        </p:txBody>
      </p:sp>
      <p:sp>
        <p:nvSpPr>
          <p:cNvPr id="205" name="Cerebral palsy"/>
          <p:cNvSpPr txBox="1"/>
          <p:nvPr/>
        </p:nvSpPr>
        <p:spPr>
          <a:xfrm>
            <a:off x="17184310" y="4403260"/>
            <a:ext cx="4173831"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Cerebral palsy</a:t>
            </a:r>
          </a:p>
        </p:txBody>
      </p:sp>
      <p:sp>
        <p:nvSpPr>
          <p:cNvPr id="206" name="Stroke"/>
          <p:cNvSpPr txBox="1"/>
          <p:nvPr/>
        </p:nvSpPr>
        <p:spPr>
          <a:xfrm>
            <a:off x="16795503" y="3602154"/>
            <a:ext cx="1586079"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Stroke</a:t>
            </a:r>
          </a:p>
        </p:txBody>
      </p:sp>
      <p:sp>
        <p:nvSpPr>
          <p:cNvPr id="207" name="Photoepileptic seizures"/>
          <p:cNvSpPr txBox="1"/>
          <p:nvPr/>
        </p:nvSpPr>
        <p:spPr>
          <a:xfrm>
            <a:off x="13771650" y="1838397"/>
            <a:ext cx="6578093"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Photoepileptic seizures</a:t>
            </a:r>
          </a:p>
        </p:txBody>
      </p:sp>
      <p:sp>
        <p:nvSpPr>
          <p:cNvPr id="208" name="Developmental disabilities"/>
          <p:cNvSpPr txBox="1"/>
          <p:nvPr/>
        </p:nvSpPr>
        <p:spPr>
          <a:xfrm>
            <a:off x="4805903" y="8741506"/>
            <a:ext cx="7358381"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Developmental disabilities</a:t>
            </a:r>
          </a:p>
        </p:txBody>
      </p:sp>
      <p:sp>
        <p:nvSpPr>
          <p:cNvPr id="209" name="Dyscalculia"/>
          <p:cNvSpPr txBox="1"/>
          <p:nvPr/>
        </p:nvSpPr>
        <p:spPr>
          <a:xfrm>
            <a:off x="18761211" y="3210797"/>
            <a:ext cx="2576374"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Dyscalculia</a:t>
            </a:r>
          </a:p>
        </p:txBody>
      </p:sp>
      <p:sp>
        <p:nvSpPr>
          <p:cNvPr id="210" name="Attention deficit disorder"/>
          <p:cNvSpPr txBox="1"/>
          <p:nvPr/>
        </p:nvSpPr>
        <p:spPr>
          <a:xfrm>
            <a:off x="16873029" y="9284137"/>
            <a:ext cx="5673446" cy="78937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b="1">
                <a:solidFill>
                  <a:srgbClr val="1E1C11"/>
                </a:solidFill>
                <a:latin typeface="Helvetica Neue"/>
                <a:ea typeface="Helvetica Neue"/>
                <a:cs typeface="Helvetica Neue"/>
                <a:sym typeface="Helvetica Neue"/>
              </a:defRPr>
            </a:lvl1pPr>
          </a:lstStyle>
          <a:p>
            <a:pPr>
              <a:defRPr sz="4800" b="0">
                <a:solidFill>
                  <a:srgbClr val="0A0061"/>
                </a:solidFill>
              </a:defRPr>
            </a:pPr>
            <a:r>
              <a:rPr sz="3600" b="1">
                <a:solidFill>
                  <a:srgbClr val="1E1C11"/>
                </a:solidFill>
              </a:rPr>
              <a:t>Attention deficit disorder</a:t>
            </a:r>
          </a:p>
        </p:txBody>
      </p:sp>
      <p:sp>
        <p:nvSpPr>
          <p:cNvPr id="211" name="Dementia"/>
          <p:cNvSpPr txBox="1"/>
          <p:nvPr/>
        </p:nvSpPr>
        <p:spPr>
          <a:xfrm>
            <a:off x="6443002" y="8065301"/>
            <a:ext cx="3043632"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Dementia</a:t>
            </a:r>
          </a:p>
        </p:txBody>
      </p:sp>
      <p:sp>
        <p:nvSpPr>
          <p:cNvPr id="212" name="Acquired brain injuries"/>
          <p:cNvSpPr txBox="1"/>
          <p:nvPr/>
        </p:nvSpPr>
        <p:spPr>
          <a:xfrm>
            <a:off x="3781095" y="2121175"/>
            <a:ext cx="6319623"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Acquired brain injuries</a:t>
            </a:r>
          </a:p>
        </p:txBody>
      </p:sp>
      <p:sp>
        <p:nvSpPr>
          <p:cNvPr id="213" name="Neurodegenerative diseases"/>
          <p:cNvSpPr txBox="1"/>
          <p:nvPr/>
        </p:nvSpPr>
        <p:spPr>
          <a:xfrm>
            <a:off x="4178167" y="7379322"/>
            <a:ext cx="7989927"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Neurodegenerative diseases</a:t>
            </a:r>
          </a:p>
        </p:txBody>
      </p:sp>
      <p:sp>
        <p:nvSpPr>
          <p:cNvPr id="214" name="Difficulty concentrating"/>
          <p:cNvSpPr txBox="1"/>
          <p:nvPr/>
        </p:nvSpPr>
        <p:spPr>
          <a:xfrm>
            <a:off x="15470911" y="10306202"/>
            <a:ext cx="7039560" cy="96275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Difficulty concentrating</a:t>
            </a:r>
          </a:p>
        </p:txBody>
      </p:sp>
      <p:sp>
        <p:nvSpPr>
          <p:cNvPr id="215" name="Dysgraphia"/>
          <p:cNvSpPr txBox="1"/>
          <p:nvPr/>
        </p:nvSpPr>
        <p:spPr>
          <a:xfrm>
            <a:off x="6331956" y="3943167"/>
            <a:ext cx="2311299"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Dysgraphia</a:t>
            </a:r>
          </a:p>
        </p:txBody>
      </p:sp>
      <p:sp>
        <p:nvSpPr>
          <p:cNvPr id="216" name="Getting older"/>
          <p:cNvSpPr txBox="1"/>
          <p:nvPr/>
        </p:nvSpPr>
        <p:spPr>
          <a:xfrm>
            <a:off x="12807074" y="2363095"/>
            <a:ext cx="5628133" cy="127289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6800" b="1">
                <a:solidFill>
                  <a:srgbClr val="1E1C11"/>
                </a:solidFill>
                <a:latin typeface="Helvetica Neue"/>
                <a:ea typeface="Helvetica Neue"/>
                <a:cs typeface="Helvetica Neue"/>
                <a:sym typeface="Helvetica Neue"/>
              </a:defRPr>
            </a:lvl1pPr>
          </a:lstStyle>
          <a:p>
            <a:pPr>
              <a:defRPr sz="4800" b="0">
                <a:solidFill>
                  <a:srgbClr val="0A0061"/>
                </a:solidFill>
              </a:defRPr>
            </a:pPr>
            <a:r>
              <a:rPr sz="6800" b="1">
                <a:solidFill>
                  <a:srgbClr val="1E1C11"/>
                </a:solidFill>
              </a:rPr>
              <a:t>Getting older</a:t>
            </a:r>
          </a:p>
        </p:txBody>
      </p:sp>
      <p:sp>
        <p:nvSpPr>
          <p:cNvPr id="217" name="Post-concussion syndrome"/>
          <p:cNvSpPr txBox="1"/>
          <p:nvPr/>
        </p:nvSpPr>
        <p:spPr>
          <a:xfrm>
            <a:off x="16060540" y="8650194"/>
            <a:ext cx="5854498"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Post-concussion syndrome</a:t>
            </a:r>
          </a:p>
        </p:txBody>
      </p:sp>
      <p:sp>
        <p:nvSpPr>
          <p:cNvPr id="218" name="Sleep deprivation"/>
          <p:cNvSpPr txBox="1"/>
          <p:nvPr/>
        </p:nvSpPr>
        <p:spPr>
          <a:xfrm>
            <a:off x="8840861" y="9495418"/>
            <a:ext cx="3425241" cy="71506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Sleep deprivation</a:t>
            </a:r>
          </a:p>
        </p:txBody>
      </p:sp>
      <p:sp>
        <p:nvSpPr>
          <p:cNvPr id="219" name="Vertigo"/>
          <p:cNvSpPr txBox="1"/>
          <p:nvPr/>
        </p:nvSpPr>
        <p:spPr>
          <a:xfrm>
            <a:off x="19832356" y="6507786"/>
            <a:ext cx="1678891" cy="777139"/>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Vertigo</a:t>
            </a:r>
          </a:p>
        </p:txBody>
      </p:sp>
      <p:sp>
        <p:nvSpPr>
          <p:cNvPr id="220" name="Illiteracy"/>
          <p:cNvSpPr txBox="1"/>
          <p:nvPr/>
        </p:nvSpPr>
        <p:spPr>
          <a:xfrm>
            <a:off x="1967489" y="4371095"/>
            <a:ext cx="2502308" cy="950673"/>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Illiteracy</a:t>
            </a:r>
          </a:p>
        </p:txBody>
      </p:sp>
      <p:sp>
        <p:nvSpPr>
          <p:cNvPr id="221" name="Amputation"/>
          <p:cNvSpPr txBox="1"/>
          <p:nvPr/>
        </p:nvSpPr>
        <p:spPr>
          <a:xfrm>
            <a:off x="5499823" y="6639480"/>
            <a:ext cx="3407563"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Amputation</a:t>
            </a:r>
          </a:p>
        </p:txBody>
      </p:sp>
      <p:sp>
        <p:nvSpPr>
          <p:cNvPr id="222" name="Cataracts"/>
          <p:cNvSpPr txBox="1"/>
          <p:nvPr/>
        </p:nvSpPr>
        <p:spPr>
          <a:xfrm>
            <a:off x="7954181" y="5049549"/>
            <a:ext cx="2897937"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Cataracts</a:t>
            </a:r>
          </a:p>
        </p:txBody>
      </p:sp>
      <p:sp>
        <p:nvSpPr>
          <p:cNvPr id="223" name="Glaucoma"/>
          <p:cNvSpPr txBox="1"/>
          <p:nvPr/>
        </p:nvSpPr>
        <p:spPr>
          <a:xfrm>
            <a:off x="1467556" y="5662626"/>
            <a:ext cx="2115821"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Glaucoma</a:t>
            </a:r>
          </a:p>
        </p:txBody>
      </p:sp>
      <p:sp>
        <p:nvSpPr>
          <p:cNvPr id="224" name="Hearing"/>
          <p:cNvSpPr txBox="1"/>
          <p:nvPr/>
        </p:nvSpPr>
        <p:spPr>
          <a:xfrm>
            <a:off x="8131594" y="1074815"/>
            <a:ext cx="4056381" cy="144627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8000" b="1">
                <a:solidFill>
                  <a:srgbClr val="1E1C11"/>
                </a:solidFill>
                <a:latin typeface="Helvetica Neue"/>
                <a:ea typeface="Helvetica Neue"/>
                <a:cs typeface="Helvetica Neue"/>
                <a:sym typeface="Helvetica Neue"/>
              </a:defRPr>
            </a:lvl1pPr>
          </a:lstStyle>
          <a:p>
            <a:pPr>
              <a:defRPr sz="4800" b="0">
                <a:solidFill>
                  <a:srgbClr val="0A0061"/>
                </a:solidFill>
              </a:defRPr>
            </a:pPr>
            <a:r>
              <a:rPr sz="8000" b="1">
                <a:solidFill>
                  <a:srgbClr val="1E1C11"/>
                </a:solidFill>
              </a:rPr>
              <a:t>Hearing</a:t>
            </a:r>
          </a:p>
        </p:txBody>
      </p:sp>
      <p:sp>
        <p:nvSpPr>
          <p:cNvPr id="225" name="Autism"/>
          <p:cNvSpPr txBox="1"/>
          <p:nvPr/>
        </p:nvSpPr>
        <p:spPr>
          <a:xfrm>
            <a:off x="4515965" y="10669621"/>
            <a:ext cx="2142643"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Autism</a:t>
            </a:r>
          </a:p>
        </p:txBody>
      </p:sp>
      <p:sp>
        <p:nvSpPr>
          <p:cNvPr id="226" name="Motor"/>
          <p:cNvSpPr txBox="1"/>
          <p:nvPr/>
        </p:nvSpPr>
        <p:spPr>
          <a:xfrm>
            <a:off x="6661825" y="10314943"/>
            <a:ext cx="3901441" cy="176910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10000" b="1">
                <a:solidFill>
                  <a:srgbClr val="1E1C11"/>
                </a:solidFill>
                <a:latin typeface="Helvetica Neue"/>
                <a:ea typeface="Helvetica Neue"/>
                <a:cs typeface="Helvetica Neue"/>
                <a:sym typeface="Helvetica Neue"/>
              </a:defRPr>
            </a:lvl1pPr>
          </a:lstStyle>
          <a:p>
            <a:pPr>
              <a:defRPr sz="4800" b="0">
                <a:solidFill>
                  <a:srgbClr val="0A0061"/>
                </a:solidFill>
              </a:defRPr>
            </a:pPr>
            <a:r>
              <a:rPr sz="10000" b="1">
                <a:solidFill>
                  <a:srgbClr val="1E1C11"/>
                </a:solidFill>
              </a:rPr>
              <a:t>Motor</a:t>
            </a:r>
          </a:p>
        </p:txBody>
      </p:sp>
      <p:sp>
        <p:nvSpPr>
          <p:cNvPr id="227" name="Diabetic retinopathy"/>
          <p:cNvSpPr txBox="1"/>
          <p:nvPr/>
        </p:nvSpPr>
        <p:spPr>
          <a:xfrm>
            <a:off x="11418149" y="10878716"/>
            <a:ext cx="4355339" cy="77714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600">
                <a:solidFill>
                  <a:srgbClr val="1E1C11"/>
                </a:solidFill>
                <a:latin typeface="Helvetica Neue"/>
                <a:ea typeface="Helvetica Neue"/>
                <a:cs typeface="Helvetica Neue"/>
                <a:sym typeface="Helvetica Neue"/>
              </a:defRPr>
            </a:lvl1pPr>
          </a:lstStyle>
          <a:p>
            <a:pPr>
              <a:defRPr sz="4800">
                <a:solidFill>
                  <a:srgbClr val="0A0061"/>
                </a:solidFill>
              </a:defRPr>
            </a:pPr>
            <a:r>
              <a:rPr sz="3600">
                <a:solidFill>
                  <a:srgbClr val="1E1C11"/>
                </a:solidFill>
              </a:rPr>
              <a:t>Diabetic retinopathy</a:t>
            </a:r>
          </a:p>
        </p:txBody>
      </p:sp>
      <p:sp>
        <p:nvSpPr>
          <p:cNvPr id="228" name="Low vision"/>
          <p:cNvSpPr txBox="1"/>
          <p:nvPr/>
        </p:nvSpPr>
        <p:spPr>
          <a:xfrm>
            <a:off x="15192779" y="11329037"/>
            <a:ext cx="4637584" cy="127289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6800" b="1">
                <a:solidFill>
                  <a:srgbClr val="1E1C11"/>
                </a:solidFill>
                <a:latin typeface="Helvetica Neue"/>
                <a:ea typeface="Helvetica Neue"/>
                <a:cs typeface="Helvetica Neue"/>
                <a:sym typeface="Helvetica Neue"/>
              </a:defRPr>
            </a:lvl1pPr>
          </a:lstStyle>
          <a:p>
            <a:pPr>
              <a:defRPr sz="4800" b="0">
                <a:solidFill>
                  <a:srgbClr val="0A0061"/>
                </a:solidFill>
              </a:defRPr>
            </a:pPr>
            <a:r>
              <a:rPr sz="6800" b="1">
                <a:solidFill>
                  <a:srgbClr val="1E1C11"/>
                </a:solidFill>
              </a:rPr>
              <a:t>Low vision</a:t>
            </a:r>
          </a:p>
        </p:txBody>
      </p:sp>
      <p:sp>
        <p:nvSpPr>
          <p:cNvPr id="229" name="Noise-induced hearing loss"/>
          <p:cNvSpPr txBox="1"/>
          <p:nvPr/>
        </p:nvSpPr>
        <p:spPr>
          <a:xfrm>
            <a:off x="1408135" y="2802762"/>
            <a:ext cx="5553152" cy="727353"/>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b="1">
                <a:solidFill>
                  <a:srgbClr val="1E1C11"/>
                </a:solidFill>
                <a:latin typeface="Helvetica Neue"/>
                <a:ea typeface="Helvetica Neue"/>
                <a:cs typeface="Helvetica Neue"/>
                <a:sym typeface="Helvetica Neue"/>
              </a:defRPr>
            </a:lvl1pPr>
          </a:lstStyle>
          <a:p>
            <a:pPr>
              <a:defRPr sz="4800" b="0">
                <a:solidFill>
                  <a:srgbClr val="0A0061"/>
                </a:solidFill>
              </a:defRPr>
            </a:pPr>
            <a:r>
              <a:rPr sz="3200" b="1">
                <a:solidFill>
                  <a:srgbClr val="1E1C11"/>
                </a:solidFill>
              </a:rPr>
              <a:t>Noise-induced hearing loss</a:t>
            </a:r>
          </a:p>
        </p:txBody>
      </p:sp>
      <p:sp>
        <p:nvSpPr>
          <p:cNvPr id="230" name="Aphasia"/>
          <p:cNvSpPr txBox="1"/>
          <p:nvPr/>
        </p:nvSpPr>
        <p:spPr>
          <a:xfrm>
            <a:off x="19170043" y="11025989"/>
            <a:ext cx="1716737" cy="71506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3200">
                <a:solidFill>
                  <a:srgbClr val="1E1C11"/>
                </a:solidFill>
                <a:latin typeface="Helvetica Neue"/>
                <a:ea typeface="Helvetica Neue"/>
                <a:cs typeface="Helvetica Neue"/>
                <a:sym typeface="Helvetica Neue"/>
              </a:defRPr>
            </a:lvl1pPr>
          </a:lstStyle>
          <a:p>
            <a:pPr>
              <a:defRPr sz="4800">
                <a:solidFill>
                  <a:srgbClr val="0A0061"/>
                </a:solidFill>
              </a:defRPr>
            </a:pPr>
            <a:r>
              <a:rPr sz="3200">
                <a:solidFill>
                  <a:srgbClr val="1E1C11"/>
                </a:solidFill>
              </a:rPr>
              <a:t>Aphasia</a:t>
            </a:r>
          </a:p>
        </p:txBody>
      </p:sp>
      <p:sp>
        <p:nvSpPr>
          <p:cNvPr id="231" name="Reading disorders"/>
          <p:cNvSpPr txBox="1"/>
          <p:nvPr/>
        </p:nvSpPr>
        <p:spPr>
          <a:xfrm>
            <a:off x="8037248" y="11587992"/>
            <a:ext cx="5224171" cy="950672"/>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a:solidFill>
                  <a:srgbClr val="1E1C11"/>
                </a:solidFill>
                <a:latin typeface="Helvetica Neue"/>
                <a:ea typeface="Helvetica Neue"/>
                <a:cs typeface="Helvetica Neue"/>
                <a:sym typeface="Helvetica Neue"/>
              </a:defRPr>
            </a:lvl1pPr>
          </a:lstStyle>
          <a:p>
            <a:pPr>
              <a:defRPr>
                <a:solidFill>
                  <a:srgbClr val="0A0061"/>
                </a:solidFill>
              </a:defRPr>
            </a:pPr>
            <a:r>
              <a:rPr>
                <a:solidFill>
                  <a:srgbClr val="1E1C11"/>
                </a:solidFill>
              </a:rPr>
              <a:t>Reading disorders</a:t>
            </a:r>
          </a:p>
        </p:txBody>
      </p:sp>
      <p:sp>
        <p:nvSpPr>
          <p:cNvPr id="232" name="And many, many, many more…"/>
          <p:cNvSpPr txBox="1"/>
          <p:nvPr/>
        </p:nvSpPr>
        <p:spPr>
          <a:xfrm>
            <a:off x="-24367870" y="4115972"/>
            <a:ext cx="24384000" cy="1516731"/>
          </a:xfrm>
          <a:prstGeom prst="rect">
            <a:avLst/>
          </a:prstGeom>
          <a:blipFill>
            <a:blip r:embed="rId2"/>
            <a:stretch>
              <a:fillRect/>
            </a:stretch>
          </a:blipFill>
          <a:ln w="12700">
            <a:miter lim="400000"/>
          </a:ln>
          <a:extLst>
            <a:ext uri="{C572A759-6A51-4108-AA02-DFA0A04FC94B}">
              <ma14:wrappingTextBoxFlag xmlns:ma14="http://schemas.microsoft.com/office/mac/drawingml/2011/main" val="1"/>
            </a:ext>
          </a:extLst>
        </p:spPr>
        <p:txBody>
          <a:bodyPr lIns="243839" tIns="243839" rIns="243839" bIns="243839">
            <a:spAutoFit/>
          </a:bodyPr>
          <a:lstStyle>
            <a:lvl1pPr defTabSz="1219200">
              <a:defRPr sz="6800" b="1">
                <a:solidFill>
                  <a:srgbClr val="FFFFFF"/>
                </a:solidFill>
                <a:latin typeface="Helvetica Neue"/>
                <a:ea typeface="Helvetica Neue"/>
                <a:cs typeface="Helvetica Neue"/>
                <a:sym typeface="Helvetica Neue"/>
              </a:defRPr>
            </a:lvl1pPr>
          </a:lstStyle>
          <a:p>
            <a:pPr>
              <a:defRPr sz="4800" b="0">
                <a:solidFill>
                  <a:srgbClr val="0A0061"/>
                </a:solidFill>
              </a:defRPr>
            </a:pPr>
            <a:r>
              <a:rPr sz="6800" b="1">
                <a:solidFill>
                  <a:srgbClr val="FFFFFF"/>
                </a:solidFill>
              </a:rPr>
              <a:t>And many, many, many more…</a:t>
            </a:r>
          </a:p>
        </p:txBody>
      </p:sp>
      <p:sp>
        <p:nvSpPr>
          <p:cNvPr id="233" name="Visual"/>
          <p:cNvSpPr txBox="1"/>
          <p:nvPr/>
        </p:nvSpPr>
        <p:spPr>
          <a:xfrm>
            <a:off x="2121372" y="11164887"/>
            <a:ext cx="3133853" cy="1446270"/>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8000" b="1">
                <a:solidFill>
                  <a:srgbClr val="1E1C11"/>
                </a:solidFill>
                <a:latin typeface="Helvetica Neue"/>
                <a:ea typeface="Helvetica Neue"/>
                <a:cs typeface="Helvetica Neue"/>
                <a:sym typeface="Helvetica Neue"/>
              </a:defRPr>
            </a:lvl1pPr>
          </a:lstStyle>
          <a:p>
            <a:pPr>
              <a:defRPr sz="4800" b="0">
                <a:solidFill>
                  <a:srgbClr val="0A0061"/>
                </a:solidFill>
              </a:defRPr>
            </a:pPr>
            <a:r>
              <a:rPr sz="8000" b="1">
                <a:solidFill>
                  <a:srgbClr val="1E1C11"/>
                </a:solidFill>
              </a:rPr>
              <a:t>Visual</a:t>
            </a:r>
          </a:p>
        </p:txBody>
      </p:sp>
      <p:sp>
        <p:nvSpPr>
          <p:cNvPr id="234" name="Vestibular disorders"/>
          <p:cNvSpPr txBox="1"/>
          <p:nvPr/>
        </p:nvSpPr>
        <p:spPr>
          <a:xfrm>
            <a:off x="15192779" y="1074815"/>
            <a:ext cx="6046522"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latin typeface="Helvetica Neue"/>
                <a:ea typeface="Helvetica Neue"/>
                <a:cs typeface="Helvetica Neue"/>
                <a:sym typeface="Helvetica Neue"/>
              </a:defRPr>
            </a:lvl1pPr>
          </a:lstStyle>
          <a:p>
            <a:pPr>
              <a:defRPr b="0">
                <a:solidFill>
                  <a:srgbClr val="0A0061"/>
                </a:solidFill>
              </a:defRPr>
            </a:pPr>
            <a:r>
              <a:rPr b="1">
                <a:solidFill>
                  <a:srgbClr val="000000"/>
                </a:solidFill>
              </a:rPr>
              <a:t>Vestibular disorders</a:t>
            </a:r>
          </a:p>
        </p:txBody>
      </p:sp>
      <p:sp>
        <p:nvSpPr>
          <p:cNvPr id="235" name="Situational disabilities"/>
          <p:cNvSpPr txBox="1"/>
          <p:nvPr/>
        </p:nvSpPr>
        <p:spPr>
          <a:xfrm>
            <a:off x="4224591" y="3203450"/>
            <a:ext cx="6618326" cy="962758"/>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1219200">
              <a:defRPr sz="4800" b="1">
                <a:solidFill>
                  <a:srgbClr val="1E1C11"/>
                </a:solidFill>
                <a:latin typeface="Helvetica Neue"/>
                <a:ea typeface="Helvetica Neue"/>
                <a:cs typeface="Helvetica Neue"/>
                <a:sym typeface="Helvetica Neue"/>
              </a:defRPr>
            </a:lvl1pPr>
          </a:lstStyle>
          <a:p>
            <a:pPr>
              <a:defRPr b="0">
                <a:solidFill>
                  <a:srgbClr val="0A0061"/>
                </a:solidFill>
              </a:defRPr>
            </a:pPr>
            <a:r>
              <a:rPr b="1">
                <a:solidFill>
                  <a:srgbClr val="1E1C11"/>
                </a:solidFill>
              </a:rPr>
              <a:t>Situational disabilities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24"/>
                                        </p:tgtEl>
                                        <p:attrNameLst>
                                          <p:attrName>style.visibility</p:attrName>
                                        </p:attrNameLst>
                                      </p:cBhvr>
                                      <p:to>
                                        <p:strVal val="visible"/>
                                      </p:to>
                                    </p:set>
                                    <p:animEffect transition="in" filter="dissolve">
                                      <p:cBhvr>
                                        <p:cTn id="7" dur="500"/>
                                        <p:tgtEl>
                                          <p:spTgt spid="224"/>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34"/>
                                        </p:tgtEl>
                                        <p:attrNameLst>
                                          <p:attrName>style.visibility</p:attrName>
                                        </p:attrNameLst>
                                      </p:cBhvr>
                                      <p:to>
                                        <p:strVal val="visible"/>
                                      </p:to>
                                    </p:set>
                                    <p:animEffect transition="in" filter="dissolve">
                                      <p:cBhvr>
                                        <p:cTn id="11" dur="500"/>
                                        <p:tgtEl>
                                          <p:spTgt spid="234"/>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216"/>
                                        </p:tgtEl>
                                        <p:attrNameLst>
                                          <p:attrName>style.visibility</p:attrName>
                                        </p:attrNameLst>
                                      </p:cBhvr>
                                      <p:to>
                                        <p:strVal val="visible"/>
                                      </p:to>
                                    </p:set>
                                    <p:animEffect transition="in" filter="dissolve">
                                      <p:cBhvr>
                                        <p:cTn id="15" dur="500"/>
                                        <p:tgtEl>
                                          <p:spTgt spid="216"/>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235"/>
                                        </p:tgtEl>
                                        <p:attrNameLst>
                                          <p:attrName>style.visibility</p:attrName>
                                        </p:attrNameLst>
                                      </p:cBhvr>
                                      <p:to>
                                        <p:strVal val="visible"/>
                                      </p:to>
                                    </p:set>
                                    <p:animEffect transition="in" filter="dissolve">
                                      <p:cBhvr>
                                        <p:cTn id="19" dur="500"/>
                                        <p:tgtEl>
                                          <p:spTgt spid="235"/>
                                        </p:tgtEl>
                                      </p:cBhvr>
                                    </p:animEffect>
                                  </p:childTnLst>
                                </p:cTn>
                              </p:par>
                            </p:childTnLst>
                          </p:cTn>
                        </p:par>
                        <p:par>
                          <p:cTn id="20" fill="hold">
                            <p:stCondLst>
                              <p:cond delay="2000"/>
                            </p:stCondLst>
                            <p:childTnLst>
                              <p:par>
                                <p:cTn id="21" presetID="9" presetClass="entr" fill="hold" grpId="5" nodeType="afterEffect">
                                  <p:stCondLst>
                                    <p:cond delay="0"/>
                                  </p:stCondLst>
                                  <p:iterate>
                                    <p:tmAbs val="0"/>
                                  </p:iterate>
                                  <p:childTnLst>
                                    <p:set>
                                      <p:cBhvr>
                                        <p:cTn id="22" fill="hold"/>
                                        <p:tgtEl>
                                          <p:spTgt spid="174"/>
                                        </p:tgtEl>
                                        <p:attrNameLst>
                                          <p:attrName>style.visibility</p:attrName>
                                        </p:attrNameLst>
                                      </p:cBhvr>
                                      <p:to>
                                        <p:strVal val="visible"/>
                                      </p:to>
                                    </p:set>
                                    <p:animEffect transition="in" filter="dissolve">
                                      <p:cBhvr>
                                        <p:cTn id="23" dur="500"/>
                                        <p:tgtEl>
                                          <p:spTgt spid="174"/>
                                        </p:tgtEl>
                                      </p:cBhvr>
                                    </p:animEffect>
                                  </p:childTnLst>
                                </p:cTn>
                              </p:par>
                            </p:childTnLst>
                          </p:cTn>
                        </p:par>
                        <p:par>
                          <p:cTn id="24" fill="hold">
                            <p:stCondLst>
                              <p:cond delay="2500"/>
                            </p:stCondLst>
                            <p:childTnLst>
                              <p:par>
                                <p:cTn id="25" presetID="9" presetClass="entr" fill="hold" grpId="6" nodeType="afterEffect">
                                  <p:stCondLst>
                                    <p:cond delay="0"/>
                                  </p:stCondLst>
                                  <p:iterate>
                                    <p:tmAbs val="0"/>
                                  </p:iterate>
                                  <p:childTnLst>
                                    <p:set>
                                      <p:cBhvr>
                                        <p:cTn id="26" fill="hold"/>
                                        <p:tgtEl>
                                          <p:spTgt spid="173"/>
                                        </p:tgtEl>
                                        <p:attrNameLst>
                                          <p:attrName>style.visibility</p:attrName>
                                        </p:attrNameLst>
                                      </p:cBhvr>
                                      <p:to>
                                        <p:strVal val="visible"/>
                                      </p:to>
                                    </p:set>
                                    <p:animEffect transition="in" filter="dissolve">
                                      <p:cBhvr>
                                        <p:cTn id="27" dur="500"/>
                                        <p:tgtEl>
                                          <p:spTgt spid="173"/>
                                        </p:tgtEl>
                                      </p:cBhvr>
                                    </p:animEffect>
                                  </p:childTnLst>
                                </p:cTn>
                              </p:par>
                            </p:childTnLst>
                          </p:cTn>
                        </p:par>
                        <p:par>
                          <p:cTn id="28" fill="hold">
                            <p:stCondLst>
                              <p:cond delay="3000"/>
                            </p:stCondLst>
                            <p:childTnLst>
                              <p:par>
                                <p:cTn id="29" presetID="9" presetClass="entr" fill="hold" grpId="7" nodeType="afterEffect">
                                  <p:stCondLst>
                                    <p:cond delay="0"/>
                                  </p:stCondLst>
                                  <p:iterate>
                                    <p:tmAbs val="0"/>
                                  </p:iterate>
                                  <p:childTnLst>
                                    <p:set>
                                      <p:cBhvr>
                                        <p:cTn id="30" fill="hold"/>
                                        <p:tgtEl>
                                          <p:spTgt spid="200"/>
                                        </p:tgtEl>
                                        <p:attrNameLst>
                                          <p:attrName>style.visibility</p:attrName>
                                        </p:attrNameLst>
                                      </p:cBhvr>
                                      <p:to>
                                        <p:strVal val="visible"/>
                                      </p:to>
                                    </p:set>
                                    <p:animEffect transition="in" filter="dissolve">
                                      <p:cBhvr>
                                        <p:cTn id="31" dur="500"/>
                                        <p:tgtEl>
                                          <p:spTgt spid="200"/>
                                        </p:tgtEl>
                                      </p:cBhvr>
                                    </p:animEffect>
                                  </p:childTnLst>
                                </p:cTn>
                              </p:par>
                            </p:childTnLst>
                          </p:cTn>
                        </p:par>
                        <p:par>
                          <p:cTn id="32" fill="hold">
                            <p:stCondLst>
                              <p:cond delay="3500"/>
                            </p:stCondLst>
                            <p:childTnLst>
                              <p:par>
                                <p:cTn id="33" presetID="9" presetClass="entr" fill="hold" grpId="8" nodeType="afterEffect">
                                  <p:stCondLst>
                                    <p:cond delay="0"/>
                                  </p:stCondLst>
                                  <p:iterate>
                                    <p:tmAbs val="0"/>
                                  </p:iterate>
                                  <p:childTnLst>
                                    <p:set>
                                      <p:cBhvr>
                                        <p:cTn id="34" fill="hold"/>
                                        <p:tgtEl>
                                          <p:spTgt spid="226"/>
                                        </p:tgtEl>
                                        <p:attrNameLst>
                                          <p:attrName>style.visibility</p:attrName>
                                        </p:attrNameLst>
                                      </p:cBhvr>
                                      <p:to>
                                        <p:strVal val="visible"/>
                                      </p:to>
                                    </p:set>
                                    <p:animEffect transition="in" filter="dissolve">
                                      <p:cBhvr>
                                        <p:cTn id="35" dur="500"/>
                                        <p:tgtEl>
                                          <p:spTgt spid="226"/>
                                        </p:tgtEl>
                                      </p:cBhvr>
                                    </p:animEffect>
                                  </p:childTnLst>
                                </p:cTn>
                              </p:par>
                            </p:childTnLst>
                          </p:cTn>
                        </p:par>
                        <p:par>
                          <p:cTn id="36" fill="hold">
                            <p:stCondLst>
                              <p:cond delay="4000"/>
                            </p:stCondLst>
                            <p:childTnLst>
                              <p:par>
                                <p:cTn id="37" presetID="9" presetClass="entr" fill="hold" grpId="9" nodeType="afterEffect">
                                  <p:stCondLst>
                                    <p:cond delay="0"/>
                                  </p:stCondLst>
                                  <p:iterate>
                                    <p:tmAbs val="0"/>
                                  </p:iterate>
                                  <p:childTnLst>
                                    <p:set>
                                      <p:cBhvr>
                                        <p:cTn id="38" fill="hold"/>
                                        <p:tgtEl>
                                          <p:spTgt spid="233"/>
                                        </p:tgtEl>
                                        <p:attrNameLst>
                                          <p:attrName>style.visibility</p:attrName>
                                        </p:attrNameLst>
                                      </p:cBhvr>
                                      <p:to>
                                        <p:strVal val="visible"/>
                                      </p:to>
                                    </p:set>
                                    <p:animEffect transition="in" filter="dissolve">
                                      <p:cBhvr>
                                        <p:cTn id="39" dur="500"/>
                                        <p:tgtEl>
                                          <p:spTgt spid="233"/>
                                        </p:tgtEl>
                                      </p:cBhvr>
                                    </p:animEffect>
                                  </p:childTnLst>
                                </p:cTn>
                              </p:par>
                            </p:childTnLst>
                          </p:cTn>
                        </p:par>
                        <p:par>
                          <p:cTn id="40" fill="hold">
                            <p:stCondLst>
                              <p:cond delay="4500"/>
                            </p:stCondLst>
                            <p:childTnLst>
                              <p:par>
                                <p:cTn id="41" presetID="9" presetClass="entr" fill="hold" grpId="10" nodeType="afterEffect">
                                  <p:stCondLst>
                                    <p:cond delay="0"/>
                                  </p:stCondLst>
                                  <p:iterate>
                                    <p:tmAbs val="0"/>
                                  </p:iterate>
                                  <p:childTnLst>
                                    <p:set>
                                      <p:cBhvr>
                                        <p:cTn id="42" fill="hold"/>
                                        <p:tgtEl>
                                          <p:spTgt spid="228"/>
                                        </p:tgtEl>
                                        <p:attrNameLst>
                                          <p:attrName>style.visibility</p:attrName>
                                        </p:attrNameLst>
                                      </p:cBhvr>
                                      <p:to>
                                        <p:strVal val="visible"/>
                                      </p:to>
                                    </p:set>
                                    <p:animEffect transition="in" filter="dissolve">
                                      <p:cBhvr>
                                        <p:cTn id="43" dur="500"/>
                                        <p:tgtEl>
                                          <p:spTgt spid="22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fill="hold" grpId="11" nodeType="clickEffect">
                                  <p:stCondLst>
                                    <p:cond delay="0"/>
                                  </p:stCondLst>
                                  <p:iterate>
                                    <p:tmAbs val="0"/>
                                  </p:iterate>
                                  <p:childTnLst>
                                    <p:set>
                                      <p:cBhvr>
                                        <p:cTn id="47" fill="hold"/>
                                        <p:tgtEl>
                                          <p:spTgt spid="187"/>
                                        </p:tgtEl>
                                        <p:attrNameLst>
                                          <p:attrName>style.visibility</p:attrName>
                                        </p:attrNameLst>
                                      </p:cBhvr>
                                      <p:to>
                                        <p:strVal val="visible"/>
                                      </p:to>
                                    </p:set>
                                    <p:animEffect transition="in" filter="dissolve">
                                      <p:cBhvr>
                                        <p:cTn id="48" dur="500"/>
                                        <p:tgtEl>
                                          <p:spTgt spid="187"/>
                                        </p:tgtEl>
                                      </p:cBhvr>
                                    </p:animEffect>
                                  </p:childTnLst>
                                </p:cTn>
                              </p:par>
                            </p:childTnLst>
                          </p:cTn>
                        </p:par>
                        <p:par>
                          <p:cTn id="49" fill="hold">
                            <p:stCondLst>
                              <p:cond delay="500"/>
                            </p:stCondLst>
                            <p:childTnLst>
                              <p:par>
                                <p:cTn id="50" presetID="9" presetClass="entr" fill="hold" grpId="12" nodeType="afterEffect">
                                  <p:stCondLst>
                                    <p:cond delay="0"/>
                                  </p:stCondLst>
                                  <p:iterate>
                                    <p:tmAbs val="0"/>
                                  </p:iterate>
                                  <p:childTnLst>
                                    <p:set>
                                      <p:cBhvr>
                                        <p:cTn id="51" fill="hold"/>
                                        <p:tgtEl>
                                          <p:spTgt spid="207"/>
                                        </p:tgtEl>
                                        <p:attrNameLst>
                                          <p:attrName>style.visibility</p:attrName>
                                        </p:attrNameLst>
                                      </p:cBhvr>
                                      <p:to>
                                        <p:strVal val="visible"/>
                                      </p:to>
                                    </p:set>
                                    <p:animEffect transition="in" filter="dissolve">
                                      <p:cBhvr>
                                        <p:cTn id="52" dur="500"/>
                                        <p:tgtEl>
                                          <p:spTgt spid="207"/>
                                        </p:tgtEl>
                                      </p:cBhvr>
                                    </p:animEffect>
                                  </p:childTnLst>
                                </p:cTn>
                              </p:par>
                            </p:childTnLst>
                          </p:cTn>
                        </p:par>
                        <p:par>
                          <p:cTn id="53" fill="hold">
                            <p:stCondLst>
                              <p:cond delay="1000"/>
                            </p:stCondLst>
                            <p:childTnLst>
                              <p:par>
                                <p:cTn id="54" presetID="9" presetClass="entr" fill="hold" grpId="13" nodeType="afterEffect">
                                  <p:stCondLst>
                                    <p:cond delay="0"/>
                                  </p:stCondLst>
                                  <p:iterate>
                                    <p:tmAbs val="0"/>
                                  </p:iterate>
                                  <p:childTnLst>
                                    <p:set>
                                      <p:cBhvr>
                                        <p:cTn id="55" fill="hold"/>
                                        <p:tgtEl>
                                          <p:spTgt spid="212"/>
                                        </p:tgtEl>
                                        <p:attrNameLst>
                                          <p:attrName>style.visibility</p:attrName>
                                        </p:attrNameLst>
                                      </p:cBhvr>
                                      <p:to>
                                        <p:strVal val="visible"/>
                                      </p:to>
                                    </p:set>
                                    <p:animEffect transition="in" filter="dissolve">
                                      <p:cBhvr>
                                        <p:cTn id="56" dur="500"/>
                                        <p:tgtEl>
                                          <p:spTgt spid="212"/>
                                        </p:tgtEl>
                                      </p:cBhvr>
                                    </p:animEffect>
                                  </p:childTnLst>
                                </p:cTn>
                              </p:par>
                            </p:childTnLst>
                          </p:cTn>
                        </p:par>
                        <p:par>
                          <p:cTn id="57" fill="hold">
                            <p:stCondLst>
                              <p:cond delay="1500"/>
                            </p:stCondLst>
                            <p:childTnLst>
                              <p:par>
                                <p:cTn id="58" presetID="9" presetClass="entr" fill="hold" grpId="14" nodeType="afterEffect">
                                  <p:stCondLst>
                                    <p:cond delay="0"/>
                                  </p:stCondLst>
                                  <p:iterate>
                                    <p:tmAbs val="0"/>
                                  </p:iterate>
                                  <p:childTnLst>
                                    <p:set>
                                      <p:cBhvr>
                                        <p:cTn id="59" fill="hold"/>
                                        <p:tgtEl>
                                          <p:spTgt spid="179"/>
                                        </p:tgtEl>
                                        <p:attrNameLst>
                                          <p:attrName>style.visibility</p:attrName>
                                        </p:attrNameLst>
                                      </p:cBhvr>
                                      <p:to>
                                        <p:strVal val="visible"/>
                                      </p:to>
                                    </p:set>
                                    <p:animEffect transition="in" filter="dissolve">
                                      <p:cBhvr>
                                        <p:cTn id="60" dur="1000"/>
                                        <p:tgtEl>
                                          <p:spTgt spid="179"/>
                                        </p:tgtEl>
                                      </p:cBhvr>
                                    </p:animEffect>
                                  </p:childTnLst>
                                </p:cTn>
                              </p:par>
                            </p:childTnLst>
                          </p:cTn>
                        </p:par>
                        <p:par>
                          <p:cTn id="61" fill="hold">
                            <p:stCondLst>
                              <p:cond delay="2500"/>
                            </p:stCondLst>
                            <p:childTnLst>
                              <p:par>
                                <p:cTn id="62" presetID="9" presetClass="entr" fill="hold" grpId="15" nodeType="afterEffect">
                                  <p:stCondLst>
                                    <p:cond delay="0"/>
                                  </p:stCondLst>
                                  <p:iterate>
                                    <p:tmAbs val="0"/>
                                  </p:iterate>
                                  <p:childTnLst>
                                    <p:set>
                                      <p:cBhvr>
                                        <p:cTn id="63" fill="hold"/>
                                        <p:tgtEl>
                                          <p:spTgt spid="194"/>
                                        </p:tgtEl>
                                        <p:attrNameLst>
                                          <p:attrName>style.visibility</p:attrName>
                                        </p:attrNameLst>
                                      </p:cBhvr>
                                      <p:to>
                                        <p:strVal val="visible"/>
                                      </p:to>
                                    </p:set>
                                    <p:animEffect transition="in" filter="dissolve">
                                      <p:cBhvr>
                                        <p:cTn id="64" dur="500"/>
                                        <p:tgtEl>
                                          <p:spTgt spid="194"/>
                                        </p:tgtEl>
                                      </p:cBhvr>
                                    </p:animEffect>
                                  </p:childTnLst>
                                </p:cTn>
                              </p:par>
                            </p:childTnLst>
                          </p:cTn>
                        </p:par>
                        <p:par>
                          <p:cTn id="65" fill="hold">
                            <p:stCondLst>
                              <p:cond delay="3000"/>
                            </p:stCondLst>
                            <p:childTnLst>
                              <p:par>
                                <p:cTn id="66" presetID="9" presetClass="entr" fill="hold" grpId="16" nodeType="afterEffect">
                                  <p:stCondLst>
                                    <p:cond delay="0"/>
                                  </p:stCondLst>
                                  <p:iterate>
                                    <p:tmAbs val="0"/>
                                  </p:iterate>
                                  <p:childTnLst>
                                    <p:set>
                                      <p:cBhvr>
                                        <p:cTn id="67" fill="hold"/>
                                        <p:tgtEl>
                                          <p:spTgt spid="229"/>
                                        </p:tgtEl>
                                        <p:attrNameLst>
                                          <p:attrName>style.visibility</p:attrName>
                                        </p:attrNameLst>
                                      </p:cBhvr>
                                      <p:to>
                                        <p:strVal val="visible"/>
                                      </p:to>
                                    </p:set>
                                    <p:animEffect transition="in" filter="dissolve">
                                      <p:cBhvr>
                                        <p:cTn id="68" dur="500"/>
                                        <p:tgtEl>
                                          <p:spTgt spid="229"/>
                                        </p:tgtEl>
                                      </p:cBhvr>
                                    </p:animEffect>
                                  </p:childTnLst>
                                </p:cTn>
                              </p:par>
                            </p:childTnLst>
                          </p:cTn>
                        </p:par>
                        <p:par>
                          <p:cTn id="69" fill="hold">
                            <p:stCondLst>
                              <p:cond delay="3500"/>
                            </p:stCondLst>
                            <p:childTnLst>
                              <p:par>
                                <p:cTn id="70" presetID="9" presetClass="entr" fill="hold" grpId="17" nodeType="afterEffect">
                                  <p:stCondLst>
                                    <p:cond delay="0"/>
                                  </p:stCondLst>
                                  <p:iterate>
                                    <p:tmAbs val="0"/>
                                  </p:iterate>
                                  <p:childTnLst>
                                    <p:set>
                                      <p:cBhvr>
                                        <p:cTn id="71" fill="hold"/>
                                        <p:tgtEl>
                                          <p:spTgt spid="209"/>
                                        </p:tgtEl>
                                        <p:attrNameLst>
                                          <p:attrName>style.visibility</p:attrName>
                                        </p:attrNameLst>
                                      </p:cBhvr>
                                      <p:to>
                                        <p:strVal val="visible"/>
                                      </p:to>
                                    </p:set>
                                    <p:animEffect transition="in" filter="dissolve">
                                      <p:cBhvr>
                                        <p:cTn id="72" dur="500"/>
                                        <p:tgtEl>
                                          <p:spTgt spid="209"/>
                                        </p:tgtEl>
                                      </p:cBhvr>
                                    </p:animEffect>
                                  </p:childTnLst>
                                </p:cTn>
                              </p:par>
                            </p:childTnLst>
                          </p:cTn>
                        </p:par>
                        <p:par>
                          <p:cTn id="73" fill="hold">
                            <p:stCondLst>
                              <p:cond delay="4000"/>
                            </p:stCondLst>
                            <p:childTnLst>
                              <p:par>
                                <p:cTn id="74" presetID="9" presetClass="entr" fill="hold" grpId="18" nodeType="afterEffect">
                                  <p:stCondLst>
                                    <p:cond delay="0"/>
                                  </p:stCondLst>
                                  <p:iterate>
                                    <p:tmAbs val="0"/>
                                  </p:iterate>
                                  <p:childTnLst>
                                    <p:set>
                                      <p:cBhvr>
                                        <p:cTn id="75" fill="hold"/>
                                        <p:tgtEl>
                                          <p:spTgt spid="190"/>
                                        </p:tgtEl>
                                        <p:attrNameLst>
                                          <p:attrName>style.visibility</p:attrName>
                                        </p:attrNameLst>
                                      </p:cBhvr>
                                      <p:to>
                                        <p:strVal val="visible"/>
                                      </p:to>
                                    </p:set>
                                    <p:animEffect transition="in" filter="dissolve">
                                      <p:cBhvr>
                                        <p:cTn id="76" dur="500"/>
                                        <p:tgtEl>
                                          <p:spTgt spid="190"/>
                                        </p:tgtEl>
                                      </p:cBhvr>
                                    </p:animEffect>
                                  </p:childTnLst>
                                </p:cTn>
                              </p:par>
                            </p:childTnLst>
                          </p:cTn>
                        </p:par>
                        <p:par>
                          <p:cTn id="77" fill="hold">
                            <p:stCondLst>
                              <p:cond delay="4500"/>
                            </p:stCondLst>
                            <p:childTnLst>
                              <p:par>
                                <p:cTn id="78" presetID="9" presetClass="entr" fill="hold" grpId="19" nodeType="afterEffect">
                                  <p:stCondLst>
                                    <p:cond delay="0"/>
                                  </p:stCondLst>
                                  <p:iterate>
                                    <p:tmAbs val="0"/>
                                  </p:iterate>
                                  <p:childTnLst>
                                    <p:set>
                                      <p:cBhvr>
                                        <p:cTn id="79" fill="hold"/>
                                        <p:tgtEl>
                                          <p:spTgt spid="206"/>
                                        </p:tgtEl>
                                        <p:attrNameLst>
                                          <p:attrName>style.visibility</p:attrName>
                                        </p:attrNameLst>
                                      </p:cBhvr>
                                      <p:to>
                                        <p:strVal val="visible"/>
                                      </p:to>
                                    </p:set>
                                    <p:animEffect transition="in" filter="dissolve">
                                      <p:cBhvr>
                                        <p:cTn id="80" dur="500"/>
                                        <p:tgtEl>
                                          <p:spTgt spid="206"/>
                                        </p:tgtEl>
                                      </p:cBhvr>
                                    </p:animEffect>
                                  </p:childTnLst>
                                </p:cTn>
                              </p:par>
                            </p:childTnLst>
                          </p:cTn>
                        </p:par>
                        <p:par>
                          <p:cTn id="81" fill="hold">
                            <p:stCondLst>
                              <p:cond delay="5000"/>
                            </p:stCondLst>
                            <p:childTnLst>
                              <p:par>
                                <p:cTn id="82" presetID="9" presetClass="entr" fill="hold" grpId="20" nodeType="afterEffect">
                                  <p:stCondLst>
                                    <p:cond delay="0"/>
                                  </p:stCondLst>
                                  <p:iterate>
                                    <p:tmAbs val="0"/>
                                  </p:iterate>
                                  <p:childTnLst>
                                    <p:set>
                                      <p:cBhvr>
                                        <p:cTn id="83" fill="hold"/>
                                        <p:tgtEl>
                                          <p:spTgt spid="199"/>
                                        </p:tgtEl>
                                        <p:attrNameLst>
                                          <p:attrName>style.visibility</p:attrName>
                                        </p:attrNameLst>
                                      </p:cBhvr>
                                      <p:to>
                                        <p:strVal val="visible"/>
                                      </p:to>
                                    </p:set>
                                    <p:animEffect transition="in" filter="dissolve">
                                      <p:cBhvr>
                                        <p:cTn id="84" dur="500"/>
                                        <p:tgtEl>
                                          <p:spTgt spid="199"/>
                                        </p:tgtEl>
                                      </p:cBhvr>
                                    </p:animEffect>
                                  </p:childTnLst>
                                </p:cTn>
                              </p:par>
                            </p:childTnLst>
                          </p:cTn>
                        </p:par>
                        <p:par>
                          <p:cTn id="85" fill="hold">
                            <p:stCondLst>
                              <p:cond delay="5500"/>
                            </p:stCondLst>
                            <p:childTnLst>
                              <p:par>
                                <p:cTn id="86" presetID="9" presetClass="entr" fill="hold" grpId="21" nodeType="afterEffect">
                                  <p:stCondLst>
                                    <p:cond delay="0"/>
                                  </p:stCondLst>
                                  <p:iterate>
                                    <p:tmAbs val="0"/>
                                  </p:iterate>
                                  <p:childTnLst>
                                    <p:set>
                                      <p:cBhvr>
                                        <p:cTn id="87" fill="hold"/>
                                        <p:tgtEl>
                                          <p:spTgt spid="172"/>
                                        </p:tgtEl>
                                        <p:attrNameLst>
                                          <p:attrName>style.visibility</p:attrName>
                                        </p:attrNameLst>
                                      </p:cBhvr>
                                      <p:to>
                                        <p:strVal val="visible"/>
                                      </p:to>
                                    </p:set>
                                    <p:animEffect transition="in" filter="dissolve">
                                      <p:cBhvr>
                                        <p:cTn id="88" dur="500"/>
                                        <p:tgtEl>
                                          <p:spTgt spid="172"/>
                                        </p:tgtEl>
                                      </p:cBhvr>
                                    </p:animEffect>
                                  </p:childTnLst>
                                </p:cTn>
                              </p:par>
                            </p:childTnLst>
                          </p:cTn>
                        </p:par>
                        <p:par>
                          <p:cTn id="89" fill="hold">
                            <p:stCondLst>
                              <p:cond delay="6000"/>
                            </p:stCondLst>
                            <p:childTnLst>
                              <p:par>
                                <p:cTn id="90" presetID="9" presetClass="entr" fill="hold" grpId="22" nodeType="afterEffect">
                                  <p:stCondLst>
                                    <p:cond delay="0"/>
                                  </p:stCondLst>
                                  <p:iterate>
                                    <p:tmAbs val="0"/>
                                  </p:iterate>
                                  <p:childTnLst>
                                    <p:set>
                                      <p:cBhvr>
                                        <p:cTn id="91" fill="hold"/>
                                        <p:tgtEl>
                                          <p:spTgt spid="215"/>
                                        </p:tgtEl>
                                        <p:attrNameLst>
                                          <p:attrName>style.visibility</p:attrName>
                                        </p:attrNameLst>
                                      </p:cBhvr>
                                      <p:to>
                                        <p:strVal val="visible"/>
                                      </p:to>
                                    </p:set>
                                    <p:animEffect transition="in" filter="dissolve">
                                      <p:cBhvr>
                                        <p:cTn id="92" dur="500"/>
                                        <p:tgtEl>
                                          <p:spTgt spid="215"/>
                                        </p:tgtEl>
                                      </p:cBhvr>
                                    </p:animEffect>
                                  </p:childTnLst>
                                </p:cTn>
                              </p:par>
                            </p:childTnLst>
                          </p:cTn>
                        </p:par>
                        <p:par>
                          <p:cTn id="93" fill="hold">
                            <p:stCondLst>
                              <p:cond delay="6500"/>
                            </p:stCondLst>
                            <p:childTnLst>
                              <p:par>
                                <p:cTn id="94" presetID="9" presetClass="entr" fill="hold" grpId="23" nodeType="afterEffect">
                                  <p:stCondLst>
                                    <p:cond delay="0"/>
                                  </p:stCondLst>
                                  <p:iterate>
                                    <p:tmAbs val="0"/>
                                  </p:iterate>
                                  <p:childTnLst>
                                    <p:set>
                                      <p:cBhvr>
                                        <p:cTn id="95" fill="hold"/>
                                        <p:tgtEl>
                                          <p:spTgt spid="201"/>
                                        </p:tgtEl>
                                        <p:attrNameLst>
                                          <p:attrName>style.visibility</p:attrName>
                                        </p:attrNameLst>
                                      </p:cBhvr>
                                      <p:to>
                                        <p:strVal val="visible"/>
                                      </p:to>
                                    </p:set>
                                    <p:animEffect transition="in" filter="dissolve">
                                      <p:cBhvr>
                                        <p:cTn id="96" dur="500"/>
                                        <p:tgtEl>
                                          <p:spTgt spid="201"/>
                                        </p:tgtEl>
                                      </p:cBhvr>
                                    </p:animEffect>
                                  </p:childTnLst>
                                </p:cTn>
                              </p:par>
                            </p:childTnLst>
                          </p:cTn>
                        </p:par>
                        <p:par>
                          <p:cTn id="97" fill="hold">
                            <p:stCondLst>
                              <p:cond delay="7000"/>
                            </p:stCondLst>
                            <p:childTnLst>
                              <p:par>
                                <p:cTn id="98" presetID="9" presetClass="entr" fill="hold" grpId="24" nodeType="afterEffect">
                                  <p:stCondLst>
                                    <p:cond delay="0"/>
                                  </p:stCondLst>
                                  <p:iterate>
                                    <p:tmAbs val="0"/>
                                  </p:iterate>
                                  <p:childTnLst>
                                    <p:set>
                                      <p:cBhvr>
                                        <p:cTn id="99" fill="hold"/>
                                        <p:tgtEl>
                                          <p:spTgt spid="220"/>
                                        </p:tgtEl>
                                        <p:attrNameLst>
                                          <p:attrName>style.visibility</p:attrName>
                                        </p:attrNameLst>
                                      </p:cBhvr>
                                      <p:to>
                                        <p:strVal val="visible"/>
                                      </p:to>
                                    </p:set>
                                    <p:animEffect transition="in" filter="dissolve">
                                      <p:cBhvr>
                                        <p:cTn id="100" dur="500"/>
                                        <p:tgtEl>
                                          <p:spTgt spid="220"/>
                                        </p:tgtEl>
                                      </p:cBhvr>
                                    </p:animEffect>
                                  </p:childTnLst>
                                </p:cTn>
                              </p:par>
                            </p:childTnLst>
                          </p:cTn>
                        </p:par>
                        <p:par>
                          <p:cTn id="101" fill="hold">
                            <p:stCondLst>
                              <p:cond delay="7500"/>
                            </p:stCondLst>
                            <p:childTnLst>
                              <p:par>
                                <p:cTn id="102" presetID="9" presetClass="entr" fill="hold" grpId="25" nodeType="afterEffect">
                                  <p:stCondLst>
                                    <p:cond delay="0"/>
                                  </p:stCondLst>
                                  <p:iterate>
                                    <p:tmAbs val="0"/>
                                  </p:iterate>
                                  <p:childTnLst>
                                    <p:set>
                                      <p:cBhvr>
                                        <p:cTn id="103" fill="hold"/>
                                        <p:tgtEl>
                                          <p:spTgt spid="205"/>
                                        </p:tgtEl>
                                        <p:attrNameLst>
                                          <p:attrName>style.visibility</p:attrName>
                                        </p:attrNameLst>
                                      </p:cBhvr>
                                      <p:to>
                                        <p:strVal val="visible"/>
                                      </p:to>
                                    </p:set>
                                    <p:animEffect transition="in" filter="dissolve">
                                      <p:cBhvr>
                                        <p:cTn id="104" dur="500"/>
                                        <p:tgtEl>
                                          <p:spTgt spid="205"/>
                                        </p:tgtEl>
                                      </p:cBhvr>
                                    </p:animEffect>
                                  </p:childTnLst>
                                </p:cTn>
                              </p:par>
                            </p:childTnLst>
                          </p:cTn>
                        </p:par>
                        <p:par>
                          <p:cTn id="105" fill="hold">
                            <p:stCondLst>
                              <p:cond delay="8000"/>
                            </p:stCondLst>
                            <p:childTnLst>
                              <p:par>
                                <p:cTn id="106" presetID="9" presetClass="entr" fill="hold" grpId="26" nodeType="afterEffect">
                                  <p:stCondLst>
                                    <p:cond delay="0"/>
                                  </p:stCondLst>
                                  <p:iterate>
                                    <p:tmAbs val="0"/>
                                  </p:iterate>
                                  <p:childTnLst>
                                    <p:set>
                                      <p:cBhvr>
                                        <p:cTn id="107" fill="hold"/>
                                        <p:tgtEl>
                                          <p:spTgt spid="188"/>
                                        </p:tgtEl>
                                        <p:attrNameLst>
                                          <p:attrName>style.visibility</p:attrName>
                                        </p:attrNameLst>
                                      </p:cBhvr>
                                      <p:to>
                                        <p:strVal val="visible"/>
                                      </p:to>
                                    </p:set>
                                    <p:animEffect transition="in" filter="dissolve">
                                      <p:cBhvr>
                                        <p:cTn id="108" dur="500"/>
                                        <p:tgtEl>
                                          <p:spTgt spid="188"/>
                                        </p:tgtEl>
                                      </p:cBhvr>
                                    </p:animEffect>
                                  </p:childTnLst>
                                </p:cTn>
                              </p:par>
                            </p:childTnLst>
                          </p:cTn>
                        </p:par>
                        <p:par>
                          <p:cTn id="109" fill="hold">
                            <p:stCondLst>
                              <p:cond delay="8500"/>
                            </p:stCondLst>
                            <p:childTnLst>
                              <p:par>
                                <p:cTn id="110" presetID="9" presetClass="entr" fill="hold" grpId="27" nodeType="afterEffect">
                                  <p:stCondLst>
                                    <p:cond delay="0"/>
                                  </p:stCondLst>
                                  <p:iterate>
                                    <p:tmAbs val="0"/>
                                  </p:iterate>
                                  <p:childTnLst>
                                    <p:set>
                                      <p:cBhvr>
                                        <p:cTn id="111" fill="hold"/>
                                        <p:tgtEl>
                                          <p:spTgt spid="202"/>
                                        </p:tgtEl>
                                        <p:attrNameLst>
                                          <p:attrName>style.visibility</p:attrName>
                                        </p:attrNameLst>
                                      </p:cBhvr>
                                      <p:to>
                                        <p:strVal val="visible"/>
                                      </p:to>
                                    </p:set>
                                    <p:animEffect transition="in" filter="dissolve">
                                      <p:cBhvr>
                                        <p:cTn id="112" dur="500"/>
                                        <p:tgtEl>
                                          <p:spTgt spid="202"/>
                                        </p:tgtEl>
                                      </p:cBhvr>
                                    </p:animEffect>
                                  </p:childTnLst>
                                </p:cTn>
                              </p:par>
                            </p:childTnLst>
                          </p:cTn>
                        </p:par>
                        <p:par>
                          <p:cTn id="113" fill="hold">
                            <p:stCondLst>
                              <p:cond delay="9000"/>
                            </p:stCondLst>
                            <p:childTnLst>
                              <p:par>
                                <p:cTn id="114" presetID="9" presetClass="entr" fill="hold" grpId="28" nodeType="afterEffect">
                                  <p:stCondLst>
                                    <p:cond delay="0"/>
                                  </p:stCondLst>
                                  <p:iterate>
                                    <p:tmAbs val="0"/>
                                  </p:iterate>
                                  <p:childTnLst>
                                    <p:set>
                                      <p:cBhvr>
                                        <p:cTn id="115" fill="hold"/>
                                        <p:tgtEl>
                                          <p:spTgt spid="222"/>
                                        </p:tgtEl>
                                        <p:attrNameLst>
                                          <p:attrName>style.visibility</p:attrName>
                                        </p:attrNameLst>
                                      </p:cBhvr>
                                      <p:to>
                                        <p:strVal val="visible"/>
                                      </p:to>
                                    </p:set>
                                    <p:animEffect transition="in" filter="dissolve">
                                      <p:cBhvr>
                                        <p:cTn id="116" dur="500"/>
                                        <p:tgtEl>
                                          <p:spTgt spid="222"/>
                                        </p:tgtEl>
                                      </p:cBhvr>
                                    </p:animEffect>
                                  </p:childTnLst>
                                </p:cTn>
                              </p:par>
                            </p:childTnLst>
                          </p:cTn>
                        </p:par>
                        <p:par>
                          <p:cTn id="117" fill="hold">
                            <p:stCondLst>
                              <p:cond delay="9500"/>
                            </p:stCondLst>
                            <p:childTnLst>
                              <p:par>
                                <p:cTn id="118" presetID="9" presetClass="entr" fill="hold" grpId="29" nodeType="afterEffect">
                                  <p:stCondLst>
                                    <p:cond delay="0"/>
                                  </p:stCondLst>
                                  <p:iterate>
                                    <p:tmAbs val="0"/>
                                  </p:iterate>
                                  <p:childTnLst>
                                    <p:set>
                                      <p:cBhvr>
                                        <p:cTn id="119" fill="hold"/>
                                        <p:tgtEl>
                                          <p:spTgt spid="203"/>
                                        </p:tgtEl>
                                        <p:attrNameLst>
                                          <p:attrName>style.visibility</p:attrName>
                                        </p:attrNameLst>
                                      </p:cBhvr>
                                      <p:to>
                                        <p:strVal val="visible"/>
                                      </p:to>
                                    </p:set>
                                    <p:animEffect transition="in" filter="dissolve">
                                      <p:cBhvr>
                                        <p:cTn id="120" dur="500"/>
                                        <p:tgtEl>
                                          <p:spTgt spid="203"/>
                                        </p:tgtEl>
                                      </p:cBhvr>
                                    </p:animEffect>
                                  </p:childTnLst>
                                </p:cTn>
                              </p:par>
                            </p:childTnLst>
                          </p:cTn>
                        </p:par>
                        <p:par>
                          <p:cTn id="121" fill="hold">
                            <p:stCondLst>
                              <p:cond delay="10000"/>
                            </p:stCondLst>
                            <p:childTnLst>
                              <p:par>
                                <p:cTn id="122" presetID="9" presetClass="entr" fill="hold" grpId="30" nodeType="afterEffect">
                                  <p:stCondLst>
                                    <p:cond delay="0"/>
                                  </p:stCondLst>
                                  <p:iterate>
                                    <p:tmAbs val="0"/>
                                  </p:iterate>
                                  <p:childTnLst>
                                    <p:set>
                                      <p:cBhvr>
                                        <p:cTn id="123" fill="hold"/>
                                        <p:tgtEl>
                                          <p:spTgt spid="175"/>
                                        </p:tgtEl>
                                        <p:attrNameLst>
                                          <p:attrName>style.visibility</p:attrName>
                                        </p:attrNameLst>
                                      </p:cBhvr>
                                      <p:to>
                                        <p:strVal val="visible"/>
                                      </p:to>
                                    </p:set>
                                    <p:animEffect transition="in" filter="dissolve">
                                      <p:cBhvr>
                                        <p:cTn id="124" dur="500"/>
                                        <p:tgtEl>
                                          <p:spTgt spid="175"/>
                                        </p:tgtEl>
                                      </p:cBhvr>
                                    </p:animEffect>
                                  </p:childTnLst>
                                </p:cTn>
                              </p:par>
                            </p:childTnLst>
                          </p:cTn>
                        </p:par>
                        <p:par>
                          <p:cTn id="125" fill="hold">
                            <p:stCondLst>
                              <p:cond delay="10500"/>
                            </p:stCondLst>
                            <p:childTnLst>
                              <p:par>
                                <p:cTn id="126" presetID="9" presetClass="entr" fill="hold" grpId="31" nodeType="afterEffect">
                                  <p:stCondLst>
                                    <p:cond delay="0"/>
                                  </p:stCondLst>
                                  <p:iterate>
                                    <p:tmAbs val="0"/>
                                  </p:iterate>
                                  <p:childTnLst>
                                    <p:set>
                                      <p:cBhvr>
                                        <p:cTn id="127" fill="hold"/>
                                        <p:tgtEl>
                                          <p:spTgt spid="223"/>
                                        </p:tgtEl>
                                        <p:attrNameLst>
                                          <p:attrName>style.visibility</p:attrName>
                                        </p:attrNameLst>
                                      </p:cBhvr>
                                      <p:to>
                                        <p:strVal val="visible"/>
                                      </p:to>
                                    </p:set>
                                    <p:animEffect transition="in" filter="dissolve">
                                      <p:cBhvr>
                                        <p:cTn id="128" dur="500"/>
                                        <p:tgtEl>
                                          <p:spTgt spid="223"/>
                                        </p:tgtEl>
                                      </p:cBhvr>
                                    </p:animEffect>
                                  </p:childTnLst>
                                </p:cTn>
                              </p:par>
                            </p:childTnLst>
                          </p:cTn>
                        </p:par>
                        <p:par>
                          <p:cTn id="129" fill="hold">
                            <p:stCondLst>
                              <p:cond delay="11000"/>
                            </p:stCondLst>
                            <p:childTnLst>
                              <p:par>
                                <p:cTn id="130" presetID="9" presetClass="entr" fill="hold" grpId="32" nodeType="afterEffect">
                                  <p:stCondLst>
                                    <p:cond delay="0"/>
                                  </p:stCondLst>
                                  <p:iterate>
                                    <p:tmAbs val="0"/>
                                  </p:iterate>
                                  <p:childTnLst>
                                    <p:set>
                                      <p:cBhvr>
                                        <p:cTn id="131" fill="hold"/>
                                        <p:tgtEl>
                                          <p:spTgt spid="195"/>
                                        </p:tgtEl>
                                        <p:attrNameLst>
                                          <p:attrName>style.visibility</p:attrName>
                                        </p:attrNameLst>
                                      </p:cBhvr>
                                      <p:to>
                                        <p:strVal val="visible"/>
                                      </p:to>
                                    </p:set>
                                    <p:animEffect transition="in" filter="dissolve">
                                      <p:cBhvr>
                                        <p:cTn id="132" dur="500"/>
                                        <p:tgtEl>
                                          <p:spTgt spid="195"/>
                                        </p:tgtEl>
                                      </p:cBhvr>
                                    </p:animEffect>
                                  </p:childTnLst>
                                </p:cTn>
                              </p:par>
                            </p:childTnLst>
                          </p:cTn>
                        </p:par>
                        <p:par>
                          <p:cTn id="133" fill="hold">
                            <p:stCondLst>
                              <p:cond delay="11500"/>
                            </p:stCondLst>
                            <p:childTnLst>
                              <p:par>
                                <p:cTn id="134" presetID="9" presetClass="entr" fill="hold" grpId="33" nodeType="afterEffect">
                                  <p:stCondLst>
                                    <p:cond delay="0"/>
                                  </p:stCondLst>
                                  <p:iterate>
                                    <p:tmAbs val="0"/>
                                  </p:iterate>
                                  <p:childTnLst>
                                    <p:set>
                                      <p:cBhvr>
                                        <p:cTn id="135" fill="hold"/>
                                        <p:tgtEl>
                                          <p:spTgt spid="183"/>
                                        </p:tgtEl>
                                        <p:attrNameLst>
                                          <p:attrName>style.visibility</p:attrName>
                                        </p:attrNameLst>
                                      </p:cBhvr>
                                      <p:to>
                                        <p:strVal val="visible"/>
                                      </p:to>
                                    </p:set>
                                    <p:animEffect transition="in" filter="dissolve">
                                      <p:cBhvr>
                                        <p:cTn id="136" dur="500"/>
                                        <p:tgtEl>
                                          <p:spTgt spid="183"/>
                                        </p:tgtEl>
                                      </p:cBhvr>
                                    </p:animEffect>
                                  </p:childTnLst>
                                </p:cTn>
                              </p:par>
                            </p:childTnLst>
                          </p:cTn>
                        </p:par>
                        <p:par>
                          <p:cTn id="137" fill="hold">
                            <p:stCondLst>
                              <p:cond delay="12000"/>
                            </p:stCondLst>
                            <p:childTnLst>
                              <p:par>
                                <p:cTn id="138" presetID="9" presetClass="entr" fill="hold" grpId="34" nodeType="afterEffect">
                                  <p:stCondLst>
                                    <p:cond delay="0"/>
                                  </p:stCondLst>
                                  <p:iterate>
                                    <p:tmAbs val="0"/>
                                  </p:iterate>
                                  <p:childTnLst>
                                    <p:set>
                                      <p:cBhvr>
                                        <p:cTn id="139" fill="hold"/>
                                        <p:tgtEl>
                                          <p:spTgt spid="204"/>
                                        </p:tgtEl>
                                        <p:attrNameLst>
                                          <p:attrName>style.visibility</p:attrName>
                                        </p:attrNameLst>
                                      </p:cBhvr>
                                      <p:to>
                                        <p:strVal val="visible"/>
                                      </p:to>
                                    </p:set>
                                    <p:animEffect transition="in" filter="dissolve">
                                      <p:cBhvr>
                                        <p:cTn id="140" dur="500"/>
                                        <p:tgtEl>
                                          <p:spTgt spid="204"/>
                                        </p:tgtEl>
                                      </p:cBhvr>
                                    </p:animEffect>
                                  </p:childTnLst>
                                </p:cTn>
                              </p:par>
                            </p:childTnLst>
                          </p:cTn>
                        </p:par>
                        <p:par>
                          <p:cTn id="141" fill="hold">
                            <p:stCondLst>
                              <p:cond delay="12500"/>
                            </p:stCondLst>
                            <p:childTnLst>
                              <p:par>
                                <p:cTn id="142" presetID="9" presetClass="entr" fill="hold" grpId="35" nodeType="afterEffect">
                                  <p:stCondLst>
                                    <p:cond delay="0"/>
                                  </p:stCondLst>
                                  <p:iterate>
                                    <p:tmAbs val="0"/>
                                  </p:iterate>
                                  <p:childTnLst>
                                    <p:set>
                                      <p:cBhvr>
                                        <p:cTn id="143" fill="hold"/>
                                        <p:tgtEl>
                                          <p:spTgt spid="177"/>
                                        </p:tgtEl>
                                        <p:attrNameLst>
                                          <p:attrName>style.visibility</p:attrName>
                                        </p:attrNameLst>
                                      </p:cBhvr>
                                      <p:to>
                                        <p:strVal val="visible"/>
                                      </p:to>
                                    </p:set>
                                    <p:animEffect transition="in" filter="dissolve">
                                      <p:cBhvr>
                                        <p:cTn id="144" dur="500"/>
                                        <p:tgtEl>
                                          <p:spTgt spid="177"/>
                                        </p:tgtEl>
                                      </p:cBhvr>
                                    </p:animEffect>
                                  </p:childTnLst>
                                </p:cTn>
                              </p:par>
                            </p:childTnLst>
                          </p:cTn>
                        </p:par>
                        <p:par>
                          <p:cTn id="145" fill="hold">
                            <p:stCondLst>
                              <p:cond delay="13000"/>
                            </p:stCondLst>
                            <p:childTnLst>
                              <p:par>
                                <p:cTn id="146" presetID="9" presetClass="entr" fill="hold" grpId="36" nodeType="afterEffect">
                                  <p:stCondLst>
                                    <p:cond delay="0"/>
                                  </p:stCondLst>
                                  <p:iterate>
                                    <p:tmAbs val="0"/>
                                  </p:iterate>
                                  <p:childTnLst>
                                    <p:set>
                                      <p:cBhvr>
                                        <p:cTn id="147" fill="hold"/>
                                        <p:tgtEl>
                                          <p:spTgt spid="219"/>
                                        </p:tgtEl>
                                        <p:attrNameLst>
                                          <p:attrName>style.visibility</p:attrName>
                                        </p:attrNameLst>
                                      </p:cBhvr>
                                      <p:to>
                                        <p:strVal val="visible"/>
                                      </p:to>
                                    </p:set>
                                    <p:animEffect transition="in" filter="dissolve">
                                      <p:cBhvr>
                                        <p:cTn id="148" dur="500"/>
                                        <p:tgtEl>
                                          <p:spTgt spid="219"/>
                                        </p:tgtEl>
                                      </p:cBhvr>
                                    </p:animEffect>
                                  </p:childTnLst>
                                </p:cTn>
                              </p:par>
                            </p:childTnLst>
                          </p:cTn>
                        </p:par>
                        <p:par>
                          <p:cTn id="149" fill="hold">
                            <p:stCondLst>
                              <p:cond delay="13500"/>
                            </p:stCondLst>
                            <p:childTnLst>
                              <p:par>
                                <p:cTn id="150" presetID="9" presetClass="entr" fill="hold" grpId="37" nodeType="afterEffect">
                                  <p:stCondLst>
                                    <p:cond delay="0"/>
                                  </p:stCondLst>
                                  <p:iterate>
                                    <p:tmAbs val="0"/>
                                  </p:iterate>
                                  <p:childTnLst>
                                    <p:set>
                                      <p:cBhvr>
                                        <p:cTn id="151" fill="hold"/>
                                        <p:tgtEl>
                                          <p:spTgt spid="221"/>
                                        </p:tgtEl>
                                        <p:attrNameLst>
                                          <p:attrName>style.visibility</p:attrName>
                                        </p:attrNameLst>
                                      </p:cBhvr>
                                      <p:to>
                                        <p:strVal val="visible"/>
                                      </p:to>
                                    </p:set>
                                    <p:animEffect transition="in" filter="dissolve">
                                      <p:cBhvr>
                                        <p:cTn id="152" dur="500"/>
                                        <p:tgtEl>
                                          <p:spTgt spid="221"/>
                                        </p:tgtEl>
                                      </p:cBhvr>
                                    </p:animEffect>
                                  </p:childTnLst>
                                </p:cTn>
                              </p:par>
                            </p:childTnLst>
                          </p:cTn>
                        </p:par>
                        <p:par>
                          <p:cTn id="153" fill="hold">
                            <p:stCondLst>
                              <p:cond delay="14000"/>
                            </p:stCondLst>
                            <p:childTnLst>
                              <p:par>
                                <p:cTn id="154" presetID="9" presetClass="entr" fill="hold" grpId="38" nodeType="afterEffect">
                                  <p:stCondLst>
                                    <p:cond delay="0"/>
                                  </p:stCondLst>
                                  <p:iterate>
                                    <p:tmAbs val="0"/>
                                  </p:iterate>
                                  <p:childTnLst>
                                    <p:set>
                                      <p:cBhvr>
                                        <p:cTn id="155" fill="hold"/>
                                        <p:tgtEl>
                                          <p:spTgt spid="197"/>
                                        </p:tgtEl>
                                        <p:attrNameLst>
                                          <p:attrName>style.visibility</p:attrName>
                                        </p:attrNameLst>
                                      </p:cBhvr>
                                      <p:to>
                                        <p:strVal val="visible"/>
                                      </p:to>
                                    </p:set>
                                    <p:animEffect transition="in" filter="dissolve">
                                      <p:cBhvr>
                                        <p:cTn id="156" dur="500"/>
                                        <p:tgtEl>
                                          <p:spTgt spid="197"/>
                                        </p:tgtEl>
                                      </p:cBhvr>
                                    </p:animEffect>
                                  </p:childTnLst>
                                </p:cTn>
                              </p:par>
                            </p:childTnLst>
                          </p:cTn>
                        </p:par>
                        <p:par>
                          <p:cTn id="157" fill="hold">
                            <p:stCondLst>
                              <p:cond delay="14500"/>
                            </p:stCondLst>
                            <p:childTnLst>
                              <p:par>
                                <p:cTn id="158" presetID="9" presetClass="entr" fill="hold" grpId="39" nodeType="afterEffect">
                                  <p:stCondLst>
                                    <p:cond delay="0"/>
                                  </p:stCondLst>
                                  <p:iterate>
                                    <p:tmAbs val="0"/>
                                  </p:iterate>
                                  <p:childTnLst>
                                    <p:set>
                                      <p:cBhvr>
                                        <p:cTn id="159" fill="hold"/>
                                        <p:tgtEl>
                                          <p:spTgt spid="181"/>
                                        </p:tgtEl>
                                        <p:attrNameLst>
                                          <p:attrName>style.visibility</p:attrName>
                                        </p:attrNameLst>
                                      </p:cBhvr>
                                      <p:to>
                                        <p:strVal val="visible"/>
                                      </p:to>
                                    </p:set>
                                    <p:animEffect transition="in" filter="dissolve">
                                      <p:cBhvr>
                                        <p:cTn id="160" dur="500"/>
                                        <p:tgtEl>
                                          <p:spTgt spid="181"/>
                                        </p:tgtEl>
                                      </p:cBhvr>
                                    </p:animEffect>
                                  </p:childTnLst>
                                </p:cTn>
                              </p:par>
                            </p:childTnLst>
                          </p:cTn>
                        </p:par>
                        <p:par>
                          <p:cTn id="161" fill="hold">
                            <p:stCondLst>
                              <p:cond delay="15000"/>
                            </p:stCondLst>
                            <p:childTnLst>
                              <p:par>
                                <p:cTn id="162" presetID="9" presetClass="entr" fill="hold" grpId="40" nodeType="afterEffect">
                                  <p:stCondLst>
                                    <p:cond delay="0"/>
                                  </p:stCondLst>
                                  <p:iterate>
                                    <p:tmAbs val="0"/>
                                  </p:iterate>
                                  <p:childTnLst>
                                    <p:set>
                                      <p:cBhvr>
                                        <p:cTn id="163" fill="hold"/>
                                        <p:tgtEl>
                                          <p:spTgt spid="193"/>
                                        </p:tgtEl>
                                        <p:attrNameLst>
                                          <p:attrName>style.visibility</p:attrName>
                                        </p:attrNameLst>
                                      </p:cBhvr>
                                      <p:to>
                                        <p:strVal val="visible"/>
                                      </p:to>
                                    </p:set>
                                    <p:animEffect transition="in" filter="dissolve">
                                      <p:cBhvr>
                                        <p:cTn id="164" dur="500"/>
                                        <p:tgtEl>
                                          <p:spTgt spid="193"/>
                                        </p:tgtEl>
                                      </p:cBhvr>
                                    </p:animEffect>
                                  </p:childTnLst>
                                </p:cTn>
                              </p:par>
                            </p:childTnLst>
                          </p:cTn>
                        </p:par>
                        <p:par>
                          <p:cTn id="165" fill="hold">
                            <p:stCondLst>
                              <p:cond delay="15500"/>
                            </p:stCondLst>
                            <p:childTnLst>
                              <p:par>
                                <p:cTn id="166" presetID="9" presetClass="entr" fill="hold" grpId="41" nodeType="afterEffect">
                                  <p:stCondLst>
                                    <p:cond delay="0"/>
                                  </p:stCondLst>
                                  <p:iterate>
                                    <p:tmAbs val="0"/>
                                  </p:iterate>
                                  <p:childTnLst>
                                    <p:set>
                                      <p:cBhvr>
                                        <p:cTn id="167" fill="hold"/>
                                        <p:tgtEl>
                                          <p:spTgt spid="184"/>
                                        </p:tgtEl>
                                        <p:attrNameLst>
                                          <p:attrName>style.visibility</p:attrName>
                                        </p:attrNameLst>
                                      </p:cBhvr>
                                      <p:to>
                                        <p:strVal val="visible"/>
                                      </p:to>
                                    </p:set>
                                    <p:animEffect transition="in" filter="dissolve">
                                      <p:cBhvr>
                                        <p:cTn id="168" dur="500"/>
                                        <p:tgtEl>
                                          <p:spTgt spid="184"/>
                                        </p:tgtEl>
                                      </p:cBhvr>
                                    </p:animEffect>
                                  </p:childTnLst>
                                </p:cTn>
                              </p:par>
                            </p:childTnLst>
                          </p:cTn>
                        </p:par>
                        <p:par>
                          <p:cTn id="169" fill="hold">
                            <p:stCondLst>
                              <p:cond delay="16000"/>
                            </p:stCondLst>
                            <p:childTnLst>
                              <p:par>
                                <p:cTn id="170" presetID="9" presetClass="entr" fill="hold" grpId="42" nodeType="afterEffect">
                                  <p:stCondLst>
                                    <p:cond delay="0"/>
                                  </p:stCondLst>
                                  <p:iterate>
                                    <p:tmAbs val="0"/>
                                  </p:iterate>
                                  <p:childTnLst>
                                    <p:set>
                                      <p:cBhvr>
                                        <p:cTn id="171" fill="hold"/>
                                        <p:tgtEl>
                                          <p:spTgt spid="213"/>
                                        </p:tgtEl>
                                        <p:attrNameLst>
                                          <p:attrName>style.visibility</p:attrName>
                                        </p:attrNameLst>
                                      </p:cBhvr>
                                      <p:to>
                                        <p:strVal val="visible"/>
                                      </p:to>
                                    </p:set>
                                    <p:animEffect transition="in" filter="dissolve">
                                      <p:cBhvr>
                                        <p:cTn id="172" dur="500"/>
                                        <p:tgtEl>
                                          <p:spTgt spid="213"/>
                                        </p:tgtEl>
                                      </p:cBhvr>
                                    </p:animEffect>
                                  </p:childTnLst>
                                </p:cTn>
                              </p:par>
                            </p:childTnLst>
                          </p:cTn>
                        </p:par>
                        <p:par>
                          <p:cTn id="173" fill="hold">
                            <p:stCondLst>
                              <p:cond delay="16500"/>
                            </p:stCondLst>
                            <p:childTnLst>
                              <p:par>
                                <p:cTn id="174" presetID="9" presetClass="entr" fill="hold" grpId="43" nodeType="afterEffect">
                                  <p:stCondLst>
                                    <p:cond delay="0"/>
                                  </p:stCondLst>
                                  <p:iterate>
                                    <p:tmAbs val="0"/>
                                  </p:iterate>
                                  <p:childTnLst>
                                    <p:set>
                                      <p:cBhvr>
                                        <p:cTn id="175" fill="hold"/>
                                        <p:tgtEl>
                                          <p:spTgt spid="178"/>
                                        </p:tgtEl>
                                        <p:attrNameLst>
                                          <p:attrName>style.visibility</p:attrName>
                                        </p:attrNameLst>
                                      </p:cBhvr>
                                      <p:to>
                                        <p:strVal val="visible"/>
                                      </p:to>
                                    </p:set>
                                    <p:animEffect transition="in" filter="dissolve">
                                      <p:cBhvr>
                                        <p:cTn id="176" dur="500"/>
                                        <p:tgtEl>
                                          <p:spTgt spid="178"/>
                                        </p:tgtEl>
                                      </p:cBhvr>
                                    </p:animEffect>
                                  </p:childTnLst>
                                </p:cTn>
                              </p:par>
                            </p:childTnLst>
                          </p:cTn>
                        </p:par>
                        <p:par>
                          <p:cTn id="177" fill="hold">
                            <p:stCondLst>
                              <p:cond delay="17000"/>
                            </p:stCondLst>
                            <p:childTnLst>
                              <p:par>
                                <p:cTn id="178" presetID="9" presetClass="entr" fill="hold" grpId="44" nodeType="afterEffect">
                                  <p:stCondLst>
                                    <p:cond delay="0"/>
                                  </p:stCondLst>
                                  <p:iterate>
                                    <p:tmAbs val="0"/>
                                  </p:iterate>
                                  <p:childTnLst>
                                    <p:set>
                                      <p:cBhvr>
                                        <p:cTn id="179" fill="hold"/>
                                        <p:tgtEl>
                                          <p:spTgt spid="180"/>
                                        </p:tgtEl>
                                        <p:attrNameLst>
                                          <p:attrName>style.visibility</p:attrName>
                                        </p:attrNameLst>
                                      </p:cBhvr>
                                      <p:to>
                                        <p:strVal val="visible"/>
                                      </p:to>
                                    </p:set>
                                    <p:animEffect transition="in" filter="dissolve">
                                      <p:cBhvr>
                                        <p:cTn id="180" dur="500"/>
                                        <p:tgtEl>
                                          <p:spTgt spid="180"/>
                                        </p:tgtEl>
                                      </p:cBhvr>
                                    </p:animEffect>
                                  </p:childTnLst>
                                </p:cTn>
                              </p:par>
                            </p:childTnLst>
                          </p:cTn>
                        </p:par>
                        <p:par>
                          <p:cTn id="181" fill="hold">
                            <p:stCondLst>
                              <p:cond delay="17500"/>
                            </p:stCondLst>
                            <p:childTnLst>
                              <p:par>
                                <p:cTn id="182" presetID="9" presetClass="entr" fill="hold" grpId="45" nodeType="afterEffect">
                                  <p:stCondLst>
                                    <p:cond delay="0"/>
                                  </p:stCondLst>
                                  <p:iterate>
                                    <p:tmAbs val="0"/>
                                  </p:iterate>
                                  <p:childTnLst>
                                    <p:set>
                                      <p:cBhvr>
                                        <p:cTn id="183" fill="hold"/>
                                        <p:tgtEl>
                                          <p:spTgt spid="198"/>
                                        </p:tgtEl>
                                        <p:attrNameLst>
                                          <p:attrName>style.visibility</p:attrName>
                                        </p:attrNameLst>
                                      </p:cBhvr>
                                      <p:to>
                                        <p:strVal val="visible"/>
                                      </p:to>
                                    </p:set>
                                    <p:animEffect transition="in" filter="dissolve">
                                      <p:cBhvr>
                                        <p:cTn id="184" dur="500"/>
                                        <p:tgtEl>
                                          <p:spTgt spid="198"/>
                                        </p:tgtEl>
                                      </p:cBhvr>
                                    </p:animEffect>
                                  </p:childTnLst>
                                </p:cTn>
                              </p:par>
                            </p:childTnLst>
                          </p:cTn>
                        </p:par>
                        <p:par>
                          <p:cTn id="185" fill="hold">
                            <p:stCondLst>
                              <p:cond delay="18000"/>
                            </p:stCondLst>
                            <p:childTnLst>
                              <p:par>
                                <p:cTn id="186" presetID="9" presetClass="entr" fill="hold" grpId="46" nodeType="afterEffect">
                                  <p:stCondLst>
                                    <p:cond delay="0"/>
                                  </p:stCondLst>
                                  <p:iterate>
                                    <p:tmAbs val="0"/>
                                  </p:iterate>
                                  <p:childTnLst>
                                    <p:set>
                                      <p:cBhvr>
                                        <p:cTn id="187" fill="hold"/>
                                        <p:tgtEl>
                                          <p:spTgt spid="211"/>
                                        </p:tgtEl>
                                        <p:attrNameLst>
                                          <p:attrName>style.visibility</p:attrName>
                                        </p:attrNameLst>
                                      </p:cBhvr>
                                      <p:to>
                                        <p:strVal val="visible"/>
                                      </p:to>
                                    </p:set>
                                    <p:animEffect transition="in" filter="dissolve">
                                      <p:cBhvr>
                                        <p:cTn id="188" dur="500"/>
                                        <p:tgtEl>
                                          <p:spTgt spid="211"/>
                                        </p:tgtEl>
                                      </p:cBhvr>
                                    </p:animEffect>
                                  </p:childTnLst>
                                </p:cTn>
                              </p:par>
                            </p:childTnLst>
                          </p:cTn>
                        </p:par>
                        <p:par>
                          <p:cTn id="189" fill="hold">
                            <p:stCondLst>
                              <p:cond delay="18500"/>
                            </p:stCondLst>
                            <p:childTnLst>
                              <p:par>
                                <p:cTn id="190" presetID="9" presetClass="entr" fill="hold" grpId="47" nodeType="afterEffect">
                                  <p:stCondLst>
                                    <p:cond delay="0"/>
                                  </p:stCondLst>
                                  <p:iterate>
                                    <p:tmAbs val="0"/>
                                  </p:iterate>
                                  <p:childTnLst>
                                    <p:set>
                                      <p:cBhvr>
                                        <p:cTn id="191" fill="hold"/>
                                        <p:tgtEl>
                                          <p:spTgt spid="185"/>
                                        </p:tgtEl>
                                        <p:attrNameLst>
                                          <p:attrName>style.visibility</p:attrName>
                                        </p:attrNameLst>
                                      </p:cBhvr>
                                      <p:to>
                                        <p:strVal val="visible"/>
                                      </p:to>
                                    </p:set>
                                    <p:animEffect transition="in" filter="dissolve">
                                      <p:cBhvr>
                                        <p:cTn id="192" dur="500"/>
                                        <p:tgtEl>
                                          <p:spTgt spid="185"/>
                                        </p:tgtEl>
                                      </p:cBhvr>
                                    </p:animEffect>
                                  </p:childTnLst>
                                </p:cTn>
                              </p:par>
                            </p:childTnLst>
                          </p:cTn>
                        </p:par>
                        <p:par>
                          <p:cTn id="193" fill="hold">
                            <p:stCondLst>
                              <p:cond delay="19000"/>
                            </p:stCondLst>
                            <p:childTnLst>
                              <p:par>
                                <p:cTn id="194" presetID="9" presetClass="entr" fill="hold" grpId="48" nodeType="afterEffect">
                                  <p:stCondLst>
                                    <p:cond delay="0"/>
                                  </p:stCondLst>
                                  <p:iterate>
                                    <p:tmAbs val="0"/>
                                  </p:iterate>
                                  <p:childTnLst>
                                    <p:set>
                                      <p:cBhvr>
                                        <p:cTn id="195" fill="hold"/>
                                        <p:tgtEl>
                                          <p:spTgt spid="189"/>
                                        </p:tgtEl>
                                        <p:attrNameLst>
                                          <p:attrName>style.visibility</p:attrName>
                                        </p:attrNameLst>
                                      </p:cBhvr>
                                      <p:to>
                                        <p:strVal val="visible"/>
                                      </p:to>
                                    </p:set>
                                    <p:animEffect transition="in" filter="dissolve">
                                      <p:cBhvr>
                                        <p:cTn id="196" dur="500"/>
                                        <p:tgtEl>
                                          <p:spTgt spid="189"/>
                                        </p:tgtEl>
                                      </p:cBhvr>
                                    </p:animEffect>
                                  </p:childTnLst>
                                </p:cTn>
                              </p:par>
                            </p:childTnLst>
                          </p:cTn>
                        </p:par>
                        <p:par>
                          <p:cTn id="197" fill="hold">
                            <p:stCondLst>
                              <p:cond delay="19500"/>
                            </p:stCondLst>
                            <p:childTnLst>
                              <p:par>
                                <p:cTn id="198" presetID="9" presetClass="entr" fill="hold" grpId="49" nodeType="afterEffect">
                                  <p:stCondLst>
                                    <p:cond delay="0"/>
                                  </p:stCondLst>
                                  <p:iterate>
                                    <p:tmAbs val="0"/>
                                  </p:iterate>
                                  <p:childTnLst>
                                    <p:set>
                                      <p:cBhvr>
                                        <p:cTn id="199" fill="hold"/>
                                        <p:tgtEl>
                                          <p:spTgt spid="217"/>
                                        </p:tgtEl>
                                        <p:attrNameLst>
                                          <p:attrName>style.visibility</p:attrName>
                                        </p:attrNameLst>
                                      </p:cBhvr>
                                      <p:to>
                                        <p:strVal val="visible"/>
                                      </p:to>
                                    </p:set>
                                    <p:animEffect transition="in" filter="dissolve">
                                      <p:cBhvr>
                                        <p:cTn id="200" dur="500"/>
                                        <p:tgtEl>
                                          <p:spTgt spid="217"/>
                                        </p:tgtEl>
                                      </p:cBhvr>
                                    </p:animEffect>
                                  </p:childTnLst>
                                </p:cTn>
                              </p:par>
                            </p:childTnLst>
                          </p:cTn>
                        </p:par>
                        <p:par>
                          <p:cTn id="201" fill="hold">
                            <p:stCondLst>
                              <p:cond delay="20000"/>
                            </p:stCondLst>
                            <p:childTnLst>
                              <p:par>
                                <p:cTn id="202" presetID="9" presetClass="entr" fill="hold" grpId="50" nodeType="afterEffect">
                                  <p:stCondLst>
                                    <p:cond delay="0"/>
                                  </p:stCondLst>
                                  <p:iterate>
                                    <p:tmAbs val="0"/>
                                  </p:iterate>
                                  <p:childTnLst>
                                    <p:set>
                                      <p:cBhvr>
                                        <p:cTn id="203" fill="hold"/>
                                        <p:tgtEl>
                                          <p:spTgt spid="208"/>
                                        </p:tgtEl>
                                        <p:attrNameLst>
                                          <p:attrName>style.visibility</p:attrName>
                                        </p:attrNameLst>
                                      </p:cBhvr>
                                      <p:to>
                                        <p:strVal val="visible"/>
                                      </p:to>
                                    </p:set>
                                    <p:animEffect transition="in" filter="dissolve">
                                      <p:cBhvr>
                                        <p:cTn id="204" dur="500"/>
                                        <p:tgtEl>
                                          <p:spTgt spid="208"/>
                                        </p:tgtEl>
                                      </p:cBhvr>
                                    </p:animEffect>
                                  </p:childTnLst>
                                </p:cTn>
                              </p:par>
                            </p:childTnLst>
                          </p:cTn>
                        </p:par>
                        <p:par>
                          <p:cTn id="205" fill="hold">
                            <p:stCondLst>
                              <p:cond delay="20500"/>
                            </p:stCondLst>
                            <p:childTnLst>
                              <p:par>
                                <p:cTn id="206" presetID="9" presetClass="entr" fill="hold" grpId="51" nodeType="afterEffect">
                                  <p:stCondLst>
                                    <p:cond delay="0"/>
                                  </p:stCondLst>
                                  <p:iterate>
                                    <p:tmAbs val="0"/>
                                  </p:iterate>
                                  <p:childTnLst>
                                    <p:set>
                                      <p:cBhvr>
                                        <p:cTn id="207" fill="hold"/>
                                        <p:tgtEl>
                                          <p:spTgt spid="210"/>
                                        </p:tgtEl>
                                        <p:attrNameLst>
                                          <p:attrName>style.visibility</p:attrName>
                                        </p:attrNameLst>
                                      </p:cBhvr>
                                      <p:to>
                                        <p:strVal val="visible"/>
                                      </p:to>
                                    </p:set>
                                    <p:animEffect transition="in" filter="dissolve">
                                      <p:cBhvr>
                                        <p:cTn id="208" dur="500"/>
                                        <p:tgtEl>
                                          <p:spTgt spid="210"/>
                                        </p:tgtEl>
                                      </p:cBhvr>
                                    </p:animEffect>
                                  </p:childTnLst>
                                </p:cTn>
                              </p:par>
                            </p:childTnLst>
                          </p:cTn>
                        </p:par>
                        <p:par>
                          <p:cTn id="209" fill="hold">
                            <p:stCondLst>
                              <p:cond delay="21000"/>
                            </p:stCondLst>
                            <p:childTnLst>
                              <p:par>
                                <p:cTn id="210" presetID="9" presetClass="entr" fill="hold" grpId="52" nodeType="afterEffect">
                                  <p:stCondLst>
                                    <p:cond delay="0"/>
                                  </p:stCondLst>
                                  <p:iterate>
                                    <p:tmAbs val="0"/>
                                  </p:iterate>
                                  <p:childTnLst>
                                    <p:set>
                                      <p:cBhvr>
                                        <p:cTn id="211" fill="hold"/>
                                        <p:tgtEl>
                                          <p:spTgt spid="176"/>
                                        </p:tgtEl>
                                        <p:attrNameLst>
                                          <p:attrName>style.visibility</p:attrName>
                                        </p:attrNameLst>
                                      </p:cBhvr>
                                      <p:to>
                                        <p:strVal val="visible"/>
                                      </p:to>
                                    </p:set>
                                    <p:animEffect transition="in" filter="dissolve">
                                      <p:cBhvr>
                                        <p:cTn id="212" dur="500"/>
                                        <p:tgtEl>
                                          <p:spTgt spid="176"/>
                                        </p:tgtEl>
                                      </p:cBhvr>
                                    </p:animEffect>
                                  </p:childTnLst>
                                </p:cTn>
                              </p:par>
                            </p:childTnLst>
                          </p:cTn>
                        </p:par>
                        <p:par>
                          <p:cTn id="213" fill="hold">
                            <p:stCondLst>
                              <p:cond delay="21500"/>
                            </p:stCondLst>
                            <p:childTnLst>
                              <p:par>
                                <p:cTn id="214" presetID="9" presetClass="entr" fill="hold" grpId="53" nodeType="afterEffect">
                                  <p:stCondLst>
                                    <p:cond delay="0"/>
                                  </p:stCondLst>
                                  <p:iterate>
                                    <p:tmAbs val="0"/>
                                  </p:iterate>
                                  <p:childTnLst>
                                    <p:set>
                                      <p:cBhvr>
                                        <p:cTn id="215" fill="hold"/>
                                        <p:tgtEl>
                                          <p:spTgt spid="218"/>
                                        </p:tgtEl>
                                        <p:attrNameLst>
                                          <p:attrName>style.visibility</p:attrName>
                                        </p:attrNameLst>
                                      </p:cBhvr>
                                      <p:to>
                                        <p:strVal val="visible"/>
                                      </p:to>
                                    </p:set>
                                    <p:animEffect transition="in" filter="dissolve">
                                      <p:cBhvr>
                                        <p:cTn id="216" dur="500"/>
                                        <p:tgtEl>
                                          <p:spTgt spid="218"/>
                                        </p:tgtEl>
                                      </p:cBhvr>
                                    </p:animEffect>
                                  </p:childTnLst>
                                </p:cTn>
                              </p:par>
                            </p:childTnLst>
                          </p:cTn>
                        </p:par>
                        <p:par>
                          <p:cTn id="217" fill="hold">
                            <p:stCondLst>
                              <p:cond delay="22000"/>
                            </p:stCondLst>
                            <p:childTnLst>
                              <p:par>
                                <p:cTn id="218" presetID="9" presetClass="entr" fill="hold" grpId="54" nodeType="afterEffect">
                                  <p:stCondLst>
                                    <p:cond delay="0"/>
                                  </p:stCondLst>
                                  <p:iterate>
                                    <p:tmAbs val="0"/>
                                  </p:iterate>
                                  <p:childTnLst>
                                    <p:set>
                                      <p:cBhvr>
                                        <p:cTn id="219" fill="hold"/>
                                        <p:tgtEl>
                                          <p:spTgt spid="196"/>
                                        </p:tgtEl>
                                        <p:attrNameLst>
                                          <p:attrName>style.visibility</p:attrName>
                                        </p:attrNameLst>
                                      </p:cBhvr>
                                      <p:to>
                                        <p:strVal val="visible"/>
                                      </p:to>
                                    </p:set>
                                    <p:animEffect transition="in" filter="dissolve">
                                      <p:cBhvr>
                                        <p:cTn id="220" dur="500"/>
                                        <p:tgtEl>
                                          <p:spTgt spid="196"/>
                                        </p:tgtEl>
                                      </p:cBhvr>
                                    </p:animEffect>
                                  </p:childTnLst>
                                </p:cTn>
                              </p:par>
                            </p:childTnLst>
                          </p:cTn>
                        </p:par>
                        <p:par>
                          <p:cTn id="221" fill="hold">
                            <p:stCondLst>
                              <p:cond delay="22500"/>
                            </p:stCondLst>
                            <p:childTnLst>
                              <p:par>
                                <p:cTn id="222" presetID="9" presetClass="entr" fill="hold" grpId="55" nodeType="afterEffect">
                                  <p:stCondLst>
                                    <p:cond delay="0"/>
                                  </p:stCondLst>
                                  <p:iterate>
                                    <p:tmAbs val="0"/>
                                  </p:iterate>
                                  <p:childTnLst>
                                    <p:set>
                                      <p:cBhvr>
                                        <p:cTn id="223" fill="hold"/>
                                        <p:tgtEl>
                                          <p:spTgt spid="192"/>
                                        </p:tgtEl>
                                        <p:attrNameLst>
                                          <p:attrName>style.visibility</p:attrName>
                                        </p:attrNameLst>
                                      </p:cBhvr>
                                      <p:to>
                                        <p:strVal val="visible"/>
                                      </p:to>
                                    </p:set>
                                    <p:animEffect transition="in" filter="dissolve">
                                      <p:cBhvr>
                                        <p:cTn id="224" dur="500"/>
                                        <p:tgtEl>
                                          <p:spTgt spid="192"/>
                                        </p:tgtEl>
                                      </p:cBhvr>
                                    </p:animEffect>
                                  </p:childTnLst>
                                </p:cTn>
                              </p:par>
                            </p:childTnLst>
                          </p:cTn>
                        </p:par>
                        <p:par>
                          <p:cTn id="225" fill="hold">
                            <p:stCondLst>
                              <p:cond delay="23000"/>
                            </p:stCondLst>
                            <p:childTnLst>
                              <p:par>
                                <p:cTn id="226" presetID="9" presetClass="entr" fill="hold" grpId="56" nodeType="afterEffect">
                                  <p:stCondLst>
                                    <p:cond delay="0"/>
                                  </p:stCondLst>
                                  <p:iterate>
                                    <p:tmAbs val="0"/>
                                  </p:iterate>
                                  <p:childTnLst>
                                    <p:set>
                                      <p:cBhvr>
                                        <p:cTn id="227" fill="hold"/>
                                        <p:tgtEl>
                                          <p:spTgt spid="186"/>
                                        </p:tgtEl>
                                        <p:attrNameLst>
                                          <p:attrName>style.visibility</p:attrName>
                                        </p:attrNameLst>
                                      </p:cBhvr>
                                      <p:to>
                                        <p:strVal val="visible"/>
                                      </p:to>
                                    </p:set>
                                    <p:animEffect transition="in" filter="dissolve">
                                      <p:cBhvr>
                                        <p:cTn id="228" dur="500"/>
                                        <p:tgtEl>
                                          <p:spTgt spid="186"/>
                                        </p:tgtEl>
                                      </p:cBhvr>
                                    </p:animEffect>
                                  </p:childTnLst>
                                </p:cTn>
                              </p:par>
                            </p:childTnLst>
                          </p:cTn>
                        </p:par>
                        <p:par>
                          <p:cTn id="229" fill="hold">
                            <p:stCondLst>
                              <p:cond delay="23500"/>
                            </p:stCondLst>
                            <p:childTnLst>
                              <p:par>
                                <p:cTn id="230" presetID="9" presetClass="entr" fill="hold" grpId="57" nodeType="afterEffect">
                                  <p:stCondLst>
                                    <p:cond delay="0"/>
                                  </p:stCondLst>
                                  <p:iterate>
                                    <p:tmAbs val="0"/>
                                  </p:iterate>
                                  <p:childTnLst>
                                    <p:set>
                                      <p:cBhvr>
                                        <p:cTn id="231" fill="hold"/>
                                        <p:tgtEl>
                                          <p:spTgt spid="191"/>
                                        </p:tgtEl>
                                        <p:attrNameLst>
                                          <p:attrName>style.visibility</p:attrName>
                                        </p:attrNameLst>
                                      </p:cBhvr>
                                      <p:to>
                                        <p:strVal val="visible"/>
                                      </p:to>
                                    </p:set>
                                    <p:animEffect transition="in" filter="dissolve">
                                      <p:cBhvr>
                                        <p:cTn id="232" dur="500"/>
                                        <p:tgtEl>
                                          <p:spTgt spid="191"/>
                                        </p:tgtEl>
                                      </p:cBhvr>
                                    </p:animEffect>
                                  </p:childTnLst>
                                </p:cTn>
                              </p:par>
                            </p:childTnLst>
                          </p:cTn>
                        </p:par>
                        <p:par>
                          <p:cTn id="233" fill="hold">
                            <p:stCondLst>
                              <p:cond delay="24000"/>
                            </p:stCondLst>
                            <p:childTnLst>
                              <p:par>
                                <p:cTn id="234" presetID="9" presetClass="entr" fill="hold" grpId="58" nodeType="afterEffect">
                                  <p:stCondLst>
                                    <p:cond delay="0"/>
                                  </p:stCondLst>
                                  <p:iterate>
                                    <p:tmAbs val="0"/>
                                  </p:iterate>
                                  <p:childTnLst>
                                    <p:set>
                                      <p:cBhvr>
                                        <p:cTn id="235" fill="hold"/>
                                        <p:tgtEl>
                                          <p:spTgt spid="182"/>
                                        </p:tgtEl>
                                        <p:attrNameLst>
                                          <p:attrName>style.visibility</p:attrName>
                                        </p:attrNameLst>
                                      </p:cBhvr>
                                      <p:to>
                                        <p:strVal val="visible"/>
                                      </p:to>
                                    </p:set>
                                    <p:animEffect transition="in" filter="dissolve">
                                      <p:cBhvr>
                                        <p:cTn id="236" dur="500"/>
                                        <p:tgtEl>
                                          <p:spTgt spid="182"/>
                                        </p:tgtEl>
                                      </p:cBhvr>
                                    </p:animEffect>
                                  </p:childTnLst>
                                </p:cTn>
                              </p:par>
                            </p:childTnLst>
                          </p:cTn>
                        </p:par>
                        <p:par>
                          <p:cTn id="237" fill="hold">
                            <p:stCondLst>
                              <p:cond delay="24500"/>
                            </p:stCondLst>
                            <p:childTnLst>
                              <p:par>
                                <p:cTn id="238" presetID="9" presetClass="entr" fill="hold" grpId="59" nodeType="afterEffect">
                                  <p:stCondLst>
                                    <p:cond delay="0"/>
                                  </p:stCondLst>
                                  <p:iterate>
                                    <p:tmAbs val="0"/>
                                  </p:iterate>
                                  <p:childTnLst>
                                    <p:set>
                                      <p:cBhvr>
                                        <p:cTn id="239" fill="hold"/>
                                        <p:tgtEl>
                                          <p:spTgt spid="214"/>
                                        </p:tgtEl>
                                        <p:attrNameLst>
                                          <p:attrName>style.visibility</p:attrName>
                                        </p:attrNameLst>
                                      </p:cBhvr>
                                      <p:to>
                                        <p:strVal val="visible"/>
                                      </p:to>
                                    </p:set>
                                    <p:animEffect transition="in" filter="dissolve">
                                      <p:cBhvr>
                                        <p:cTn id="240" dur="500"/>
                                        <p:tgtEl>
                                          <p:spTgt spid="214"/>
                                        </p:tgtEl>
                                      </p:cBhvr>
                                    </p:animEffect>
                                  </p:childTnLst>
                                </p:cTn>
                              </p:par>
                            </p:childTnLst>
                          </p:cTn>
                        </p:par>
                        <p:par>
                          <p:cTn id="241" fill="hold">
                            <p:stCondLst>
                              <p:cond delay="25000"/>
                            </p:stCondLst>
                            <p:childTnLst>
                              <p:par>
                                <p:cTn id="242" presetID="9" presetClass="entr" fill="hold" grpId="60" nodeType="afterEffect">
                                  <p:stCondLst>
                                    <p:cond delay="0"/>
                                  </p:stCondLst>
                                  <p:iterate>
                                    <p:tmAbs val="0"/>
                                  </p:iterate>
                                  <p:childTnLst>
                                    <p:set>
                                      <p:cBhvr>
                                        <p:cTn id="243" fill="hold"/>
                                        <p:tgtEl>
                                          <p:spTgt spid="225"/>
                                        </p:tgtEl>
                                        <p:attrNameLst>
                                          <p:attrName>style.visibility</p:attrName>
                                        </p:attrNameLst>
                                      </p:cBhvr>
                                      <p:to>
                                        <p:strVal val="visible"/>
                                      </p:to>
                                    </p:set>
                                    <p:animEffect transition="in" filter="dissolve">
                                      <p:cBhvr>
                                        <p:cTn id="244" dur="500"/>
                                        <p:tgtEl>
                                          <p:spTgt spid="225"/>
                                        </p:tgtEl>
                                      </p:cBhvr>
                                    </p:animEffect>
                                  </p:childTnLst>
                                </p:cTn>
                              </p:par>
                            </p:childTnLst>
                          </p:cTn>
                        </p:par>
                        <p:par>
                          <p:cTn id="245" fill="hold">
                            <p:stCondLst>
                              <p:cond delay="25500"/>
                            </p:stCondLst>
                            <p:childTnLst>
                              <p:par>
                                <p:cTn id="246" presetID="9" presetClass="entr" fill="hold" grpId="61" nodeType="afterEffect">
                                  <p:stCondLst>
                                    <p:cond delay="0"/>
                                  </p:stCondLst>
                                  <p:iterate>
                                    <p:tmAbs val="0"/>
                                  </p:iterate>
                                  <p:childTnLst>
                                    <p:set>
                                      <p:cBhvr>
                                        <p:cTn id="247" fill="hold"/>
                                        <p:tgtEl>
                                          <p:spTgt spid="227"/>
                                        </p:tgtEl>
                                        <p:attrNameLst>
                                          <p:attrName>style.visibility</p:attrName>
                                        </p:attrNameLst>
                                      </p:cBhvr>
                                      <p:to>
                                        <p:strVal val="visible"/>
                                      </p:to>
                                    </p:set>
                                    <p:animEffect transition="in" filter="dissolve">
                                      <p:cBhvr>
                                        <p:cTn id="248" dur="500"/>
                                        <p:tgtEl>
                                          <p:spTgt spid="227"/>
                                        </p:tgtEl>
                                      </p:cBhvr>
                                    </p:animEffect>
                                  </p:childTnLst>
                                </p:cTn>
                              </p:par>
                            </p:childTnLst>
                          </p:cTn>
                        </p:par>
                        <p:par>
                          <p:cTn id="249" fill="hold">
                            <p:stCondLst>
                              <p:cond delay="26000"/>
                            </p:stCondLst>
                            <p:childTnLst>
                              <p:par>
                                <p:cTn id="250" presetID="9" presetClass="entr" fill="hold" grpId="62" nodeType="afterEffect">
                                  <p:stCondLst>
                                    <p:cond delay="0"/>
                                  </p:stCondLst>
                                  <p:iterate>
                                    <p:tmAbs val="0"/>
                                  </p:iterate>
                                  <p:childTnLst>
                                    <p:set>
                                      <p:cBhvr>
                                        <p:cTn id="251" fill="hold"/>
                                        <p:tgtEl>
                                          <p:spTgt spid="230"/>
                                        </p:tgtEl>
                                        <p:attrNameLst>
                                          <p:attrName>style.visibility</p:attrName>
                                        </p:attrNameLst>
                                      </p:cBhvr>
                                      <p:to>
                                        <p:strVal val="visible"/>
                                      </p:to>
                                    </p:set>
                                    <p:animEffect transition="in" filter="dissolve">
                                      <p:cBhvr>
                                        <p:cTn id="252" dur="500"/>
                                        <p:tgtEl>
                                          <p:spTgt spid="230"/>
                                        </p:tgtEl>
                                      </p:cBhvr>
                                    </p:animEffect>
                                  </p:childTnLst>
                                </p:cTn>
                              </p:par>
                            </p:childTnLst>
                          </p:cTn>
                        </p:par>
                        <p:par>
                          <p:cTn id="253" fill="hold">
                            <p:stCondLst>
                              <p:cond delay="26500"/>
                            </p:stCondLst>
                            <p:childTnLst>
                              <p:par>
                                <p:cTn id="254" presetID="9" presetClass="entr" fill="hold" grpId="63" nodeType="afterEffect">
                                  <p:stCondLst>
                                    <p:cond delay="0"/>
                                  </p:stCondLst>
                                  <p:iterate>
                                    <p:tmAbs val="0"/>
                                  </p:iterate>
                                  <p:childTnLst>
                                    <p:set>
                                      <p:cBhvr>
                                        <p:cTn id="255" fill="hold"/>
                                        <p:tgtEl>
                                          <p:spTgt spid="231"/>
                                        </p:tgtEl>
                                        <p:attrNameLst>
                                          <p:attrName>style.visibility</p:attrName>
                                        </p:attrNameLst>
                                      </p:cBhvr>
                                      <p:to>
                                        <p:strVal val="visible"/>
                                      </p:to>
                                    </p:set>
                                    <p:animEffect transition="in" filter="dissolve">
                                      <p:cBhvr>
                                        <p:cTn id="25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21" animBg="1" advAuto="0"/>
      <p:bldP spid="173" grpId="6" animBg="1" advAuto="0"/>
      <p:bldP spid="174" grpId="5" animBg="1" advAuto="0"/>
      <p:bldP spid="175" grpId="30" animBg="1" advAuto="0"/>
      <p:bldP spid="176" grpId="52" animBg="1" advAuto="0"/>
      <p:bldP spid="177" grpId="35" animBg="1" advAuto="0"/>
      <p:bldP spid="178" grpId="43" animBg="1" advAuto="0"/>
      <p:bldP spid="179" grpId="14" animBg="1" advAuto="0"/>
      <p:bldP spid="180" grpId="44" animBg="1" advAuto="0"/>
      <p:bldP spid="181" grpId="39" animBg="1" advAuto="0"/>
      <p:bldP spid="182" grpId="58" animBg="1" advAuto="0"/>
      <p:bldP spid="183" grpId="33" animBg="1" advAuto="0"/>
      <p:bldP spid="184" grpId="41" animBg="1" advAuto="0"/>
      <p:bldP spid="185" grpId="47" animBg="1" advAuto="0"/>
      <p:bldP spid="186" grpId="56" animBg="1" advAuto="0"/>
      <p:bldP spid="187" grpId="11" animBg="1" advAuto="0"/>
      <p:bldP spid="188" grpId="26" animBg="1" advAuto="0"/>
      <p:bldP spid="189" grpId="48" animBg="1" advAuto="0"/>
      <p:bldP spid="190" grpId="18" animBg="1" advAuto="0"/>
      <p:bldP spid="191" grpId="57" animBg="1" advAuto="0"/>
      <p:bldP spid="192" grpId="55" animBg="1" advAuto="0"/>
      <p:bldP spid="193" grpId="40" animBg="1" advAuto="0"/>
      <p:bldP spid="194" grpId="15" animBg="1" advAuto="0"/>
      <p:bldP spid="195" grpId="32" animBg="1" advAuto="0"/>
      <p:bldP spid="196" grpId="54" animBg="1" advAuto="0"/>
      <p:bldP spid="197" grpId="38" animBg="1" advAuto="0"/>
      <p:bldP spid="198" grpId="45" animBg="1" advAuto="0"/>
      <p:bldP spid="199" grpId="20" animBg="1" advAuto="0"/>
      <p:bldP spid="200" grpId="7" animBg="1" advAuto="0"/>
      <p:bldP spid="201" grpId="23" animBg="1" advAuto="0"/>
      <p:bldP spid="202" grpId="27" animBg="1" advAuto="0"/>
      <p:bldP spid="203" grpId="29" animBg="1" advAuto="0"/>
      <p:bldP spid="204" grpId="34" animBg="1" advAuto="0"/>
      <p:bldP spid="205" grpId="25" animBg="1" advAuto="0"/>
      <p:bldP spid="206" grpId="19" animBg="1" advAuto="0"/>
      <p:bldP spid="207" grpId="12" animBg="1" advAuto="0"/>
      <p:bldP spid="208" grpId="50" animBg="1" advAuto="0"/>
      <p:bldP spid="209" grpId="17" animBg="1" advAuto="0"/>
      <p:bldP spid="210" grpId="51" animBg="1" advAuto="0"/>
      <p:bldP spid="211" grpId="46" animBg="1" advAuto="0"/>
      <p:bldP spid="212" grpId="13" animBg="1" advAuto="0"/>
      <p:bldP spid="213" grpId="42" animBg="1" advAuto="0"/>
      <p:bldP spid="214" grpId="59" animBg="1" advAuto="0"/>
      <p:bldP spid="215" grpId="22" animBg="1" advAuto="0"/>
      <p:bldP spid="216" grpId="3" animBg="1" advAuto="0"/>
      <p:bldP spid="217" grpId="49" animBg="1" advAuto="0"/>
      <p:bldP spid="218" grpId="53" animBg="1" advAuto="0"/>
      <p:bldP spid="219" grpId="36" animBg="1" advAuto="0"/>
      <p:bldP spid="220" grpId="24" animBg="1" advAuto="0"/>
      <p:bldP spid="221" grpId="37" animBg="1" advAuto="0"/>
      <p:bldP spid="222" grpId="28" animBg="1" advAuto="0"/>
      <p:bldP spid="223" grpId="31" animBg="1" advAuto="0"/>
      <p:bldP spid="224" grpId="1" animBg="1" advAuto="0"/>
      <p:bldP spid="225" grpId="60" animBg="1" advAuto="0"/>
      <p:bldP spid="226" grpId="8" animBg="1" advAuto="0"/>
      <p:bldP spid="227" grpId="61" animBg="1" advAuto="0"/>
      <p:bldP spid="228" grpId="10" animBg="1" advAuto="0"/>
      <p:bldP spid="229" grpId="16" animBg="1" advAuto="0"/>
      <p:bldP spid="230" grpId="62" animBg="1" advAuto="0"/>
      <p:bldP spid="231" grpId="63" animBg="1" advAuto="0"/>
      <p:bldP spid="233" grpId="9" animBg="1" advAuto="0"/>
      <p:bldP spid="234" grpId="2" animBg="1" advAuto="0"/>
      <p:bldP spid="235"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Disability experiences"/>
          <p:cNvSpPr txBox="1">
            <a:spLocks noGrp="1"/>
          </p:cNvSpPr>
          <p:nvPr>
            <p:ph type="title"/>
          </p:nvPr>
        </p:nvSpPr>
        <p:spPr>
          <a:prstGeom prst="rect">
            <a:avLst/>
          </a:prstGeom>
        </p:spPr>
        <p:txBody>
          <a:bodyPr/>
          <a:lstStyle/>
          <a:p>
            <a:r>
              <a:t>Disability experiences</a:t>
            </a:r>
          </a:p>
        </p:txBody>
      </p:sp>
      <p:sp>
        <p:nvSpPr>
          <p:cNvPr id="238" name="Motor, mobility, and dexterity issues…"/>
          <p:cNvSpPr txBox="1">
            <a:spLocks noGrp="1"/>
          </p:cNvSpPr>
          <p:nvPr>
            <p:ph type="body" idx="1"/>
          </p:nvPr>
        </p:nvSpPr>
        <p:spPr>
          <a:prstGeom prst="rect">
            <a:avLst/>
          </a:prstGeom>
        </p:spPr>
        <p:txBody>
          <a:bodyPr/>
          <a:lstStyle/>
          <a:p>
            <a:pPr marL="596900" indent="-596900" defTabSz="775969">
              <a:spcBef>
                <a:spcPts val="5500"/>
              </a:spcBef>
              <a:defRPr sz="4700"/>
            </a:pPr>
            <a:r>
              <a:t>Motor, mobility, and dexterity issues</a:t>
            </a:r>
          </a:p>
          <a:p>
            <a:pPr marL="596900" indent="-596900" defTabSz="775969">
              <a:spcBef>
                <a:spcPts val="5500"/>
              </a:spcBef>
              <a:defRPr sz="4700"/>
            </a:pPr>
            <a:r>
              <a:t>Vision issues</a:t>
            </a:r>
          </a:p>
          <a:p>
            <a:pPr marL="596900" indent="-596900" defTabSz="775969">
              <a:spcBef>
                <a:spcPts val="5500"/>
              </a:spcBef>
              <a:defRPr sz="4700"/>
            </a:pPr>
            <a:r>
              <a:t>Hearing issues</a:t>
            </a:r>
          </a:p>
          <a:p>
            <a:pPr marL="596900" indent="-596900" defTabSz="775969">
              <a:spcBef>
                <a:spcPts val="5500"/>
              </a:spcBef>
              <a:defRPr sz="4700"/>
            </a:pPr>
            <a:r>
              <a:t>Seizure and vestibular disorders</a:t>
            </a:r>
          </a:p>
          <a:p>
            <a:pPr marL="596900" indent="-596900" defTabSz="775969">
              <a:spcBef>
                <a:spcPts val="5500"/>
              </a:spcBef>
              <a:defRPr sz="4700"/>
            </a:pPr>
            <a:r>
              <a:t>Neurodiversity</a:t>
            </a:r>
          </a:p>
          <a:p>
            <a:pPr marL="596900" indent="-596900" defTabSz="775969">
              <a:spcBef>
                <a:spcPts val="5500"/>
              </a:spcBef>
              <a:defRPr sz="4700"/>
            </a:pPr>
            <a:r>
              <a:t>Speech issues</a:t>
            </a:r>
          </a:p>
          <a:p>
            <a:pPr marL="596900" indent="-596900" defTabSz="775969">
              <a:spcBef>
                <a:spcPts val="5500"/>
              </a:spcBef>
              <a:defRPr sz="4700"/>
            </a:pPr>
            <a:r>
              <a:t>Combinations of the above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Understanding the spectrum" descr="Understanding the spectrum"/>
          <p:cNvPicPr>
            <a:picLocks noChangeAspect="1"/>
          </p:cNvPicPr>
          <p:nvPr/>
        </p:nvPicPr>
        <p:blipFill>
          <a:blip r:embed="rId2">
            <a:extLst/>
          </a:blip>
          <a:stretch>
            <a:fillRect/>
          </a:stretch>
        </p:blipFill>
        <p:spPr>
          <a:xfrm>
            <a:off x="6900068" y="1566068"/>
            <a:ext cx="10583969" cy="1058396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What do users need to be able to do?"/>
          <p:cNvSpPr txBox="1">
            <a:spLocks noGrp="1"/>
          </p:cNvSpPr>
          <p:nvPr>
            <p:ph type="title"/>
          </p:nvPr>
        </p:nvSpPr>
        <p:spPr>
          <a:prstGeom prst="rect">
            <a:avLst/>
          </a:prstGeom>
        </p:spPr>
        <p:txBody>
          <a:bodyPr/>
          <a:lstStyle/>
          <a:p>
            <a:r>
              <a:t>What do users need to be able to do?</a:t>
            </a:r>
          </a:p>
        </p:txBody>
      </p:sp>
      <p:sp>
        <p:nvSpPr>
          <p:cNvPr id="243" name="No mouse or touch…"/>
          <p:cNvSpPr txBox="1">
            <a:spLocks noGrp="1"/>
          </p:cNvSpPr>
          <p:nvPr>
            <p:ph type="body" idx="1"/>
          </p:nvPr>
        </p:nvSpPr>
        <p:spPr>
          <a:prstGeom prst="rect">
            <a:avLst/>
          </a:prstGeom>
        </p:spPr>
        <p:txBody>
          <a:bodyPr/>
          <a:lstStyle/>
          <a:p>
            <a:r>
              <a:t>No mouse or touch</a:t>
            </a:r>
          </a:p>
          <a:p>
            <a:r>
              <a:t>No vision or low vision</a:t>
            </a:r>
          </a:p>
          <a:p>
            <a:r>
              <a:t>No hearing or low hearing</a:t>
            </a:r>
          </a:p>
          <a:p>
            <a:r>
              <a:t>No seizures or motion issues</a:t>
            </a:r>
          </a:p>
          <a:p>
            <a:r>
              <a:t>Few distractions, a clear path, and understandable language</a:t>
            </a:r>
          </a:p>
          <a:p>
            <a:r>
              <a:t>Combinations of the above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Accessible, usable experiences in practice"/>
          <p:cNvSpPr txBox="1">
            <a:spLocks noGrp="1"/>
          </p:cNvSpPr>
          <p:nvPr>
            <p:ph type="title"/>
          </p:nvPr>
        </p:nvSpPr>
        <p:spPr>
          <a:prstGeom prst="rect">
            <a:avLst/>
          </a:prstGeom>
        </p:spPr>
        <p:txBody>
          <a:bodyPr/>
          <a:lstStyle/>
          <a:p>
            <a:r>
              <a:t>Accessible, usable experiences in practice</a:t>
            </a:r>
          </a:p>
        </p:txBody>
      </p:sp>
      <p:sp>
        <p:nvSpPr>
          <p:cNvPr id="246" name="Where am I?…"/>
          <p:cNvSpPr txBox="1">
            <a:spLocks noGrp="1"/>
          </p:cNvSpPr>
          <p:nvPr>
            <p:ph type="body" idx="1"/>
          </p:nvPr>
        </p:nvSpPr>
        <p:spPr>
          <a:prstGeom prst="rect">
            <a:avLst/>
          </a:prstGeom>
        </p:spPr>
        <p:txBody>
          <a:bodyPr/>
          <a:lstStyle/>
          <a:p>
            <a:pPr marL="914400" indent="-914400">
              <a:buSzPct val="100000"/>
              <a:buFontTx/>
              <a:buAutoNum type="arabicPeriod"/>
            </a:pPr>
            <a:r>
              <a:t>Where am I?</a:t>
            </a:r>
          </a:p>
          <a:p>
            <a:pPr marL="914400" indent="-914400">
              <a:buSzPct val="100000"/>
              <a:buFontTx/>
              <a:buAutoNum type="arabicPeriod"/>
            </a:pPr>
            <a:r>
              <a:t>What is this?</a:t>
            </a:r>
          </a:p>
          <a:p>
            <a:pPr marL="914400" indent="-914400">
              <a:buSzPct val="100000"/>
              <a:buFontTx/>
              <a:buAutoNum type="arabicPeriod"/>
            </a:pPr>
            <a:r>
              <a:t>What will happen if…?</a:t>
            </a:r>
          </a:p>
          <a:p>
            <a:pPr marL="914400" indent="-914400">
              <a:buSzPct val="100000"/>
              <a:buFontTx/>
              <a:buAutoNum type="arabicPeriod"/>
            </a:pPr>
            <a:r>
              <a:t>Did that work?</a:t>
            </a: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Macintosh PowerPoint</Application>
  <PresentationFormat>Custom</PresentationFormat>
  <Paragraphs>222</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Avenir Book</vt:lpstr>
      <vt:lpstr>Avenir Roman</vt:lpstr>
      <vt:lpstr>Calibri</vt:lpstr>
      <vt:lpstr>Helvetica</vt:lpstr>
      <vt:lpstr>Helvetica Neue</vt:lpstr>
      <vt:lpstr>Helvetica Neue Light</vt:lpstr>
      <vt:lpstr>Helvetica Neue Medium</vt:lpstr>
      <vt:lpstr>Menlo</vt:lpstr>
      <vt:lpstr>Proxima Nova</vt:lpstr>
      <vt:lpstr>ModernPortfolio</vt:lpstr>
      <vt:lpstr>Inclusive development for web accessibility</vt:lpstr>
      <vt:lpstr>What we’ll do today</vt:lpstr>
      <vt:lpstr>Accessibility is building for every person on every device.</vt:lpstr>
      <vt:lpstr>1 in 5 people in the US have a disability.</vt:lpstr>
      <vt:lpstr>PowerPoint Presentation</vt:lpstr>
      <vt:lpstr>Disability experiences</vt:lpstr>
      <vt:lpstr>PowerPoint Presentation</vt:lpstr>
      <vt:lpstr>What do users need to be able to do?</vt:lpstr>
      <vt:lpstr>Accessible, usable experiences in practice</vt:lpstr>
      <vt:lpstr>Assistive technology examples</vt:lpstr>
      <vt:lpstr>Evaluating accessibility</vt:lpstr>
      <vt:lpstr>Content and Information Architecture</vt:lpstr>
      <vt:lpstr>Design and content</vt:lpstr>
      <vt:lpstr>Development stack</vt:lpstr>
      <vt:lpstr>PowerPoint Presentation</vt:lpstr>
      <vt:lpstr>Introduction to testing tools</vt:lpstr>
      <vt:lpstr>Minimum viable testing for development</vt:lpstr>
      <vt:lpstr>1. Validation</vt:lpstr>
      <vt:lpstr>2. Logical content order and structure</vt:lpstr>
      <vt:lpstr>Headings</vt:lpstr>
      <vt:lpstr>PowerPoint Presentation</vt:lpstr>
      <vt:lpstr>PowerPoint Presentation</vt:lpstr>
      <vt:lpstr>3. Keyboard support</vt:lpstr>
      <vt:lpstr>Keyboard cheatsheet</vt:lpstr>
      <vt:lpstr>4. Color</vt:lpstr>
      <vt:lpstr>5. Text equivalents for media</vt:lpstr>
      <vt:lpstr>PowerPoint Presentation</vt:lpstr>
      <vt:lpstr>PowerPoint Presentation</vt:lpstr>
      <vt:lpstr>PowerPoint Presentation</vt:lpstr>
      <vt:lpstr>All automated tests require human verification.</vt:lpstr>
      <vt:lpstr>Exercise</vt:lpstr>
      <vt:lpstr>Accessibility ≠ compliance</vt:lpstr>
      <vt:lpstr>Low vision tools from discussion</vt:lpstr>
      <vt:lpstr>Advanced accessible examples</vt:lpstr>
      <vt:lpstr>Safely hide content visually only, for screen reader users</vt:lpstr>
      <vt:lpstr>Q &amp; A</vt:lpstr>
      <vt:lpstr>Thank you!</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Inclusive development for web accessibility</dc:title>
  <cp:lastModifiedBy>Devon Persing</cp:lastModifiedBy>
  <cp:revision>1</cp:revision>
  <dcterms:modified xsi:type="dcterms:W3CDTF">2018-02-14T20:00:53Z</dcterms:modified>
</cp:coreProperties>
</file>