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256" r:id="rId2"/>
    <p:sldId id="257" r:id="rId3"/>
    <p:sldId id="258" r:id="rId4"/>
    <p:sldId id="259" r:id="rId5"/>
    <p:sldId id="288" r:id="rId6"/>
    <p:sldId id="260" r:id="rId7"/>
    <p:sldId id="261" r:id="rId8"/>
    <p:sldId id="263" r:id="rId9"/>
    <p:sldId id="264" r:id="rId10"/>
    <p:sldId id="317" r:id="rId11"/>
    <p:sldId id="308" r:id="rId12"/>
    <p:sldId id="309" r:id="rId13"/>
    <p:sldId id="266" r:id="rId14"/>
    <p:sldId id="286" r:id="rId15"/>
    <p:sldId id="318" r:id="rId16"/>
    <p:sldId id="267" r:id="rId17"/>
    <p:sldId id="268" r:id="rId18"/>
    <p:sldId id="269" r:id="rId19"/>
    <p:sldId id="310" r:id="rId20"/>
    <p:sldId id="311" r:id="rId21"/>
    <p:sldId id="271" r:id="rId22"/>
    <p:sldId id="289"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12" r:id="rId39"/>
    <p:sldId id="313" r:id="rId40"/>
    <p:sldId id="314" r:id="rId41"/>
    <p:sldId id="315" r:id="rId42"/>
    <p:sldId id="316" r:id="rId43"/>
    <p:sldId id="285" r:id="rId44"/>
  </p:sldIdLst>
  <p:sldSz cx="18288000" cy="10287000"/>
  <p:notesSz cx="6858000" cy="9144000"/>
  <p:embeddedFontLst>
    <p:embeddedFont>
      <p:font typeface="Cambria Math" panose="02040503050406030204" pitchFamily="18" charset="0"/>
      <p:regular r:id="rId46"/>
    </p:embeddedFont>
    <p:embeddedFont>
      <p:font typeface="Montserrat" panose="00000500000000000000" pitchFamily="2" charset="0"/>
      <p:regular r:id="rId47"/>
      <p:bold r:id="rId48"/>
      <p:italic r:id="rId49"/>
      <p:boldItalic r:id="rId50"/>
    </p:embeddedFont>
    <p:embeddedFont>
      <p:font typeface="Montserrat Bold" panose="00000800000000000000"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26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37B73-B040-403F-A52C-0F1EA1953776}"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67EE3-A653-4790-9C6F-13E88DC81AE2}" type="slidenum">
              <a:rPr lang="en-US" smtClean="0"/>
              <a:t>‹#›</a:t>
            </a:fld>
            <a:endParaRPr lang="en-US"/>
          </a:p>
        </p:txBody>
      </p:sp>
    </p:spTree>
    <p:extLst>
      <p:ext uri="{BB962C8B-B14F-4D97-AF65-F5344CB8AC3E}">
        <p14:creationId xmlns:p14="http://schemas.microsoft.com/office/powerpoint/2010/main" val="24597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BFF"/>
        </a:solidFill>
        <a:effectLst/>
      </p:bgPr>
    </p:bg>
    <p:spTree>
      <p:nvGrpSpPr>
        <p:cNvPr id="1" name=""/>
        <p:cNvGrpSpPr/>
        <p:nvPr/>
      </p:nvGrpSpPr>
      <p:grpSpPr>
        <a:xfrm>
          <a:off x="0" y="0"/>
          <a:ext cx="0" cy="0"/>
          <a:chOff x="0" y="0"/>
          <a:chExt cx="0" cy="0"/>
        </a:xfrm>
      </p:grpSpPr>
      <p:sp>
        <p:nvSpPr>
          <p:cNvPr id="2" name="Freeform 2"/>
          <p:cNvSpPr/>
          <p:nvPr/>
        </p:nvSpPr>
        <p:spPr>
          <a:xfrm rot="-2700000">
            <a:off x="-6708426" y="1007040"/>
            <a:ext cx="11641929" cy="11641929"/>
          </a:xfrm>
          <a:custGeom>
            <a:avLst/>
            <a:gdLst/>
            <a:ahLst/>
            <a:cxnLst/>
            <a:rect l="l" t="t" r="r" b="b"/>
            <a:pathLst>
              <a:path w="11641929" h="11641929">
                <a:moveTo>
                  <a:pt x="0" y="0"/>
                </a:moveTo>
                <a:lnTo>
                  <a:pt x="11641929" y="0"/>
                </a:lnTo>
                <a:lnTo>
                  <a:pt x="11641929" y="11641929"/>
                </a:lnTo>
                <a:lnTo>
                  <a:pt x="0" y="11641929"/>
                </a:lnTo>
                <a:lnTo>
                  <a:pt x="0" y="0"/>
                </a:lnTo>
                <a:close/>
              </a:path>
            </a:pathLst>
          </a:custGeom>
          <a:blipFill>
            <a:blip r:embed="rId2">
              <a:alphaModFix amt="6999"/>
            </a:blip>
            <a:stretch>
              <a:fillRect/>
            </a:stretch>
          </a:blipFill>
        </p:spPr>
        <p:txBody>
          <a:bodyPr/>
          <a:lstStyle/>
          <a:p>
            <a:endParaRPr lang="en-US"/>
          </a:p>
        </p:txBody>
      </p:sp>
      <p:grpSp>
        <p:nvGrpSpPr>
          <p:cNvPr id="3" name="Group 3"/>
          <p:cNvGrpSpPr/>
          <p:nvPr/>
        </p:nvGrpSpPr>
        <p:grpSpPr>
          <a:xfrm rot="-2700000">
            <a:off x="-6377009" y="1338457"/>
            <a:ext cx="10863149" cy="10863149"/>
            <a:chOff x="0" y="0"/>
            <a:chExt cx="2041549" cy="2041549"/>
          </a:xfrm>
        </p:grpSpPr>
        <p:sp>
          <p:nvSpPr>
            <p:cNvPr id="4" name="Freeform 4"/>
            <p:cNvSpPr/>
            <p:nvPr/>
          </p:nvSpPr>
          <p:spPr>
            <a:xfrm>
              <a:off x="0" y="0"/>
              <a:ext cx="2041549" cy="2041549"/>
            </a:xfrm>
            <a:custGeom>
              <a:avLst/>
              <a:gdLst/>
              <a:ahLst/>
              <a:cxnLst/>
              <a:rect l="l" t="t" r="r" b="b"/>
              <a:pathLst>
                <a:path w="2041549" h="2041549">
                  <a:moveTo>
                    <a:pt x="71268" y="0"/>
                  </a:moveTo>
                  <a:lnTo>
                    <a:pt x="1970282" y="0"/>
                  </a:lnTo>
                  <a:cubicBezTo>
                    <a:pt x="1989183" y="0"/>
                    <a:pt x="2007310" y="7509"/>
                    <a:pt x="2020675" y="20874"/>
                  </a:cubicBezTo>
                  <a:cubicBezTo>
                    <a:pt x="2034041" y="34239"/>
                    <a:pt x="2041549" y="52366"/>
                    <a:pt x="2041549" y="71268"/>
                  </a:cubicBezTo>
                  <a:lnTo>
                    <a:pt x="2041549" y="1970282"/>
                  </a:lnTo>
                  <a:cubicBezTo>
                    <a:pt x="2041549" y="2009642"/>
                    <a:pt x="2009642" y="2041549"/>
                    <a:pt x="1970282" y="2041549"/>
                  </a:cubicBezTo>
                  <a:lnTo>
                    <a:pt x="71268" y="2041549"/>
                  </a:lnTo>
                  <a:cubicBezTo>
                    <a:pt x="31908" y="2041549"/>
                    <a:pt x="0" y="2009642"/>
                    <a:pt x="0" y="1970282"/>
                  </a:cubicBezTo>
                  <a:lnTo>
                    <a:pt x="0" y="71268"/>
                  </a:lnTo>
                  <a:cubicBezTo>
                    <a:pt x="0" y="31908"/>
                    <a:pt x="31908" y="0"/>
                    <a:pt x="71268" y="0"/>
                  </a:cubicBezTo>
                  <a:close/>
                </a:path>
              </a:pathLst>
            </a:custGeom>
            <a:solidFill>
              <a:srgbClr val="FFFFFF"/>
            </a:solidFill>
          </p:spPr>
          <p:txBody>
            <a:bodyPr/>
            <a:lstStyle/>
            <a:p>
              <a:endParaRPr lang="en-US"/>
            </a:p>
          </p:txBody>
        </p:sp>
        <p:sp>
          <p:nvSpPr>
            <p:cNvPr id="5" name="TextBox 5"/>
            <p:cNvSpPr txBox="1"/>
            <p:nvPr/>
          </p:nvSpPr>
          <p:spPr>
            <a:xfrm>
              <a:off x="0" y="-38100"/>
              <a:ext cx="2041549" cy="2079649"/>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rot="8100000">
            <a:off x="5777215" y="8325796"/>
            <a:ext cx="5636927" cy="605970"/>
          </a:xfrm>
          <a:custGeom>
            <a:avLst/>
            <a:gdLst/>
            <a:ahLst/>
            <a:cxnLst/>
            <a:rect l="l" t="t" r="r" b="b"/>
            <a:pathLst>
              <a:path w="5636927" h="605970">
                <a:moveTo>
                  <a:pt x="0" y="0"/>
                </a:moveTo>
                <a:lnTo>
                  <a:pt x="5636927" y="0"/>
                </a:lnTo>
                <a:lnTo>
                  <a:pt x="5636927" y="605969"/>
                </a:lnTo>
                <a:lnTo>
                  <a:pt x="0" y="605969"/>
                </a:lnTo>
                <a:lnTo>
                  <a:pt x="0" y="0"/>
                </a:lnTo>
                <a:close/>
              </a:path>
            </a:pathLst>
          </a:custGeom>
          <a:blipFill>
            <a:blip r:embed="rId3"/>
            <a:stretch>
              <a:fillRect/>
            </a:stretch>
          </a:blipFill>
        </p:spPr>
        <p:txBody>
          <a:bodyPr/>
          <a:lstStyle/>
          <a:p>
            <a:endParaRPr lang="en-US"/>
          </a:p>
        </p:txBody>
      </p:sp>
      <p:grpSp>
        <p:nvGrpSpPr>
          <p:cNvPr id="7" name="Group 7"/>
          <p:cNvGrpSpPr/>
          <p:nvPr/>
        </p:nvGrpSpPr>
        <p:grpSpPr>
          <a:xfrm rot="-2700000">
            <a:off x="7495978" y="7887028"/>
            <a:ext cx="5776308" cy="3366163"/>
            <a:chOff x="0" y="0"/>
            <a:chExt cx="1721191" cy="1003030"/>
          </a:xfrm>
        </p:grpSpPr>
        <p:sp>
          <p:nvSpPr>
            <p:cNvPr id="8" name="Freeform 8"/>
            <p:cNvSpPr/>
            <p:nvPr/>
          </p:nvSpPr>
          <p:spPr>
            <a:xfrm>
              <a:off x="0" y="0"/>
              <a:ext cx="1721191" cy="1003030"/>
            </a:xfrm>
            <a:custGeom>
              <a:avLst/>
              <a:gdLst/>
              <a:ahLst/>
              <a:cxnLst/>
              <a:rect l="l" t="t" r="r" b="b"/>
              <a:pathLst>
                <a:path w="1721191" h="1003030">
                  <a:moveTo>
                    <a:pt x="0" y="0"/>
                  </a:moveTo>
                  <a:lnTo>
                    <a:pt x="1721191" y="0"/>
                  </a:lnTo>
                  <a:lnTo>
                    <a:pt x="1721191" y="1003030"/>
                  </a:lnTo>
                  <a:lnTo>
                    <a:pt x="0" y="1003030"/>
                  </a:lnTo>
                  <a:close/>
                </a:path>
              </a:pathLst>
            </a:custGeom>
            <a:solidFill>
              <a:srgbClr val="0F4984"/>
            </a:solidFill>
          </p:spPr>
          <p:txBody>
            <a:bodyPr/>
            <a:lstStyle/>
            <a:p>
              <a:endParaRPr lang="en-US"/>
            </a:p>
          </p:txBody>
        </p:sp>
        <p:sp>
          <p:nvSpPr>
            <p:cNvPr id="9" name="TextBox 9"/>
            <p:cNvSpPr txBox="1"/>
            <p:nvPr/>
          </p:nvSpPr>
          <p:spPr>
            <a:xfrm>
              <a:off x="0" y="-38100"/>
              <a:ext cx="1721191" cy="104113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rot="2700000">
            <a:off x="3826817" y="519180"/>
            <a:ext cx="5636927" cy="605970"/>
          </a:xfrm>
          <a:custGeom>
            <a:avLst/>
            <a:gdLst/>
            <a:ahLst/>
            <a:cxnLst/>
            <a:rect l="l" t="t" r="r" b="b"/>
            <a:pathLst>
              <a:path w="5636927" h="605970">
                <a:moveTo>
                  <a:pt x="0" y="0"/>
                </a:moveTo>
                <a:lnTo>
                  <a:pt x="5636927" y="0"/>
                </a:lnTo>
                <a:lnTo>
                  <a:pt x="5636927" y="605969"/>
                </a:lnTo>
                <a:lnTo>
                  <a:pt x="0" y="605969"/>
                </a:lnTo>
                <a:lnTo>
                  <a:pt x="0" y="0"/>
                </a:lnTo>
                <a:close/>
              </a:path>
            </a:pathLst>
          </a:custGeom>
          <a:blipFill>
            <a:blip r:embed="rId3"/>
            <a:stretch>
              <a:fillRect/>
            </a:stretch>
          </a:blipFill>
        </p:spPr>
        <p:txBody>
          <a:bodyPr/>
          <a:lstStyle/>
          <a:p>
            <a:endParaRPr lang="en-US"/>
          </a:p>
        </p:txBody>
      </p:sp>
      <p:grpSp>
        <p:nvGrpSpPr>
          <p:cNvPr id="11" name="Group 11"/>
          <p:cNvGrpSpPr/>
          <p:nvPr/>
        </p:nvGrpSpPr>
        <p:grpSpPr>
          <a:xfrm rot="-8100000">
            <a:off x="6265606" y="-778255"/>
            <a:ext cx="4275519" cy="2511321"/>
            <a:chOff x="0" y="0"/>
            <a:chExt cx="1273995" cy="748309"/>
          </a:xfrm>
        </p:grpSpPr>
        <p:sp>
          <p:nvSpPr>
            <p:cNvPr id="12" name="Freeform 12"/>
            <p:cNvSpPr/>
            <p:nvPr/>
          </p:nvSpPr>
          <p:spPr>
            <a:xfrm>
              <a:off x="0" y="0"/>
              <a:ext cx="1273995" cy="748309"/>
            </a:xfrm>
            <a:custGeom>
              <a:avLst/>
              <a:gdLst/>
              <a:ahLst/>
              <a:cxnLst/>
              <a:rect l="l" t="t" r="r" b="b"/>
              <a:pathLst>
                <a:path w="1273995" h="748309">
                  <a:moveTo>
                    <a:pt x="0" y="0"/>
                  </a:moveTo>
                  <a:lnTo>
                    <a:pt x="1273995" y="0"/>
                  </a:lnTo>
                  <a:lnTo>
                    <a:pt x="1273995" y="748309"/>
                  </a:lnTo>
                  <a:lnTo>
                    <a:pt x="0" y="748309"/>
                  </a:lnTo>
                  <a:close/>
                </a:path>
              </a:pathLst>
            </a:custGeom>
            <a:solidFill>
              <a:srgbClr val="16599D"/>
            </a:solidFill>
          </p:spPr>
          <p:txBody>
            <a:bodyPr/>
            <a:lstStyle/>
            <a:p>
              <a:endParaRPr lang="en-US"/>
            </a:p>
          </p:txBody>
        </p:sp>
        <p:sp>
          <p:nvSpPr>
            <p:cNvPr id="13" name="TextBox 13"/>
            <p:cNvSpPr txBox="1"/>
            <p:nvPr/>
          </p:nvSpPr>
          <p:spPr>
            <a:xfrm>
              <a:off x="0" y="-38100"/>
              <a:ext cx="1273995" cy="78640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2700000">
            <a:off x="9562903" y="-1975037"/>
            <a:ext cx="11641929" cy="11641929"/>
          </a:xfrm>
          <a:custGeom>
            <a:avLst/>
            <a:gdLst/>
            <a:ahLst/>
            <a:cxnLst/>
            <a:rect l="l" t="t" r="r" b="b"/>
            <a:pathLst>
              <a:path w="11641929" h="11641929">
                <a:moveTo>
                  <a:pt x="0" y="0"/>
                </a:moveTo>
                <a:lnTo>
                  <a:pt x="11641929" y="0"/>
                </a:lnTo>
                <a:lnTo>
                  <a:pt x="11641929" y="11641930"/>
                </a:lnTo>
                <a:lnTo>
                  <a:pt x="0" y="11641930"/>
                </a:lnTo>
                <a:lnTo>
                  <a:pt x="0" y="0"/>
                </a:lnTo>
                <a:close/>
              </a:path>
            </a:pathLst>
          </a:custGeom>
          <a:blipFill>
            <a:blip r:embed="rId2">
              <a:alphaModFix amt="58000"/>
            </a:blip>
            <a:stretch>
              <a:fillRect/>
            </a:stretch>
          </a:blipFill>
        </p:spPr>
        <p:txBody>
          <a:bodyPr/>
          <a:lstStyle/>
          <a:p>
            <a:endParaRPr lang="en-US"/>
          </a:p>
        </p:txBody>
      </p:sp>
      <p:grpSp>
        <p:nvGrpSpPr>
          <p:cNvPr id="15" name="Group 15"/>
          <p:cNvGrpSpPr/>
          <p:nvPr/>
        </p:nvGrpSpPr>
        <p:grpSpPr>
          <a:xfrm rot="-2700000">
            <a:off x="9894321" y="-1643619"/>
            <a:ext cx="10863149" cy="10863149"/>
            <a:chOff x="0" y="0"/>
            <a:chExt cx="2041549" cy="2041549"/>
          </a:xfrm>
        </p:grpSpPr>
        <p:sp>
          <p:nvSpPr>
            <p:cNvPr id="16" name="Freeform 16"/>
            <p:cNvSpPr/>
            <p:nvPr/>
          </p:nvSpPr>
          <p:spPr>
            <a:xfrm>
              <a:off x="0" y="0"/>
              <a:ext cx="2041549" cy="2041549"/>
            </a:xfrm>
            <a:custGeom>
              <a:avLst/>
              <a:gdLst/>
              <a:ahLst/>
              <a:cxnLst/>
              <a:rect l="l" t="t" r="r" b="b"/>
              <a:pathLst>
                <a:path w="2041549" h="2041549">
                  <a:moveTo>
                    <a:pt x="71268" y="0"/>
                  </a:moveTo>
                  <a:lnTo>
                    <a:pt x="1970282" y="0"/>
                  </a:lnTo>
                  <a:cubicBezTo>
                    <a:pt x="1989183" y="0"/>
                    <a:pt x="2007310" y="7509"/>
                    <a:pt x="2020675" y="20874"/>
                  </a:cubicBezTo>
                  <a:cubicBezTo>
                    <a:pt x="2034041" y="34239"/>
                    <a:pt x="2041549" y="52366"/>
                    <a:pt x="2041549" y="71268"/>
                  </a:cubicBezTo>
                  <a:lnTo>
                    <a:pt x="2041549" y="1970282"/>
                  </a:lnTo>
                  <a:cubicBezTo>
                    <a:pt x="2041549" y="2009642"/>
                    <a:pt x="2009642" y="2041549"/>
                    <a:pt x="1970282" y="2041549"/>
                  </a:cubicBezTo>
                  <a:lnTo>
                    <a:pt x="71268" y="2041549"/>
                  </a:lnTo>
                  <a:cubicBezTo>
                    <a:pt x="31908" y="2041549"/>
                    <a:pt x="0" y="2009642"/>
                    <a:pt x="0" y="1970282"/>
                  </a:cubicBezTo>
                  <a:lnTo>
                    <a:pt x="0" y="71268"/>
                  </a:lnTo>
                  <a:cubicBezTo>
                    <a:pt x="0" y="31908"/>
                    <a:pt x="31908" y="0"/>
                    <a:pt x="71268" y="0"/>
                  </a:cubicBezTo>
                  <a:close/>
                </a:path>
              </a:pathLst>
            </a:custGeom>
            <a:solidFill>
              <a:srgbClr val="FFFFFF"/>
            </a:solidFill>
          </p:spPr>
          <p:txBody>
            <a:bodyPr/>
            <a:lstStyle/>
            <a:p>
              <a:endParaRPr lang="en-US"/>
            </a:p>
          </p:txBody>
        </p:sp>
        <p:sp>
          <p:nvSpPr>
            <p:cNvPr id="17" name="TextBox 17"/>
            <p:cNvSpPr txBox="1"/>
            <p:nvPr/>
          </p:nvSpPr>
          <p:spPr>
            <a:xfrm>
              <a:off x="0" y="-38100"/>
              <a:ext cx="2041549" cy="2079649"/>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8624254" y="-2913686"/>
            <a:ext cx="13403282" cy="13403282"/>
            <a:chOff x="0" y="0"/>
            <a:chExt cx="812800" cy="812800"/>
          </a:xfrm>
        </p:grpSpPr>
        <p:sp>
          <p:nvSpPr>
            <p:cNvPr id="19" name="Freeform 19"/>
            <p:cNvSpPr/>
            <p:nvPr/>
          </p:nvSpPr>
          <p:spPr>
            <a:xfrm>
              <a:off x="14834" y="14834"/>
              <a:ext cx="783132" cy="783132"/>
            </a:xfrm>
            <a:custGeom>
              <a:avLst/>
              <a:gdLst/>
              <a:ahLst/>
              <a:cxnLst/>
              <a:rect l="l" t="t" r="r" b="b"/>
              <a:pathLst>
                <a:path w="783132" h="783132">
                  <a:moveTo>
                    <a:pt x="416889" y="10489"/>
                  </a:moveTo>
                  <a:lnTo>
                    <a:pt x="772643" y="366243"/>
                  </a:lnTo>
                  <a:cubicBezTo>
                    <a:pt x="779359" y="372959"/>
                    <a:pt x="783132" y="382068"/>
                    <a:pt x="783132" y="391566"/>
                  </a:cubicBezTo>
                  <a:cubicBezTo>
                    <a:pt x="783132" y="401064"/>
                    <a:pt x="779359" y="410173"/>
                    <a:pt x="772643" y="416889"/>
                  </a:cubicBezTo>
                  <a:lnTo>
                    <a:pt x="416889" y="772643"/>
                  </a:lnTo>
                  <a:cubicBezTo>
                    <a:pt x="410173" y="779359"/>
                    <a:pt x="401064" y="783132"/>
                    <a:pt x="391566" y="783132"/>
                  </a:cubicBezTo>
                  <a:cubicBezTo>
                    <a:pt x="382068" y="783132"/>
                    <a:pt x="372959" y="779359"/>
                    <a:pt x="366243" y="772643"/>
                  </a:cubicBezTo>
                  <a:lnTo>
                    <a:pt x="10489" y="416889"/>
                  </a:lnTo>
                  <a:cubicBezTo>
                    <a:pt x="3773" y="410173"/>
                    <a:pt x="0" y="401064"/>
                    <a:pt x="0" y="391566"/>
                  </a:cubicBezTo>
                  <a:cubicBezTo>
                    <a:pt x="0" y="382068"/>
                    <a:pt x="3773" y="372959"/>
                    <a:pt x="10489" y="366243"/>
                  </a:cubicBezTo>
                  <a:lnTo>
                    <a:pt x="366243" y="10489"/>
                  </a:lnTo>
                  <a:cubicBezTo>
                    <a:pt x="372959" y="3773"/>
                    <a:pt x="382068" y="0"/>
                    <a:pt x="391566" y="0"/>
                  </a:cubicBezTo>
                  <a:cubicBezTo>
                    <a:pt x="401064" y="0"/>
                    <a:pt x="410173" y="3773"/>
                    <a:pt x="416889" y="10489"/>
                  </a:cubicBezTo>
                  <a:close/>
                </a:path>
              </a:pathLst>
            </a:custGeom>
            <a:blipFill>
              <a:blip r:embed="rId4"/>
              <a:stretch>
                <a:fillRect l="-51554" t="-19731" r="-30998" b="-1894"/>
              </a:stretch>
            </a:blipFill>
          </p:spPr>
          <p:txBody>
            <a:bodyPr/>
            <a:lstStyle/>
            <a:p>
              <a:endParaRPr lang="en-US"/>
            </a:p>
          </p:txBody>
        </p:sp>
      </p:grpSp>
      <p:sp>
        <p:nvSpPr>
          <p:cNvPr id="20" name="Freeform 20"/>
          <p:cNvSpPr/>
          <p:nvPr/>
        </p:nvSpPr>
        <p:spPr>
          <a:xfrm rot="8100000">
            <a:off x="7965362" y="10637768"/>
            <a:ext cx="5636927" cy="605970"/>
          </a:xfrm>
          <a:custGeom>
            <a:avLst/>
            <a:gdLst/>
            <a:ahLst/>
            <a:cxnLst/>
            <a:rect l="l" t="t" r="r" b="b"/>
            <a:pathLst>
              <a:path w="5636927" h="605970">
                <a:moveTo>
                  <a:pt x="0" y="0"/>
                </a:moveTo>
                <a:lnTo>
                  <a:pt x="5636927" y="0"/>
                </a:lnTo>
                <a:lnTo>
                  <a:pt x="5636927" y="605969"/>
                </a:lnTo>
                <a:lnTo>
                  <a:pt x="0" y="605969"/>
                </a:lnTo>
                <a:lnTo>
                  <a:pt x="0" y="0"/>
                </a:lnTo>
                <a:close/>
              </a:path>
            </a:pathLst>
          </a:custGeom>
          <a:blipFill>
            <a:blip r:embed="rId3"/>
            <a:stretch>
              <a:fillRect/>
            </a:stretch>
          </a:blipFill>
        </p:spPr>
        <p:txBody>
          <a:bodyPr/>
          <a:lstStyle/>
          <a:p>
            <a:endParaRPr lang="en-US"/>
          </a:p>
        </p:txBody>
      </p:sp>
      <p:grpSp>
        <p:nvGrpSpPr>
          <p:cNvPr id="21" name="Group 21"/>
          <p:cNvGrpSpPr/>
          <p:nvPr/>
        </p:nvGrpSpPr>
        <p:grpSpPr>
          <a:xfrm rot="-2700000">
            <a:off x="10719628" y="6615897"/>
            <a:ext cx="10211745" cy="2440924"/>
            <a:chOff x="0" y="0"/>
            <a:chExt cx="3042837" cy="727333"/>
          </a:xfrm>
        </p:grpSpPr>
        <p:sp>
          <p:nvSpPr>
            <p:cNvPr id="22" name="Freeform 22"/>
            <p:cNvSpPr/>
            <p:nvPr/>
          </p:nvSpPr>
          <p:spPr>
            <a:xfrm>
              <a:off x="0" y="0"/>
              <a:ext cx="3042837" cy="727333"/>
            </a:xfrm>
            <a:custGeom>
              <a:avLst/>
              <a:gdLst/>
              <a:ahLst/>
              <a:cxnLst/>
              <a:rect l="l" t="t" r="r" b="b"/>
              <a:pathLst>
                <a:path w="3042837" h="727333">
                  <a:moveTo>
                    <a:pt x="0" y="0"/>
                  </a:moveTo>
                  <a:lnTo>
                    <a:pt x="3042837" y="0"/>
                  </a:lnTo>
                  <a:lnTo>
                    <a:pt x="3042837" y="727333"/>
                  </a:lnTo>
                  <a:lnTo>
                    <a:pt x="0" y="727333"/>
                  </a:lnTo>
                  <a:close/>
                </a:path>
              </a:pathLst>
            </a:custGeom>
            <a:solidFill>
              <a:srgbClr val="16599D"/>
            </a:solidFill>
          </p:spPr>
          <p:txBody>
            <a:bodyPr/>
            <a:lstStyle/>
            <a:p>
              <a:endParaRPr lang="en-US"/>
            </a:p>
          </p:txBody>
        </p:sp>
        <p:sp>
          <p:nvSpPr>
            <p:cNvPr id="23" name="TextBox 23"/>
            <p:cNvSpPr txBox="1"/>
            <p:nvPr/>
          </p:nvSpPr>
          <p:spPr>
            <a:xfrm>
              <a:off x="0" y="-38100"/>
              <a:ext cx="3042837" cy="765433"/>
            </a:xfrm>
            <a:prstGeom prst="rect">
              <a:avLst/>
            </a:prstGeom>
          </p:spPr>
          <p:txBody>
            <a:bodyPr lIns="50800" tIns="50800" rIns="50800" bIns="50800" rtlCol="0" anchor="ctr"/>
            <a:lstStyle/>
            <a:p>
              <a:pPr algn="ctr">
                <a:lnSpc>
                  <a:spcPts val="2659"/>
                </a:lnSpc>
                <a:spcBef>
                  <a:spcPct val="0"/>
                </a:spcBef>
              </a:pPr>
              <a:endParaRPr/>
            </a:p>
          </p:txBody>
        </p:sp>
      </p:grpSp>
      <p:sp>
        <p:nvSpPr>
          <p:cNvPr id="24" name="Freeform 24"/>
          <p:cNvSpPr/>
          <p:nvPr/>
        </p:nvSpPr>
        <p:spPr>
          <a:xfrm rot="8100000">
            <a:off x="13721104" y="8138017"/>
            <a:ext cx="5636927" cy="605970"/>
          </a:xfrm>
          <a:custGeom>
            <a:avLst/>
            <a:gdLst/>
            <a:ahLst/>
            <a:cxnLst/>
            <a:rect l="l" t="t" r="r" b="b"/>
            <a:pathLst>
              <a:path w="5636927" h="605970">
                <a:moveTo>
                  <a:pt x="0" y="0"/>
                </a:moveTo>
                <a:lnTo>
                  <a:pt x="5636926" y="0"/>
                </a:lnTo>
                <a:lnTo>
                  <a:pt x="5636926" y="605970"/>
                </a:lnTo>
                <a:lnTo>
                  <a:pt x="0" y="605970"/>
                </a:lnTo>
                <a:lnTo>
                  <a:pt x="0" y="0"/>
                </a:lnTo>
                <a:close/>
              </a:path>
            </a:pathLst>
          </a:custGeom>
          <a:blipFill>
            <a:blip r:embed="rId3"/>
            <a:stretch>
              <a:fillRect/>
            </a:stretch>
          </a:blipFill>
        </p:spPr>
        <p:txBody>
          <a:bodyPr/>
          <a:lstStyle/>
          <a:p>
            <a:endParaRPr lang="en-US"/>
          </a:p>
        </p:txBody>
      </p:sp>
      <p:grpSp>
        <p:nvGrpSpPr>
          <p:cNvPr id="25" name="Group 25"/>
          <p:cNvGrpSpPr/>
          <p:nvPr/>
        </p:nvGrpSpPr>
        <p:grpSpPr>
          <a:xfrm rot="-2700000">
            <a:off x="14773604" y="8138004"/>
            <a:ext cx="5641848" cy="2550578"/>
            <a:chOff x="0" y="0"/>
            <a:chExt cx="1681125" cy="760006"/>
          </a:xfrm>
        </p:grpSpPr>
        <p:sp>
          <p:nvSpPr>
            <p:cNvPr id="26" name="Freeform 26"/>
            <p:cNvSpPr/>
            <p:nvPr/>
          </p:nvSpPr>
          <p:spPr>
            <a:xfrm>
              <a:off x="0" y="0"/>
              <a:ext cx="1681125" cy="760006"/>
            </a:xfrm>
            <a:custGeom>
              <a:avLst/>
              <a:gdLst/>
              <a:ahLst/>
              <a:cxnLst/>
              <a:rect l="l" t="t" r="r" b="b"/>
              <a:pathLst>
                <a:path w="1681125" h="760006">
                  <a:moveTo>
                    <a:pt x="0" y="0"/>
                  </a:moveTo>
                  <a:lnTo>
                    <a:pt x="1681125" y="0"/>
                  </a:lnTo>
                  <a:lnTo>
                    <a:pt x="1681125" y="760006"/>
                  </a:lnTo>
                  <a:lnTo>
                    <a:pt x="0" y="760006"/>
                  </a:lnTo>
                  <a:close/>
                </a:path>
              </a:pathLst>
            </a:custGeom>
            <a:solidFill>
              <a:srgbClr val="2978C8"/>
            </a:solidFill>
          </p:spPr>
          <p:txBody>
            <a:bodyPr/>
            <a:lstStyle/>
            <a:p>
              <a:endParaRPr lang="en-US"/>
            </a:p>
          </p:txBody>
        </p:sp>
        <p:sp>
          <p:nvSpPr>
            <p:cNvPr id="27" name="TextBox 27"/>
            <p:cNvSpPr txBox="1"/>
            <p:nvPr/>
          </p:nvSpPr>
          <p:spPr>
            <a:xfrm>
              <a:off x="0" y="-38100"/>
              <a:ext cx="1681125" cy="798106"/>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10800000">
            <a:off x="1028700" y="6634124"/>
            <a:ext cx="934250" cy="106173"/>
            <a:chOff x="0" y="0"/>
            <a:chExt cx="278383" cy="31637"/>
          </a:xfrm>
        </p:grpSpPr>
        <p:sp>
          <p:nvSpPr>
            <p:cNvPr id="29" name="Freeform 29"/>
            <p:cNvSpPr/>
            <p:nvPr/>
          </p:nvSpPr>
          <p:spPr>
            <a:xfrm>
              <a:off x="0" y="0"/>
              <a:ext cx="278383" cy="31637"/>
            </a:xfrm>
            <a:custGeom>
              <a:avLst/>
              <a:gdLst/>
              <a:ahLst/>
              <a:cxnLst/>
              <a:rect l="l" t="t" r="r" b="b"/>
              <a:pathLst>
                <a:path w="278383" h="31637">
                  <a:moveTo>
                    <a:pt x="15818" y="0"/>
                  </a:moveTo>
                  <a:lnTo>
                    <a:pt x="262564" y="0"/>
                  </a:lnTo>
                  <a:cubicBezTo>
                    <a:pt x="266759" y="0"/>
                    <a:pt x="270783" y="1667"/>
                    <a:pt x="273749" y="4633"/>
                  </a:cubicBezTo>
                  <a:cubicBezTo>
                    <a:pt x="276716" y="7600"/>
                    <a:pt x="278383" y="11623"/>
                    <a:pt x="278383" y="15818"/>
                  </a:cubicBezTo>
                  <a:lnTo>
                    <a:pt x="278383" y="15818"/>
                  </a:lnTo>
                  <a:cubicBezTo>
                    <a:pt x="278383" y="24555"/>
                    <a:pt x="271300" y="31637"/>
                    <a:pt x="262564" y="31637"/>
                  </a:cubicBezTo>
                  <a:lnTo>
                    <a:pt x="15818" y="31637"/>
                  </a:lnTo>
                  <a:cubicBezTo>
                    <a:pt x="11623" y="31637"/>
                    <a:pt x="7600" y="29970"/>
                    <a:pt x="4633" y="27004"/>
                  </a:cubicBezTo>
                  <a:cubicBezTo>
                    <a:pt x="1667" y="24037"/>
                    <a:pt x="0" y="20014"/>
                    <a:pt x="0" y="15818"/>
                  </a:cubicBezTo>
                  <a:lnTo>
                    <a:pt x="0" y="15818"/>
                  </a:lnTo>
                  <a:cubicBezTo>
                    <a:pt x="0" y="11623"/>
                    <a:pt x="1667" y="7600"/>
                    <a:pt x="4633" y="4633"/>
                  </a:cubicBezTo>
                  <a:cubicBezTo>
                    <a:pt x="7600" y="1667"/>
                    <a:pt x="11623" y="0"/>
                    <a:pt x="15818" y="0"/>
                  </a:cubicBezTo>
                  <a:close/>
                </a:path>
              </a:pathLst>
            </a:custGeom>
            <a:solidFill>
              <a:srgbClr val="2978C8"/>
            </a:solidFill>
          </p:spPr>
          <p:txBody>
            <a:bodyPr/>
            <a:lstStyle/>
            <a:p>
              <a:endParaRPr lang="en-US"/>
            </a:p>
          </p:txBody>
        </p:sp>
        <p:sp>
          <p:nvSpPr>
            <p:cNvPr id="30" name="TextBox 30"/>
            <p:cNvSpPr txBox="1"/>
            <p:nvPr/>
          </p:nvSpPr>
          <p:spPr>
            <a:xfrm>
              <a:off x="0" y="-38100"/>
              <a:ext cx="278383" cy="69737"/>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rot="-10800000">
            <a:off x="2058200" y="6634124"/>
            <a:ext cx="312889" cy="106173"/>
            <a:chOff x="0" y="0"/>
            <a:chExt cx="93233" cy="31637"/>
          </a:xfrm>
        </p:grpSpPr>
        <p:sp>
          <p:nvSpPr>
            <p:cNvPr id="32" name="Freeform 32"/>
            <p:cNvSpPr/>
            <p:nvPr/>
          </p:nvSpPr>
          <p:spPr>
            <a:xfrm>
              <a:off x="0" y="0"/>
              <a:ext cx="93233" cy="31637"/>
            </a:xfrm>
            <a:custGeom>
              <a:avLst/>
              <a:gdLst/>
              <a:ahLst/>
              <a:cxnLst/>
              <a:rect l="l" t="t" r="r" b="b"/>
              <a:pathLst>
                <a:path w="93233" h="31637">
                  <a:moveTo>
                    <a:pt x="15818" y="0"/>
                  </a:moveTo>
                  <a:lnTo>
                    <a:pt x="77415" y="0"/>
                  </a:lnTo>
                  <a:cubicBezTo>
                    <a:pt x="86151" y="0"/>
                    <a:pt x="93233" y="7082"/>
                    <a:pt x="93233" y="15818"/>
                  </a:cubicBezTo>
                  <a:lnTo>
                    <a:pt x="93233" y="15818"/>
                  </a:lnTo>
                  <a:cubicBezTo>
                    <a:pt x="93233" y="20014"/>
                    <a:pt x="91566" y="24037"/>
                    <a:pt x="88600" y="27004"/>
                  </a:cubicBezTo>
                  <a:cubicBezTo>
                    <a:pt x="85633" y="29970"/>
                    <a:pt x="81610" y="31637"/>
                    <a:pt x="77415" y="31637"/>
                  </a:cubicBezTo>
                  <a:lnTo>
                    <a:pt x="15818" y="31637"/>
                  </a:lnTo>
                  <a:cubicBezTo>
                    <a:pt x="11623" y="31637"/>
                    <a:pt x="7600" y="29970"/>
                    <a:pt x="4633" y="27004"/>
                  </a:cubicBezTo>
                  <a:cubicBezTo>
                    <a:pt x="1667" y="24037"/>
                    <a:pt x="0" y="20014"/>
                    <a:pt x="0" y="15818"/>
                  </a:cubicBezTo>
                  <a:lnTo>
                    <a:pt x="0" y="15818"/>
                  </a:lnTo>
                  <a:cubicBezTo>
                    <a:pt x="0" y="11623"/>
                    <a:pt x="1667" y="7600"/>
                    <a:pt x="4633" y="4633"/>
                  </a:cubicBezTo>
                  <a:cubicBezTo>
                    <a:pt x="7600" y="1667"/>
                    <a:pt x="11623" y="0"/>
                    <a:pt x="15818" y="0"/>
                  </a:cubicBezTo>
                  <a:close/>
                </a:path>
              </a:pathLst>
            </a:custGeom>
            <a:solidFill>
              <a:srgbClr val="292A2B"/>
            </a:solidFill>
          </p:spPr>
          <p:txBody>
            <a:bodyPr/>
            <a:lstStyle/>
            <a:p>
              <a:endParaRPr lang="en-US"/>
            </a:p>
          </p:txBody>
        </p:sp>
        <p:sp>
          <p:nvSpPr>
            <p:cNvPr id="33" name="TextBox 33"/>
            <p:cNvSpPr txBox="1"/>
            <p:nvPr/>
          </p:nvSpPr>
          <p:spPr>
            <a:xfrm>
              <a:off x="0" y="-38100"/>
              <a:ext cx="93233" cy="69737"/>
            </a:xfrm>
            <a:prstGeom prst="rect">
              <a:avLst/>
            </a:prstGeom>
          </p:spPr>
          <p:txBody>
            <a:bodyPr lIns="50800" tIns="50800" rIns="50800" bIns="50800" rtlCol="0" anchor="ctr"/>
            <a:lstStyle/>
            <a:p>
              <a:pPr algn="ctr">
                <a:lnSpc>
                  <a:spcPts val="2659"/>
                </a:lnSpc>
                <a:spcBef>
                  <a:spcPct val="0"/>
                </a:spcBef>
              </a:pPr>
              <a:endParaRPr/>
            </a:p>
          </p:txBody>
        </p:sp>
      </p:grpSp>
      <p:sp>
        <p:nvSpPr>
          <p:cNvPr id="34" name="TextBox 34"/>
          <p:cNvSpPr txBox="1"/>
          <p:nvPr/>
        </p:nvSpPr>
        <p:spPr>
          <a:xfrm>
            <a:off x="981075" y="2111833"/>
            <a:ext cx="7186523" cy="4187825"/>
          </a:xfrm>
          <a:prstGeom prst="rect">
            <a:avLst/>
          </a:prstGeom>
        </p:spPr>
        <p:txBody>
          <a:bodyPr lIns="0" tIns="0" rIns="0" bIns="0" rtlCol="0" anchor="t">
            <a:spAutoFit/>
          </a:bodyPr>
          <a:lstStyle/>
          <a:p>
            <a:pPr algn="l">
              <a:lnSpc>
                <a:spcPts val="5500"/>
              </a:lnSpc>
            </a:pPr>
            <a:r>
              <a:rPr lang="en-US" sz="5000" b="1">
                <a:solidFill>
                  <a:srgbClr val="16599D"/>
                </a:solidFill>
                <a:latin typeface="Montserrat Bold"/>
                <a:ea typeface="Montserrat Bold"/>
                <a:cs typeface="Montserrat Bold"/>
                <a:sym typeface="Montserrat Bold"/>
              </a:rPr>
              <a:t>PHÂN LOẠI MỨC ĐỘ PHỨC TẠP CỦA MÃ NGUỒN PYTHON THÔNG QUA AST SỬ DỤNG GNN</a:t>
            </a:r>
          </a:p>
          <a:p>
            <a:pPr algn="l">
              <a:lnSpc>
                <a:spcPts val="5500"/>
              </a:lnSpc>
            </a:pPr>
            <a:endParaRPr lang="en-US" sz="5000" b="1">
              <a:solidFill>
                <a:srgbClr val="16599D"/>
              </a:solidFill>
              <a:latin typeface="Montserrat Bold"/>
              <a:ea typeface="Montserrat Bold"/>
              <a:cs typeface="Montserrat Bold"/>
              <a:sym typeface="Montserrat Bold"/>
            </a:endParaRPr>
          </a:p>
        </p:txBody>
      </p:sp>
      <p:sp>
        <p:nvSpPr>
          <p:cNvPr id="35" name="TextBox 35"/>
          <p:cNvSpPr txBox="1"/>
          <p:nvPr/>
        </p:nvSpPr>
        <p:spPr>
          <a:xfrm>
            <a:off x="1028700" y="7283071"/>
            <a:ext cx="3855160" cy="339725"/>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Montserrat"/>
                <a:ea typeface="Montserrat"/>
                <a:cs typeface="Montserrat"/>
                <a:sym typeface="Montserrat"/>
              </a:rPr>
              <a:t>GVHD: ThS Hà Lê Hoài Trung</a:t>
            </a:r>
          </a:p>
        </p:txBody>
      </p:sp>
      <p:sp>
        <p:nvSpPr>
          <p:cNvPr id="36" name="TextBox 36"/>
          <p:cNvSpPr txBox="1"/>
          <p:nvPr/>
        </p:nvSpPr>
        <p:spPr>
          <a:xfrm>
            <a:off x="17259300" y="9201150"/>
            <a:ext cx="152400" cy="209550"/>
          </a:xfrm>
          <a:prstGeom prst="rect">
            <a:avLst/>
          </a:prstGeom>
        </p:spPr>
        <p:txBody>
          <a:bodyPr wrap="none" lIns="0" tIns="0" rIns="0" bIns="0" rtlCol="0" anchor="t">
            <a:spAutoFit/>
          </a:bodyPr>
          <a:lstStyle/>
          <a:p>
            <a:pPr algn="ctr">
              <a:lnSpc>
                <a:spcPts val="4480"/>
              </a:lnSpc>
              <a:spcBef>
                <a:spcPct val="0"/>
              </a:spcBef>
            </a:pPr>
            <a:r>
              <a:rPr lang="en-US" sz="3200">
                <a:solidFill>
                  <a:srgbClr val="000000"/>
                </a:solidFill>
                <a:latin typeface="Montserrat"/>
                <a:ea typeface="Montserrat"/>
                <a:cs typeface="Montserrat"/>
                <a:sym typeface="Montserrat"/>
              </a:rPr>
              <a:t>1</a:t>
            </a:r>
          </a:p>
        </p:txBody>
      </p:sp>
      <p:sp>
        <p:nvSpPr>
          <p:cNvPr id="37" name="TextBox 37"/>
          <p:cNvSpPr txBox="1"/>
          <p:nvPr/>
        </p:nvSpPr>
        <p:spPr>
          <a:xfrm>
            <a:off x="1028700" y="7756146"/>
            <a:ext cx="3855160" cy="1749425"/>
          </a:xfrm>
          <a:prstGeom prst="rect">
            <a:avLst/>
          </a:prstGeom>
        </p:spPr>
        <p:txBody>
          <a:bodyPr lIns="0" tIns="0" rIns="0" bIns="0" rtlCol="0" anchor="t">
            <a:spAutoFit/>
          </a:bodyPr>
          <a:lstStyle/>
          <a:p>
            <a:pPr algn="l">
              <a:lnSpc>
                <a:spcPts val="2800"/>
              </a:lnSpc>
            </a:pPr>
            <a:r>
              <a:rPr lang="en-US" sz="2000">
                <a:solidFill>
                  <a:srgbClr val="000000"/>
                </a:solidFill>
                <a:latin typeface="Montserrat"/>
                <a:ea typeface="Montserrat"/>
                <a:cs typeface="Montserrat"/>
                <a:sym typeface="Montserrat"/>
              </a:rPr>
              <a:t>Thành viên:</a:t>
            </a:r>
          </a:p>
          <a:p>
            <a:pPr algn="l">
              <a:lnSpc>
                <a:spcPts val="2800"/>
              </a:lnSpc>
            </a:pPr>
            <a:r>
              <a:rPr lang="en-US" sz="2000">
                <a:solidFill>
                  <a:srgbClr val="000000"/>
                </a:solidFill>
                <a:latin typeface="Montserrat"/>
                <a:ea typeface="Montserrat"/>
                <a:cs typeface="Montserrat"/>
                <a:sym typeface="Montserrat"/>
              </a:rPr>
              <a:t>Hoàng Bảo Long 22520807</a:t>
            </a:r>
          </a:p>
          <a:p>
            <a:pPr algn="l">
              <a:lnSpc>
                <a:spcPts val="2800"/>
              </a:lnSpc>
              <a:spcBef>
                <a:spcPct val="0"/>
              </a:spcBef>
            </a:pPr>
            <a:r>
              <a:rPr lang="en-US" sz="2000">
                <a:solidFill>
                  <a:srgbClr val="000000"/>
                </a:solidFill>
                <a:latin typeface="Montserrat"/>
                <a:ea typeface="Montserrat"/>
                <a:cs typeface="Montserrat"/>
                <a:sym typeface="Montserrat"/>
              </a:rPr>
              <a:t>Đặng Trần Long 22520805</a:t>
            </a:r>
          </a:p>
          <a:p>
            <a:pPr algn="l">
              <a:lnSpc>
                <a:spcPts val="2800"/>
              </a:lnSpc>
              <a:spcBef>
                <a:spcPct val="0"/>
              </a:spcBef>
            </a:pPr>
            <a:r>
              <a:rPr lang="en-US" sz="2000">
                <a:solidFill>
                  <a:srgbClr val="000000"/>
                </a:solidFill>
                <a:latin typeface="Montserrat"/>
                <a:ea typeface="Montserrat"/>
                <a:cs typeface="Montserrat"/>
                <a:sym typeface="Montserrat"/>
              </a:rPr>
              <a:t>Lương Tuấn Vỹ 22521711</a:t>
            </a:r>
          </a:p>
          <a:p>
            <a:pPr algn="l">
              <a:lnSpc>
                <a:spcPts val="2800"/>
              </a:lnSpc>
              <a:spcBef>
                <a:spcPct val="0"/>
              </a:spcBef>
            </a:pPr>
            <a:r>
              <a:rPr lang="en-US" sz="2000">
                <a:solidFill>
                  <a:srgbClr val="000000"/>
                </a:solidFill>
                <a:latin typeface="Montserrat"/>
                <a:ea typeface="Montserrat"/>
                <a:cs typeface="Montserrat"/>
                <a:sym typeface="Montserrat"/>
              </a:rPr>
              <a:t>Nguyễn Duy Phương 22521165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AD108-5350-46C4-B774-9C1080B67FE4}"/>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6EE91756-8BBE-D359-D9EE-31735FAECBCA}"/>
              </a:ext>
            </a:extLst>
          </p:cNvPr>
          <p:cNvSpPr txBox="1"/>
          <p:nvPr/>
        </p:nvSpPr>
        <p:spPr>
          <a:xfrm>
            <a:off x="17210466" y="9201150"/>
            <a:ext cx="250068"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9</a:t>
            </a:r>
          </a:p>
        </p:txBody>
      </p:sp>
      <p:sp>
        <p:nvSpPr>
          <p:cNvPr id="6" name="TextBox 3">
            <a:extLst>
              <a:ext uri="{FF2B5EF4-FFF2-40B4-BE49-F238E27FC236}">
                <a16:creationId xmlns:a16="http://schemas.microsoft.com/office/drawing/2014/main" id="{E3236C0A-6E3D-1844-22D6-4CEEF30C7B0E}"/>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1. TỔNG QUAN</a:t>
            </a:r>
          </a:p>
        </p:txBody>
      </p:sp>
      <p:sp>
        <p:nvSpPr>
          <p:cNvPr id="10" name="Rectangle 5">
            <a:extLst>
              <a:ext uri="{FF2B5EF4-FFF2-40B4-BE49-F238E27FC236}">
                <a16:creationId xmlns:a16="http://schemas.microsoft.com/office/drawing/2014/main" id="{E74C93E9-CD97-97EE-79FE-5B331293A850}"/>
              </a:ext>
            </a:extLst>
          </p:cNvPr>
          <p:cNvSpPr>
            <a:spLocks noChangeArrowheads="1"/>
          </p:cNvSpPr>
          <p:nvPr/>
        </p:nvSpPr>
        <p:spPr bwMode="auto">
          <a:xfrm>
            <a:off x="1447800" y="2095500"/>
            <a:ext cx="14325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vi-VN" sz="3200" b="1">
                <a:solidFill>
                  <a:srgbClr val="000000"/>
                </a:solidFill>
                <a:effectLst/>
                <a:latin typeface="Montserrat" panose="00000500000000000000" pitchFamily="2" charset="0"/>
                <a:ea typeface="Yu Gothic" panose="020B0400000000000000" pitchFamily="34" charset="-128"/>
              </a:rPr>
              <a:t>Cấu trúc Abstract Syntax Tree (AST)</a:t>
            </a:r>
            <a:r>
              <a:rPr lang="en-US" sz="3200">
                <a:latin typeface="Montserrat" panose="00000500000000000000" pitchFamily="2" charset="0"/>
                <a:ea typeface="Yu Gothic" panose="020B0400000000000000" pitchFamily="34" charset="-128"/>
              </a:rPr>
              <a:t> </a:t>
            </a:r>
            <a:r>
              <a:rPr kumimoji="0" lang="en-US" altLang="en-US" sz="3200" b="0" i="0" u="none" strike="noStrike" cap="none" normalizeH="0" baseline="0">
                <a:ln>
                  <a:noFill/>
                </a:ln>
                <a:solidFill>
                  <a:schemeClr val="tx1"/>
                </a:solidFill>
                <a:effectLst/>
                <a:latin typeface="Montserrat" panose="00000500000000000000" pitchFamily="2" charset="0"/>
              </a:rPr>
              <a:t>là một cấu trúc dữ liệu dạng cây dùng để biểu diễn cấu trúc cú pháp của mã nguồn, lược bỏ các chi tiết cú pháp không cần thiết như dấu ngoặc, chỉ giữ lại thông tin cốt lõi. AST được tạo ra sau bước phân tích cú pháp trong trình biên dịch và đóng vai trò là biểu diễn trung gian giúp xử lý các bước tiếp theo như phân tích ngữ nghĩa, tối ưu hóa, và sinh mã máy. Nhờ AST, trình biên dịch có thể hiểu và xử lý mã nguồn một cách có hệ thống và hiệu quả hơn.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85012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325CE-649B-DFBB-76BC-4601E8269E2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C7515E81-8B18-AC10-1915-3896E21B4008}"/>
              </a:ext>
            </a:extLst>
          </p:cNvPr>
          <p:cNvSpPr txBox="1"/>
          <p:nvPr/>
        </p:nvSpPr>
        <p:spPr>
          <a:xfrm>
            <a:off x="17683324" y="9486900"/>
            <a:ext cx="294953"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11</a:t>
            </a:r>
          </a:p>
        </p:txBody>
      </p:sp>
      <p:sp>
        <p:nvSpPr>
          <p:cNvPr id="5" name="TextBox 3">
            <a:extLst>
              <a:ext uri="{FF2B5EF4-FFF2-40B4-BE49-F238E27FC236}">
                <a16:creationId xmlns:a16="http://schemas.microsoft.com/office/drawing/2014/main" id="{AEDB4885-7D82-195F-DF24-E94EC659ACEB}"/>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2. NGUYÊN LÝ HOẠT ĐỘNG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20FB4FD-C966-9C5A-7C3D-F0CC51577C0C}"/>
                  </a:ext>
                </a:extLst>
              </p:cNvPr>
              <p:cNvSpPr txBox="1"/>
              <p:nvPr/>
            </p:nvSpPr>
            <p:spPr>
              <a:xfrm>
                <a:off x="1905000" y="2173456"/>
                <a:ext cx="13868400" cy="5940088"/>
              </a:xfrm>
              <a:prstGeom prst="rect">
                <a:avLst/>
              </a:prstGeom>
              <a:noFill/>
            </p:spPr>
            <p:txBody>
              <a:bodyPr wrap="square" rtlCol="0">
                <a:spAutoFit/>
              </a:bodyPr>
              <a:lstStyle/>
              <a:p>
                <a:r>
                  <a:rPr lang="en-US" sz="2800" b="1" kern="1200">
                    <a:solidFill>
                      <a:srgbClr val="000000"/>
                    </a:solidFill>
                    <a:latin typeface="Montserrat" panose="00000500000000000000" pitchFamily="2" charset="0"/>
                    <a:ea typeface="+mn-ea"/>
                    <a:cs typeface="+mn-cs"/>
                    <a:sym typeface="Montserrat Bold"/>
                  </a:rPr>
                  <a:t>Graph Convolutional Network (GCN): </a:t>
                </a:r>
                <a:r>
                  <a:rPr lang="vi-VN" sz="2800">
                    <a:latin typeface="Montserrat" panose="00000500000000000000" pitchFamily="2" charset="0"/>
                  </a:rPr>
                  <a:t>hoạt động dựa trên </a:t>
                </a:r>
                <a:r>
                  <a:rPr lang="vi-VN" sz="2800" b="1">
                    <a:latin typeface="Montserrat" panose="00000500000000000000" pitchFamily="2" charset="0"/>
                  </a:rPr>
                  <a:t>cơ chế tích chập trên đồ thị</a:t>
                </a:r>
                <a:r>
                  <a:rPr lang="vi-VN" sz="2800">
                    <a:latin typeface="Montserrat" panose="00000500000000000000" pitchFamily="2" charset="0"/>
                  </a:rPr>
                  <a:t>, tức là tổng hợp thông tin từ các nút lân cận để cập nhật đặc trưng cho từng nút. Cụ thể:</a:t>
                </a:r>
                <a:endParaRPr lang="en-US" sz="2800">
                  <a:latin typeface="Montserrat" panose="00000500000000000000" pitchFamily="2" charset="0"/>
                </a:endParaRPr>
              </a:p>
              <a:p>
                <a:pPr marL="342900" marR="0" lvl="0" indent="-342900" algn="l" defTabSz="914400" rtl="0" eaLnBrk="1" fontAlgn="auto" latinLnBrk="0" hangingPunct="1">
                  <a:lnSpc>
                    <a:spcPts val="3639"/>
                  </a:lnSpc>
                  <a:spcBef>
                    <a:spcPts val="0"/>
                  </a:spcBef>
                  <a:spcAft>
                    <a:spcPts val="0"/>
                  </a:spcAft>
                  <a:buClrTx/>
                  <a:buSzTx/>
                  <a:buFont typeface="Arial" panose="020B0604020202020204" pitchFamily="34" charset="0"/>
                  <a:buChar char="•"/>
                  <a:tabLst/>
                  <a:defRPr/>
                </a:pPr>
                <a:r>
                  <a:rPr lang="vi-VN" sz="2800">
                    <a:latin typeface="Montserrat" panose="00000500000000000000" pitchFamily="2" charset="0"/>
                  </a:rPr>
                  <a:t>Mỗi nút trong đồ thị sẽ lấy trung bình có trọng số đặc trưng của các nút lân cận, bao gồm cả chính nó</a:t>
                </a:r>
                <a:r>
                  <a:rPr lang="en-US" sz="2800">
                    <a:latin typeface="Montserrat" panose="00000500000000000000" pitchFamily="2" charset="0"/>
                  </a:rPr>
                  <a:t>. Công thức:  </a:t>
                </a:r>
                <a14:m>
                  <m:oMath xmlns:m="http://schemas.openxmlformats.org/officeDocument/2006/math">
                    <m:sSup>
                      <m:sSupPr>
                        <m:ctrlPr>
                          <a:rPr lang="en-US" sz="2800" i="1" kern="1200" smtClean="0">
                            <a:solidFill>
                              <a:schemeClr val="tx1"/>
                            </a:solidFill>
                            <a:effectLst/>
                            <a:latin typeface="Cambria Math" panose="02040503050406030204" pitchFamily="18" charset="0"/>
                            <a:ea typeface="+mn-ea"/>
                            <a:cs typeface="+mn-cs"/>
                          </a:rPr>
                        </m:ctrlPr>
                      </m:sSupPr>
                      <m:e>
                        <m:r>
                          <a:rPr lang="vi-VN" sz="2800" i="1" kern="1200">
                            <a:solidFill>
                              <a:schemeClr val="tx1"/>
                            </a:solidFill>
                            <a:effectLst/>
                            <a:latin typeface="Cambria Math" panose="02040503050406030204" pitchFamily="18" charset="0"/>
                            <a:ea typeface="+mn-ea"/>
                            <a:cs typeface="+mn-cs"/>
                          </a:rPr>
                          <m:t>𝐻</m:t>
                        </m:r>
                      </m:e>
                      <m:sup>
                        <m:d>
                          <m:dPr>
                            <m:ctrlPr>
                              <a:rPr lang="en-US" sz="2800" i="1" kern="1200">
                                <a:solidFill>
                                  <a:schemeClr val="tx1"/>
                                </a:solidFill>
                                <a:effectLst/>
                                <a:latin typeface="Cambria Math" panose="02040503050406030204" pitchFamily="18" charset="0"/>
                                <a:ea typeface="+mn-ea"/>
                                <a:cs typeface="+mn-cs"/>
                              </a:rPr>
                            </m:ctrlPr>
                          </m:dPr>
                          <m:e>
                            <m:r>
                              <a:rPr lang="vi-VN" sz="2800" i="1" kern="1200">
                                <a:solidFill>
                                  <a:schemeClr val="tx1"/>
                                </a:solidFill>
                                <a:effectLst/>
                                <a:latin typeface="Cambria Math" panose="02040503050406030204" pitchFamily="18" charset="0"/>
                                <a:ea typeface="+mn-ea"/>
                                <a:cs typeface="+mn-cs"/>
                              </a:rPr>
                              <m:t>𝑙</m:t>
                            </m:r>
                            <m:r>
                              <a:rPr lang="vi-VN" sz="2800" i="1" kern="1200">
                                <a:solidFill>
                                  <a:schemeClr val="tx1"/>
                                </a:solidFill>
                                <a:effectLst/>
                                <a:latin typeface="Cambria Math" panose="02040503050406030204" pitchFamily="18" charset="0"/>
                                <a:ea typeface="+mn-ea"/>
                                <a:cs typeface="+mn-cs"/>
                              </a:rPr>
                              <m:t>+1</m:t>
                            </m:r>
                          </m:e>
                        </m:d>
                      </m:sup>
                    </m:sSup>
                    <m:r>
                      <a:rPr lang="vi-VN" sz="2800" i="1" kern="1200">
                        <a:solidFill>
                          <a:schemeClr val="tx1"/>
                        </a:solidFill>
                        <a:effectLst/>
                        <a:latin typeface="Cambria Math" panose="02040503050406030204" pitchFamily="18" charset="0"/>
                        <a:ea typeface="+mn-ea"/>
                        <a:cs typeface="+mn-cs"/>
                      </a:rPr>
                      <m:t>=</m:t>
                    </m:r>
                    <m:sSup>
                      <m:sSupPr>
                        <m:ctrlPr>
                          <a:rPr lang="en-US" sz="2800" i="1" kern="1200">
                            <a:solidFill>
                              <a:schemeClr val="tx1"/>
                            </a:solidFill>
                            <a:effectLst/>
                            <a:latin typeface="Cambria Math" panose="02040503050406030204" pitchFamily="18" charset="0"/>
                            <a:ea typeface="+mn-ea"/>
                            <a:cs typeface="+mn-cs"/>
                          </a:rPr>
                        </m:ctrlPr>
                      </m:sSupPr>
                      <m:e>
                        <m:r>
                          <a:rPr lang="vi-VN" sz="2800" i="1" kern="1200">
                            <a:solidFill>
                              <a:schemeClr val="tx1"/>
                            </a:solidFill>
                            <a:effectLst/>
                            <a:latin typeface="Cambria Math" panose="02040503050406030204" pitchFamily="18" charset="0"/>
                            <a:ea typeface="+mn-ea"/>
                            <a:cs typeface="+mn-cs"/>
                          </a:rPr>
                          <m:t>𝜎</m:t>
                        </m:r>
                        <m:r>
                          <a:rPr lang="vi-VN" sz="2800" kern="1200">
                            <a:solidFill>
                              <a:schemeClr val="tx1"/>
                            </a:solidFill>
                            <a:effectLst/>
                            <a:latin typeface="Cambria Math" panose="02040503050406030204" pitchFamily="18" charset="0"/>
                            <a:ea typeface="+mn-ea"/>
                            <a:cs typeface="+mn-cs"/>
                          </a:rPr>
                          <m:t> </m:t>
                        </m:r>
                        <m:r>
                          <a:rPr lang="vi-VN" sz="2800" i="1" kern="1200">
                            <a:solidFill>
                              <a:schemeClr val="tx1"/>
                            </a:solidFill>
                            <a:effectLst/>
                            <a:latin typeface="Cambria Math" panose="02040503050406030204" pitchFamily="18" charset="0"/>
                            <a:ea typeface="+mn-ea"/>
                            <a:cs typeface="+mn-cs"/>
                          </a:rPr>
                          <m:t>(</m:t>
                        </m:r>
                        <m:acc>
                          <m:accPr>
                            <m:chr m:val="̃"/>
                            <m:ctrlPr>
                              <a:rPr lang="en-US" sz="2800" i="1" kern="1200">
                                <a:solidFill>
                                  <a:schemeClr val="tx1"/>
                                </a:solidFill>
                                <a:effectLst/>
                                <a:latin typeface="Cambria Math" panose="02040503050406030204" pitchFamily="18" charset="0"/>
                                <a:ea typeface="+mn-ea"/>
                                <a:cs typeface="+mn-cs"/>
                              </a:rPr>
                            </m:ctrlPr>
                          </m:accPr>
                          <m:e>
                            <m:r>
                              <a:rPr lang="vi-VN" sz="2800" i="1" kern="1200">
                                <a:solidFill>
                                  <a:schemeClr val="tx1"/>
                                </a:solidFill>
                                <a:effectLst/>
                                <a:latin typeface="Cambria Math" panose="02040503050406030204" pitchFamily="18" charset="0"/>
                                <a:ea typeface="+mn-ea"/>
                                <a:cs typeface="+mn-cs"/>
                              </a:rPr>
                              <m:t>𝐷</m:t>
                            </m:r>
                          </m:e>
                        </m:acc>
                      </m:e>
                      <m:sup>
                        <m:r>
                          <a:rPr lang="vi-VN" sz="2800" i="1" kern="1200">
                            <a:solidFill>
                              <a:schemeClr val="tx1"/>
                            </a:solidFill>
                            <a:effectLst/>
                            <a:latin typeface="Cambria Math" panose="02040503050406030204" pitchFamily="18" charset="0"/>
                            <a:ea typeface="+mn-ea"/>
                            <a:cs typeface="+mn-cs"/>
                          </a:rPr>
                          <m:t>−</m:t>
                        </m:r>
                        <m:f>
                          <m:fPr>
                            <m:ctrlPr>
                              <a:rPr lang="en-US" sz="2800" i="1" kern="1200">
                                <a:solidFill>
                                  <a:schemeClr val="tx1"/>
                                </a:solidFill>
                                <a:effectLst/>
                                <a:latin typeface="Cambria Math" panose="02040503050406030204" pitchFamily="18" charset="0"/>
                                <a:ea typeface="+mn-ea"/>
                                <a:cs typeface="+mn-cs"/>
                              </a:rPr>
                            </m:ctrlPr>
                          </m:fPr>
                          <m:num>
                            <m:r>
                              <a:rPr lang="vi-VN" sz="2800" i="1" kern="1200">
                                <a:solidFill>
                                  <a:schemeClr val="tx1"/>
                                </a:solidFill>
                                <a:effectLst/>
                                <a:latin typeface="Cambria Math" panose="02040503050406030204" pitchFamily="18" charset="0"/>
                                <a:ea typeface="+mn-ea"/>
                                <a:cs typeface="+mn-cs"/>
                              </a:rPr>
                              <m:t>1</m:t>
                            </m:r>
                          </m:num>
                          <m:den>
                            <m:r>
                              <a:rPr lang="vi-VN" sz="2800" i="1" kern="1200">
                                <a:solidFill>
                                  <a:schemeClr val="tx1"/>
                                </a:solidFill>
                                <a:effectLst/>
                                <a:latin typeface="Cambria Math" panose="02040503050406030204" pitchFamily="18" charset="0"/>
                                <a:ea typeface="+mn-ea"/>
                                <a:cs typeface="+mn-cs"/>
                              </a:rPr>
                              <m:t>2</m:t>
                            </m:r>
                          </m:den>
                        </m:f>
                      </m:sup>
                    </m:sSup>
                    <m:acc>
                      <m:accPr>
                        <m:chr m:val="̃"/>
                        <m:ctrlPr>
                          <a:rPr lang="en-US" sz="2800" i="1" kern="1200">
                            <a:solidFill>
                              <a:schemeClr val="tx1"/>
                            </a:solidFill>
                            <a:effectLst/>
                            <a:latin typeface="Cambria Math" panose="02040503050406030204" pitchFamily="18" charset="0"/>
                            <a:ea typeface="+mn-ea"/>
                            <a:cs typeface="+mn-cs"/>
                          </a:rPr>
                        </m:ctrlPr>
                      </m:accPr>
                      <m:e>
                        <m:r>
                          <a:rPr lang="vi-VN" sz="2800" i="1" kern="1200">
                            <a:solidFill>
                              <a:schemeClr val="tx1"/>
                            </a:solidFill>
                            <a:effectLst/>
                            <a:latin typeface="Cambria Math" panose="02040503050406030204" pitchFamily="18" charset="0"/>
                            <a:ea typeface="+mn-ea"/>
                            <a:cs typeface="+mn-cs"/>
                          </a:rPr>
                          <m:t>𝐴</m:t>
                        </m:r>
                      </m:e>
                    </m:acc>
                    <m:sSup>
                      <m:sSupPr>
                        <m:ctrlPr>
                          <a:rPr lang="en-US" sz="2800" i="1" kern="1200">
                            <a:solidFill>
                              <a:schemeClr val="tx1"/>
                            </a:solidFill>
                            <a:effectLst/>
                            <a:latin typeface="Cambria Math" panose="02040503050406030204" pitchFamily="18" charset="0"/>
                            <a:ea typeface="+mn-ea"/>
                            <a:cs typeface="+mn-cs"/>
                          </a:rPr>
                        </m:ctrlPr>
                      </m:sSupPr>
                      <m:e>
                        <m:acc>
                          <m:accPr>
                            <m:chr m:val="̃"/>
                            <m:ctrlPr>
                              <a:rPr lang="en-US" sz="2800" i="1" kern="1200">
                                <a:solidFill>
                                  <a:schemeClr val="tx1"/>
                                </a:solidFill>
                                <a:effectLst/>
                                <a:latin typeface="Cambria Math" panose="02040503050406030204" pitchFamily="18" charset="0"/>
                                <a:ea typeface="+mn-ea"/>
                                <a:cs typeface="+mn-cs"/>
                              </a:rPr>
                            </m:ctrlPr>
                          </m:accPr>
                          <m:e>
                            <m:r>
                              <a:rPr lang="vi-VN" sz="2800" i="1" kern="1200">
                                <a:solidFill>
                                  <a:schemeClr val="tx1"/>
                                </a:solidFill>
                                <a:effectLst/>
                                <a:latin typeface="Cambria Math" panose="02040503050406030204" pitchFamily="18" charset="0"/>
                                <a:ea typeface="+mn-ea"/>
                                <a:cs typeface="+mn-cs"/>
                              </a:rPr>
                              <m:t>𝐷</m:t>
                            </m:r>
                          </m:e>
                        </m:acc>
                      </m:e>
                      <m:sup>
                        <m:r>
                          <a:rPr lang="vi-VN" sz="2800" i="1" kern="1200">
                            <a:solidFill>
                              <a:schemeClr val="tx1"/>
                            </a:solidFill>
                            <a:effectLst/>
                            <a:latin typeface="Cambria Math" panose="02040503050406030204" pitchFamily="18" charset="0"/>
                            <a:ea typeface="+mn-ea"/>
                            <a:cs typeface="+mn-cs"/>
                          </a:rPr>
                          <m:t>−</m:t>
                        </m:r>
                        <m:f>
                          <m:fPr>
                            <m:ctrlPr>
                              <a:rPr lang="en-US" sz="2800" i="1" kern="1200">
                                <a:solidFill>
                                  <a:schemeClr val="tx1"/>
                                </a:solidFill>
                                <a:effectLst/>
                                <a:latin typeface="Cambria Math" panose="02040503050406030204" pitchFamily="18" charset="0"/>
                                <a:ea typeface="+mn-ea"/>
                                <a:cs typeface="+mn-cs"/>
                              </a:rPr>
                            </m:ctrlPr>
                          </m:fPr>
                          <m:num>
                            <m:r>
                              <a:rPr lang="vi-VN" sz="2800" i="1" kern="1200">
                                <a:solidFill>
                                  <a:schemeClr val="tx1"/>
                                </a:solidFill>
                                <a:effectLst/>
                                <a:latin typeface="Cambria Math" panose="02040503050406030204" pitchFamily="18" charset="0"/>
                                <a:ea typeface="+mn-ea"/>
                                <a:cs typeface="+mn-cs"/>
                              </a:rPr>
                              <m:t>1</m:t>
                            </m:r>
                          </m:num>
                          <m:den>
                            <m:r>
                              <a:rPr lang="vi-VN" sz="2800" i="1" kern="1200">
                                <a:solidFill>
                                  <a:schemeClr val="tx1"/>
                                </a:solidFill>
                                <a:effectLst/>
                                <a:latin typeface="Cambria Math" panose="02040503050406030204" pitchFamily="18" charset="0"/>
                                <a:ea typeface="+mn-ea"/>
                                <a:cs typeface="+mn-cs"/>
                              </a:rPr>
                              <m:t>2</m:t>
                            </m:r>
                          </m:den>
                        </m:f>
                      </m:sup>
                    </m:sSup>
                    <m:sSup>
                      <m:sSupPr>
                        <m:ctrlPr>
                          <a:rPr lang="en-US" sz="2800" i="1" kern="1200">
                            <a:solidFill>
                              <a:schemeClr val="tx1"/>
                            </a:solidFill>
                            <a:effectLst/>
                            <a:latin typeface="Cambria Math" panose="02040503050406030204" pitchFamily="18" charset="0"/>
                            <a:ea typeface="+mn-ea"/>
                            <a:cs typeface="+mn-cs"/>
                          </a:rPr>
                        </m:ctrlPr>
                      </m:sSupPr>
                      <m:e>
                        <m:r>
                          <a:rPr lang="vi-VN" sz="2800" i="1" kern="1200">
                            <a:solidFill>
                              <a:schemeClr val="tx1"/>
                            </a:solidFill>
                            <a:effectLst/>
                            <a:latin typeface="Cambria Math" panose="02040503050406030204" pitchFamily="18" charset="0"/>
                            <a:ea typeface="+mn-ea"/>
                            <a:cs typeface="+mn-cs"/>
                          </a:rPr>
                          <m:t>𝐻</m:t>
                        </m:r>
                      </m:e>
                      <m:sup>
                        <m:r>
                          <a:rPr lang="vi-VN" sz="2800" i="1" kern="1200">
                            <a:solidFill>
                              <a:schemeClr val="tx1"/>
                            </a:solidFill>
                            <a:effectLst/>
                            <a:latin typeface="Cambria Math" panose="02040503050406030204" pitchFamily="18" charset="0"/>
                            <a:ea typeface="+mn-ea"/>
                            <a:cs typeface="+mn-cs"/>
                          </a:rPr>
                          <m:t>(</m:t>
                        </m:r>
                        <m:r>
                          <a:rPr lang="vi-VN" sz="2800" i="1" kern="1200">
                            <a:solidFill>
                              <a:schemeClr val="tx1"/>
                            </a:solidFill>
                            <a:effectLst/>
                            <a:latin typeface="Cambria Math" panose="02040503050406030204" pitchFamily="18" charset="0"/>
                            <a:ea typeface="+mn-ea"/>
                            <a:cs typeface="+mn-cs"/>
                          </a:rPr>
                          <m:t>𝑙</m:t>
                        </m:r>
                        <m:r>
                          <a:rPr lang="vi-VN" sz="2800" i="1" kern="1200">
                            <a:solidFill>
                              <a:schemeClr val="tx1"/>
                            </a:solidFill>
                            <a:effectLst/>
                            <a:latin typeface="Cambria Math" panose="02040503050406030204" pitchFamily="18" charset="0"/>
                            <a:ea typeface="+mn-ea"/>
                            <a:cs typeface="+mn-cs"/>
                          </a:rPr>
                          <m:t>)</m:t>
                        </m:r>
                      </m:sup>
                    </m:sSup>
                    <m:sSup>
                      <m:sSupPr>
                        <m:ctrlPr>
                          <a:rPr lang="en-US" sz="2800" i="1" kern="1200">
                            <a:solidFill>
                              <a:schemeClr val="tx1"/>
                            </a:solidFill>
                            <a:effectLst/>
                            <a:latin typeface="Cambria Math" panose="02040503050406030204" pitchFamily="18" charset="0"/>
                            <a:ea typeface="+mn-ea"/>
                            <a:cs typeface="+mn-cs"/>
                          </a:rPr>
                        </m:ctrlPr>
                      </m:sSupPr>
                      <m:e>
                        <m:r>
                          <a:rPr lang="vi-VN" sz="2800" i="1" kern="1200">
                            <a:solidFill>
                              <a:schemeClr val="tx1"/>
                            </a:solidFill>
                            <a:effectLst/>
                            <a:latin typeface="Cambria Math" panose="02040503050406030204" pitchFamily="18" charset="0"/>
                            <a:ea typeface="+mn-ea"/>
                            <a:cs typeface="+mn-cs"/>
                          </a:rPr>
                          <m:t>𝑊</m:t>
                        </m:r>
                      </m:e>
                      <m:sup>
                        <m:r>
                          <a:rPr lang="vi-VN" sz="2800" i="1" kern="1200">
                            <a:solidFill>
                              <a:schemeClr val="tx1"/>
                            </a:solidFill>
                            <a:effectLst/>
                            <a:latin typeface="Cambria Math" panose="02040503050406030204" pitchFamily="18" charset="0"/>
                            <a:ea typeface="+mn-ea"/>
                            <a:cs typeface="+mn-cs"/>
                          </a:rPr>
                          <m:t>(</m:t>
                        </m:r>
                        <m:r>
                          <a:rPr lang="vi-VN" sz="2800" i="1" kern="1200">
                            <a:solidFill>
                              <a:schemeClr val="tx1"/>
                            </a:solidFill>
                            <a:effectLst/>
                            <a:latin typeface="Cambria Math" panose="02040503050406030204" pitchFamily="18" charset="0"/>
                            <a:ea typeface="+mn-ea"/>
                            <a:cs typeface="+mn-cs"/>
                          </a:rPr>
                          <m:t>𝑙</m:t>
                        </m:r>
                        <m:r>
                          <a:rPr lang="vi-VN" sz="2800" i="1" kern="1200">
                            <a:solidFill>
                              <a:schemeClr val="tx1"/>
                            </a:solidFill>
                            <a:effectLst/>
                            <a:latin typeface="Cambria Math" panose="02040503050406030204" pitchFamily="18" charset="0"/>
                            <a:ea typeface="+mn-ea"/>
                            <a:cs typeface="+mn-cs"/>
                          </a:rPr>
                          <m:t>)</m:t>
                        </m:r>
                      </m:sup>
                    </m:sSup>
                    <m:r>
                      <a:rPr lang="vi-VN" sz="2800" i="1" kern="1200">
                        <a:solidFill>
                          <a:schemeClr val="tx1"/>
                        </a:solidFill>
                        <a:effectLst/>
                        <a:latin typeface="Cambria Math" panose="02040503050406030204" pitchFamily="18" charset="0"/>
                        <a:ea typeface="+mn-ea"/>
                        <a:cs typeface="+mn-cs"/>
                      </a:rPr>
                      <m:t>)</m:t>
                    </m:r>
                  </m:oMath>
                </a14:m>
                <a:endParaRPr lang="en-US" sz="2800">
                  <a:latin typeface="Montserrat" panose="00000500000000000000" pitchFamily="2" charset="0"/>
                </a:endParaRPr>
              </a:p>
              <a:p>
                <a:pPr marL="457200" indent="-457200" algn="l">
                  <a:lnSpc>
                    <a:spcPts val="3639"/>
                  </a:lnSpc>
                  <a:buFont typeface="Arial" panose="020B0604020202020204" pitchFamily="34" charset="0"/>
                  <a:buChar char="•"/>
                  <a:defRPr/>
                </a:pPr>
                <a:r>
                  <a:rPr lang="vi-VN" sz="2800">
                    <a:latin typeface="Montserrat" panose="00000500000000000000" pitchFamily="2" charset="0"/>
                  </a:rPr>
                  <a:t>Quá trình này được thực hiện thông qua ma trận kề đã chuẩn hóa, đảm bảo rằng các nút có nhiều láng giềng không bị ảnh hưởng quá mức.</a:t>
                </a:r>
                <a:endParaRPr lang="en-US" sz="2800">
                  <a:latin typeface="Montserrat" panose="00000500000000000000" pitchFamily="2" charset="0"/>
                </a:endParaRPr>
              </a:p>
              <a:p>
                <a:pPr marL="457200" indent="-457200" algn="l">
                  <a:lnSpc>
                    <a:spcPts val="3639"/>
                  </a:lnSpc>
                  <a:buFont typeface="Arial" panose="020B0604020202020204" pitchFamily="34" charset="0"/>
                  <a:buChar char="•"/>
                  <a:defRPr/>
                </a:pPr>
                <a:r>
                  <a:rPr lang="vi-VN" sz="2800">
                    <a:latin typeface="Montserrat" panose="00000500000000000000" pitchFamily="2" charset="0"/>
                  </a:rPr>
                  <a:t>Sau mỗi lớp GCN, thông tin từ các nút xa hơn cũng dần được lan truyền, giúp mô hình học được ngữ cảnh tổng thể của đồ thị.</a:t>
                </a:r>
                <a:endParaRPr lang="en-US" sz="2800">
                  <a:latin typeface="Montserrat" panose="00000500000000000000" pitchFamily="2" charset="0"/>
                </a:endParaRPr>
              </a:p>
              <a:p>
                <a:pPr marL="457200" indent="-457200" algn="l">
                  <a:lnSpc>
                    <a:spcPts val="3639"/>
                  </a:lnSpc>
                  <a:buFont typeface="Arial" panose="020B0604020202020204" pitchFamily="34" charset="0"/>
                  <a:buChar char="•"/>
                  <a:defRPr/>
                </a:pPr>
                <a:r>
                  <a:rPr lang="vi-VN" sz="2800">
                    <a:latin typeface="Montserrat" panose="00000500000000000000" pitchFamily="2" charset="0"/>
                  </a:rPr>
                  <a:t>GCN thường được sử dụng trong các bài toán phân loại nút, phân loại đồ thị và dự đoán liên kết</a:t>
                </a:r>
                <a:r>
                  <a:rPr lang="en-US" sz="2800">
                    <a:latin typeface="Montserrat" panose="00000500000000000000" pitchFamily="2" charset="0"/>
                  </a:rPr>
                  <a:t>.</a:t>
                </a:r>
                <a:endParaRPr lang="en-US" sz="2800" b="0" i="0" kern="1200">
                  <a:solidFill>
                    <a:schemeClr val="tx1"/>
                  </a:solidFill>
                  <a:effectLst/>
                  <a:latin typeface="Montserrat" panose="00000500000000000000" pitchFamily="2" charset="0"/>
                  <a:ea typeface="+mn-ea"/>
                  <a:cs typeface="+mn-cs"/>
                </a:endParaRPr>
              </a:p>
              <a:p>
                <a:endParaRPr lang="en-US" sz="2800" b="1" kern="1200">
                  <a:solidFill>
                    <a:srgbClr val="000000"/>
                  </a:solidFill>
                  <a:latin typeface="Montserrat" panose="00000500000000000000" pitchFamily="2" charset="0"/>
                  <a:ea typeface="+mn-ea"/>
                  <a:cs typeface="+mn-cs"/>
                </a:endParaRPr>
              </a:p>
              <a:p>
                <a:endParaRPr lang="en-US" sz="2800"/>
              </a:p>
            </p:txBody>
          </p:sp>
        </mc:Choice>
        <mc:Fallback xmlns="">
          <p:sp>
            <p:nvSpPr>
              <p:cNvPr id="3" name="TextBox 2">
                <a:extLst>
                  <a:ext uri="{FF2B5EF4-FFF2-40B4-BE49-F238E27FC236}">
                    <a16:creationId xmlns:a16="http://schemas.microsoft.com/office/drawing/2014/main" id="{120FB4FD-C966-9C5A-7C3D-F0CC51577C0C}"/>
                  </a:ext>
                </a:extLst>
              </p:cNvPr>
              <p:cNvSpPr txBox="1">
                <a:spLocks noRot="1" noChangeAspect="1" noMove="1" noResize="1" noEditPoints="1" noAdjustHandles="1" noChangeArrowheads="1" noChangeShapeType="1" noTextEdit="1"/>
              </p:cNvSpPr>
              <p:nvPr/>
            </p:nvSpPr>
            <p:spPr>
              <a:xfrm>
                <a:off x="1905000" y="2173456"/>
                <a:ext cx="13868400" cy="5940088"/>
              </a:xfrm>
              <a:prstGeom prst="rect">
                <a:avLst/>
              </a:prstGeom>
              <a:blipFill>
                <a:blip r:embed="rId2"/>
                <a:stretch>
                  <a:fillRect l="-923" t="-1027" r="-747"/>
                </a:stretch>
              </a:blipFill>
            </p:spPr>
            <p:txBody>
              <a:bodyPr/>
              <a:lstStyle/>
              <a:p>
                <a:r>
                  <a:rPr lang="en-US">
                    <a:noFill/>
                  </a:rPr>
                  <a:t> </a:t>
                </a:r>
              </a:p>
            </p:txBody>
          </p:sp>
        </mc:Fallback>
      </mc:AlternateContent>
    </p:spTree>
    <p:extLst>
      <p:ext uri="{BB962C8B-B14F-4D97-AF65-F5344CB8AC3E}">
        <p14:creationId xmlns:p14="http://schemas.microsoft.com/office/powerpoint/2010/main" val="276679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6EB38-61EB-7982-5811-BE29906440DA}"/>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82666BFB-FF40-D037-B0C6-E6C04CB2002D}"/>
              </a:ext>
            </a:extLst>
          </p:cNvPr>
          <p:cNvSpPr txBox="1"/>
          <p:nvPr/>
        </p:nvSpPr>
        <p:spPr>
          <a:xfrm>
            <a:off x="17640844" y="9486900"/>
            <a:ext cx="379912"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12</a:t>
            </a:r>
          </a:p>
        </p:txBody>
      </p:sp>
      <p:sp>
        <p:nvSpPr>
          <p:cNvPr id="5" name="TextBox 3">
            <a:extLst>
              <a:ext uri="{FF2B5EF4-FFF2-40B4-BE49-F238E27FC236}">
                <a16:creationId xmlns:a16="http://schemas.microsoft.com/office/drawing/2014/main" id="{F5231560-EBDB-0801-D87E-A695B004CB35}"/>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2. NGUYÊN LÝ HOẠT ĐỘNG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57A1AEF-621C-8131-1721-43778BFDD94B}"/>
                  </a:ext>
                </a:extLst>
              </p:cNvPr>
              <p:cNvSpPr txBox="1"/>
              <p:nvPr/>
            </p:nvSpPr>
            <p:spPr>
              <a:xfrm>
                <a:off x="1905000" y="2173456"/>
                <a:ext cx="13868400" cy="5595699"/>
              </a:xfrm>
              <a:prstGeom prst="rect">
                <a:avLst/>
              </a:prstGeom>
              <a:noFill/>
            </p:spPr>
            <p:txBody>
              <a:bodyPr wrap="square" rtlCol="0">
                <a:spAutoFit/>
              </a:bodyPr>
              <a:lstStyle/>
              <a:p>
                <a:pPr marL="0" indent="0" algn="l">
                  <a:lnSpc>
                    <a:spcPts val="3639"/>
                  </a:lnSpc>
                  <a:buFont typeface="Arial" panose="020B0604020202020204" pitchFamily="34" charset="0"/>
                  <a:buNone/>
                  <a:defRPr/>
                </a:pPr>
                <a:r>
                  <a:rPr lang="en-US" sz="2500" b="1">
                    <a:solidFill>
                      <a:srgbClr val="000000"/>
                    </a:solidFill>
                    <a:latin typeface="Montserrat" panose="00000500000000000000" pitchFamily="2" charset="0"/>
                    <a:ea typeface="Montserrat Bold"/>
                    <a:cs typeface="Montserrat Bold"/>
                    <a:sym typeface="Montserrat Bold"/>
                  </a:rPr>
                  <a:t>Graph Attention Network (GAT): </a:t>
                </a:r>
                <a:r>
                  <a:rPr lang="vi-VN" sz="2500" b="1">
                    <a:latin typeface="Montserrat" panose="00000500000000000000" pitchFamily="2" charset="0"/>
                  </a:rPr>
                  <a:t>GAT</a:t>
                </a:r>
                <a:r>
                  <a:rPr lang="vi-VN" sz="2500">
                    <a:latin typeface="Montserrat" panose="00000500000000000000" pitchFamily="2" charset="0"/>
                  </a:rPr>
                  <a:t> cải tiến </a:t>
                </a:r>
                <a:r>
                  <a:rPr lang="vi-VN" sz="2500" b="1">
                    <a:latin typeface="Montserrat" panose="00000500000000000000" pitchFamily="2" charset="0"/>
                  </a:rPr>
                  <a:t>GCN</a:t>
                </a:r>
                <a:r>
                  <a:rPr lang="vi-VN" sz="2500">
                    <a:latin typeface="Montserrat" panose="00000500000000000000" pitchFamily="2" charset="0"/>
                  </a:rPr>
                  <a:t> bằng cách sử dụng </a:t>
                </a:r>
                <a:r>
                  <a:rPr lang="vi-VN" sz="2500" b="1">
                    <a:latin typeface="Montserrat" panose="00000500000000000000" pitchFamily="2" charset="0"/>
                  </a:rPr>
                  <a:t>cơ chế attention</a:t>
                </a:r>
                <a:r>
                  <a:rPr lang="vi-VN" sz="2500">
                    <a:latin typeface="Montserrat" panose="00000500000000000000" pitchFamily="2" charset="0"/>
                  </a:rPr>
                  <a:t> để xác định mức độ quan trọng của từng nút lân cận:</a:t>
                </a:r>
                <a:endParaRPr lang="en-US" sz="2500">
                  <a:latin typeface="Montserrat" panose="00000500000000000000" pitchFamily="2" charset="0"/>
                </a:endParaRPr>
              </a:p>
              <a:p>
                <a:pPr marL="457200" indent="-457200" algn="just">
                  <a:lnSpc>
                    <a:spcPct val="115000"/>
                  </a:lnSpc>
                  <a:spcAft>
                    <a:spcPts val="800"/>
                  </a:spcAft>
                  <a:buFont typeface="Arial" panose="020B0604020202020204" pitchFamily="34" charset="0"/>
                  <a:buChar char="•"/>
                </a:pPr>
                <a:r>
                  <a:rPr lang="vi-VN" sz="2500">
                    <a:latin typeface="Montserrat" panose="00000500000000000000" pitchFamily="2" charset="0"/>
                  </a:rPr>
                  <a:t>Thay vì coi tất cả các nút lân cận đóng góp như nhau, GAT học hệ số trọng số thích ứng cho từng cạnh kết nối.</a:t>
                </a:r>
                <a:r>
                  <a:rPr lang="en-US" sz="2500">
                    <a:latin typeface="Montserrat" panose="00000500000000000000" pitchFamily="2" charset="0"/>
                  </a:rPr>
                  <a:t> </a:t>
                </a:r>
                <a:r>
                  <a:rPr lang="en-US" sz="2500" kern="100">
                    <a:latin typeface="Montserrat" panose="00000500000000000000" pitchFamily="2" charset="0"/>
                    <a:ea typeface="Yu Gothic" panose="020B0400000000000000" pitchFamily="34" charset="-128"/>
                    <a:cs typeface="Times New Roman" panose="02020603050405020304" pitchFamily="18" charset="0"/>
                  </a:rPr>
                  <a:t>C</a:t>
                </a:r>
                <a:r>
                  <a:rPr lang="vi-VN" sz="2500" kern="100">
                    <a:effectLst/>
                    <a:latin typeface="Montserrat" panose="00000500000000000000" pitchFamily="2" charset="0"/>
                    <a:ea typeface="Yu Gothic" panose="020B0400000000000000" pitchFamily="34" charset="-128"/>
                    <a:cs typeface="Times New Roman" panose="02020603050405020304" pitchFamily="18" charset="0"/>
                  </a:rPr>
                  <a:t>ác hệ số chú ý được chuẩn hóa qua hàm softmax trên tập láng giềng của </a:t>
                </a:r>
                <a14:m>
                  <m:oMath xmlns:m="http://schemas.openxmlformats.org/officeDocument/2006/math">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𝑖</m:t>
                    </m:r>
                  </m:oMath>
                </a14:m>
                <a:r>
                  <a:rPr lang="vi-VN" sz="2500" kern="100">
                    <a:effectLst/>
                    <a:latin typeface="Montserrat" panose="00000500000000000000" pitchFamily="2" charset="0"/>
                    <a:ea typeface="Yu Gothic" panose="020B0400000000000000" pitchFamily="34" charset="-128"/>
                    <a:cs typeface="Times New Roman" panose="02020603050405020304" pitchFamily="18" charset="0"/>
                  </a:rPr>
                  <a:t> để thu được hệ số trọng số cuối cùng </a:t>
                </a:r>
                <a14:m>
                  <m:oMath xmlns:m="http://schemas.openxmlformats.org/officeDocument/2006/math">
                    <m:sSub>
                      <m:sSub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m:rPr>
                            <m:sty m:val="p"/>
                          </m:rPr>
                          <a:rPr lang="vi-VN" sz="2500" kern="100">
                            <a:effectLst/>
                            <a:latin typeface="Cambria Math" panose="02040503050406030204" pitchFamily="18" charset="0"/>
                            <a:ea typeface="Yu Gothic" panose="020B0400000000000000" pitchFamily="34" charset="-128"/>
                            <a:cs typeface="Times New Roman" panose="02020603050405020304" pitchFamily="18" charset="0"/>
                          </a:rPr>
                          <m:t>α</m:t>
                        </m:r>
                      </m:e>
                      <m:sub>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𝑖𝑗</m:t>
                        </m:r>
                      </m:sub>
                    </m:sSub>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m:t>
                    </m:r>
                    <m:r>
                      <a:rPr lang="en-US" sz="2500" b="0" i="0" kern="100" smtClean="0">
                        <a:effectLst/>
                        <a:latin typeface="Cambria Math" panose="02040503050406030204" pitchFamily="18" charset="0"/>
                        <a:ea typeface="Yu Gothic" panose="020B0400000000000000" pitchFamily="34" charset="-128"/>
                        <a:cs typeface="Times New Roman" panose="02020603050405020304" pitchFamily="18" charset="0"/>
                      </a:rPr>
                      <m:t> </m:t>
                    </m:r>
                    <m:sSub>
                      <m:sSub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m:rPr>
                            <m:sty m:val="p"/>
                          </m:rPr>
                          <a:rPr lang="vi-VN" sz="2500" kern="100">
                            <a:effectLst/>
                            <a:latin typeface="Cambria Math" panose="02040503050406030204" pitchFamily="18" charset="0"/>
                            <a:ea typeface="Yu Gothic" panose="020B0400000000000000" pitchFamily="34" charset="-128"/>
                            <a:cs typeface="Times New Roman" panose="02020603050405020304" pitchFamily="18" charset="0"/>
                          </a:rPr>
                          <m:t>α</m:t>
                        </m:r>
                      </m:e>
                      <m:sub>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𝑖𝑗</m:t>
                        </m:r>
                      </m:sub>
                    </m:sSub>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m:t>
                    </m:r>
                    <m:f>
                      <m:f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fPr>
                      <m:num>
                        <m:func>
                          <m:func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funcPr>
                          <m:fName>
                            <m:r>
                              <m:rPr>
                                <m:sty m:val="p"/>
                              </m:rPr>
                              <a:rPr lang="vi-VN" sz="2500" kern="100">
                                <a:effectLst/>
                                <a:latin typeface="Cambria Math" panose="02040503050406030204" pitchFamily="18" charset="0"/>
                                <a:ea typeface="Yu Gothic" panose="020B0400000000000000" pitchFamily="34" charset="-128"/>
                                <a:cs typeface="Times New Roman" panose="02020603050405020304" pitchFamily="18" charset="0"/>
                              </a:rPr>
                              <m:t>exp</m:t>
                            </m:r>
                          </m:fName>
                          <m:e>
                            <m:d>
                              <m:d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dPr>
                              <m:e>
                                <m:sSub>
                                  <m:sSub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𝑒</m:t>
                                    </m:r>
                                  </m:e>
                                  <m:sub>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𝑖𝑗</m:t>
                                    </m:r>
                                  </m:sub>
                                </m:sSub>
                              </m:e>
                            </m:d>
                          </m:e>
                        </m:func>
                      </m:num>
                      <m:den>
                        <m:nary>
                          <m:naryPr>
                            <m:chr m:val="∑"/>
                            <m:supHide m:val="on"/>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naryPr>
                          <m:sub>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𝑘</m:t>
                            </m:r>
                            <m:r>
                              <a:rPr lang="ja-JP" sz="2500" kern="100">
                                <a:effectLst/>
                                <a:latin typeface="Cambria Math" panose="02040503050406030204" pitchFamily="18" charset="0"/>
                                <a:ea typeface="Yu Gothic" panose="020B0400000000000000" pitchFamily="34" charset="-128"/>
                                <a:cs typeface="Times New Roman" panose="02020603050405020304" pitchFamily="18" charset="0"/>
                              </a:rPr>
                              <m:t>∈</m:t>
                            </m:r>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𝒩</m:t>
                            </m:r>
                            <m:d>
                              <m:d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dPr>
                              <m:e>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𝑖</m:t>
                                </m:r>
                              </m:e>
                            </m:d>
                          </m:sub>
                          <m:sup/>
                          <m:e>
                            <m:func>
                              <m:func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funcPr>
                              <m:fName>
                                <m:r>
                                  <m:rPr>
                                    <m:sty m:val="p"/>
                                  </m:rPr>
                                  <a:rPr lang="vi-VN" sz="2500" kern="100">
                                    <a:effectLst/>
                                    <a:latin typeface="Cambria Math" panose="02040503050406030204" pitchFamily="18" charset="0"/>
                                    <a:ea typeface="Yu Gothic" panose="020B0400000000000000" pitchFamily="34" charset="-128"/>
                                    <a:cs typeface="Times New Roman" panose="02020603050405020304" pitchFamily="18" charset="0"/>
                                  </a:rPr>
                                  <m:t>exp</m:t>
                                </m:r>
                              </m:fName>
                              <m:e>
                                <m:d>
                                  <m:d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dPr>
                                  <m:e>
                                    <m:sSub>
                                      <m:sSubPr>
                                        <m:ctrlPr>
                                          <a:rPr lang="en-US" sz="2500"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𝑒</m:t>
                                        </m:r>
                                      </m:e>
                                      <m:sub>
                                        <m:r>
                                          <a:rPr lang="vi-VN" sz="2500" i="1" kern="100">
                                            <a:effectLst/>
                                            <a:latin typeface="Cambria Math" panose="02040503050406030204" pitchFamily="18" charset="0"/>
                                            <a:ea typeface="Yu Gothic" panose="020B0400000000000000" pitchFamily="34" charset="-128"/>
                                            <a:cs typeface="Times New Roman" panose="02020603050405020304" pitchFamily="18" charset="0"/>
                                          </a:rPr>
                                          <m:t>𝑖𝑘</m:t>
                                        </m:r>
                                      </m:sub>
                                    </m:sSub>
                                  </m:e>
                                </m:d>
                              </m:e>
                            </m:func>
                          </m:e>
                        </m:nary>
                      </m:den>
                    </m:f>
                  </m:oMath>
                </a14:m>
                <a:endParaRPr lang="en-US" sz="2500">
                  <a:latin typeface="Montserrat" panose="00000500000000000000" pitchFamily="2" charset="0"/>
                </a:endParaRPr>
              </a:p>
              <a:p>
                <a:pPr marL="342900" indent="-342900" algn="l">
                  <a:lnSpc>
                    <a:spcPts val="3639"/>
                  </a:lnSpc>
                  <a:buFont typeface="Arial" panose="020B0604020202020204" pitchFamily="34" charset="0"/>
                  <a:buChar char="•"/>
                  <a:defRPr/>
                </a:pPr>
                <a:r>
                  <a:rPr lang="vi-VN" sz="2500">
                    <a:latin typeface="Montserrat" panose="00000500000000000000" pitchFamily="2" charset="0"/>
                  </a:rPr>
                  <a:t>Cơ chế attention giúp mô hình tập trung vào những nút quan trọng hơn, giảm ảnh hưởng của các nút ít liên quan.</a:t>
                </a:r>
                <a:r>
                  <a:rPr lang="en-US" sz="2500">
                    <a:latin typeface="Montserrat" panose="00000500000000000000" pitchFamily="2" charset="0"/>
                  </a:rPr>
                  <a:t> </a:t>
                </a:r>
              </a:p>
              <a:p>
                <a:pPr marL="342900" indent="-342900" algn="l">
                  <a:lnSpc>
                    <a:spcPts val="3639"/>
                  </a:lnSpc>
                  <a:buFont typeface="Arial" panose="020B0604020202020204" pitchFamily="34" charset="0"/>
                  <a:buChar char="•"/>
                  <a:defRPr/>
                </a:pPr>
                <a:r>
                  <a:rPr lang="en-US" sz="2500">
                    <a:latin typeface="Montserrat" panose="00000500000000000000" pitchFamily="2" charset="0"/>
                  </a:rPr>
                  <a:t>GAT sử dụng </a:t>
                </a:r>
                <a:r>
                  <a:rPr lang="en-US" sz="2500" b="1">
                    <a:latin typeface="Montserrat" panose="00000500000000000000" pitchFamily="2" charset="0"/>
                  </a:rPr>
                  <a:t>multi-head attention</a:t>
                </a:r>
                <a:r>
                  <a:rPr lang="en-US" sz="2500">
                    <a:latin typeface="Montserrat" panose="00000500000000000000" pitchFamily="2" charset="0"/>
                  </a:rPr>
                  <a:t>, cho phép mô hình học nhiều khía cạnh khác nhau của dữ liệu đồ thị.</a:t>
                </a:r>
              </a:p>
              <a:p>
                <a:pPr marL="342900" indent="-342900" algn="l">
                  <a:lnSpc>
                    <a:spcPts val="3639"/>
                  </a:lnSpc>
                  <a:buFont typeface="Arial" panose="020B0604020202020204" pitchFamily="34" charset="0"/>
                  <a:buChar char="•"/>
                  <a:defRPr/>
                </a:pPr>
                <a:r>
                  <a:rPr lang="vi-VN" sz="2500">
                    <a:latin typeface="Montserrat" panose="00000500000000000000" pitchFamily="2" charset="0"/>
                  </a:rPr>
                  <a:t>Nhờ khả năng điều chỉnh trọng số động, GAT thường được áp dụng trong các bài toán yêu cầu phân tích quan hệ phức tạp giữa các nút</a:t>
                </a:r>
                <a:r>
                  <a:rPr lang="en-US" sz="2500">
                    <a:latin typeface="Montserrat" panose="00000500000000000000" pitchFamily="2" charset="0"/>
                  </a:rPr>
                  <a:t>.</a:t>
                </a:r>
              </a:p>
            </p:txBody>
          </p:sp>
        </mc:Choice>
        <mc:Fallback xmlns="">
          <p:sp>
            <p:nvSpPr>
              <p:cNvPr id="3" name="TextBox 2">
                <a:extLst>
                  <a:ext uri="{FF2B5EF4-FFF2-40B4-BE49-F238E27FC236}">
                    <a16:creationId xmlns:a16="http://schemas.microsoft.com/office/drawing/2014/main" id="{557A1AEF-621C-8131-1721-43778BFDD94B}"/>
                  </a:ext>
                </a:extLst>
              </p:cNvPr>
              <p:cNvSpPr txBox="1">
                <a:spLocks noRot="1" noChangeAspect="1" noMove="1" noResize="1" noEditPoints="1" noAdjustHandles="1" noChangeArrowheads="1" noChangeShapeType="1" noTextEdit="1"/>
              </p:cNvSpPr>
              <p:nvPr/>
            </p:nvSpPr>
            <p:spPr>
              <a:xfrm>
                <a:off x="1905000" y="2173456"/>
                <a:ext cx="13868400" cy="5595699"/>
              </a:xfrm>
              <a:prstGeom prst="rect">
                <a:avLst/>
              </a:prstGeom>
              <a:blipFill>
                <a:blip r:embed="rId2"/>
                <a:stretch>
                  <a:fillRect l="-747" t="-218" r="-703" b="-1745"/>
                </a:stretch>
              </a:blipFill>
            </p:spPr>
            <p:txBody>
              <a:bodyPr/>
              <a:lstStyle/>
              <a:p>
                <a:r>
                  <a:rPr lang="en-US">
                    <a:noFill/>
                  </a:rPr>
                  <a:t> </a:t>
                </a:r>
              </a:p>
            </p:txBody>
          </p:sp>
        </mc:Fallback>
      </mc:AlternateContent>
    </p:spTree>
    <p:extLst>
      <p:ext uri="{BB962C8B-B14F-4D97-AF65-F5344CB8AC3E}">
        <p14:creationId xmlns:p14="http://schemas.microsoft.com/office/powerpoint/2010/main" val="397821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7146346" y="9201150"/>
            <a:ext cx="378309"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13</a:t>
            </a:r>
          </a:p>
        </p:txBody>
      </p:sp>
      <p:sp>
        <p:nvSpPr>
          <p:cNvPr id="5" name="TextBox 4">
            <a:extLst>
              <a:ext uri="{FF2B5EF4-FFF2-40B4-BE49-F238E27FC236}">
                <a16:creationId xmlns:a16="http://schemas.microsoft.com/office/drawing/2014/main" id="{5B52FEA9-2D7F-51D5-F6F0-B9368EF77F60}"/>
              </a:ext>
            </a:extLst>
          </p:cNvPr>
          <p:cNvSpPr txBox="1"/>
          <p:nvPr/>
        </p:nvSpPr>
        <p:spPr>
          <a:xfrm>
            <a:off x="1600200" y="2476500"/>
            <a:ext cx="15392400" cy="3077637"/>
          </a:xfrm>
          <a:prstGeom prst="rect">
            <a:avLst/>
          </a:prstGeom>
          <a:noFill/>
        </p:spPr>
        <p:txBody>
          <a:bodyPr wrap="square" rtlCol="0">
            <a:spAutoFit/>
          </a:bodyPr>
          <a:lstStyle/>
          <a:p>
            <a:pPr>
              <a:buNone/>
            </a:pPr>
            <a:r>
              <a:rPr lang="en-US" sz="2800" b="1">
                <a:latin typeface="Montserrat" panose="00000500000000000000" pitchFamily="2" charset="0"/>
              </a:rPr>
              <a:t> Ứng dụng của GCN:</a:t>
            </a:r>
          </a:p>
          <a:p>
            <a:pPr marL="457200" indent="-457200">
              <a:buFont typeface="Arial" panose="020B0604020202020204" pitchFamily="34" charset="0"/>
              <a:buChar char="•"/>
            </a:pPr>
            <a:r>
              <a:rPr lang="en-US" sz="2800">
                <a:effectLst/>
                <a:latin typeface="Montserrat" panose="00000500000000000000" pitchFamily="2" charset="0"/>
              </a:rPr>
              <a:t>Phân loại chức năng đoạn mã (Code Classification).</a:t>
            </a:r>
          </a:p>
          <a:p>
            <a:pPr marL="457200" indent="-457200">
              <a:buFont typeface="Arial" panose="020B0604020202020204" pitchFamily="34" charset="0"/>
              <a:buChar char="•"/>
            </a:pPr>
            <a:r>
              <a:rPr lang="en-US" sz="2800">
                <a:effectLst/>
                <a:latin typeface="Montserrat" panose="00000500000000000000" pitchFamily="2" charset="0"/>
              </a:rPr>
              <a:t>Phát hiện lỗ hổng bảo mật (Vulnerability Detection).</a:t>
            </a:r>
          </a:p>
          <a:p>
            <a:pPr marL="457200" indent="-457200">
              <a:buFont typeface="Arial" panose="020B0604020202020204" pitchFamily="34" charset="0"/>
              <a:buChar char="•"/>
            </a:pPr>
            <a:r>
              <a:rPr lang="en-US" sz="2800">
                <a:effectLst/>
                <a:latin typeface="Montserrat" panose="00000500000000000000" pitchFamily="2" charset="0"/>
              </a:rPr>
              <a:t>Phát hiện mã trùng lặp (Code Clone Detection).</a:t>
            </a:r>
          </a:p>
          <a:p>
            <a:pPr marL="457200" indent="-457200">
              <a:buFont typeface="Arial" panose="020B0604020202020204" pitchFamily="34" charset="0"/>
              <a:buChar char="•"/>
            </a:pPr>
            <a:r>
              <a:rPr lang="en-US" sz="2800">
                <a:effectLst/>
                <a:latin typeface="Montserrat" panose="00000500000000000000" pitchFamily="2" charset="0"/>
              </a:rPr>
              <a:t>Gợi ý tên hàm và tóm tắt mã (Function Name Prediction &amp; Code Summarization).</a:t>
            </a:r>
          </a:p>
          <a:p>
            <a:pPr marL="457200" indent="-457200">
              <a:buFont typeface="Arial" panose="020B0604020202020204" pitchFamily="34" charset="0"/>
              <a:buChar char="•"/>
            </a:pPr>
            <a:r>
              <a:rPr lang="en-US" sz="2800">
                <a:effectLst/>
                <a:latin typeface="Montserrat" panose="00000500000000000000" pitchFamily="2" charset="0"/>
              </a:rPr>
              <a:t>Đánh giá độ phức tạp và phong cách code (Complexity and Style Assessment).</a:t>
            </a:r>
            <a:endParaRPr lang="en-US" sz="2800" b="1">
              <a:latin typeface="Montserrat" panose="00000500000000000000" pitchFamily="2" charset="0"/>
            </a:endParaRPr>
          </a:p>
          <a:p>
            <a:pPr marL="457200" indent="-457200">
              <a:buFont typeface="Arial" panose="020B0604020202020204" pitchFamily="34" charset="0"/>
              <a:buChar char="•"/>
            </a:pPr>
            <a:endParaRPr lang="vi-VN" sz="2599" b="1">
              <a:solidFill>
                <a:srgbClr val="000000"/>
              </a:solidFill>
              <a:latin typeface="Montserrat" panose="00000500000000000000" pitchFamily="2" charset="0"/>
            </a:endParaRPr>
          </a:p>
        </p:txBody>
      </p:sp>
      <p:sp>
        <p:nvSpPr>
          <p:cNvPr id="6" name="TextBox 3">
            <a:extLst>
              <a:ext uri="{FF2B5EF4-FFF2-40B4-BE49-F238E27FC236}">
                <a16:creationId xmlns:a16="http://schemas.microsoft.com/office/drawing/2014/main" id="{2694AD3D-0FC3-BE49-A03C-5342BE214781}"/>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3. ỨNG DỤNG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1E48-10C9-49E1-859D-3912A89CBCB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5BFCC7BC-8E99-4CE9-BF04-9C4698756B0A}"/>
              </a:ext>
            </a:extLst>
          </p:cNvPr>
          <p:cNvSpPr txBox="1"/>
          <p:nvPr/>
        </p:nvSpPr>
        <p:spPr>
          <a:xfrm>
            <a:off x="17126308" y="9201150"/>
            <a:ext cx="418384"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14</a:t>
            </a:r>
          </a:p>
        </p:txBody>
      </p:sp>
      <p:sp>
        <p:nvSpPr>
          <p:cNvPr id="5" name="TextBox 4">
            <a:extLst>
              <a:ext uri="{FF2B5EF4-FFF2-40B4-BE49-F238E27FC236}">
                <a16:creationId xmlns:a16="http://schemas.microsoft.com/office/drawing/2014/main" id="{96A18483-DC8B-F5FE-F3E6-C376D37AE2B4}"/>
              </a:ext>
            </a:extLst>
          </p:cNvPr>
          <p:cNvSpPr txBox="1"/>
          <p:nvPr/>
        </p:nvSpPr>
        <p:spPr>
          <a:xfrm>
            <a:off x="1676400" y="2087582"/>
            <a:ext cx="15392400" cy="3970318"/>
          </a:xfrm>
          <a:prstGeom prst="rect">
            <a:avLst/>
          </a:prstGeom>
          <a:noFill/>
        </p:spPr>
        <p:txBody>
          <a:bodyPr wrap="square" rtlCol="0">
            <a:spAutoFit/>
          </a:bodyPr>
          <a:lstStyle/>
          <a:p>
            <a:pPr>
              <a:buNone/>
            </a:pPr>
            <a:r>
              <a:rPr lang="en-US" sz="2800" b="1">
                <a:latin typeface="Montserrat" panose="00000500000000000000" pitchFamily="2" charset="0"/>
              </a:rPr>
              <a:t> Ứng dụng của GAT:</a:t>
            </a:r>
          </a:p>
          <a:p>
            <a:pPr marL="457200" indent="-457200">
              <a:buFont typeface="Arial" panose="020B0604020202020204" pitchFamily="34" charset="0"/>
              <a:buChar char="•"/>
            </a:pPr>
            <a:r>
              <a:rPr lang="en-US" sz="2800">
                <a:effectLst/>
                <a:latin typeface="Montserrat" panose="00000500000000000000" pitchFamily="2" charset="0"/>
              </a:rPr>
              <a:t>Phân loại AST với nhấn mạnh cú pháp quan trọng (AST Classification with Syntax Focus)</a:t>
            </a:r>
            <a:r>
              <a:rPr lang="en-US" sz="2599" b="1">
                <a:solidFill>
                  <a:srgbClr val="000000"/>
                </a:solidFill>
                <a:effectLst/>
                <a:latin typeface="Montserrat" panose="00000500000000000000" pitchFamily="2" charset="0"/>
              </a:rPr>
              <a:t>.</a:t>
            </a:r>
          </a:p>
          <a:p>
            <a:pPr marL="457200" indent="-457200">
              <a:buFont typeface="Arial" panose="020B0604020202020204" pitchFamily="34" charset="0"/>
              <a:buChar char="•"/>
            </a:pPr>
            <a:r>
              <a:rPr lang="vi-VN" sz="2800">
                <a:effectLst/>
                <a:latin typeface="Montserrat" panose="00000500000000000000" pitchFamily="2" charset="0"/>
              </a:rPr>
              <a:t>Tăng cường biểu diễn đa chiều qua multi-head attention (Multi-Head Attention for Rich Representation</a:t>
            </a:r>
            <a:r>
              <a:rPr lang="en-US" sz="2800">
                <a:effectLst/>
                <a:latin typeface="Montserrat" panose="00000500000000000000" pitchFamily="2" charset="0"/>
              </a:rPr>
              <a:t>).</a:t>
            </a:r>
          </a:p>
          <a:p>
            <a:pPr marL="457200" indent="-457200">
              <a:buFont typeface="Arial" panose="020B0604020202020204" pitchFamily="34" charset="0"/>
              <a:buChar char="•"/>
            </a:pPr>
            <a:r>
              <a:rPr lang="en-US" sz="2800">
                <a:effectLst/>
                <a:latin typeface="Montserrat" panose="00000500000000000000" pitchFamily="2" charset="0"/>
              </a:rPr>
              <a:t>Cung cấp tính diễn giải qua ma trận chú ý (Interpretability via Attention Matrix)</a:t>
            </a:r>
            <a:r>
              <a:rPr lang="en-US" sz="2800">
                <a:latin typeface="Montserrat" panose="00000500000000000000" pitchFamily="2" charset="0"/>
              </a:rPr>
              <a:t>.</a:t>
            </a:r>
          </a:p>
          <a:p>
            <a:pPr marL="457200" indent="-457200">
              <a:buFont typeface="Arial" panose="020B0604020202020204" pitchFamily="34" charset="0"/>
              <a:buChar char="•"/>
            </a:pPr>
            <a:r>
              <a:rPr lang="en-US" sz="2800">
                <a:effectLst/>
                <a:latin typeface="Montserrat" panose="00000500000000000000" pitchFamily="2" charset="0"/>
              </a:rPr>
              <a:t>Giảm nhiễu từ node ít liên quan (Noise Reduction from Irrelevant Nodes)</a:t>
            </a:r>
            <a:r>
              <a:rPr lang="en-US" sz="2800">
                <a:latin typeface="Montserrat" panose="00000500000000000000" pitchFamily="2" charset="0"/>
              </a:rPr>
              <a:t>.</a:t>
            </a:r>
          </a:p>
          <a:p>
            <a:pPr marL="457200" indent="-457200">
              <a:buFont typeface="Arial" panose="020B0604020202020204" pitchFamily="34" charset="0"/>
              <a:buChar char="•"/>
            </a:pPr>
            <a:r>
              <a:rPr lang="en-US" sz="2800">
                <a:effectLst/>
                <a:latin typeface="Montserrat" panose="00000500000000000000" pitchFamily="2" charset="0"/>
              </a:rPr>
              <a:t>Phân loại chính xác với cấu trúc cây phức tạp (Accurate Classification with Complex Trees)</a:t>
            </a:r>
            <a:r>
              <a:rPr lang="en-US" sz="2800">
                <a:latin typeface="Montserrat" panose="00000500000000000000" pitchFamily="2" charset="0"/>
              </a:rPr>
              <a:t>.</a:t>
            </a:r>
            <a:endParaRPr lang="en-US" sz="2800">
              <a:effectLst/>
              <a:latin typeface="Montserrat" panose="00000500000000000000" pitchFamily="2" charset="0"/>
            </a:endParaRPr>
          </a:p>
        </p:txBody>
      </p:sp>
      <p:sp>
        <p:nvSpPr>
          <p:cNvPr id="6" name="TextBox 3">
            <a:extLst>
              <a:ext uri="{FF2B5EF4-FFF2-40B4-BE49-F238E27FC236}">
                <a16:creationId xmlns:a16="http://schemas.microsoft.com/office/drawing/2014/main" id="{19E9E5EA-378A-30BE-1DD2-55F00D8AA6AF}"/>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3. ỨNG DỤNG</a:t>
            </a:r>
          </a:p>
        </p:txBody>
      </p:sp>
    </p:spTree>
    <p:extLst>
      <p:ext uri="{BB962C8B-B14F-4D97-AF65-F5344CB8AC3E}">
        <p14:creationId xmlns:p14="http://schemas.microsoft.com/office/powerpoint/2010/main" val="42188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9AE4D-62CD-2990-C02E-E7C0CF612236}"/>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BE612812-E0DF-0B6A-DF49-356555C711A9}"/>
              </a:ext>
            </a:extLst>
          </p:cNvPr>
          <p:cNvSpPr txBox="1"/>
          <p:nvPr/>
        </p:nvSpPr>
        <p:spPr>
          <a:xfrm>
            <a:off x="17145544" y="9201150"/>
            <a:ext cx="379912"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15</a:t>
            </a:r>
          </a:p>
        </p:txBody>
      </p:sp>
      <p:sp>
        <p:nvSpPr>
          <p:cNvPr id="6" name="TextBox 3">
            <a:extLst>
              <a:ext uri="{FF2B5EF4-FFF2-40B4-BE49-F238E27FC236}">
                <a16:creationId xmlns:a16="http://schemas.microsoft.com/office/drawing/2014/main" id="{03A71343-ED9F-B8E8-DD61-39F0C440048A}"/>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3. ỨNG DỤNG</a:t>
            </a:r>
          </a:p>
        </p:txBody>
      </p:sp>
      <p:sp>
        <p:nvSpPr>
          <p:cNvPr id="11" name="Rectangle 6">
            <a:extLst>
              <a:ext uri="{FF2B5EF4-FFF2-40B4-BE49-F238E27FC236}">
                <a16:creationId xmlns:a16="http://schemas.microsoft.com/office/drawing/2014/main" id="{7820632C-B714-31A1-8602-AC501356A7F8}"/>
              </a:ext>
            </a:extLst>
          </p:cNvPr>
          <p:cNvSpPr>
            <a:spLocks noChangeArrowheads="1"/>
          </p:cNvSpPr>
          <p:nvPr/>
        </p:nvSpPr>
        <p:spPr bwMode="auto">
          <a:xfrm>
            <a:off x="1638300" y="1943100"/>
            <a:ext cx="150114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800" b="1">
                <a:latin typeface="Montserrat" panose="00000500000000000000" pitchFamily="2" charset="0"/>
              </a:rPr>
              <a:t> Ứng dụng của 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a:ln>
                  <a:noFill/>
                </a:ln>
                <a:solidFill>
                  <a:schemeClr val="tx1"/>
                </a:solidFill>
                <a:effectLst/>
                <a:latin typeface="Montserrat" panose="00000500000000000000" pitchFamily="2" charset="0"/>
              </a:rPr>
              <a:t>AST giúp kiểm tra ngữ nghĩa và tối ưu mã trong trình biên dịch.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a:ln>
                  <a:noFill/>
                </a:ln>
                <a:solidFill>
                  <a:schemeClr val="tx1"/>
                </a:solidFill>
                <a:effectLst/>
                <a:latin typeface="Montserrat" panose="00000500000000000000" pitchFamily="2" charset="0"/>
              </a:rPr>
              <a:t>Dựa trên AST, trình biên dịch sinh ra mã đích/mã máy chính xác.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a:ln>
                  <a:noFill/>
                </a:ln>
                <a:solidFill>
                  <a:schemeClr val="tx1"/>
                </a:solidFill>
                <a:effectLst/>
                <a:latin typeface="Montserrat" panose="00000500000000000000" pitchFamily="2" charset="0"/>
              </a:rPr>
              <a:t>IDE dùng AST để hỗ trợ gợi ý mã, đánh dấu lỗi và điều hướng nhanh.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a:ln>
                  <a:noFill/>
                </a:ln>
                <a:solidFill>
                  <a:schemeClr val="tx1"/>
                </a:solidFill>
                <a:effectLst/>
                <a:latin typeface="Montserrat" panose="00000500000000000000" pitchFamily="2" charset="0"/>
              </a:rPr>
              <a:t>AST là nền tảng cho phân tích tĩnh, giúp phát hiện lỗi mà không cần chạy chương trình.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a:ln>
                  <a:noFill/>
                </a:ln>
                <a:solidFill>
                  <a:schemeClr val="tx1"/>
                </a:solidFill>
                <a:effectLst/>
                <a:latin typeface="Montserrat" panose="00000500000000000000" pitchFamily="2" charset="0"/>
              </a:rPr>
              <a:t>Refactoring và codemod sử dụng AST để chỉnh sửa mã an toàn, chính xác và nhất quán.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a:ln>
                  <a:noFill/>
                </a:ln>
                <a:solidFill>
                  <a:schemeClr val="tx1"/>
                </a:solidFill>
                <a:effectLst/>
                <a:latin typeface="Montserrat" panose="00000500000000000000" pitchFamily="2" charset="0"/>
              </a:rPr>
              <a:t>Trong học máy, AST được dùng để trích xuất đặc trưng cho mô hình hiểu cấu trúc mã.</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a:ln>
                  <a:noFill/>
                </a:ln>
                <a:solidFill>
                  <a:schemeClr val="tx1"/>
                </a:solidFill>
                <a:effectLst/>
                <a:latin typeface="Montserrat" panose="00000500000000000000" pitchFamily="2" charset="0"/>
              </a:rPr>
              <a:t>AST hỗ trợ các tác vụ như dự đoán tên biến, phát hiện mã trùng, lỗi logic và tóm tắt chức năng.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1974980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p:cNvGraphicFramePr>
                <a:graphicFrameLocks noGrp="1"/>
              </p:cNvGraphicFramePr>
              <p:nvPr>
                <p:extLst>
                  <p:ext uri="{D42A27DB-BD31-4B8C-83A1-F6EECF244321}">
                    <p14:modId xmlns:p14="http://schemas.microsoft.com/office/powerpoint/2010/main" val="1182286472"/>
                  </p:ext>
                </p:extLst>
              </p:nvPr>
            </p:nvGraphicFramePr>
            <p:xfrm>
              <a:off x="1028700" y="2095500"/>
              <a:ext cx="16230600" cy="4953000"/>
            </p:xfrm>
            <a:graphic>
              <a:graphicData uri="http://schemas.openxmlformats.org/drawingml/2006/table">
                <a:tbl>
                  <a:tblPr/>
                  <a:tblGrid>
                    <a:gridCol w="2410908">
                      <a:extLst>
                        <a:ext uri="{9D8B030D-6E8A-4147-A177-3AD203B41FA5}">
                          <a16:colId xmlns:a16="http://schemas.microsoft.com/office/drawing/2014/main" val="20000"/>
                        </a:ext>
                      </a:extLst>
                    </a:gridCol>
                    <a:gridCol w="6909846">
                      <a:extLst>
                        <a:ext uri="{9D8B030D-6E8A-4147-A177-3AD203B41FA5}">
                          <a16:colId xmlns:a16="http://schemas.microsoft.com/office/drawing/2014/main" val="20001"/>
                        </a:ext>
                      </a:extLst>
                    </a:gridCol>
                    <a:gridCol w="6909846">
                      <a:extLst>
                        <a:ext uri="{9D8B030D-6E8A-4147-A177-3AD203B41FA5}">
                          <a16:colId xmlns:a16="http://schemas.microsoft.com/office/drawing/2014/main" val="20002"/>
                        </a:ext>
                      </a:extLst>
                    </a:gridCol>
                  </a:tblGrid>
                  <a:tr h="898256">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Tiêu chí</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Attention Network (GAT)</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54744">
                    <a:tc>
                      <a:txBody>
                        <a:bodyPr/>
                        <a:lstStyle/>
                        <a:p>
                          <a:pPr algn="l">
                            <a:lnSpc>
                              <a:spcPts val="3639"/>
                            </a:lnSpc>
                            <a:defRPr/>
                          </a:pPr>
                          <a:r>
                            <a:rPr lang="en-US" sz="2599" b="1">
                              <a:solidFill>
                                <a:srgbClr val="000000"/>
                              </a:solidFill>
                              <a:latin typeface="Montserrat" panose="00000500000000000000" pitchFamily="2" charset="0"/>
                              <a:ea typeface="Montserrat Bold"/>
                              <a:cs typeface="Montserrat Bold"/>
                              <a:sym typeface="Montserrat Bold"/>
                            </a:rPr>
                            <a:t>Phương pháp tổng hợp</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vi-VN" sz="2600">
                              <a:latin typeface="Montserrat" panose="00000500000000000000" pitchFamily="2" charset="0"/>
                            </a:rPr>
                            <a:t>Tổng hợp thông tin từ các nút láng giềng bằng cách trung bình có trọng số cố định, dựa vào cấu trúc đồ thị. Trọng số giữa các nút được tính theo công thức</a:t>
                          </a:r>
                          <a:r>
                            <a:rPr lang="en-US" sz="2600">
                              <a:latin typeface="Montserrat" panose="00000500000000000000" pitchFamily="2" charset="0"/>
                            </a:rPr>
                            <a:t> </a:t>
                          </a:r>
                          <a14:m>
                            <m:oMath xmlns:m="http://schemas.openxmlformats.org/officeDocument/2006/math">
                              <m:f>
                                <m:fPr>
                                  <m:ctrlPr>
                                    <a:rPr lang="en-US" sz="2600" i="1" kern="1200" smtClean="0">
                                      <a:solidFill>
                                        <a:schemeClr val="tx1"/>
                                      </a:solidFill>
                                      <a:effectLst/>
                                      <a:latin typeface="Cambria Math" panose="02040503050406030204" pitchFamily="18" charset="0"/>
                                      <a:ea typeface="+mn-ea"/>
                                      <a:cs typeface="+mn-cs"/>
                                    </a:rPr>
                                  </m:ctrlPr>
                                </m:fPr>
                                <m:num>
                                  <m:r>
                                    <a:rPr lang="en-US" sz="2600" i="1" kern="1200">
                                      <a:solidFill>
                                        <a:schemeClr val="tx1"/>
                                      </a:solidFill>
                                      <a:effectLst/>
                                      <a:latin typeface="Cambria Math" panose="02040503050406030204" pitchFamily="18" charset="0"/>
                                      <a:ea typeface="+mn-ea"/>
                                      <a:cs typeface="+mn-cs"/>
                                    </a:rPr>
                                    <m:t>1</m:t>
                                  </m:r>
                                </m:num>
                                <m:den>
                                  <m:rad>
                                    <m:radPr>
                                      <m:degHide m:val="on"/>
                                      <m:ctrlPr>
                                        <a:rPr lang="en-US" sz="2600" i="1" kern="1200">
                                          <a:solidFill>
                                            <a:schemeClr val="tx1"/>
                                          </a:solidFill>
                                          <a:effectLst/>
                                          <a:latin typeface="Cambria Math" panose="02040503050406030204" pitchFamily="18" charset="0"/>
                                          <a:ea typeface="+mn-ea"/>
                                          <a:cs typeface="+mn-cs"/>
                                        </a:rPr>
                                      </m:ctrlPr>
                                    </m:radPr>
                                    <m:deg/>
                                    <m:e>
                                      <m:sSub>
                                        <m:sSubPr>
                                          <m:ctrlPr>
                                            <a:rPr lang="en-US" sz="2600" i="1" kern="1200">
                                              <a:solidFill>
                                                <a:schemeClr val="tx1"/>
                                              </a:solidFill>
                                              <a:effectLst/>
                                              <a:latin typeface="Cambria Math" panose="02040503050406030204" pitchFamily="18" charset="0"/>
                                              <a:ea typeface="+mn-ea"/>
                                              <a:cs typeface="+mn-cs"/>
                                            </a:rPr>
                                          </m:ctrlPr>
                                        </m:sSubPr>
                                        <m:e>
                                          <m:r>
                                            <a:rPr lang="en-US" sz="2600" i="1" kern="1200">
                                              <a:solidFill>
                                                <a:schemeClr val="tx1"/>
                                              </a:solidFill>
                                              <a:effectLst/>
                                              <a:latin typeface="Cambria Math" panose="02040503050406030204" pitchFamily="18" charset="0"/>
                                              <a:ea typeface="+mn-ea"/>
                                              <a:cs typeface="+mn-cs"/>
                                            </a:rPr>
                                            <m:t>𝑑</m:t>
                                          </m:r>
                                        </m:e>
                                        <m:sub>
                                          <m:r>
                                            <a:rPr lang="en-US" sz="2600" i="1" kern="1200">
                                              <a:solidFill>
                                                <a:schemeClr val="tx1"/>
                                              </a:solidFill>
                                              <a:effectLst/>
                                              <a:latin typeface="Cambria Math" panose="02040503050406030204" pitchFamily="18" charset="0"/>
                                              <a:ea typeface="+mn-ea"/>
                                              <a:cs typeface="+mn-cs"/>
                                            </a:rPr>
                                            <m:t>𝑖</m:t>
                                          </m:r>
                                        </m:sub>
                                      </m:sSub>
                                      <m:sSub>
                                        <m:sSubPr>
                                          <m:ctrlPr>
                                            <a:rPr lang="en-US" sz="2600" i="1" kern="1200">
                                              <a:solidFill>
                                                <a:schemeClr val="tx1"/>
                                              </a:solidFill>
                                              <a:effectLst/>
                                              <a:latin typeface="Cambria Math" panose="02040503050406030204" pitchFamily="18" charset="0"/>
                                              <a:ea typeface="+mn-ea"/>
                                              <a:cs typeface="+mn-cs"/>
                                            </a:rPr>
                                          </m:ctrlPr>
                                        </m:sSubPr>
                                        <m:e>
                                          <m:r>
                                            <a:rPr lang="en-US" sz="2600" i="1" kern="1200">
                                              <a:solidFill>
                                                <a:schemeClr val="tx1"/>
                                              </a:solidFill>
                                              <a:effectLst/>
                                              <a:latin typeface="Cambria Math" panose="02040503050406030204" pitchFamily="18" charset="0"/>
                                              <a:ea typeface="+mn-ea"/>
                                              <a:cs typeface="+mn-cs"/>
                                            </a:rPr>
                                            <m:t>𝑑</m:t>
                                          </m:r>
                                        </m:e>
                                        <m:sub>
                                          <m:r>
                                            <a:rPr lang="en-US" sz="2600" i="1" kern="1200">
                                              <a:solidFill>
                                                <a:schemeClr val="tx1"/>
                                              </a:solidFill>
                                              <a:effectLst/>
                                              <a:latin typeface="Cambria Math" panose="02040503050406030204" pitchFamily="18" charset="0"/>
                                              <a:ea typeface="+mn-ea"/>
                                              <a:cs typeface="+mn-cs"/>
                                            </a:rPr>
                                            <m:t>𝑗</m:t>
                                          </m:r>
                                        </m:sub>
                                      </m:sSub>
                                    </m:e>
                                  </m:rad>
                                </m:den>
                              </m:f>
                            </m:oMath>
                          </a14:m>
                          <a:r>
                            <a:rPr lang="en-US" sz="2600" kern="100">
                              <a:effectLst/>
                              <a:latin typeface="Montserrat" panose="00000500000000000000" pitchFamily="2" charset="0"/>
                              <a:ea typeface="Yu Gothic" panose="020B0400000000000000" pitchFamily="34" charset="-128"/>
                              <a:cs typeface="Times New Roman" panose="02020603050405020304" pitchFamily="18" charset="0"/>
                            </a:rPr>
                            <a:t>, </a:t>
                          </a:r>
                          <a:r>
                            <a:rPr lang="vi-VN" sz="2600">
                              <a:latin typeface="Montserrat" panose="00000500000000000000" pitchFamily="2" charset="0"/>
                            </a:rPr>
                            <a:t>coi tất cả láng giềng quan trọng như </a:t>
                          </a:r>
                          <a:r>
                            <a:rPr lang="vi-VN" sz="2600" i="0">
                              <a:latin typeface="Montserrat" panose="00000500000000000000" pitchFamily="2" charset="0"/>
                            </a:rPr>
                            <a:t>nhau </a:t>
                          </a:r>
                          <a:r>
                            <a:rPr lang="vi-VN" sz="2600">
                              <a:latin typeface="Montserrat" panose="00000500000000000000" pitchFamily="2" charset="0"/>
                            </a:rPr>
                            <a:t>sau khi chuẩn hóa theo bậc.</a:t>
                          </a:r>
                        </a:p>
                        <a:p>
                          <a:pPr algn="l">
                            <a:lnSpc>
                              <a:spcPct val="115000"/>
                            </a:lnSpc>
                            <a:spcAft>
                              <a:spcPts val="800"/>
                            </a:spcAft>
                            <a:buNone/>
                          </a:pPr>
                          <a:endParaRPr lang="en-US" sz="2600" kern="100">
                            <a:effectLst/>
                            <a:latin typeface="Montserrat" panose="00000500000000000000" pitchFamily="2" charset="0"/>
                            <a:ea typeface="Yu Gothic" panose="020B0400000000000000" pitchFamily="34" charset="-128"/>
                            <a:cs typeface="Times New Roman" panose="02020603050405020304" pitchFamily="18" charset="0"/>
                          </a:endParaRPr>
                        </a:p>
                      </a:txBody>
                      <a:tcPr marL="68580" marR="68580"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15000"/>
                            </a:lnSpc>
                            <a:spcAft>
                              <a:spcPts val="800"/>
                            </a:spcAft>
                            <a:buNone/>
                          </a:pPr>
                          <a:r>
                            <a:rPr lang="vi-VN" sz="2600">
                              <a:latin typeface="Montserrat" panose="00000500000000000000" pitchFamily="2" charset="0"/>
                            </a:rPr>
                            <a:t>Áp dụng cơ chế tự chú ý (self-attention) để học trọng số giữa các nút lân cận một cách linh hoạt. Mỗi cặp nút i,</a:t>
                          </a:r>
                          <a:r>
                            <a:rPr lang="en-US" sz="2600">
                              <a:latin typeface="Montserrat" panose="00000500000000000000" pitchFamily="2" charset="0"/>
                            </a:rPr>
                            <a:t> </a:t>
                          </a:r>
                          <a:r>
                            <a:rPr lang="vi-VN" sz="2600">
                              <a:latin typeface="Montserrat" panose="00000500000000000000" pitchFamily="2" charset="0"/>
                            </a:rPr>
                            <a:t>j có hệ số chú ý </a:t>
                          </a:r>
                          <a14:m>
                            <m:oMath xmlns:m="http://schemas.openxmlformats.org/officeDocument/2006/math">
                              <m:sSub>
                                <m:sSubPr>
                                  <m:ctrlPr>
                                    <a:rPr lang="en-US" sz="2600" i="1" kern="1200" smtClean="0">
                                      <a:solidFill>
                                        <a:schemeClr val="tx1"/>
                                      </a:solidFill>
                                      <a:effectLst/>
                                      <a:latin typeface="Cambria Math" panose="02040503050406030204" pitchFamily="18" charset="0"/>
                                      <a:ea typeface="+mn-ea"/>
                                      <a:cs typeface="+mn-cs"/>
                                    </a:rPr>
                                  </m:ctrlPr>
                                </m:sSubPr>
                                <m:e>
                                  <m:r>
                                    <a:rPr lang="en-US" sz="2600" i="1" kern="1200">
                                      <a:solidFill>
                                        <a:schemeClr val="tx1"/>
                                      </a:solidFill>
                                      <a:effectLst/>
                                      <a:latin typeface="Cambria Math" panose="02040503050406030204" pitchFamily="18" charset="0"/>
                                      <a:ea typeface="+mn-ea"/>
                                      <a:cs typeface="+mn-cs"/>
                                    </a:rPr>
                                    <m:t>𝑒</m:t>
                                  </m:r>
                                </m:e>
                                <m:sub>
                                  <m:r>
                                    <a:rPr lang="en-US" sz="2600" i="1" kern="1200">
                                      <a:solidFill>
                                        <a:schemeClr val="tx1"/>
                                      </a:solidFill>
                                      <a:effectLst/>
                                      <a:latin typeface="Cambria Math" panose="02040503050406030204" pitchFamily="18" charset="0"/>
                                      <a:ea typeface="+mn-ea"/>
                                      <a:cs typeface="+mn-cs"/>
                                    </a:rPr>
                                    <m:t>𝑖𝑗</m:t>
                                  </m:r>
                                </m:sub>
                              </m:sSub>
                            </m:oMath>
                          </a14:m>
                          <a:r>
                            <a:rPr lang="vi-VN" sz="2600">
                              <a:latin typeface="Montserrat" panose="00000500000000000000" pitchFamily="2" charset="0"/>
                            </a:rPr>
                            <a:t>​, được tính qua mạng con và chuẩn hóa bằng softmax. Điều này giúp mô hình điều chỉnh mức độ ảnh hưởng của từng láng giềng theo ngữ cảnh của nút trung tâm.</a:t>
                          </a:r>
                          <a:endParaRPr lang="en-US" sz="2600" kern="100">
                            <a:effectLst/>
                            <a:latin typeface="Montserrat" panose="00000500000000000000" pitchFamily="2" charset="0"/>
                            <a:ea typeface="Yu Gothic" panose="020B0400000000000000" pitchFamily="34" charset="-128"/>
                            <a:cs typeface="Times New Roman" panose="02020603050405020304" pitchFamily="18" charset="0"/>
                          </a:endParaRPr>
                        </a:p>
                      </a:txBody>
                      <a:tcPr marL="68580" marR="68580"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 name="Table 2"/>
              <p:cNvGraphicFramePr>
                <a:graphicFrameLocks noGrp="1"/>
              </p:cNvGraphicFramePr>
              <p:nvPr>
                <p:extLst>
                  <p:ext uri="{D42A27DB-BD31-4B8C-83A1-F6EECF244321}">
                    <p14:modId xmlns:p14="http://schemas.microsoft.com/office/powerpoint/2010/main" val="1182286472"/>
                  </p:ext>
                </p:extLst>
              </p:nvPr>
            </p:nvGraphicFramePr>
            <p:xfrm>
              <a:off x="1028700" y="2095500"/>
              <a:ext cx="16230600" cy="4953000"/>
            </p:xfrm>
            <a:graphic>
              <a:graphicData uri="http://schemas.openxmlformats.org/drawingml/2006/table">
                <a:tbl>
                  <a:tblPr/>
                  <a:tblGrid>
                    <a:gridCol w="2410908">
                      <a:extLst>
                        <a:ext uri="{9D8B030D-6E8A-4147-A177-3AD203B41FA5}">
                          <a16:colId xmlns:a16="http://schemas.microsoft.com/office/drawing/2014/main" val="20000"/>
                        </a:ext>
                      </a:extLst>
                    </a:gridCol>
                    <a:gridCol w="6909846">
                      <a:extLst>
                        <a:ext uri="{9D8B030D-6E8A-4147-A177-3AD203B41FA5}">
                          <a16:colId xmlns:a16="http://schemas.microsoft.com/office/drawing/2014/main" val="20001"/>
                        </a:ext>
                      </a:extLst>
                    </a:gridCol>
                    <a:gridCol w="6909846">
                      <a:extLst>
                        <a:ext uri="{9D8B030D-6E8A-4147-A177-3AD203B41FA5}">
                          <a16:colId xmlns:a16="http://schemas.microsoft.com/office/drawing/2014/main" val="20002"/>
                        </a:ext>
                      </a:extLst>
                    </a:gridCol>
                  </a:tblGrid>
                  <a:tr h="898256">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Tiêu chí</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Attention Network (GAT)</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54744">
                    <a:tc>
                      <a:txBody>
                        <a:bodyPr/>
                        <a:lstStyle/>
                        <a:p>
                          <a:pPr algn="l">
                            <a:lnSpc>
                              <a:spcPts val="3639"/>
                            </a:lnSpc>
                            <a:defRPr/>
                          </a:pPr>
                          <a:r>
                            <a:rPr lang="en-US" sz="2599" b="1">
                              <a:solidFill>
                                <a:srgbClr val="000000"/>
                              </a:solidFill>
                              <a:latin typeface="Montserrat" panose="00000500000000000000" pitchFamily="2" charset="0"/>
                              <a:ea typeface="Montserrat Bold"/>
                              <a:cs typeface="Montserrat Bold"/>
                              <a:sym typeface="Montserrat Bold"/>
                            </a:rPr>
                            <a:t>Phương pháp tổng hợp</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endParaRPr lang="en-US"/>
                        </a:p>
                      </a:txBody>
                      <a:tcPr marL="68580" marR="68580"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blipFill>
                          <a:blip r:embed="rId2"/>
                          <a:stretch>
                            <a:fillRect l="-35185" t="-22673" r="-100529" b="-901"/>
                          </a:stretch>
                        </a:blipFill>
                      </a:tcPr>
                    </a:tc>
                    <a:tc>
                      <a:txBody>
                        <a:bodyPr/>
                        <a:lstStyle/>
                        <a:p>
                          <a:endParaRPr lang="en-US"/>
                        </a:p>
                      </a:txBody>
                      <a:tcPr marL="68580" marR="68580"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blipFill>
                          <a:blip r:embed="rId2"/>
                          <a:stretch>
                            <a:fillRect l="-135185" t="-22673" r="-529" b="-901"/>
                          </a:stretch>
                        </a:blipFill>
                      </a:tcPr>
                    </a:tc>
                    <a:extLst>
                      <a:ext uri="{0D108BD9-81ED-4DB2-BD59-A6C34878D82A}">
                        <a16:rowId xmlns:a16="http://schemas.microsoft.com/office/drawing/2014/main" val="10001"/>
                      </a:ext>
                    </a:extLst>
                  </a:tr>
                </a:tbl>
              </a:graphicData>
            </a:graphic>
          </p:graphicFrame>
        </mc:Fallback>
      </mc:AlternateContent>
      <p:sp>
        <p:nvSpPr>
          <p:cNvPr id="5" name="TextBox 5"/>
          <p:cNvSpPr txBox="1"/>
          <p:nvPr/>
        </p:nvSpPr>
        <p:spPr>
          <a:xfrm>
            <a:off x="17136728" y="9201150"/>
            <a:ext cx="397545"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16</a:t>
            </a:r>
          </a:p>
        </p:txBody>
      </p:sp>
      <p:sp>
        <p:nvSpPr>
          <p:cNvPr id="6" name="TextBox 3">
            <a:extLst>
              <a:ext uri="{FF2B5EF4-FFF2-40B4-BE49-F238E27FC236}">
                <a16:creationId xmlns:a16="http://schemas.microsoft.com/office/drawing/2014/main" id="{BC18D5FB-8FCF-2644-4DFF-75916D31640D}"/>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4. SO SÁNH GCN VÀ GAT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p:cNvGraphicFramePr>
                <a:graphicFrameLocks noGrp="1"/>
              </p:cNvGraphicFramePr>
              <p:nvPr>
                <p:extLst>
                  <p:ext uri="{D42A27DB-BD31-4B8C-83A1-F6EECF244321}">
                    <p14:modId xmlns:p14="http://schemas.microsoft.com/office/powerpoint/2010/main" val="520074051"/>
                  </p:ext>
                </p:extLst>
              </p:nvPr>
            </p:nvGraphicFramePr>
            <p:xfrm>
              <a:off x="1028700" y="2076449"/>
              <a:ext cx="16230600" cy="4057651"/>
            </p:xfrm>
            <a:graphic>
              <a:graphicData uri="http://schemas.openxmlformats.org/drawingml/2006/table">
                <a:tbl>
                  <a:tblPr/>
                  <a:tblGrid>
                    <a:gridCol w="2410908">
                      <a:extLst>
                        <a:ext uri="{9D8B030D-6E8A-4147-A177-3AD203B41FA5}">
                          <a16:colId xmlns:a16="http://schemas.microsoft.com/office/drawing/2014/main" val="20000"/>
                        </a:ext>
                      </a:extLst>
                    </a:gridCol>
                    <a:gridCol w="6909846">
                      <a:extLst>
                        <a:ext uri="{9D8B030D-6E8A-4147-A177-3AD203B41FA5}">
                          <a16:colId xmlns:a16="http://schemas.microsoft.com/office/drawing/2014/main" val="20001"/>
                        </a:ext>
                      </a:extLst>
                    </a:gridCol>
                    <a:gridCol w="6909846">
                      <a:extLst>
                        <a:ext uri="{9D8B030D-6E8A-4147-A177-3AD203B41FA5}">
                          <a16:colId xmlns:a16="http://schemas.microsoft.com/office/drawing/2014/main" val="20002"/>
                        </a:ext>
                      </a:extLst>
                    </a:gridCol>
                  </a:tblGrid>
                  <a:tr h="846031">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Tiêu chí</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11620">
                    <a:tc>
                      <a:txBody>
                        <a:bodyPr/>
                        <a:lstStyle/>
                        <a:p>
                          <a:pPr algn="l">
                            <a:lnSpc>
                              <a:spcPts val="3639"/>
                            </a:lnSpc>
                            <a:defRPr/>
                          </a:pPr>
                          <a:r>
                            <a:rPr lang="en-US" sz="2599" b="1">
                              <a:solidFill>
                                <a:srgbClr val="000000"/>
                              </a:solidFill>
                              <a:latin typeface="Montserrat" panose="00000500000000000000" pitchFamily="2" charset="0"/>
                              <a:ea typeface="Montserrat Bold"/>
                              <a:cs typeface="Montserrat Bold"/>
                              <a:sym typeface="Montserrat Bold"/>
                            </a:rPr>
                            <a:t>Tham số học</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639"/>
                            </a:lnSpc>
                            <a:defRPr/>
                          </a:pPr>
                          <a:r>
                            <a:rPr lang="en-US" sz="2600">
                              <a:latin typeface="Montserrat" panose="00000500000000000000" pitchFamily="2" charset="0"/>
                            </a:rPr>
                            <a:t>Mỗi lớp chỉ có một ma trận trọng số </a:t>
                          </a:r>
                          <a14:m>
                            <m:oMath xmlns:m="http://schemas.openxmlformats.org/officeDocument/2006/math">
                              <m:sSup>
                                <m:sSupPr>
                                  <m:ctrlPr>
                                    <a:rPr lang="en-US" sz="2600" i="1" kern="1200" smtClean="0">
                                      <a:solidFill>
                                        <a:schemeClr val="tx1"/>
                                      </a:solidFill>
                                      <a:effectLst/>
                                      <a:latin typeface="Cambria Math" panose="02040503050406030204" pitchFamily="18" charset="0"/>
                                      <a:ea typeface="+mn-ea"/>
                                      <a:cs typeface="+mn-cs"/>
                                    </a:rPr>
                                  </m:ctrlPr>
                                </m:sSupPr>
                                <m:e>
                                  <m:r>
                                    <a:rPr lang="en-US" sz="2600" i="1" kern="1200">
                                      <a:solidFill>
                                        <a:schemeClr val="tx1"/>
                                      </a:solidFill>
                                      <a:effectLst/>
                                      <a:latin typeface="Cambria Math" panose="02040503050406030204" pitchFamily="18" charset="0"/>
                                      <a:ea typeface="+mn-ea"/>
                                      <a:cs typeface="+mn-cs"/>
                                    </a:rPr>
                                    <m:t>𝑊</m:t>
                                  </m:r>
                                </m:e>
                                <m:sup>
                                  <m:d>
                                    <m:dPr>
                                      <m:ctrlPr>
                                        <a:rPr lang="en-US" sz="2600" i="1" kern="1200">
                                          <a:solidFill>
                                            <a:schemeClr val="tx1"/>
                                          </a:solidFill>
                                          <a:effectLst/>
                                          <a:latin typeface="Cambria Math" panose="02040503050406030204" pitchFamily="18" charset="0"/>
                                          <a:ea typeface="+mn-ea"/>
                                          <a:cs typeface="+mn-cs"/>
                                        </a:rPr>
                                      </m:ctrlPr>
                                    </m:dPr>
                                    <m:e>
                                      <m:r>
                                        <a:rPr lang="en-US" sz="2600" i="1" kern="1200">
                                          <a:solidFill>
                                            <a:schemeClr val="tx1"/>
                                          </a:solidFill>
                                          <a:effectLst/>
                                          <a:latin typeface="Cambria Math" panose="02040503050406030204" pitchFamily="18" charset="0"/>
                                          <a:ea typeface="+mn-ea"/>
                                          <a:cs typeface="+mn-cs"/>
                                        </a:rPr>
                                        <m:t>𝑙</m:t>
                                      </m:r>
                                    </m:e>
                                  </m:d>
                                </m:sup>
                              </m:sSup>
                            </m:oMath>
                          </a14:m>
                          <a:r>
                            <a:rPr lang="en-US" sz="2600">
                              <a:latin typeface="Montserrat" panose="00000500000000000000" pitchFamily="2" charset="0"/>
                            </a:rPr>
                            <a:t>, không có tham số riêng cho từng cạnh. Phép tổng hợp phụ thuộc hoàn toàn vào cấu trúc đồ thị (bậc nút), nên số tham số ít, mô hình gọn nhẹ.</a:t>
                          </a:r>
                        </a:p>
                      </a:txBody>
                      <a:tcPr marL="190500" marR="190500" marT="190500" marB="19050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639"/>
                            </a:lnSpc>
                            <a:defRPr/>
                          </a:pPr>
                          <a:r>
                            <a:rPr lang="vi-VN" sz="2600">
                              <a:latin typeface="Montserrat" panose="00000500000000000000" pitchFamily="2" charset="0"/>
                            </a:rPr>
                            <a:t>Mỗi head attention có thêm vector trọng số </a:t>
                          </a:r>
                          <a14:m>
                            <m:oMath xmlns:m="http://schemas.openxmlformats.org/officeDocument/2006/math">
                              <m:acc>
                                <m:accPr>
                                  <m:chr m:val="⃗"/>
                                  <m:ctrlPr>
                                    <a:rPr lang="en-US" sz="2600" i="1" kern="1200" smtClean="0">
                                      <a:solidFill>
                                        <a:schemeClr val="tx1"/>
                                      </a:solidFill>
                                      <a:effectLst/>
                                      <a:latin typeface="Cambria Math" panose="02040503050406030204" pitchFamily="18" charset="0"/>
                                      <a:ea typeface="+mn-ea"/>
                                      <a:cs typeface="+mn-cs"/>
                                    </a:rPr>
                                  </m:ctrlPr>
                                </m:accPr>
                                <m:e>
                                  <m:r>
                                    <a:rPr lang="vi-VN" sz="2600" i="1" kern="1200">
                                      <a:solidFill>
                                        <a:schemeClr val="tx1"/>
                                      </a:solidFill>
                                      <a:effectLst/>
                                      <a:latin typeface="Cambria Math" panose="02040503050406030204" pitchFamily="18" charset="0"/>
                                      <a:ea typeface="+mn-ea"/>
                                      <a:cs typeface="+mn-cs"/>
                                    </a:rPr>
                                    <m:t>𝑎</m:t>
                                  </m:r>
                                </m:e>
                              </m:acc>
                            </m:oMath>
                          </a14:m>
                          <a:r>
                            <a:rPr lang="en-US" sz="2600">
                              <a:latin typeface="Montserrat" panose="00000500000000000000" pitchFamily="2" charset="0"/>
                            </a:rPr>
                            <a:t> </a:t>
                          </a:r>
                          <a:r>
                            <a:rPr lang="vi-VN" sz="2600">
                              <a:latin typeface="Montserrat" panose="00000500000000000000" pitchFamily="2" charset="0"/>
                            </a:rPr>
                            <a:t>để học mức độ quan trọng của từng cạnh. Nhờ đó có thêm tham số chú ý được học, nên tổng số tham số nhiều hơn GCN một chút (tăng theo số head).</a:t>
                          </a:r>
                          <a:endParaRPr lang="en-US" sz="2600">
                            <a:latin typeface="Montserrat" panose="00000500000000000000" pitchFamily="2" charset="0"/>
                          </a:endParaRPr>
                        </a:p>
                      </a:txBody>
                      <a:tcPr marL="190500" marR="190500" marT="190500" marB="19050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 name="Table 2"/>
              <p:cNvGraphicFramePr>
                <a:graphicFrameLocks noGrp="1"/>
              </p:cNvGraphicFramePr>
              <p:nvPr>
                <p:extLst>
                  <p:ext uri="{D42A27DB-BD31-4B8C-83A1-F6EECF244321}">
                    <p14:modId xmlns:p14="http://schemas.microsoft.com/office/powerpoint/2010/main" val="520074051"/>
                  </p:ext>
                </p:extLst>
              </p:nvPr>
            </p:nvGraphicFramePr>
            <p:xfrm>
              <a:off x="1028700" y="2076449"/>
              <a:ext cx="16230600" cy="4057651"/>
            </p:xfrm>
            <a:graphic>
              <a:graphicData uri="http://schemas.openxmlformats.org/drawingml/2006/table">
                <a:tbl>
                  <a:tblPr/>
                  <a:tblGrid>
                    <a:gridCol w="2410908">
                      <a:extLst>
                        <a:ext uri="{9D8B030D-6E8A-4147-A177-3AD203B41FA5}">
                          <a16:colId xmlns:a16="http://schemas.microsoft.com/office/drawing/2014/main" val="20000"/>
                        </a:ext>
                      </a:extLst>
                    </a:gridCol>
                    <a:gridCol w="6909846">
                      <a:extLst>
                        <a:ext uri="{9D8B030D-6E8A-4147-A177-3AD203B41FA5}">
                          <a16:colId xmlns:a16="http://schemas.microsoft.com/office/drawing/2014/main" val="20001"/>
                        </a:ext>
                      </a:extLst>
                    </a:gridCol>
                    <a:gridCol w="6909846">
                      <a:extLst>
                        <a:ext uri="{9D8B030D-6E8A-4147-A177-3AD203B41FA5}">
                          <a16:colId xmlns:a16="http://schemas.microsoft.com/office/drawing/2014/main" val="20002"/>
                        </a:ext>
                      </a:extLst>
                    </a:gridCol>
                  </a:tblGrid>
                  <a:tr h="846031">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Tiêu chí</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11620">
                    <a:tc>
                      <a:txBody>
                        <a:bodyPr/>
                        <a:lstStyle/>
                        <a:p>
                          <a:pPr algn="l">
                            <a:lnSpc>
                              <a:spcPts val="3639"/>
                            </a:lnSpc>
                            <a:defRPr/>
                          </a:pPr>
                          <a:r>
                            <a:rPr lang="en-US" sz="2599" b="1">
                              <a:solidFill>
                                <a:srgbClr val="000000"/>
                              </a:solidFill>
                              <a:latin typeface="Montserrat" panose="00000500000000000000" pitchFamily="2" charset="0"/>
                              <a:ea typeface="Montserrat Bold"/>
                              <a:cs typeface="Montserrat Bold"/>
                              <a:sym typeface="Montserrat Bold"/>
                            </a:rPr>
                            <a:t>Tham số học</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endParaRPr lang="en-US"/>
                        </a:p>
                      </a:txBody>
                      <a:tcPr marL="190500" marR="190500" marT="190500" marB="19050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blipFill>
                          <a:blip r:embed="rId2"/>
                          <a:stretch>
                            <a:fillRect l="-35185" t="-26894" r="-100529" b="-1136"/>
                          </a:stretch>
                        </a:blipFill>
                      </a:tcPr>
                    </a:tc>
                    <a:tc>
                      <a:txBody>
                        <a:bodyPr/>
                        <a:lstStyle/>
                        <a:p>
                          <a:endParaRPr lang="en-US"/>
                        </a:p>
                      </a:txBody>
                      <a:tcPr marL="190500" marR="190500" marT="190500" marB="19050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blipFill>
                          <a:blip r:embed="rId2"/>
                          <a:stretch>
                            <a:fillRect l="-135185" t="-26894" r="-529" b="-1136"/>
                          </a:stretch>
                        </a:blipFill>
                      </a:tcPr>
                    </a:tc>
                    <a:extLst>
                      <a:ext uri="{0D108BD9-81ED-4DB2-BD59-A6C34878D82A}">
                        <a16:rowId xmlns:a16="http://schemas.microsoft.com/office/drawing/2014/main" val="10001"/>
                      </a:ext>
                    </a:extLst>
                  </a:tr>
                </a:tbl>
              </a:graphicData>
            </a:graphic>
          </p:graphicFrame>
        </mc:Fallback>
      </mc:AlternateContent>
      <p:sp>
        <p:nvSpPr>
          <p:cNvPr id="5" name="TextBox 5"/>
          <p:cNvSpPr txBox="1"/>
          <p:nvPr/>
        </p:nvSpPr>
        <p:spPr>
          <a:xfrm>
            <a:off x="17140735" y="9201150"/>
            <a:ext cx="389530"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17</a:t>
            </a:r>
          </a:p>
        </p:txBody>
      </p:sp>
      <p:sp>
        <p:nvSpPr>
          <p:cNvPr id="6" name="TextBox 3">
            <a:extLst>
              <a:ext uri="{FF2B5EF4-FFF2-40B4-BE49-F238E27FC236}">
                <a16:creationId xmlns:a16="http://schemas.microsoft.com/office/drawing/2014/main" id="{A3966DB0-027B-D56B-DF11-977710659E42}"/>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4. SO SÁNH GCN VÀ GAT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p:cNvGraphicFramePr>
                <a:graphicFrameLocks noGrp="1"/>
              </p:cNvGraphicFramePr>
              <p:nvPr>
                <p:extLst>
                  <p:ext uri="{D42A27DB-BD31-4B8C-83A1-F6EECF244321}">
                    <p14:modId xmlns:p14="http://schemas.microsoft.com/office/powerpoint/2010/main" val="762065059"/>
                  </p:ext>
                </p:extLst>
              </p:nvPr>
            </p:nvGraphicFramePr>
            <p:xfrm>
              <a:off x="1028700" y="1943100"/>
              <a:ext cx="16230600" cy="7271843"/>
            </p:xfrm>
            <a:graphic>
              <a:graphicData uri="http://schemas.openxmlformats.org/drawingml/2006/table">
                <a:tbl>
                  <a:tblPr/>
                  <a:tblGrid>
                    <a:gridCol w="2410908">
                      <a:extLst>
                        <a:ext uri="{9D8B030D-6E8A-4147-A177-3AD203B41FA5}">
                          <a16:colId xmlns:a16="http://schemas.microsoft.com/office/drawing/2014/main" val="20000"/>
                        </a:ext>
                      </a:extLst>
                    </a:gridCol>
                    <a:gridCol w="6909846">
                      <a:extLst>
                        <a:ext uri="{9D8B030D-6E8A-4147-A177-3AD203B41FA5}">
                          <a16:colId xmlns:a16="http://schemas.microsoft.com/office/drawing/2014/main" val="20001"/>
                        </a:ext>
                      </a:extLst>
                    </a:gridCol>
                    <a:gridCol w="6909846">
                      <a:extLst>
                        <a:ext uri="{9D8B030D-6E8A-4147-A177-3AD203B41FA5}">
                          <a16:colId xmlns:a16="http://schemas.microsoft.com/office/drawing/2014/main" val="20002"/>
                        </a:ext>
                      </a:extLst>
                    </a:gridCol>
                  </a:tblGrid>
                  <a:tr h="1025665">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Tiêu chí</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98535">
                    <a:tc>
                      <a:txBody>
                        <a:bodyPr/>
                        <a:lstStyle/>
                        <a:p>
                          <a:pPr algn="l">
                            <a:lnSpc>
                              <a:spcPts val="3639"/>
                            </a:lnSpc>
                            <a:defRPr/>
                          </a:pPr>
                          <a:r>
                            <a:rPr lang="en-US" sz="2599" b="1">
                              <a:solidFill>
                                <a:srgbClr val="000000"/>
                              </a:solidFill>
                              <a:latin typeface="Montserrat" panose="00000500000000000000" pitchFamily="2" charset="0"/>
                              <a:ea typeface="Montserrat Bold"/>
                              <a:cs typeface="Montserrat Bold"/>
                              <a:sym typeface="Montserrat Bold"/>
                            </a:rPr>
                            <a:t>Ưu điểm</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r>
                            <a:rPr lang="vi-VN" sz="2600">
                              <a:latin typeface="Montserrat" panose="00000500000000000000" pitchFamily="2" charset="0"/>
                            </a:rPr>
                            <a:t>Đơn giản, hiệu quả với ít tham số, huấn luyện nhanh, ít overfit trên dữ liệu nhỏ. Dựa trên cấu trúc đồ thị để làm trơn tín hiệu (smoothing), hiệu quả khi các nút láng giềng có tính tương đồng cao.</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639"/>
                            </a:lnSpc>
                            <a:defRPr/>
                          </a:pPr>
                          <a:r>
                            <a:rPr lang="vi-VN" sz="2600">
                              <a:latin typeface="Montserrat" panose="00000500000000000000" pitchFamily="2" charset="0"/>
                            </a:rPr>
                            <a:t>Linh hoạt, khả năng biểu đạt mạnh hơn nhờ trọng số học được cho từng kết nối. Có thể phân biệt tầm quan trọng của từng láng giềng và dễ diễn giải nhờ các hệ số chú ý </a:t>
                          </a:r>
                          <a14:m>
                            <m:oMath xmlns:m="http://schemas.openxmlformats.org/officeDocument/2006/math">
                              <m:sSub>
                                <m:sSubPr>
                                  <m:ctrlPr>
                                    <a:rPr lang="en-US" sz="2600" i="1" kern="1200" smtClean="0">
                                      <a:solidFill>
                                        <a:schemeClr val="tx1"/>
                                      </a:solidFill>
                                      <a:effectLst/>
                                      <a:latin typeface="Cambria Math" panose="02040503050406030204" pitchFamily="18" charset="0"/>
                                      <a:ea typeface="+mn-ea"/>
                                      <a:cs typeface="+mn-cs"/>
                                    </a:rPr>
                                  </m:ctrlPr>
                                </m:sSubPr>
                                <m:e>
                                  <m:r>
                                    <a:rPr lang="en-US" sz="2600" i="1" kern="1200">
                                      <a:solidFill>
                                        <a:schemeClr val="tx1"/>
                                      </a:solidFill>
                                      <a:effectLst/>
                                      <a:latin typeface="Cambria Math" panose="02040503050406030204" pitchFamily="18" charset="0"/>
                                      <a:ea typeface="+mn-ea"/>
                                      <a:cs typeface="+mn-cs"/>
                                    </a:rPr>
                                    <m:t>𝛼</m:t>
                                  </m:r>
                                </m:e>
                                <m:sub>
                                  <m:r>
                                    <a:rPr lang="en-US" sz="2600" i="1" kern="1200">
                                      <a:solidFill>
                                        <a:schemeClr val="tx1"/>
                                      </a:solidFill>
                                      <a:effectLst/>
                                      <a:latin typeface="Cambria Math" panose="02040503050406030204" pitchFamily="18" charset="0"/>
                                      <a:ea typeface="+mn-ea"/>
                                      <a:cs typeface="+mn-cs"/>
                                    </a:rPr>
                                    <m:t>𝑖𝑗</m:t>
                                  </m:r>
                                </m:sub>
                              </m:sSub>
                            </m:oMath>
                          </a14:m>
                          <a:r>
                            <a:rPr lang="vi-VN" sz="2600">
                              <a:latin typeface="Montserrat" panose="00000500000000000000" pitchFamily="2" charset="0"/>
                            </a:rPr>
                            <a:t>​, giúp tăng tính giải thích của kết quả.</a:t>
                          </a:r>
                          <a:endParaRPr lang="en-US" sz="26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8535">
                    <a:tc>
                      <a:txBody>
                        <a:bodyPr/>
                        <a:lstStyle/>
                        <a:p>
                          <a:pPr marL="0" marR="0" lvl="0" indent="0" algn="l" defTabSz="914400" rtl="0" eaLnBrk="1" fontAlgn="auto" latinLnBrk="0" hangingPunct="1">
                            <a:lnSpc>
                              <a:spcPts val="3639"/>
                            </a:lnSpc>
                            <a:spcBef>
                              <a:spcPts val="0"/>
                            </a:spcBef>
                            <a:spcAft>
                              <a:spcPts val="0"/>
                            </a:spcAft>
                            <a:buClrTx/>
                            <a:buSzTx/>
                            <a:buFontTx/>
                            <a:buNone/>
                            <a:tabLst/>
                            <a:defRPr/>
                          </a:pPr>
                          <a:r>
                            <a:rPr lang="en-US" sz="2600" b="1">
                              <a:solidFill>
                                <a:srgbClr val="000000"/>
                              </a:solidFill>
                              <a:latin typeface="Montserrat" panose="00000500000000000000" pitchFamily="2" charset="0"/>
                              <a:ea typeface="Montserrat Bold"/>
                              <a:cs typeface="Montserrat Bold"/>
                              <a:sym typeface="Montserrat Bold"/>
                            </a:rPr>
                            <a:t>Hạn chế</a:t>
                          </a:r>
                          <a:endParaRPr lang="en-US" sz="26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r>
                            <a:rPr lang="vi-VN" sz="2600">
                              <a:latin typeface="Montserrat" panose="00000500000000000000" pitchFamily="2" charset="0"/>
                            </a:rPr>
                            <a:t>Thiếu tinh vi do không phân biệt được các láng giềng quan trọng; dễ mất thông tin nếu dùng trung bình. Giả định láng giềng giống nhau (đồng nhất) khiến hiệu quả giảm trên đồ thị dị hình (heterophily), nơi các nút kết nối không tương đồng.</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ts val="3639"/>
                            </a:lnSpc>
                            <a:spcBef>
                              <a:spcPts val="0"/>
                            </a:spcBef>
                            <a:spcAft>
                              <a:spcPts val="0"/>
                            </a:spcAft>
                            <a:buClrTx/>
                            <a:buSzTx/>
                            <a:buFontTx/>
                            <a:buNone/>
                            <a:tabLst/>
                            <a:defRPr/>
                          </a:pPr>
                          <a:r>
                            <a:rPr lang="en-US" sz="2600">
                              <a:solidFill>
                                <a:srgbClr val="000000"/>
                              </a:solidFill>
                              <a:latin typeface="Montserrat" panose="00000500000000000000" pitchFamily="2" charset="0"/>
                              <a:ea typeface="Montserrat"/>
                              <a:cs typeface="Montserrat"/>
                              <a:sym typeface="Montserrat"/>
                            </a:rPr>
                            <a:t>Tốn tài nguyên hơn: Tính attention cho từng cạnh tăng chi phí tính toán (dù vẫn cùng bậc độ phức tạp )</a:t>
                          </a:r>
                          <a:endParaRPr lang="en-US" sz="2600">
                            <a:latin typeface="Montserrat" panose="00000500000000000000" pitchFamily="2" charset="0"/>
                          </a:endParaRPr>
                        </a:p>
                        <a:p>
                          <a:pPr algn="l">
                            <a:lnSpc>
                              <a:spcPts val="3639"/>
                            </a:lnSpc>
                            <a:defRPr/>
                          </a:pPr>
                          <a:endParaRPr lang="en-US" sz="26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021172"/>
                      </a:ext>
                    </a:extLst>
                  </a:tr>
                </a:tbl>
              </a:graphicData>
            </a:graphic>
          </p:graphicFrame>
        </mc:Choice>
        <mc:Fallback xmlns="">
          <p:graphicFrame>
            <p:nvGraphicFramePr>
              <p:cNvPr id="2" name="Table 2"/>
              <p:cNvGraphicFramePr>
                <a:graphicFrameLocks noGrp="1"/>
              </p:cNvGraphicFramePr>
              <p:nvPr>
                <p:extLst>
                  <p:ext uri="{D42A27DB-BD31-4B8C-83A1-F6EECF244321}">
                    <p14:modId xmlns:p14="http://schemas.microsoft.com/office/powerpoint/2010/main" val="762065059"/>
                  </p:ext>
                </p:extLst>
              </p:nvPr>
            </p:nvGraphicFramePr>
            <p:xfrm>
              <a:off x="1028700" y="1943100"/>
              <a:ext cx="16230600" cy="7271843"/>
            </p:xfrm>
            <a:graphic>
              <a:graphicData uri="http://schemas.openxmlformats.org/drawingml/2006/table">
                <a:tbl>
                  <a:tblPr/>
                  <a:tblGrid>
                    <a:gridCol w="2410908">
                      <a:extLst>
                        <a:ext uri="{9D8B030D-6E8A-4147-A177-3AD203B41FA5}">
                          <a16:colId xmlns:a16="http://schemas.microsoft.com/office/drawing/2014/main" val="20000"/>
                        </a:ext>
                      </a:extLst>
                    </a:gridCol>
                    <a:gridCol w="6909846">
                      <a:extLst>
                        <a:ext uri="{9D8B030D-6E8A-4147-A177-3AD203B41FA5}">
                          <a16:colId xmlns:a16="http://schemas.microsoft.com/office/drawing/2014/main" val="20001"/>
                        </a:ext>
                      </a:extLst>
                    </a:gridCol>
                    <a:gridCol w="6909846">
                      <a:extLst>
                        <a:ext uri="{9D8B030D-6E8A-4147-A177-3AD203B41FA5}">
                          <a16:colId xmlns:a16="http://schemas.microsoft.com/office/drawing/2014/main" val="20002"/>
                        </a:ext>
                      </a:extLst>
                    </a:gridCol>
                  </a:tblGrid>
                  <a:tr h="1025665">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Tiêu chí</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Graph Convolutional Network (GCN)</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91498">
                    <a:tc>
                      <a:txBody>
                        <a:bodyPr/>
                        <a:lstStyle/>
                        <a:p>
                          <a:pPr algn="l">
                            <a:lnSpc>
                              <a:spcPts val="3639"/>
                            </a:lnSpc>
                            <a:defRPr/>
                          </a:pPr>
                          <a:r>
                            <a:rPr lang="en-US" sz="2599" b="1">
                              <a:solidFill>
                                <a:srgbClr val="000000"/>
                              </a:solidFill>
                              <a:latin typeface="Montserrat" panose="00000500000000000000" pitchFamily="2" charset="0"/>
                              <a:ea typeface="Montserrat Bold"/>
                              <a:cs typeface="Montserrat Bold"/>
                              <a:sym typeface="Montserrat Bold"/>
                            </a:rPr>
                            <a:t>Ưu điểm</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r>
                            <a:rPr lang="vi-VN" sz="2600">
                              <a:latin typeface="Montserrat" panose="00000500000000000000" pitchFamily="2" charset="0"/>
                            </a:rPr>
                            <a:t>Đơn giản, hiệu quả với ít tham số, huấn luyện nhanh, ít overfit trên dữ liệu nhỏ. Dựa trên cấu trúc đồ thị để làm trơn tín hiệu (smoothing), hiệu quả khi các nút láng giềng có tính tương đồng cao.</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endParaRPr lang="en-US"/>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blipFill>
                          <a:blip r:embed="rId2"/>
                          <a:stretch>
                            <a:fillRect l="-135185" t="-33661" r="-529" b="-103150"/>
                          </a:stretch>
                        </a:blipFill>
                      </a:tcPr>
                    </a:tc>
                    <a:extLst>
                      <a:ext uri="{0D108BD9-81ED-4DB2-BD59-A6C34878D82A}">
                        <a16:rowId xmlns:a16="http://schemas.microsoft.com/office/drawing/2014/main" val="10001"/>
                      </a:ext>
                    </a:extLst>
                  </a:tr>
                  <a:tr h="3154680">
                    <a:tc>
                      <a:txBody>
                        <a:bodyPr/>
                        <a:lstStyle/>
                        <a:p>
                          <a:pPr marL="0" marR="0" lvl="0" indent="0" algn="l" defTabSz="914400" rtl="0" eaLnBrk="1" fontAlgn="auto" latinLnBrk="0" hangingPunct="1">
                            <a:lnSpc>
                              <a:spcPts val="3639"/>
                            </a:lnSpc>
                            <a:spcBef>
                              <a:spcPts val="0"/>
                            </a:spcBef>
                            <a:spcAft>
                              <a:spcPts val="0"/>
                            </a:spcAft>
                            <a:buClrTx/>
                            <a:buSzTx/>
                            <a:buFontTx/>
                            <a:buNone/>
                            <a:tabLst/>
                            <a:defRPr/>
                          </a:pPr>
                          <a:r>
                            <a:rPr lang="en-US" sz="2600" b="1">
                              <a:solidFill>
                                <a:srgbClr val="000000"/>
                              </a:solidFill>
                              <a:latin typeface="Montserrat" panose="00000500000000000000" pitchFamily="2" charset="0"/>
                              <a:ea typeface="Montserrat Bold"/>
                              <a:cs typeface="Montserrat Bold"/>
                              <a:sym typeface="Montserrat Bold"/>
                            </a:rPr>
                            <a:t>Hạn chế</a:t>
                          </a:r>
                          <a:endParaRPr lang="en-US" sz="26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r>
                            <a:rPr lang="vi-VN" sz="2600">
                              <a:latin typeface="Montserrat" panose="00000500000000000000" pitchFamily="2" charset="0"/>
                            </a:rPr>
                            <a:t>Thiếu tinh vi do không phân biệt được các láng giềng quan trọng; dễ mất thông tin nếu dùng trung bình. Giả định láng giềng giống nhau (đồng nhất) khiến hiệu quả giảm trên đồ thị dị hình (heterophily), nơi các nút kết nối không tương đồng.</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ts val="3639"/>
                            </a:lnSpc>
                            <a:spcBef>
                              <a:spcPts val="0"/>
                            </a:spcBef>
                            <a:spcAft>
                              <a:spcPts val="0"/>
                            </a:spcAft>
                            <a:buClrTx/>
                            <a:buSzTx/>
                            <a:buFontTx/>
                            <a:buNone/>
                            <a:tabLst/>
                            <a:defRPr/>
                          </a:pPr>
                          <a:r>
                            <a:rPr lang="en-US" sz="2600">
                              <a:solidFill>
                                <a:srgbClr val="000000"/>
                              </a:solidFill>
                              <a:latin typeface="Montserrat" panose="00000500000000000000" pitchFamily="2" charset="0"/>
                              <a:ea typeface="Montserrat"/>
                              <a:cs typeface="Montserrat"/>
                              <a:sym typeface="Montserrat"/>
                            </a:rPr>
                            <a:t>Tốn tài nguyên hơn: Tính attention cho từng cạnh tăng chi phí tính toán (dù vẫn cùng bậc độ phức tạp )</a:t>
                          </a:r>
                          <a:endParaRPr lang="en-US" sz="2600">
                            <a:latin typeface="Montserrat" panose="00000500000000000000" pitchFamily="2" charset="0"/>
                          </a:endParaRPr>
                        </a:p>
                        <a:p>
                          <a:pPr algn="l">
                            <a:lnSpc>
                              <a:spcPts val="3639"/>
                            </a:lnSpc>
                            <a:defRPr/>
                          </a:pPr>
                          <a:endParaRPr lang="en-US" sz="26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021172"/>
                      </a:ext>
                    </a:extLst>
                  </a:tr>
                </a:tbl>
              </a:graphicData>
            </a:graphic>
          </p:graphicFrame>
        </mc:Fallback>
      </mc:AlternateContent>
      <p:sp>
        <p:nvSpPr>
          <p:cNvPr id="5" name="TextBox 5"/>
          <p:cNvSpPr txBox="1"/>
          <p:nvPr/>
        </p:nvSpPr>
        <p:spPr>
          <a:xfrm>
            <a:off x="17550217" y="9486900"/>
            <a:ext cx="408766"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18</a:t>
            </a:r>
          </a:p>
        </p:txBody>
      </p:sp>
      <p:sp>
        <p:nvSpPr>
          <p:cNvPr id="6" name="TextBox 3">
            <a:extLst>
              <a:ext uri="{FF2B5EF4-FFF2-40B4-BE49-F238E27FC236}">
                <a16:creationId xmlns:a16="http://schemas.microsoft.com/office/drawing/2014/main" id="{3D8FB2D0-4A58-971A-C607-04B2EB4FC136}"/>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4. SO SÁNH GCN VÀ GAT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07FFE-A880-0EE7-8D9E-7A60E076ADCB}"/>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A7C1F301-8670-012B-E964-08EF51B9FDD5}"/>
              </a:ext>
            </a:extLst>
          </p:cNvPr>
          <p:cNvSpPr txBox="1"/>
          <p:nvPr/>
        </p:nvSpPr>
        <p:spPr>
          <a:xfrm>
            <a:off x="17555828" y="9486900"/>
            <a:ext cx="397545"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19</a:t>
            </a:r>
          </a:p>
        </p:txBody>
      </p:sp>
      <p:sp>
        <p:nvSpPr>
          <p:cNvPr id="6" name="TextBox 3">
            <a:extLst>
              <a:ext uri="{FF2B5EF4-FFF2-40B4-BE49-F238E27FC236}">
                <a16:creationId xmlns:a16="http://schemas.microsoft.com/office/drawing/2014/main" id="{483AE14A-915A-DDC0-681C-7D4C95A6AA35}"/>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5. Các đặc trưng của Graph</a:t>
            </a:r>
          </a:p>
        </p:txBody>
      </p:sp>
      <p:sp>
        <p:nvSpPr>
          <p:cNvPr id="8" name="TextBox 7">
            <a:extLst>
              <a:ext uri="{FF2B5EF4-FFF2-40B4-BE49-F238E27FC236}">
                <a16:creationId xmlns:a16="http://schemas.microsoft.com/office/drawing/2014/main" id="{FA7CA9F1-54DF-7BD8-E33B-263B5696929E}"/>
              </a:ext>
            </a:extLst>
          </p:cNvPr>
          <p:cNvSpPr txBox="1"/>
          <p:nvPr/>
        </p:nvSpPr>
        <p:spPr>
          <a:xfrm>
            <a:off x="3429000" y="2668002"/>
            <a:ext cx="2590800" cy="584775"/>
          </a:xfrm>
          <a:prstGeom prst="rect">
            <a:avLst/>
          </a:prstGeom>
          <a:noFill/>
        </p:spPr>
        <p:txBody>
          <a:bodyPr wrap="square" rtlCol="0">
            <a:spAutoFit/>
          </a:bodyPr>
          <a:lstStyle/>
          <a:p>
            <a:r>
              <a:rPr lang="en-US" sz="3200" b="1">
                <a:latin typeface="Montserrat" panose="00000500000000000000" pitchFamily="2" charset="0"/>
              </a:rPr>
              <a:t>Độ kết nối</a:t>
            </a:r>
          </a:p>
        </p:txBody>
      </p:sp>
      <p:sp>
        <p:nvSpPr>
          <p:cNvPr id="9" name="TextBox 8">
            <a:extLst>
              <a:ext uri="{FF2B5EF4-FFF2-40B4-BE49-F238E27FC236}">
                <a16:creationId xmlns:a16="http://schemas.microsoft.com/office/drawing/2014/main" id="{6DEBA4A8-4E85-F6BE-6DB8-7DEF9E90E391}"/>
              </a:ext>
            </a:extLst>
          </p:cNvPr>
          <p:cNvSpPr txBox="1"/>
          <p:nvPr/>
        </p:nvSpPr>
        <p:spPr>
          <a:xfrm>
            <a:off x="1028699" y="3494794"/>
            <a:ext cx="7696200" cy="3539430"/>
          </a:xfrm>
          <a:prstGeom prst="rect">
            <a:avLst/>
          </a:prstGeom>
          <a:noFill/>
        </p:spPr>
        <p:txBody>
          <a:bodyPr wrap="square" rtlCol="0">
            <a:spAutoFit/>
          </a:bodyPr>
          <a:lstStyle/>
          <a:p>
            <a:r>
              <a:rPr lang="vi-VN" sz="2800">
                <a:latin typeface="Montserrat" panose="00000500000000000000" pitchFamily="2" charset="0"/>
              </a:rPr>
              <a:t>Độ kết nối trong đồ thị thể hiện khả năng các đỉnh có thể kết nối với nhau thông qua các cạnh. Nếu đồ thị bị ngắt (disconnected), một số đỉnh không thể tiếp cận được nhau.</a:t>
            </a:r>
            <a:endParaRPr lang="en-US" sz="2800">
              <a:latin typeface="Montserrat" panose="00000500000000000000" pitchFamily="2" charset="0"/>
            </a:endParaRPr>
          </a:p>
          <a:p>
            <a:pPr marL="285750" indent="-285750">
              <a:buFont typeface="Arial" panose="020B0604020202020204" pitchFamily="34" charset="0"/>
              <a:buChar char="•"/>
            </a:pPr>
            <a:r>
              <a:rPr lang="vi-VN" sz="2800">
                <a:latin typeface="Montserrat" panose="00000500000000000000" pitchFamily="2" charset="0"/>
              </a:rPr>
              <a:t>Ví dụ thực tế: Trong mạng máy tính, nếu một server bị mất kết nối, các client không thể truyền dữ liệu đến nó.</a:t>
            </a:r>
            <a:endParaRPr lang="en-US" sz="2800">
              <a:latin typeface="Montserrat" panose="00000500000000000000" pitchFamily="2" charset="0"/>
            </a:endParaRPr>
          </a:p>
        </p:txBody>
      </p:sp>
      <p:sp>
        <p:nvSpPr>
          <p:cNvPr id="10" name="TextBox 9">
            <a:extLst>
              <a:ext uri="{FF2B5EF4-FFF2-40B4-BE49-F238E27FC236}">
                <a16:creationId xmlns:a16="http://schemas.microsoft.com/office/drawing/2014/main" id="{7905DB33-80C0-0D64-78BA-B7AED21B581D}"/>
              </a:ext>
            </a:extLst>
          </p:cNvPr>
          <p:cNvSpPr txBox="1"/>
          <p:nvPr/>
        </p:nvSpPr>
        <p:spPr>
          <a:xfrm>
            <a:off x="11868153" y="2668002"/>
            <a:ext cx="3086098" cy="584775"/>
          </a:xfrm>
          <a:prstGeom prst="rect">
            <a:avLst/>
          </a:prstGeom>
          <a:noFill/>
        </p:spPr>
        <p:txBody>
          <a:bodyPr wrap="square" rtlCol="0">
            <a:spAutoFit/>
          </a:bodyPr>
          <a:lstStyle/>
          <a:p>
            <a:r>
              <a:rPr lang="en-US" sz="3200" b="1">
                <a:latin typeface="Montserrat" panose="00000500000000000000" pitchFamily="2" charset="0"/>
              </a:rPr>
              <a:t>Cộng đồng</a:t>
            </a:r>
          </a:p>
        </p:txBody>
      </p:sp>
      <p:sp>
        <p:nvSpPr>
          <p:cNvPr id="11" name="TextBox 10">
            <a:extLst>
              <a:ext uri="{FF2B5EF4-FFF2-40B4-BE49-F238E27FC236}">
                <a16:creationId xmlns:a16="http://schemas.microsoft.com/office/drawing/2014/main" id="{66A927A8-355E-3B6A-FA0F-6FD986C99581}"/>
              </a:ext>
            </a:extLst>
          </p:cNvPr>
          <p:cNvSpPr txBox="1"/>
          <p:nvPr/>
        </p:nvSpPr>
        <p:spPr>
          <a:xfrm>
            <a:off x="9563103" y="3470342"/>
            <a:ext cx="7696200" cy="3108543"/>
          </a:xfrm>
          <a:prstGeom prst="rect">
            <a:avLst/>
          </a:prstGeom>
          <a:noFill/>
        </p:spPr>
        <p:txBody>
          <a:bodyPr wrap="square" rtlCol="0">
            <a:spAutoFit/>
          </a:bodyPr>
          <a:lstStyle/>
          <a:p>
            <a:r>
              <a:rPr lang="vi-VN" sz="2800">
                <a:latin typeface="Montserrat" panose="00000500000000000000" pitchFamily="2" charset="0"/>
              </a:rPr>
              <a:t>Cộng đồng là các nhóm đỉnh có kết nối chặt chẽ bên trong nhóm hơn là với phần còn lại của đồ thị. Đây là cách để phát hiện các nhóm hoặc cụm trong mạng.</a:t>
            </a:r>
            <a:endParaRPr lang="en-US" sz="2800">
              <a:latin typeface="Montserrat" panose="00000500000000000000" pitchFamily="2" charset="0"/>
            </a:endParaRPr>
          </a:p>
          <a:p>
            <a:pPr marL="285750" indent="-285750">
              <a:buFont typeface="Arial" panose="020B0604020202020204" pitchFamily="34" charset="0"/>
              <a:buChar char="•"/>
            </a:pPr>
            <a:r>
              <a:rPr lang="vi-VN" sz="2800">
                <a:latin typeface="Montserrat" panose="00000500000000000000" pitchFamily="2" charset="0"/>
              </a:rPr>
              <a:t>Ví dụ thực tế: Trên Facebook, các nhóm bạn học cùng lớp thường tạo thành một cộng đồng riêng biệt.</a:t>
            </a:r>
          </a:p>
        </p:txBody>
      </p:sp>
      <p:cxnSp>
        <p:nvCxnSpPr>
          <p:cNvPr id="19" name="Straight Connector 18">
            <a:extLst>
              <a:ext uri="{FF2B5EF4-FFF2-40B4-BE49-F238E27FC236}">
                <a16:creationId xmlns:a16="http://schemas.microsoft.com/office/drawing/2014/main" id="{A89E3F3A-5A3B-0CC8-0123-08B7ED38D616}"/>
              </a:ext>
            </a:extLst>
          </p:cNvPr>
          <p:cNvCxnSpPr>
            <a:cxnSpLocks/>
          </p:cNvCxnSpPr>
          <p:nvPr/>
        </p:nvCxnSpPr>
        <p:spPr>
          <a:xfrm>
            <a:off x="9027426" y="2320749"/>
            <a:ext cx="76200" cy="47863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353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BFF"/>
        </a:solidFill>
        <a:effectLst/>
      </p:bgPr>
    </p:bg>
    <p:spTree>
      <p:nvGrpSpPr>
        <p:cNvPr id="1" name=""/>
        <p:cNvGrpSpPr/>
        <p:nvPr/>
      </p:nvGrpSpPr>
      <p:grpSpPr>
        <a:xfrm>
          <a:off x="0" y="0"/>
          <a:ext cx="0" cy="0"/>
          <a:chOff x="0" y="0"/>
          <a:chExt cx="0" cy="0"/>
        </a:xfrm>
      </p:grpSpPr>
      <p:sp>
        <p:nvSpPr>
          <p:cNvPr id="2" name="TextBox 2"/>
          <p:cNvSpPr txBox="1"/>
          <p:nvPr/>
        </p:nvSpPr>
        <p:spPr>
          <a:xfrm>
            <a:off x="1028700" y="1199499"/>
            <a:ext cx="6615789" cy="784225"/>
          </a:xfrm>
          <a:prstGeom prst="rect">
            <a:avLst/>
          </a:prstGeom>
        </p:spPr>
        <p:txBody>
          <a:bodyPr lIns="0" tIns="0" rIns="0" bIns="0" rtlCol="0" anchor="t">
            <a:spAutoFit/>
          </a:bodyPr>
          <a:lstStyle/>
          <a:p>
            <a:pPr algn="l">
              <a:lnSpc>
                <a:spcPts val="6049"/>
              </a:lnSpc>
            </a:pPr>
            <a:r>
              <a:rPr lang="en-US" sz="5499" b="1">
                <a:solidFill>
                  <a:srgbClr val="16599D"/>
                </a:solidFill>
                <a:latin typeface="Montserrat Bold"/>
                <a:ea typeface="Montserrat Bold"/>
                <a:cs typeface="Montserrat Bold"/>
                <a:sym typeface="Montserrat Bold"/>
              </a:rPr>
              <a:t>NỘI DUNG</a:t>
            </a:r>
          </a:p>
        </p:txBody>
      </p:sp>
      <p:sp>
        <p:nvSpPr>
          <p:cNvPr id="3" name="Freeform 3"/>
          <p:cNvSpPr/>
          <p:nvPr/>
        </p:nvSpPr>
        <p:spPr>
          <a:xfrm>
            <a:off x="1252352" y="6182898"/>
            <a:ext cx="6392137" cy="1190535"/>
          </a:xfrm>
          <a:custGeom>
            <a:avLst/>
            <a:gdLst/>
            <a:ahLst/>
            <a:cxnLst/>
            <a:rect l="l" t="t" r="r" b="b"/>
            <a:pathLst>
              <a:path w="6392137" h="1190535">
                <a:moveTo>
                  <a:pt x="0" y="0"/>
                </a:moveTo>
                <a:lnTo>
                  <a:pt x="6392137" y="0"/>
                </a:lnTo>
                <a:lnTo>
                  <a:pt x="6392137" y="1190536"/>
                </a:lnTo>
                <a:lnTo>
                  <a:pt x="0" y="11905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2616312" y="6526384"/>
            <a:ext cx="5028177" cy="438786"/>
          </a:xfrm>
          <a:prstGeom prst="rect">
            <a:avLst/>
          </a:prstGeom>
        </p:spPr>
        <p:txBody>
          <a:bodyPr wrap="square" lIns="0" tIns="0" rIns="0" bIns="0" rtlCol="0" anchor="t">
            <a:spAutoFit/>
          </a:bodyPr>
          <a:lstStyle/>
          <a:p>
            <a:pPr algn="ctr">
              <a:lnSpc>
                <a:spcPts val="3639"/>
              </a:lnSpc>
              <a:spcBef>
                <a:spcPct val="0"/>
              </a:spcBef>
            </a:pPr>
            <a:r>
              <a:rPr lang="en-US" sz="2500">
                <a:solidFill>
                  <a:srgbClr val="FFFFFF"/>
                </a:solidFill>
                <a:latin typeface="Montserrat"/>
                <a:ea typeface="Montserrat"/>
                <a:cs typeface="Montserrat"/>
                <a:sym typeface="Montserrat"/>
              </a:rPr>
              <a:t>HIỆN THỰC VÀ THỰC NGHIỆM</a:t>
            </a:r>
          </a:p>
        </p:txBody>
      </p:sp>
      <p:sp>
        <p:nvSpPr>
          <p:cNvPr id="5" name="Freeform 5"/>
          <p:cNvSpPr/>
          <p:nvPr/>
        </p:nvSpPr>
        <p:spPr>
          <a:xfrm>
            <a:off x="1222332" y="2991254"/>
            <a:ext cx="6392137" cy="1190535"/>
          </a:xfrm>
          <a:custGeom>
            <a:avLst/>
            <a:gdLst/>
            <a:ahLst/>
            <a:cxnLst/>
            <a:rect l="l" t="t" r="r" b="b"/>
            <a:pathLst>
              <a:path w="6392137" h="1190535">
                <a:moveTo>
                  <a:pt x="0" y="0"/>
                </a:moveTo>
                <a:lnTo>
                  <a:pt x="6392137" y="0"/>
                </a:lnTo>
                <a:lnTo>
                  <a:pt x="6392137" y="1190535"/>
                </a:lnTo>
                <a:lnTo>
                  <a:pt x="0" y="11905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753302" y="3246478"/>
            <a:ext cx="138112" cy="613411"/>
          </a:xfrm>
          <a:prstGeom prst="rect">
            <a:avLst/>
          </a:prstGeom>
        </p:spPr>
        <p:txBody>
          <a:bodyPr lIns="0" tIns="0" rIns="0" bIns="0" rtlCol="0" anchor="t">
            <a:spAutoFit/>
          </a:bodyPr>
          <a:lstStyle/>
          <a:p>
            <a:pPr algn="ctr">
              <a:lnSpc>
                <a:spcPts val="5039"/>
              </a:lnSpc>
              <a:spcBef>
                <a:spcPct val="0"/>
              </a:spcBef>
            </a:pPr>
            <a:r>
              <a:rPr lang="en-US" sz="3599">
                <a:solidFill>
                  <a:srgbClr val="FFFFFF"/>
                </a:solidFill>
                <a:latin typeface="Montserrat"/>
                <a:ea typeface="Montserrat"/>
                <a:cs typeface="Montserrat"/>
                <a:sym typeface="Montserrat"/>
              </a:rPr>
              <a:t>I</a:t>
            </a:r>
          </a:p>
        </p:txBody>
      </p:sp>
      <p:sp>
        <p:nvSpPr>
          <p:cNvPr id="7" name="TextBox 7"/>
          <p:cNvSpPr txBox="1"/>
          <p:nvPr/>
        </p:nvSpPr>
        <p:spPr>
          <a:xfrm>
            <a:off x="3190252" y="3373479"/>
            <a:ext cx="3972548" cy="438786"/>
          </a:xfrm>
          <a:prstGeom prst="rect">
            <a:avLst/>
          </a:prstGeom>
        </p:spPr>
        <p:txBody>
          <a:bodyPr wrap="square" lIns="0" tIns="0" rIns="0" bIns="0" rtlCol="0" anchor="t">
            <a:spAutoFit/>
          </a:bodyPr>
          <a:lstStyle/>
          <a:p>
            <a:pPr algn="ctr">
              <a:lnSpc>
                <a:spcPts val="3639"/>
              </a:lnSpc>
              <a:spcBef>
                <a:spcPct val="0"/>
              </a:spcBef>
            </a:pPr>
            <a:r>
              <a:rPr lang="en-US" sz="2500">
                <a:solidFill>
                  <a:srgbClr val="FFFFFF"/>
                </a:solidFill>
                <a:latin typeface="Montserrat"/>
                <a:ea typeface="Montserrat"/>
                <a:cs typeface="Montserrat"/>
                <a:sym typeface="Montserrat"/>
              </a:rPr>
              <a:t>GIỚI THIỆU BÀI TOÁN</a:t>
            </a:r>
          </a:p>
        </p:txBody>
      </p:sp>
      <p:sp>
        <p:nvSpPr>
          <p:cNvPr id="8" name="Freeform 8"/>
          <p:cNvSpPr/>
          <p:nvPr/>
        </p:nvSpPr>
        <p:spPr>
          <a:xfrm>
            <a:off x="10139192" y="2991254"/>
            <a:ext cx="6392137" cy="1190535"/>
          </a:xfrm>
          <a:custGeom>
            <a:avLst/>
            <a:gdLst/>
            <a:ahLst/>
            <a:cxnLst/>
            <a:rect l="l" t="t" r="r" b="b"/>
            <a:pathLst>
              <a:path w="6392137" h="1190535">
                <a:moveTo>
                  <a:pt x="0" y="0"/>
                </a:moveTo>
                <a:lnTo>
                  <a:pt x="6392137" y="0"/>
                </a:lnTo>
                <a:lnTo>
                  <a:pt x="6392137" y="1190535"/>
                </a:lnTo>
                <a:lnTo>
                  <a:pt x="0" y="11905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10554962" y="3279815"/>
            <a:ext cx="368511" cy="613411"/>
          </a:xfrm>
          <a:prstGeom prst="rect">
            <a:avLst/>
          </a:prstGeom>
        </p:spPr>
        <p:txBody>
          <a:bodyPr wrap="square" lIns="0" tIns="0" rIns="0" bIns="0" rtlCol="0" anchor="t">
            <a:spAutoFit/>
          </a:bodyPr>
          <a:lstStyle/>
          <a:p>
            <a:pPr algn="ctr">
              <a:lnSpc>
                <a:spcPts val="5039"/>
              </a:lnSpc>
              <a:spcBef>
                <a:spcPct val="0"/>
              </a:spcBef>
            </a:pPr>
            <a:r>
              <a:rPr lang="en-US" sz="3599">
                <a:solidFill>
                  <a:srgbClr val="FFFFFF"/>
                </a:solidFill>
                <a:latin typeface="Montserrat"/>
                <a:ea typeface="Montserrat"/>
                <a:cs typeface="Montserrat"/>
                <a:sym typeface="Montserrat"/>
              </a:rPr>
              <a:t>II</a:t>
            </a:r>
          </a:p>
        </p:txBody>
      </p:sp>
      <p:sp>
        <p:nvSpPr>
          <p:cNvPr id="10" name="TextBox 10"/>
          <p:cNvSpPr txBox="1"/>
          <p:nvPr/>
        </p:nvSpPr>
        <p:spPr>
          <a:xfrm>
            <a:off x="12642376" y="3333791"/>
            <a:ext cx="3435824" cy="438786"/>
          </a:xfrm>
          <a:prstGeom prst="rect">
            <a:avLst/>
          </a:prstGeom>
        </p:spPr>
        <p:txBody>
          <a:bodyPr wrap="square" lIns="0" tIns="0" rIns="0" bIns="0" rtlCol="0" anchor="t">
            <a:spAutoFit/>
          </a:bodyPr>
          <a:lstStyle/>
          <a:p>
            <a:pPr algn="ctr">
              <a:lnSpc>
                <a:spcPts val="3639"/>
              </a:lnSpc>
              <a:spcBef>
                <a:spcPct val="0"/>
              </a:spcBef>
            </a:pPr>
            <a:r>
              <a:rPr lang="en-US" sz="2500">
                <a:solidFill>
                  <a:srgbClr val="FFFFFF"/>
                </a:solidFill>
                <a:latin typeface="Montserrat"/>
                <a:ea typeface="Montserrat"/>
                <a:cs typeface="Montserrat"/>
                <a:sym typeface="Montserrat"/>
              </a:rPr>
              <a:t>CƠ SỞ LÝ THUYẾT</a:t>
            </a:r>
          </a:p>
        </p:txBody>
      </p:sp>
      <p:sp>
        <p:nvSpPr>
          <p:cNvPr id="11" name="TextBox 11"/>
          <p:cNvSpPr txBox="1"/>
          <p:nvPr/>
        </p:nvSpPr>
        <p:spPr>
          <a:xfrm>
            <a:off x="1577902" y="6471459"/>
            <a:ext cx="488911" cy="613411"/>
          </a:xfrm>
          <a:prstGeom prst="rect">
            <a:avLst/>
          </a:prstGeom>
        </p:spPr>
        <p:txBody>
          <a:bodyPr wrap="square" lIns="0" tIns="0" rIns="0" bIns="0" rtlCol="0" anchor="t">
            <a:spAutoFit/>
          </a:bodyPr>
          <a:lstStyle/>
          <a:p>
            <a:pPr algn="ctr">
              <a:lnSpc>
                <a:spcPts val="5039"/>
              </a:lnSpc>
              <a:spcBef>
                <a:spcPct val="0"/>
              </a:spcBef>
            </a:pPr>
            <a:r>
              <a:rPr lang="en-US" sz="3599">
                <a:solidFill>
                  <a:srgbClr val="FFFFFF"/>
                </a:solidFill>
                <a:latin typeface="Montserrat"/>
                <a:ea typeface="Montserrat"/>
                <a:cs typeface="Montserrat"/>
                <a:sym typeface="Montserrat"/>
              </a:rPr>
              <a:t>III</a:t>
            </a:r>
          </a:p>
        </p:txBody>
      </p:sp>
      <p:sp>
        <p:nvSpPr>
          <p:cNvPr id="12" name="Freeform 12"/>
          <p:cNvSpPr/>
          <p:nvPr/>
        </p:nvSpPr>
        <p:spPr>
          <a:xfrm>
            <a:off x="10139192" y="6192423"/>
            <a:ext cx="6392137" cy="1190535"/>
          </a:xfrm>
          <a:custGeom>
            <a:avLst/>
            <a:gdLst/>
            <a:ahLst/>
            <a:cxnLst/>
            <a:rect l="l" t="t" r="r" b="b"/>
            <a:pathLst>
              <a:path w="6392137" h="1190535">
                <a:moveTo>
                  <a:pt x="0" y="0"/>
                </a:moveTo>
                <a:lnTo>
                  <a:pt x="6392137" y="0"/>
                </a:lnTo>
                <a:lnTo>
                  <a:pt x="6392137" y="1190536"/>
                </a:lnTo>
                <a:lnTo>
                  <a:pt x="0" y="11905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13118643" y="6544486"/>
            <a:ext cx="2121357" cy="438786"/>
          </a:xfrm>
          <a:prstGeom prst="rect">
            <a:avLst/>
          </a:prstGeom>
        </p:spPr>
        <p:txBody>
          <a:bodyPr wrap="square" lIns="0" tIns="0" rIns="0" bIns="0" rtlCol="0" anchor="t">
            <a:spAutoFit/>
          </a:bodyPr>
          <a:lstStyle/>
          <a:p>
            <a:pPr algn="ctr">
              <a:lnSpc>
                <a:spcPts val="3639"/>
              </a:lnSpc>
              <a:spcBef>
                <a:spcPct val="0"/>
              </a:spcBef>
            </a:pPr>
            <a:r>
              <a:rPr lang="en-US" sz="2500">
                <a:solidFill>
                  <a:srgbClr val="FFFFFF"/>
                </a:solidFill>
                <a:latin typeface="Montserrat"/>
                <a:ea typeface="Montserrat"/>
                <a:cs typeface="Montserrat"/>
                <a:sym typeface="Montserrat"/>
              </a:rPr>
              <a:t>KẾT LUẬN</a:t>
            </a:r>
          </a:p>
        </p:txBody>
      </p:sp>
      <p:sp>
        <p:nvSpPr>
          <p:cNvPr id="14" name="TextBox 14"/>
          <p:cNvSpPr txBox="1"/>
          <p:nvPr/>
        </p:nvSpPr>
        <p:spPr>
          <a:xfrm>
            <a:off x="10508760" y="6544486"/>
            <a:ext cx="460916" cy="613411"/>
          </a:xfrm>
          <a:prstGeom prst="rect">
            <a:avLst/>
          </a:prstGeom>
        </p:spPr>
        <p:txBody>
          <a:bodyPr wrap="square" lIns="0" tIns="0" rIns="0" bIns="0" rtlCol="0" anchor="t">
            <a:spAutoFit/>
          </a:bodyPr>
          <a:lstStyle/>
          <a:p>
            <a:pPr algn="ctr">
              <a:lnSpc>
                <a:spcPts val="5039"/>
              </a:lnSpc>
              <a:spcBef>
                <a:spcPct val="0"/>
              </a:spcBef>
            </a:pPr>
            <a:r>
              <a:rPr lang="en-US" sz="3599">
                <a:solidFill>
                  <a:srgbClr val="FFFFFF"/>
                </a:solidFill>
                <a:latin typeface="Montserrat"/>
                <a:ea typeface="Montserrat"/>
                <a:cs typeface="Montserrat"/>
                <a:sym typeface="Montserrat"/>
              </a:rPr>
              <a:t>IV</a:t>
            </a:r>
          </a:p>
        </p:txBody>
      </p:sp>
      <p:sp>
        <p:nvSpPr>
          <p:cNvPr id="15" name="TextBox 15"/>
          <p:cNvSpPr txBox="1"/>
          <p:nvPr/>
        </p:nvSpPr>
        <p:spPr>
          <a:xfrm>
            <a:off x="17259300" y="9201150"/>
            <a:ext cx="152400" cy="209550"/>
          </a:xfrm>
          <a:prstGeom prst="rect">
            <a:avLst/>
          </a:prstGeom>
        </p:spPr>
        <p:txBody>
          <a:bodyPr wrap="none" lIns="0" tIns="0" rIns="0" bIns="0" rtlCol="0" anchor="t">
            <a:spAutoFit/>
          </a:bodyPr>
          <a:lstStyle/>
          <a:p>
            <a:pPr algn="ctr">
              <a:lnSpc>
                <a:spcPts val="4480"/>
              </a:lnSpc>
              <a:spcBef>
                <a:spcPct val="0"/>
              </a:spcBef>
            </a:pPr>
            <a:r>
              <a:rPr lang="en-US" sz="3200">
                <a:solidFill>
                  <a:srgbClr val="000000"/>
                </a:solidFill>
                <a:latin typeface="Montserrat"/>
                <a:ea typeface="Montserrat"/>
                <a:cs typeface="Montserrat"/>
                <a:sym typeface="Montserrat"/>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4DA7B-58B7-8DA2-042C-9B7A9373F4B5}"/>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9DC5A84F-A3BE-3951-EDC8-9705A7023E5F}"/>
              </a:ext>
            </a:extLst>
          </p:cNvPr>
          <p:cNvSpPr txBox="1"/>
          <p:nvPr/>
        </p:nvSpPr>
        <p:spPr>
          <a:xfrm>
            <a:off x="17502929" y="9486900"/>
            <a:ext cx="503343"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20</a:t>
            </a:r>
          </a:p>
        </p:txBody>
      </p:sp>
      <p:sp>
        <p:nvSpPr>
          <p:cNvPr id="6" name="TextBox 3">
            <a:extLst>
              <a:ext uri="{FF2B5EF4-FFF2-40B4-BE49-F238E27FC236}">
                <a16:creationId xmlns:a16="http://schemas.microsoft.com/office/drawing/2014/main" id="{6A4D710E-B959-65FE-4F5D-34112AD3A04B}"/>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5. Các đặc trưng của Graph</a:t>
            </a:r>
          </a:p>
        </p:txBody>
      </p:sp>
      <p:sp>
        <p:nvSpPr>
          <p:cNvPr id="8" name="TextBox 7">
            <a:extLst>
              <a:ext uri="{FF2B5EF4-FFF2-40B4-BE49-F238E27FC236}">
                <a16:creationId xmlns:a16="http://schemas.microsoft.com/office/drawing/2014/main" id="{73535E90-9E04-722D-28DC-6BE62BFF1756}"/>
              </a:ext>
            </a:extLst>
          </p:cNvPr>
          <p:cNvSpPr txBox="1"/>
          <p:nvPr/>
        </p:nvSpPr>
        <p:spPr>
          <a:xfrm>
            <a:off x="3046862" y="2668003"/>
            <a:ext cx="4573137" cy="584775"/>
          </a:xfrm>
          <a:prstGeom prst="rect">
            <a:avLst/>
          </a:prstGeom>
          <a:noFill/>
        </p:spPr>
        <p:txBody>
          <a:bodyPr wrap="square" rtlCol="0">
            <a:spAutoFit/>
          </a:bodyPr>
          <a:lstStyle/>
          <a:p>
            <a:r>
              <a:rPr lang="vi-VN" sz="3200" b="1">
                <a:latin typeface="Montserrat" panose="00000500000000000000" pitchFamily="2" charset="0"/>
              </a:rPr>
              <a:t>Đường đi ngắn nhất</a:t>
            </a:r>
            <a:endParaRPr lang="en-US" sz="3200" b="1">
              <a:latin typeface="Montserrat" panose="00000500000000000000" pitchFamily="2" charset="0"/>
            </a:endParaRPr>
          </a:p>
        </p:txBody>
      </p:sp>
      <p:sp>
        <p:nvSpPr>
          <p:cNvPr id="9" name="TextBox 8">
            <a:extLst>
              <a:ext uri="{FF2B5EF4-FFF2-40B4-BE49-F238E27FC236}">
                <a16:creationId xmlns:a16="http://schemas.microsoft.com/office/drawing/2014/main" id="{12B3DA79-5198-3948-D3E8-E591C3D8FFF9}"/>
              </a:ext>
            </a:extLst>
          </p:cNvPr>
          <p:cNvSpPr txBox="1"/>
          <p:nvPr/>
        </p:nvSpPr>
        <p:spPr>
          <a:xfrm>
            <a:off x="1028699" y="3494794"/>
            <a:ext cx="7696200" cy="3108543"/>
          </a:xfrm>
          <a:prstGeom prst="rect">
            <a:avLst/>
          </a:prstGeom>
          <a:noFill/>
        </p:spPr>
        <p:txBody>
          <a:bodyPr wrap="square" rtlCol="0">
            <a:spAutoFit/>
          </a:bodyPr>
          <a:lstStyle/>
          <a:p>
            <a:r>
              <a:rPr lang="vi-VN" sz="2800">
                <a:latin typeface="Montserrat" panose="00000500000000000000" pitchFamily="2" charset="0"/>
              </a:rPr>
              <a:t>Đây là khoảng cách ngắn nhất giữa hai đỉnh trong đồ thị, có thể được tính bằng thuật toán như Dijkstra hoặc Bellman-Ford.</a:t>
            </a:r>
            <a:endParaRPr lang="en-US" sz="2800">
              <a:latin typeface="Montserrat" panose="00000500000000000000" pitchFamily="2" charset="0"/>
            </a:endParaRPr>
          </a:p>
          <a:p>
            <a:pPr marL="457200" indent="-457200">
              <a:buFont typeface="Arial" panose="020B0604020202020204" pitchFamily="34" charset="0"/>
              <a:buChar char="•"/>
            </a:pPr>
            <a:r>
              <a:rPr lang="vi-VN" sz="2800">
                <a:latin typeface="Montserrat" panose="00000500000000000000" pitchFamily="2" charset="0"/>
              </a:rPr>
              <a:t>Ví dụ thực tế: Ứng dụng bản đồ tìm đường đi nhanh nhất giữa hai địa điểm dựa trên đồ thị đường phố.</a:t>
            </a:r>
          </a:p>
        </p:txBody>
      </p:sp>
      <p:sp>
        <p:nvSpPr>
          <p:cNvPr id="10" name="TextBox 9">
            <a:extLst>
              <a:ext uri="{FF2B5EF4-FFF2-40B4-BE49-F238E27FC236}">
                <a16:creationId xmlns:a16="http://schemas.microsoft.com/office/drawing/2014/main" id="{94B5994B-009B-5FBE-C38C-2A3D161C57BE}"/>
              </a:ext>
            </a:extLst>
          </p:cNvPr>
          <p:cNvSpPr txBox="1"/>
          <p:nvPr/>
        </p:nvSpPr>
        <p:spPr>
          <a:xfrm>
            <a:off x="11868153" y="2668002"/>
            <a:ext cx="3086098" cy="584775"/>
          </a:xfrm>
          <a:prstGeom prst="rect">
            <a:avLst/>
          </a:prstGeom>
          <a:noFill/>
        </p:spPr>
        <p:txBody>
          <a:bodyPr wrap="square" rtlCol="0">
            <a:spAutoFit/>
          </a:bodyPr>
          <a:lstStyle/>
          <a:p>
            <a:r>
              <a:rPr lang="en-US" sz="3200" b="1">
                <a:latin typeface="Montserrat" panose="00000500000000000000" pitchFamily="2" charset="0"/>
              </a:rPr>
              <a:t>Mật độ đồ thị</a:t>
            </a:r>
          </a:p>
        </p:txBody>
      </p:sp>
      <p:sp>
        <p:nvSpPr>
          <p:cNvPr id="11" name="TextBox 10">
            <a:extLst>
              <a:ext uri="{FF2B5EF4-FFF2-40B4-BE49-F238E27FC236}">
                <a16:creationId xmlns:a16="http://schemas.microsoft.com/office/drawing/2014/main" id="{61D79C0F-DA7F-38BA-2E28-6C03B74E8650}"/>
              </a:ext>
            </a:extLst>
          </p:cNvPr>
          <p:cNvSpPr txBox="1"/>
          <p:nvPr/>
        </p:nvSpPr>
        <p:spPr>
          <a:xfrm>
            <a:off x="9563103" y="3470342"/>
            <a:ext cx="7696200" cy="3539430"/>
          </a:xfrm>
          <a:prstGeom prst="rect">
            <a:avLst/>
          </a:prstGeom>
          <a:noFill/>
        </p:spPr>
        <p:txBody>
          <a:bodyPr wrap="square" rtlCol="0">
            <a:spAutoFit/>
          </a:bodyPr>
          <a:lstStyle/>
          <a:p>
            <a:r>
              <a:rPr lang="vi-VN" sz="2800" dirty="0">
                <a:latin typeface="Montserrat" panose="00000500000000000000" pitchFamily="2" charset="0"/>
              </a:rPr>
              <a:t>Mật độ đồ thị phản ánh mức độ các đỉnh trong đồ thị được kết nối với nhau. Đồ thị dày đặc (dense) có nhiều cạnh, còn thưa (sparse) có ít cạnh.</a:t>
            </a:r>
            <a:br>
              <a:rPr lang="vi-VN" sz="2800" dirty="0">
                <a:latin typeface="Montserrat" panose="00000500000000000000" pitchFamily="2" charset="0"/>
              </a:rPr>
            </a:br>
            <a:r>
              <a:rPr lang="en-US" sz="2800" dirty="0">
                <a:latin typeface="Montserrat" panose="00000500000000000000" pitchFamily="2" charset="0"/>
              </a:rPr>
              <a:t>🔹 </a:t>
            </a:r>
            <a:r>
              <a:rPr lang="vi-VN" sz="2800" dirty="0">
                <a:latin typeface="Montserrat" panose="00000500000000000000" pitchFamily="2" charset="0"/>
              </a:rPr>
              <a:t>Ví dụ thực tế: Trong mạng xã hội, một nhóm nhỏ bạn bè thân thiết có thể có mật độ kết nối cao vì mọi người đều quen biết nhau.</a:t>
            </a:r>
          </a:p>
        </p:txBody>
      </p:sp>
      <p:cxnSp>
        <p:nvCxnSpPr>
          <p:cNvPr id="19" name="Straight Connector 18">
            <a:extLst>
              <a:ext uri="{FF2B5EF4-FFF2-40B4-BE49-F238E27FC236}">
                <a16:creationId xmlns:a16="http://schemas.microsoft.com/office/drawing/2014/main" id="{12844962-0B51-0159-B4E3-1D9D3E4B4C27}"/>
              </a:ext>
            </a:extLst>
          </p:cNvPr>
          <p:cNvCxnSpPr>
            <a:cxnSpLocks/>
          </p:cNvCxnSpPr>
          <p:nvPr/>
        </p:nvCxnSpPr>
        <p:spPr>
          <a:xfrm>
            <a:off x="9027426" y="2320749"/>
            <a:ext cx="76200" cy="47863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210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73276" y="0"/>
            <a:ext cx="7814724" cy="10287000"/>
            <a:chOff x="0" y="0"/>
            <a:chExt cx="2058199" cy="2709333"/>
          </a:xfrm>
        </p:grpSpPr>
        <p:sp>
          <p:nvSpPr>
            <p:cNvPr id="3" name="Freeform 3"/>
            <p:cNvSpPr/>
            <p:nvPr/>
          </p:nvSpPr>
          <p:spPr>
            <a:xfrm>
              <a:off x="0" y="0"/>
              <a:ext cx="2058199" cy="2709333"/>
            </a:xfrm>
            <a:custGeom>
              <a:avLst/>
              <a:gdLst/>
              <a:ahLst/>
              <a:cxnLst/>
              <a:rect l="l" t="t" r="r" b="b"/>
              <a:pathLst>
                <a:path w="2058199" h="2709333">
                  <a:moveTo>
                    <a:pt x="0" y="0"/>
                  </a:moveTo>
                  <a:lnTo>
                    <a:pt x="2058199" y="0"/>
                  </a:lnTo>
                  <a:lnTo>
                    <a:pt x="2058199" y="2709333"/>
                  </a:lnTo>
                  <a:lnTo>
                    <a:pt x="0" y="2709333"/>
                  </a:lnTo>
                  <a:close/>
                </a:path>
              </a:pathLst>
            </a:custGeom>
            <a:solidFill>
              <a:srgbClr val="0E244D"/>
            </a:solidFill>
          </p:spPr>
          <p:txBody>
            <a:bodyPr/>
            <a:lstStyle/>
            <a:p>
              <a:endParaRPr lang="en-US"/>
            </a:p>
          </p:txBody>
        </p:sp>
        <p:sp>
          <p:nvSpPr>
            <p:cNvPr id="4" name="TextBox 4"/>
            <p:cNvSpPr txBox="1"/>
            <p:nvPr/>
          </p:nvSpPr>
          <p:spPr>
            <a:xfrm>
              <a:off x="0" y="-57150"/>
              <a:ext cx="2058199" cy="276648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495728" y="2440535"/>
            <a:ext cx="5405931" cy="540593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6675" cap="sq">
              <a:solidFill>
                <a:srgbClr val="FFFFFF"/>
              </a:solidFill>
              <a:prstDash val="dash"/>
              <a:miter/>
            </a:ln>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1073606" y="1257300"/>
            <a:ext cx="3426506" cy="4114800"/>
          </a:xfrm>
          <a:custGeom>
            <a:avLst/>
            <a:gdLst/>
            <a:ahLst/>
            <a:cxnLst/>
            <a:rect l="l" t="t" r="r" b="b"/>
            <a:pathLst>
              <a:path w="3426506" h="4114800">
                <a:moveTo>
                  <a:pt x="0" y="0"/>
                </a:moveTo>
                <a:lnTo>
                  <a:pt x="3426506" y="0"/>
                </a:lnTo>
                <a:lnTo>
                  <a:pt x="342650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2786859" y="51435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TextBox 10"/>
          <p:cNvSpPr txBox="1"/>
          <p:nvPr/>
        </p:nvSpPr>
        <p:spPr>
          <a:xfrm>
            <a:off x="1028700" y="4771390"/>
            <a:ext cx="8115300" cy="1538883"/>
          </a:xfrm>
          <a:prstGeom prst="rect">
            <a:avLst/>
          </a:prstGeom>
        </p:spPr>
        <p:txBody>
          <a:bodyPr lIns="0" tIns="0" rIns="0" bIns="0" rtlCol="0" anchor="t">
            <a:spAutoFit/>
          </a:bodyPr>
          <a:lstStyle/>
          <a:p>
            <a:pPr algn="l">
              <a:lnSpc>
                <a:spcPts val="6049"/>
              </a:lnSpc>
            </a:pPr>
            <a:r>
              <a:rPr lang="en-US" sz="5499" b="1">
                <a:solidFill>
                  <a:srgbClr val="16599D"/>
                </a:solidFill>
                <a:latin typeface="Montserrat Bold"/>
                <a:ea typeface="Montserrat Bold"/>
                <a:cs typeface="Montserrat Bold"/>
                <a:sym typeface="Montserrat Bold"/>
              </a:rPr>
              <a:t>III. HIỆN THỰC VÀ THỰC NGHIỆM</a:t>
            </a:r>
          </a:p>
        </p:txBody>
      </p:sp>
      <p:sp>
        <p:nvSpPr>
          <p:cNvPr id="11" name="TextBox 11"/>
          <p:cNvSpPr txBox="1"/>
          <p:nvPr/>
        </p:nvSpPr>
        <p:spPr>
          <a:xfrm>
            <a:off x="17145544" y="9201150"/>
            <a:ext cx="379912" cy="534185"/>
          </a:xfrm>
          <a:prstGeom prst="rect">
            <a:avLst/>
          </a:prstGeom>
        </p:spPr>
        <p:txBody>
          <a:bodyPr wrap="none" lIns="0" tIns="0" rIns="0" bIns="0" rtlCol="0" anchor="t">
            <a:spAutoFit/>
          </a:bodyPr>
          <a:lstStyle/>
          <a:p>
            <a:pPr algn="ctr">
              <a:lnSpc>
                <a:spcPts val="4480"/>
              </a:lnSpc>
              <a:spcBef>
                <a:spcPct val="0"/>
              </a:spcBef>
            </a:pPr>
            <a:r>
              <a:rPr lang="en-US" sz="3200">
                <a:solidFill>
                  <a:srgbClr val="FFFFFF"/>
                </a:solidFill>
                <a:latin typeface="Montserrat"/>
                <a:ea typeface="Montserrat"/>
                <a:cs typeface="Montserrat"/>
                <a:sym typeface="Montserrat"/>
              </a:rPr>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1FEF4-88AB-10D7-FE2A-CD72A0E40C09}"/>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C3E330D1-8BA6-A369-68E6-59A706886CE7}"/>
              </a:ext>
            </a:extLst>
          </p:cNvPr>
          <p:cNvSpPr txBox="1"/>
          <p:nvPr/>
        </p:nvSpPr>
        <p:spPr>
          <a:xfrm>
            <a:off x="17522164" y="9486900"/>
            <a:ext cx="464871"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22</a:t>
            </a:r>
          </a:p>
        </p:txBody>
      </p:sp>
      <p:sp>
        <p:nvSpPr>
          <p:cNvPr id="6" name="TextBox 3">
            <a:extLst>
              <a:ext uri="{FF2B5EF4-FFF2-40B4-BE49-F238E27FC236}">
                <a16:creationId xmlns:a16="http://schemas.microsoft.com/office/drawing/2014/main" id="{E09E61E7-7031-7E1E-7BA7-162A8DA4F6B8}"/>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1. Môi trường thực thi</a:t>
            </a:r>
          </a:p>
        </p:txBody>
      </p:sp>
      <p:sp>
        <p:nvSpPr>
          <p:cNvPr id="3" name="TextBox 2">
            <a:extLst>
              <a:ext uri="{FF2B5EF4-FFF2-40B4-BE49-F238E27FC236}">
                <a16:creationId xmlns:a16="http://schemas.microsoft.com/office/drawing/2014/main" id="{FE5BE797-19B3-C14A-3353-0D474BDBA04E}"/>
              </a:ext>
            </a:extLst>
          </p:cNvPr>
          <p:cNvSpPr txBox="1"/>
          <p:nvPr/>
        </p:nvSpPr>
        <p:spPr>
          <a:xfrm>
            <a:off x="1676400" y="2171700"/>
            <a:ext cx="10363200" cy="3046988"/>
          </a:xfrm>
          <a:prstGeom prst="rect">
            <a:avLst/>
          </a:prstGeom>
          <a:noFill/>
        </p:spPr>
        <p:txBody>
          <a:bodyPr wrap="square" rtlCol="0">
            <a:spAutoFit/>
          </a:bodyPr>
          <a:lstStyle/>
          <a:p>
            <a:r>
              <a:rPr lang="vi-VN" sz="3200">
                <a:latin typeface="Montserrat" panose="00000500000000000000" pitchFamily="2" charset="0"/>
              </a:rPr>
              <a:t>Hệ thống được triển khai trên môi trường Kaggle với các thông số: </a:t>
            </a:r>
            <a:endParaRPr lang="en-US" sz="3200">
              <a:latin typeface="Montserrat" panose="00000500000000000000" pitchFamily="2" charset="0"/>
            </a:endParaRPr>
          </a:p>
          <a:p>
            <a:pPr marL="457200" indent="-457200">
              <a:buFont typeface="Arial" panose="020B0604020202020204" pitchFamily="34" charset="0"/>
              <a:buChar char="•"/>
            </a:pPr>
            <a:r>
              <a:rPr lang="vi-VN" sz="3200">
                <a:latin typeface="Montserrat" panose="00000500000000000000" pitchFamily="2" charset="0"/>
              </a:rPr>
              <a:t>GPU: NVIDIA Tesla T4 </a:t>
            </a:r>
            <a:endParaRPr lang="en-US" sz="3200">
              <a:latin typeface="Montserrat" panose="00000500000000000000" pitchFamily="2" charset="0"/>
            </a:endParaRPr>
          </a:p>
          <a:p>
            <a:pPr marL="457200" indent="-457200">
              <a:buFont typeface="Arial" panose="020B0604020202020204" pitchFamily="34" charset="0"/>
              <a:buChar char="•"/>
            </a:pPr>
            <a:r>
              <a:rPr lang="vi-VN" sz="3200">
                <a:latin typeface="Montserrat" panose="00000500000000000000" pitchFamily="2" charset="0"/>
              </a:rPr>
              <a:t>Python: 3.11.11 </a:t>
            </a:r>
            <a:endParaRPr lang="en-US" sz="3200">
              <a:latin typeface="Montserrat" panose="00000500000000000000" pitchFamily="2" charset="0"/>
            </a:endParaRPr>
          </a:p>
          <a:p>
            <a:pPr marL="457200" indent="-457200">
              <a:buFont typeface="Arial" panose="020B0604020202020204" pitchFamily="34" charset="0"/>
              <a:buChar char="•"/>
            </a:pPr>
            <a:r>
              <a:rPr lang="vi-VN" sz="3200">
                <a:latin typeface="Montserrat" panose="00000500000000000000" pitchFamily="2" charset="0"/>
              </a:rPr>
              <a:t>Thư viện chính: PyTorch 2.0, PyTorch Geometric, NetworkX</a:t>
            </a:r>
            <a:endParaRPr lang="en-US" sz="3200">
              <a:latin typeface="Montserrat" panose="00000500000000000000" pitchFamily="2" charset="0"/>
            </a:endParaRPr>
          </a:p>
        </p:txBody>
      </p:sp>
    </p:spTree>
    <p:extLst>
      <p:ext uri="{BB962C8B-B14F-4D97-AF65-F5344CB8AC3E}">
        <p14:creationId xmlns:p14="http://schemas.microsoft.com/office/powerpoint/2010/main" val="3646551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DF27C-D652-BAB9-B371-94556C10C04C}"/>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BC554C7B-0FD4-4F00-BD38-1146FB82BBD9}"/>
              </a:ext>
            </a:extLst>
          </p:cNvPr>
          <p:cNvSpPr txBox="1"/>
          <p:nvPr/>
        </p:nvSpPr>
        <p:spPr>
          <a:xfrm>
            <a:off x="17522966" y="9486900"/>
            <a:ext cx="463268"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23</a:t>
            </a:r>
          </a:p>
        </p:txBody>
      </p:sp>
      <p:sp>
        <p:nvSpPr>
          <p:cNvPr id="3" name="TextBox 2">
            <a:extLst>
              <a:ext uri="{FF2B5EF4-FFF2-40B4-BE49-F238E27FC236}">
                <a16:creationId xmlns:a16="http://schemas.microsoft.com/office/drawing/2014/main" id="{D2A42430-8B79-5C83-B52C-2A876FC7BCF0}"/>
              </a:ext>
            </a:extLst>
          </p:cNvPr>
          <p:cNvSpPr txBox="1"/>
          <p:nvPr/>
        </p:nvSpPr>
        <p:spPr>
          <a:xfrm>
            <a:off x="1866899" y="1477245"/>
            <a:ext cx="11925301" cy="1384995"/>
          </a:xfrm>
          <a:prstGeom prst="rect">
            <a:avLst/>
          </a:prstGeom>
          <a:noFill/>
        </p:spPr>
        <p:txBody>
          <a:bodyPr wrap="square" rtlCol="0">
            <a:spAutoFit/>
          </a:bodyPr>
          <a:lstStyle/>
          <a:p>
            <a:r>
              <a:rPr lang="en-US" sz="2800" b="1">
                <a:latin typeface="Montserrat" panose="00000500000000000000" pitchFamily="2" charset="0"/>
              </a:rPr>
              <a:t>Đọc dữ liệu và phân tích dữ liệu:</a:t>
            </a:r>
          </a:p>
          <a:p>
            <a:pPr marL="457200" indent="-457200">
              <a:buFont typeface="Arial" panose="020B0604020202020204" pitchFamily="34" charset="0"/>
              <a:buChar char="•"/>
            </a:pPr>
            <a:r>
              <a:rPr lang="vi-VN" sz="2800">
                <a:latin typeface="Montserrat" panose="00000500000000000000" pitchFamily="2" charset="0"/>
              </a:rPr>
              <a:t>Dữ liệu được lưu trữ dưới dạng JSON với mỗi dòng chứa một AST:</a:t>
            </a:r>
            <a:endParaRPr lang="en-US" sz="2800">
              <a:latin typeface="Montserrat" panose="00000500000000000000" pitchFamily="2" charset="0"/>
            </a:endParaRPr>
          </a:p>
        </p:txBody>
      </p:sp>
      <p:pic>
        <p:nvPicPr>
          <p:cNvPr id="4" name="Picture 3">
            <a:extLst>
              <a:ext uri="{FF2B5EF4-FFF2-40B4-BE49-F238E27FC236}">
                <a16:creationId xmlns:a16="http://schemas.microsoft.com/office/drawing/2014/main" id="{D83A18C5-44DB-7C16-7584-ED6F11BCAD0D}"/>
              </a:ext>
            </a:extLst>
          </p:cNvPr>
          <p:cNvPicPr>
            <a:picLocks noChangeAspect="1"/>
          </p:cNvPicPr>
          <p:nvPr/>
        </p:nvPicPr>
        <p:blipFill>
          <a:blip r:embed="rId2"/>
          <a:stretch>
            <a:fillRect/>
          </a:stretch>
        </p:blipFill>
        <p:spPr>
          <a:xfrm>
            <a:off x="2485094" y="3467100"/>
            <a:ext cx="13317809" cy="2524477"/>
          </a:xfrm>
          <a:prstGeom prst="rect">
            <a:avLst/>
          </a:prstGeom>
        </p:spPr>
      </p:pic>
      <p:sp>
        <p:nvSpPr>
          <p:cNvPr id="7" name="TextBox 6">
            <a:extLst>
              <a:ext uri="{FF2B5EF4-FFF2-40B4-BE49-F238E27FC236}">
                <a16:creationId xmlns:a16="http://schemas.microsoft.com/office/drawing/2014/main" id="{252DD7A7-DCF2-9817-D003-9818743668B7}"/>
              </a:ext>
            </a:extLst>
          </p:cNvPr>
          <p:cNvSpPr txBox="1"/>
          <p:nvPr/>
        </p:nvSpPr>
        <p:spPr>
          <a:xfrm>
            <a:off x="6057899" y="6412341"/>
            <a:ext cx="6172200" cy="369332"/>
          </a:xfrm>
          <a:prstGeom prst="rect">
            <a:avLst/>
          </a:prstGeom>
          <a:noFill/>
        </p:spPr>
        <p:txBody>
          <a:bodyPr wrap="square" rtlCol="0">
            <a:spAutoFit/>
          </a:bodyPr>
          <a:lstStyle/>
          <a:p>
            <a:r>
              <a:rPr lang="en-US" i="1">
                <a:latin typeface="Montserrat" panose="00000500000000000000" pitchFamily="2" charset="0"/>
              </a:rPr>
              <a:t>Listing 1: Đọc và phân tích mẫu dữ liệu.</a:t>
            </a:r>
          </a:p>
        </p:txBody>
      </p:sp>
      <p:sp>
        <p:nvSpPr>
          <p:cNvPr id="8" name="TextBox 3">
            <a:extLst>
              <a:ext uri="{FF2B5EF4-FFF2-40B4-BE49-F238E27FC236}">
                <a16:creationId xmlns:a16="http://schemas.microsoft.com/office/drawing/2014/main" id="{B8EFC702-EC07-FF4F-C11D-D1F90C043228}"/>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2. Xử lý dữ liệu</a:t>
            </a:r>
          </a:p>
        </p:txBody>
      </p:sp>
    </p:spTree>
    <p:extLst>
      <p:ext uri="{BB962C8B-B14F-4D97-AF65-F5344CB8AC3E}">
        <p14:creationId xmlns:p14="http://schemas.microsoft.com/office/powerpoint/2010/main" val="2068773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CA56D-DC44-DC3A-A290-4D5E28F33DEA}"/>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7BBB239A-6C01-85B3-83ED-24BF6901CFFE}"/>
              </a:ext>
            </a:extLst>
          </p:cNvPr>
          <p:cNvSpPr txBox="1"/>
          <p:nvPr/>
        </p:nvSpPr>
        <p:spPr>
          <a:xfrm>
            <a:off x="17502928" y="9486900"/>
            <a:ext cx="503343"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24</a:t>
            </a:r>
          </a:p>
        </p:txBody>
      </p:sp>
      <p:sp>
        <p:nvSpPr>
          <p:cNvPr id="6" name="TextBox 3">
            <a:extLst>
              <a:ext uri="{FF2B5EF4-FFF2-40B4-BE49-F238E27FC236}">
                <a16:creationId xmlns:a16="http://schemas.microsoft.com/office/drawing/2014/main" id="{190E6EC1-4D00-62FB-721F-AEBFB2559AFB}"/>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2. Xử lý dữ liệu</a:t>
            </a:r>
          </a:p>
        </p:txBody>
      </p:sp>
      <p:sp>
        <p:nvSpPr>
          <p:cNvPr id="3" name="TextBox 2">
            <a:extLst>
              <a:ext uri="{FF2B5EF4-FFF2-40B4-BE49-F238E27FC236}">
                <a16:creationId xmlns:a16="http://schemas.microsoft.com/office/drawing/2014/main" id="{EEB5CD07-BD98-2823-863A-A3E395141925}"/>
              </a:ext>
            </a:extLst>
          </p:cNvPr>
          <p:cNvSpPr txBox="1"/>
          <p:nvPr/>
        </p:nvSpPr>
        <p:spPr>
          <a:xfrm>
            <a:off x="1866900" y="1357775"/>
            <a:ext cx="10363200" cy="1569660"/>
          </a:xfrm>
          <a:prstGeom prst="rect">
            <a:avLst/>
          </a:prstGeom>
          <a:noFill/>
        </p:spPr>
        <p:txBody>
          <a:bodyPr wrap="square" rtlCol="0">
            <a:spAutoFit/>
          </a:bodyPr>
          <a:lstStyle/>
          <a:p>
            <a:r>
              <a:rPr lang="en-US" sz="3200" b="1">
                <a:latin typeface="Montserrat" panose="00000500000000000000" pitchFamily="2" charset="0"/>
              </a:rPr>
              <a:t>Chuyển đổi AST thành đồ thị:</a:t>
            </a:r>
          </a:p>
          <a:p>
            <a:r>
              <a:rPr lang="vi-VN" sz="3200">
                <a:latin typeface="Montserrat" panose="00000500000000000000" pitchFamily="2" charset="0"/>
              </a:rPr>
              <a:t>Mỗi AST được chuyển đổi thành đồ thị PyTorch Geometric: </a:t>
            </a:r>
            <a:endParaRPr lang="en-US" sz="3200">
              <a:latin typeface="Montserrat" panose="00000500000000000000" pitchFamily="2" charset="0"/>
            </a:endParaRPr>
          </a:p>
        </p:txBody>
      </p:sp>
      <p:pic>
        <p:nvPicPr>
          <p:cNvPr id="12" name="Picture 11">
            <a:extLst>
              <a:ext uri="{FF2B5EF4-FFF2-40B4-BE49-F238E27FC236}">
                <a16:creationId xmlns:a16="http://schemas.microsoft.com/office/drawing/2014/main" id="{07A212A9-7538-EDA3-707C-C3C82C2ED299}"/>
              </a:ext>
            </a:extLst>
          </p:cNvPr>
          <p:cNvPicPr>
            <a:picLocks noChangeAspect="1"/>
          </p:cNvPicPr>
          <p:nvPr/>
        </p:nvPicPr>
        <p:blipFill>
          <a:blip r:embed="rId2"/>
          <a:stretch>
            <a:fillRect/>
          </a:stretch>
        </p:blipFill>
        <p:spPr>
          <a:xfrm>
            <a:off x="2389832" y="2889049"/>
            <a:ext cx="13584546" cy="3982006"/>
          </a:xfrm>
          <a:prstGeom prst="rect">
            <a:avLst/>
          </a:prstGeom>
        </p:spPr>
      </p:pic>
      <p:pic>
        <p:nvPicPr>
          <p:cNvPr id="14" name="Picture 13">
            <a:extLst>
              <a:ext uri="{FF2B5EF4-FFF2-40B4-BE49-F238E27FC236}">
                <a16:creationId xmlns:a16="http://schemas.microsoft.com/office/drawing/2014/main" id="{6A766AE1-F7B8-701D-69D0-DEC36BEF0385}"/>
              </a:ext>
            </a:extLst>
          </p:cNvPr>
          <p:cNvPicPr>
            <a:picLocks noChangeAspect="1"/>
          </p:cNvPicPr>
          <p:nvPr/>
        </p:nvPicPr>
        <p:blipFill>
          <a:blip r:embed="rId3"/>
          <a:stretch>
            <a:fillRect/>
          </a:stretch>
        </p:blipFill>
        <p:spPr>
          <a:xfrm>
            <a:off x="2389832" y="6814093"/>
            <a:ext cx="13595029" cy="2133898"/>
          </a:xfrm>
          <a:prstGeom prst="rect">
            <a:avLst/>
          </a:prstGeom>
        </p:spPr>
      </p:pic>
      <p:sp>
        <p:nvSpPr>
          <p:cNvPr id="15" name="TextBox 14">
            <a:extLst>
              <a:ext uri="{FF2B5EF4-FFF2-40B4-BE49-F238E27FC236}">
                <a16:creationId xmlns:a16="http://schemas.microsoft.com/office/drawing/2014/main" id="{50FB6302-0F87-05C1-0F60-D957A998025F}"/>
              </a:ext>
            </a:extLst>
          </p:cNvPr>
          <p:cNvSpPr txBox="1"/>
          <p:nvPr/>
        </p:nvSpPr>
        <p:spPr>
          <a:xfrm>
            <a:off x="6553200" y="9222343"/>
            <a:ext cx="6172200" cy="369332"/>
          </a:xfrm>
          <a:prstGeom prst="rect">
            <a:avLst/>
          </a:prstGeom>
          <a:noFill/>
        </p:spPr>
        <p:txBody>
          <a:bodyPr wrap="square" rtlCol="0">
            <a:spAutoFit/>
          </a:bodyPr>
          <a:lstStyle/>
          <a:p>
            <a:r>
              <a:rPr lang="en-US" i="1"/>
              <a:t>Listing 2: Hàm chuyển đổi AST thành graph.</a:t>
            </a:r>
            <a:endParaRPr lang="en-US" i="1">
              <a:latin typeface="Montserrat" panose="00000500000000000000" pitchFamily="2" charset="0"/>
            </a:endParaRPr>
          </a:p>
        </p:txBody>
      </p:sp>
    </p:spTree>
    <p:extLst>
      <p:ext uri="{BB962C8B-B14F-4D97-AF65-F5344CB8AC3E}">
        <p14:creationId xmlns:p14="http://schemas.microsoft.com/office/powerpoint/2010/main" val="1473022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D8917-CF2A-12FC-485B-07CF7D2800D7}"/>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7BD72EBE-4CC8-1B8C-8FA4-940DFB3E7DA4}"/>
              </a:ext>
            </a:extLst>
          </p:cNvPr>
          <p:cNvSpPr txBox="1"/>
          <p:nvPr/>
        </p:nvSpPr>
        <p:spPr>
          <a:xfrm>
            <a:off x="17522164" y="9486900"/>
            <a:ext cx="464871"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25</a:t>
            </a:r>
          </a:p>
        </p:txBody>
      </p:sp>
      <p:sp>
        <p:nvSpPr>
          <p:cNvPr id="6" name="TextBox 3">
            <a:extLst>
              <a:ext uri="{FF2B5EF4-FFF2-40B4-BE49-F238E27FC236}">
                <a16:creationId xmlns:a16="http://schemas.microsoft.com/office/drawing/2014/main" id="{8896C5DD-0A03-4A13-E07B-2A1781D815DD}"/>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2. Xử lý dữ liệu</a:t>
            </a:r>
          </a:p>
        </p:txBody>
      </p:sp>
      <p:sp>
        <p:nvSpPr>
          <p:cNvPr id="3" name="TextBox 2">
            <a:extLst>
              <a:ext uri="{FF2B5EF4-FFF2-40B4-BE49-F238E27FC236}">
                <a16:creationId xmlns:a16="http://schemas.microsoft.com/office/drawing/2014/main" id="{076EC515-19A0-20F4-E316-82B71F96C119}"/>
              </a:ext>
            </a:extLst>
          </p:cNvPr>
          <p:cNvSpPr txBox="1"/>
          <p:nvPr/>
        </p:nvSpPr>
        <p:spPr>
          <a:xfrm>
            <a:off x="1866900" y="1357775"/>
            <a:ext cx="14287500" cy="1384995"/>
          </a:xfrm>
          <a:prstGeom prst="rect">
            <a:avLst/>
          </a:prstGeom>
          <a:noFill/>
        </p:spPr>
        <p:txBody>
          <a:bodyPr wrap="square" rtlCol="0">
            <a:spAutoFit/>
          </a:bodyPr>
          <a:lstStyle/>
          <a:p>
            <a:r>
              <a:rPr lang="en-US" sz="2800" b="1">
                <a:latin typeface="Montserrat" panose="00000500000000000000" pitchFamily="2" charset="0"/>
              </a:rPr>
              <a:t>Cân bằng dữ liệu:</a:t>
            </a:r>
          </a:p>
          <a:p>
            <a:r>
              <a:rPr lang="en-US" sz="2800">
                <a:latin typeface="Montserrat" panose="00000500000000000000" pitchFamily="2" charset="0"/>
              </a:rPr>
              <a:t>Do sự mất cân bằng trong phân bố nhãn, chúng em đã áp dụng kỹ thuật over/undersampling:</a:t>
            </a:r>
          </a:p>
        </p:txBody>
      </p:sp>
      <p:sp>
        <p:nvSpPr>
          <p:cNvPr id="15" name="TextBox 14">
            <a:extLst>
              <a:ext uri="{FF2B5EF4-FFF2-40B4-BE49-F238E27FC236}">
                <a16:creationId xmlns:a16="http://schemas.microsoft.com/office/drawing/2014/main" id="{E9AD0E08-E3E4-DF3C-4058-97DBF58EEFDD}"/>
              </a:ext>
            </a:extLst>
          </p:cNvPr>
          <p:cNvSpPr txBox="1"/>
          <p:nvPr/>
        </p:nvSpPr>
        <p:spPr>
          <a:xfrm>
            <a:off x="6553200" y="9222343"/>
            <a:ext cx="6172200" cy="369332"/>
          </a:xfrm>
          <a:prstGeom prst="rect">
            <a:avLst/>
          </a:prstGeom>
          <a:noFill/>
        </p:spPr>
        <p:txBody>
          <a:bodyPr wrap="square" rtlCol="0">
            <a:spAutoFit/>
          </a:bodyPr>
          <a:lstStyle/>
          <a:p>
            <a:r>
              <a:rPr lang="en-US" i="1"/>
              <a:t>Listing 3: Cân bằng dữ liệu.</a:t>
            </a:r>
            <a:endParaRPr lang="en-US" i="1">
              <a:latin typeface="Montserrat" panose="00000500000000000000" pitchFamily="2" charset="0"/>
            </a:endParaRPr>
          </a:p>
        </p:txBody>
      </p:sp>
      <p:pic>
        <p:nvPicPr>
          <p:cNvPr id="4" name="Picture 3">
            <a:extLst>
              <a:ext uri="{FF2B5EF4-FFF2-40B4-BE49-F238E27FC236}">
                <a16:creationId xmlns:a16="http://schemas.microsoft.com/office/drawing/2014/main" id="{1CB0E50C-CD1B-E6D6-4322-3F4C1004EA27}"/>
              </a:ext>
            </a:extLst>
          </p:cNvPr>
          <p:cNvPicPr>
            <a:picLocks noChangeAspect="1"/>
          </p:cNvPicPr>
          <p:nvPr/>
        </p:nvPicPr>
        <p:blipFill>
          <a:blip r:embed="rId2"/>
          <a:stretch>
            <a:fillRect/>
          </a:stretch>
        </p:blipFill>
        <p:spPr>
          <a:xfrm>
            <a:off x="4366855" y="2770634"/>
            <a:ext cx="9287589" cy="6105250"/>
          </a:xfrm>
          <a:prstGeom prst="rect">
            <a:avLst/>
          </a:prstGeom>
        </p:spPr>
      </p:pic>
    </p:spTree>
    <p:extLst>
      <p:ext uri="{BB962C8B-B14F-4D97-AF65-F5344CB8AC3E}">
        <p14:creationId xmlns:p14="http://schemas.microsoft.com/office/powerpoint/2010/main" val="365550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A7072-AD10-9F0A-C76A-0994FD015681}"/>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04A78D4B-8018-F4B8-BFEC-D9C3C2EDE6A8}"/>
              </a:ext>
            </a:extLst>
          </p:cNvPr>
          <p:cNvSpPr txBox="1"/>
          <p:nvPr/>
        </p:nvSpPr>
        <p:spPr>
          <a:xfrm>
            <a:off x="17513348" y="9486900"/>
            <a:ext cx="482504"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26</a:t>
            </a:r>
          </a:p>
        </p:txBody>
      </p:sp>
      <p:sp>
        <p:nvSpPr>
          <p:cNvPr id="6" name="TextBox 3">
            <a:extLst>
              <a:ext uri="{FF2B5EF4-FFF2-40B4-BE49-F238E27FC236}">
                <a16:creationId xmlns:a16="http://schemas.microsoft.com/office/drawing/2014/main" id="{EDA00CF3-D960-5023-F3FA-85F5429614DF}"/>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3. Kiến trúc mô hình GNN</a:t>
            </a:r>
          </a:p>
        </p:txBody>
      </p:sp>
      <p:sp>
        <p:nvSpPr>
          <p:cNvPr id="15" name="TextBox 14">
            <a:extLst>
              <a:ext uri="{FF2B5EF4-FFF2-40B4-BE49-F238E27FC236}">
                <a16:creationId xmlns:a16="http://schemas.microsoft.com/office/drawing/2014/main" id="{D0623F1A-D27D-3A1B-48EF-11269356494E}"/>
              </a:ext>
            </a:extLst>
          </p:cNvPr>
          <p:cNvSpPr txBox="1"/>
          <p:nvPr/>
        </p:nvSpPr>
        <p:spPr>
          <a:xfrm>
            <a:off x="4953000" y="4870450"/>
            <a:ext cx="3657600" cy="369332"/>
          </a:xfrm>
          <a:prstGeom prst="rect">
            <a:avLst/>
          </a:prstGeom>
          <a:noFill/>
        </p:spPr>
        <p:txBody>
          <a:bodyPr wrap="square" rtlCol="0">
            <a:spAutoFit/>
          </a:bodyPr>
          <a:lstStyle/>
          <a:p>
            <a:r>
              <a:rPr lang="en-US" i="1"/>
              <a:t>Listing 4: Định nghĩa mô hình GNN.</a:t>
            </a:r>
            <a:endParaRPr lang="en-US" i="1">
              <a:latin typeface="Montserrat" panose="00000500000000000000" pitchFamily="2" charset="0"/>
            </a:endParaRPr>
          </a:p>
        </p:txBody>
      </p:sp>
      <p:pic>
        <p:nvPicPr>
          <p:cNvPr id="7" name="Picture 6">
            <a:extLst>
              <a:ext uri="{FF2B5EF4-FFF2-40B4-BE49-F238E27FC236}">
                <a16:creationId xmlns:a16="http://schemas.microsoft.com/office/drawing/2014/main" id="{7D8B3D53-ED30-F564-DA03-EF688BC3B87A}"/>
              </a:ext>
            </a:extLst>
          </p:cNvPr>
          <p:cNvPicPr>
            <a:picLocks noChangeAspect="1"/>
          </p:cNvPicPr>
          <p:nvPr/>
        </p:nvPicPr>
        <p:blipFill>
          <a:blip r:embed="rId2"/>
          <a:stretch>
            <a:fillRect/>
          </a:stretch>
        </p:blipFill>
        <p:spPr>
          <a:xfrm>
            <a:off x="8915400" y="477942"/>
            <a:ext cx="8201021" cy="2611155"/>
          </a:xfrm>
          <a:prstGeom prst="rect">
            <a:avLst/>
          </a:prstGeom>
        </p:spPr>
      </p:pic>
      <p:pic>
        <p:nvPicPr>
          <p:cNvPr id="9" name="Picture 8">
            <a:extLst>
              <a:ext uri="{FF2B5EF4-FFF2-40B4-BE49-F238E27FC236}">
                <a16:creationId xmlns:a16="http://schemas.microsoft.com/office/drawing/2014/main" id="{1CEA22EC-F26D-E5D2-A7B5-8EA56774EB60}"/>
              </a:ext>
            </a:extLst>
          </p:cNvPr>
          <p:cNvPicPr>
            <a:picLocks noChangeAspect="1"/>
          </p:cNvPicPr>
          <p:nvPr/>
        </p:nvPicPr>
        <p:blipFill>
          <a:blip r:embed="rId3"/>
          <a:stretch>
            <a:fillRect/>
          </a:stretch>
        </p:blipFill>
        <p:spPr>
          <a:xfrm>
            <a:off x="8915400" y="3089097"/>
            <a:ext cx="8201021" cy="6527030"/>
          </a:xfrm>
          <a:prstGeom prst="rect">
            <a:avLst/>
          </a:prstGeom>
        </p:spPr>
      </p:pic>
    </p:spTree>
    <p:extLst>
      <p:ext uri="{BB962C8B-B14F-4D97-AF65-F5344CB8AC3E}">
        <p14:creationId xmlns:p14="http://schemas.microsoft.com/office/powerpoint/2010/main" val="114996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21E03-561F-2A7C-A6BA-4BA5E1FC444C}"/>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2A1F0B73-CB39-B247-5ADA-75F364D5BFD6}"/>
              </a:ext>
            </a:extLst>
          </p:cNvPr>
          <p:cNvSpPr txBox="1"/>
          <p:nvPr/>
        </p:nvSpPr>
        <p:spPr>
          <a:xfrm>
            <a:off x="17517355" y="9486900"/>
            <a:ext cx="474490"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27</a:t>
            </a:r>
          </a:p>
        </p:txBody>
      </p:sp>
      <p:sp>
        <p:nvSpPr>
          <p:cNvPr id="6" name="TextBox 3">
            <a:extLst>
              <a:ext uri="{FF2B5EF4-FFF2-40B4-BE49-F238E27FC236}">
                <a16:creationId xmlns:a16="http://schemas.microsoft.com/office/drawing/2014/main" id="{F2E79053-2273-AE6F-866F-6F468DC9C0C9}"/>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4. Huấn luyện mô hình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385A6E-6604-537F-4DFE-77EBF3814043}"/>
                  </a:ext>
                </a:extLst>
              </p:cNvPr>
              <p:cNvSpPr txBox="1"/>
              <p:nvPr/>
            </p:nvSpPr>
            <p:spPr>
              <a:xfrm>
                <a:off x="1828800" y="2096512"/>
                <a:ext cx="9144000" cy="3046988"/>
              </a:xfrm>
              <a:prstGeom prst="rect">
                <a:avLst/>
              </a:prstGeom>
              <a:noFill/>
            </p:spPr>
            <p:txBody>
              <a:bodyPr wrap="square">
                <a:spAutoFit/>
              </a:bodyPr>
              <a:lstStyle/>
              <a:p>
                <a:r>
                  <a:rPr lang="en-US" sz="3200" b="1">
                    <a:latin typeface="Montserrat" panose="00000500000000000000" pitchFamily="2" charset="0"/>
                  </a:rPr>
                  <a:t>Cấu hình huấn luyện:</a:t>
                </a:r>
              </a:p>
              <a:p>
                <a:pPr marL="285750" indent="-285750">
                  <a:buFont typeface="Arial" panose="020B0604020202020204" pitchFamily="34" charset="0"/>
                  <a:buChar char="•"/>
                </a:pPr>
                <a:r>
                  <a:rPr lang="en-US" sz="3200">
                    <a:latin typeface="Montserrat" panose="00000500000000000000" pitchFamily="2" charset="0"/>
                  </a:rPr>
                  <a:t>Optimizer: Adam với learning rate = 0.005</a:t>
                </a:r>
              </a:p>
              <a:p>
                <a:pPr marL="285750" indent="-285750">
                  <a:buFont typeface="Arial" panose="020B0604020202020204" pitchFamily="34" charset="0"/>
                  <a:buChar char="•"/>
                </a:pPr>
                <a:r>
                  <a:rPr lang="en-US" sz="3200">
                    <a:latin typeface="Montserrat" panose="00000500000000000000" pitchFamily="2" charset="0"/>
                  </a:rPr>
                  <a:t>Weight decay: </a:t>
                </a:r>
                <a14:m>
                  <m:oMath xmlns:m="http://schemas.openxmlformats.org/officeDocument/2006/math">
                    <m:r>
                      <a:rPr lang="en-US" sz="3200" b="0" i="1" smtClean="0">
                        <a:latin typeface="Cambria Math" panose="02040503050406030204" pitchFamily="18" charset="0"/>
                      </a:rPr>
                      <m:t>5</m:t>
                    </m:r>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10</m:t>
                        </m:r>
                      </m:e>
                      <m:sup>
                        <m:r>
                          <a:rPr lang="en-US" sz="3200" b="0" i="1" smtClean="0">
                            <a:latin typeface="Cambria Math" panose="02040503050406030204" pitchFamily="18" charset="0"/>
                            <a:ea typeface="Cambria Math" panose="02040503050406030204" pitchFamily="18" charset="0"/>
                          </a:rPr>
                          <m:t>−4</m:t>
                        </m:r>
                      </m:sup>
                    </m:sSup>
                  </m:oMath>
                </a14:m>
                <a:endParaRPr lang="en-US" sz="3200">
                  <a:latin typeface="Montserrat" panose="00000500000000000000" pitchFamily="2" charset="0"/>
                </a:endParaRPr>
              </a:p>
              <a:p>
                <a:pPr marL="285750" indent="-285750">
                  <a:buFont typeface="Arial" panose="020B0604020202020204" pitchFamily="34" charset="0"/>
                  <a:buChar char="•"/>
                </a:pPr>
                <a:r>
                  <a:rPr lang="en-US" sz="3200">
                    <a:latin typeface="Montserrat" panose="00000500000000000000" pitchFamily="2" charset="0"/>
                  </a:rPr>
                  <a:t>Batch size: 32</a:t>
                </a:r>
              </a:p>
              <a:p>
                <a:pPr marL="285750" indent="-285750">
                  <a:buFont typeface="Arial" panose="020B0604020202020204" pitchFamily="34" charset="0"/>
                  <a:buChar char="•"/>
                </a:pPr>
                <a:r>
                  <a:rPr lang="en-US" sz="3200">
                    <a:latin typeface="Montserrat" panose="00000500000000000000" pitchFamily="2" charset="0"/>
                  </a:rPr>
                  <a:t>Số epochs: 50</a:t>
                </a:r>
              </a:p>
              <a:p>
                <a:pPr marL="285750" indent="-285750">
                  <a:buFont typeface="Arial" panose="020B0604020202020204" pitchFamily="34" charset="0"/>
                  <a:buChar char="•"/>
                </a:pPr>
                <a:r>
                  <a:rPr lang="en-US" sz="3200">
                    <a:latin typeface="Montserrat" panose="00000500000000000000" pitchFamily="2" charset="0"/>
                  </a:rPr>
                  <a:t>Early stopping với patience = 10</a:t>
                </a:r>
              </a:p>
            </p:txBody>
          </p:sp>
        </mc:Choice>
        <mc:Fallback xmlns="">
          <p:sp>
            <p:nvSpPr>
              <p:cNvPr id="3" name="TextBox 2">
                <a:extLst>
                  <a:ext uri="{FF2B5EF4-FFF2-40B4-BE49-F238E27FC236}">
                    <a16:creationId xmlns:a16="http://schemas.microsoft.com/office/drawing/2014/main" id="{6D385A6E-6604-537F-4DFE-77EBF3814043}"/>
                  </a:ext>
                </a:extLst>
              </p:cNvPr>
              <p:cNvSpPr txBox="1">
                <a:spLocks noRot="1" noChangeAspect="1" noMove="1" noResize="1" noEditPoints="1" noAdjustHandles="1" noChangeArrowheads="1" noChangeShapeType="1" noTextEdit="1"/>
              </p:cNvSpPr>
              <p:nvPr/>
            </p:nvSpPr>
            <p:spPr>
              <a:xfrm>
                <a:off x="1828800" y="2096512"/>
                <a:ext cx="9144000" cy="3046988"/>
              </a:xfrm>
              <a:prstGeom prst="rect">
                <a:avLst/>
              </a:prstGeom>
              <a:blipFill>
                <a:blip r:embed="rId2"/>
                <a:stretch>
                  <a:fillRect l="-1667" t="-2400" b="-5800"/>
                </a:stretch>
              </a:blipFill>
            </p:spPr>
            <p:txBody>
              <a:bodyPr/>
              <a:lstStyle/>
              <a:p>
                <a:r>
                  <a:rPr lang="en-US">
                    <a:noFill/>
                  </a:rPr>
                  <a:t> </a:t>
                </a:r>
              </a:p>
            </p:txBody>
          </p:sp>
        </mc:Fallback>
      </mc:AlternateContent>
    </p:spTree>
    <p:extLst>
      <p:ext uri="{BB962C8B-B14F-4D97-AF65-F5344CB8AC3E}">
        <p14:creationId xmlns:p14="http://schemas.microsoft.com/office/powerpoint/2010/main" val="1899140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E691D-0A38-ECB8-BD4E-54CC9B5F8619}"/>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12F43DF3-916D-90AC-680C-1A13760ABCD2}"/>
              </a:ext>
            </a:extLst>
          </p:cNvPr>
          <p:cNvSpPr txBox="1"/>
          <p:nvPr/>
        </p:nvSpPr>
        <p:spPr>
          <a:xfrm>
            <a:off x="17507737" y="9486900"/>
            <a:ext cx="493726"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28</a:t>
            </a:r>
          </a:p>
        </p:txBody>
      </p:sp>
      <p:sp>
        <p:nvSpPr>
          <p:cNvPr id="6" name="TextBox 3">
            <a:extLst>
              <a:ext uri="{FF2B5EF4-FFF2-40B4-BE49-F238E27FC236}">
                <a16:creationId xmlns:a16="http://schemas.microsoft.com/office/drawing/2014/main" id="{9A8545D1-BD98-DE4C-B304-C780EB74AC27}"/>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4. Huấn luyện mô hình</a:t>
            </a:r>
          </a:p>
        </p:txBody>
      </p:sp>
      <p:sp>
        <p:nvSpPr>
          <p:cNvPr id="3" name="TextBox 2">
            <a:extLst>
              <a:ext uri="{FF2B5EF4-FFF2-40B4-BE49-F238E27FC236}">
                <a16:creationId xmlns:a16="http://schemas.microsoft.com/office/drawing/2014/main" id="{359D0EF2-269F-C5C7-DEC2-60481808FDBB}"/>
              </a:ext>
            </a:extLst>
          </p:cNvPr>
          <p:cNvSpPr txBox="1"/>
          <p:nvPr/>
        </p:nvSpPr>
        <p:spPr>
          <a:xfrm>
            <a:off x="1828800" y="2096512"/>
            <a:ext cx="9144000" cy="584775"/>
          </a:xfrm>
          <a:prstGeom prst="rect">
            <a:avLst/>
          </a:prstGeom>
          <a:noFill/>
        </p:spPr>
        <p:txBody>
          <a:bodyPr wrap="square">
            <a:spAutoFit/>
          </a:bodyPr>
          <a:lstStyle/>
          <a:p>
            <a:r>
              <a:rPr lang="en-US" sz="3200" b="1">
                <a:latin typeface="Montserrat" panose="00000500000000000000" pitchFamily="2" charset="0"/>
              </a:rPr>
              <a:t>Hàm huấn luyện:</a:t>
            </a:r>
          </a:p>
        </p:txBody>
      </p:sp>
      <p:pic>
        <p:nvPicPr>
          <p:cNvPr id="8" name="Picture 7">
            <a:extLst>
              <a:ext uri="{FF2B5EF4-FFF2-40B4-BE49-F238E27FC236}">
                <a16:creationId xmlns:a16="http://schemas.microsoft.com/office/drawing/2014/main" id="{06F0A3DF-A1FE-04DB-18B9-5EEB39CBC090}"/>
              </a:ext>
            </a:extLst>
          </p:cNvPr>
          <p:cNvPicPr>
            <a:picLocks noChangeAspect="1"/>
          </p:cNvPicPr>
          <p:nvPr/>
        </p:nvPicPr>
        <p:blipFill>
          <a:blip r:embed="rId2"/>
          <a:stretch>
            <a:fillRect/>
          </a:stretch>
        </p:blipFill>
        <p:spPr>
          <a:xfrm>
            <a:off x="6558887" y="1496891"/>
            <a:ext cx="10515600" cy="1947624"/>
          </a:xfrm>
          <a:prstGeom prst="rect">
            <a:avLst/>
          </a:prstGeom>
        </p:spPr>
      </p:pic>
      <p:pic>
        <p:nvPicPr>
          <p:cNvPr id="10" name="Picture 9">
            <a:extLst>
              <a:ext uri="{FF2B5EF4-FFF2-40B4-BE49-F238E27FC236}">
                <a16:creationId xmlns:a16="http://schemas.microsoft.com/office/drawing/2014/main" id="{5D4E6664-98C2-0971-4611-2F9408329305}"/>
              </a:ext>
            </a:extLst>
          </p:cNvPr>
          <p:cNvPicPr>
            <a:picLocks noChangeAspect="1"/>
          </p:cNvPicPr>
          <p:nvPr/>
        </p:nvPicPr>
        <p:blipFill>
          <a:blip r:embed="rId3"/>
          <a:stretch>
            <a:fillRect/>
          </a:stretch>
        </p:blipFill>
        <p:spPr>
          <a:xfrm>
            <a:off x="6558887" y="3430299"/>
            <a:ext cx="10526973" cy="6352348"/>
          </a:xfrm>
          <a:prstGeom prst="rect">
            <a:avLst/>
          </a:prstGeom>
        </p:spPr>
      </p:pic>
      <p:sp>
        <p:nvSpPr>
          <p:cNvPr id="11" name="TextBox 10">
            <a:extLst>
              <a:ext uri="{FF2B5EF4-FFF2-40B4-BE49-F238E27FC236}">
                <a16:creationId xmlns:a16="http://schemas.microsoft.com/office/drawing/2014/main" id="{F82D4411-2697-D91C-2956-8474B8A33549}"/>
              </a:ext>
            </a:extLst>
          </p:cNvPr>
          <p:cNvSpPr txBox="1"/>
          <p:nvPr/>
        </p:nvSpPr>
        <p:spPr>
          <a:xfrm>
            <a:off x="3581400" y="4958834"/>
            <a:ext cx="3657600" cy="369332"/>
          </a:xfrm>
          <a:prstGeom prst="rect">
            <a:avLst/>
          </a:prstGeom>
          <a:noFill/>
        </p:spPr>
        <p:txBody>
          <a:bodyPr wrap="square" rtlCol="0">
            <a:spAutoFit/>
          </a:bodyPr>
          <a:lstStyle/>
          <a:p>
            <a:r>
              <a:rPr lang="en-US" i="1"/>
              <a:t>Listing 5: Hàm huấn luyện.</a:t>
            </a:r>
            <a:endParaRPr lang="en-US" i="1">
              <a:latin typeface="Montserrat" panose="00000500000000000000" pitchFamily="2" charset="0"/>
            </a:endParaRPr>
          </a:p>
        </p:txBody>
      </p:sp>
    </p:spTree>
    <p:extLst>
      <p:ext uri="{BB962C8B-B14F-4D97-AF65-F5344CB8AC3E}">
        <p14:creationId xmlns:p14="http://schemas.microsoft.com/office/powerpoint/2010/main" val="2216137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15267-6363-685C-6916-D42AF878F8D3}"/>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94353AC9-C46A-42C9-900E-5BE9377103AE}"/>
              </a:ext>
            </a:extLst>
          </p:cNvPr>
          <p:cNvSpPr txBox="1"/>
          <p:nvPr/>
        </p:nvSpPr>
        <p:spPr>
          <a:xfrm>
            <a:off x="17513348" y="9486900"/>
            <a:ext cx="482504"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29</a:t>
            </a:r>
          </a:p>
        </p:txBody>
      </p:sp>
      <p:sp>
        <p:nvSpPr>
          <p:cNvPr id="6" name="TextBox 3">
            <a:extLst>
              <a:ext uri="{FF2B5EF4-FFF2-40B4-BE49-F238E27FC236}">
                <a16:creationId xmlns:a16="http://schemas.microsoft.com/office/drawing/2014/main" id="{38BE8603-870C-DABE-C3F0-32606E38D9DA}"/>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5. Kết quả thực nghiệm</a:t>
            </a:r>
          </a:p>
        </p:txBody>
      </p:sp>
      <p:sp>
        <p:nvSpPr>
          <p:cNvPr id="2" name="TextBox 1">
            <a:extLst>
              <a:ext uri="{FF2B5EF4-FFF2-40B4-BE49-F238E27FC236}">
                <a16:creationId xmlns:a16="http://schemas.microsoft.com/office/drawing/2014/main" id="{FDBC823A-35C5-870D-38B6-52706FC55470}"/>
              </a:ext>
            </a:extLst>
          </p:cNvPr>
          <p:cNvSpPr txBox="1"/>
          <p:nvPr/>
        </p:nvSpPr>
        <p:spPr>
          <a:xfrm>
            <a:off x="1600200" y="1790700"/>
            <a:ext cx="13639800" cy="1077218"/>
          </a:xfrm>
          <a:prstGeom prst="rect">
            <a:avLst/>
          </a:prstGeom>
          <a:noFill/>
        </p:spPr>
        <p:txBody>
          <a:bodyPr wrap="square" rtlCol="0">
            <a:spAutoFit/>
          </a:bodyPr>
          <a:lstStyle/>
          <a:p>
            <a:r>
              <a:rPr lang="en-US" sz="3200" b="1">
                <a:latin typeface="Montserrat" panose="00000500000000000000" pitchFamily="2" charset="0"/>
              </a:rPr>
              <a:t>Quá trình huấn luyện: </a:t>
            </a:r>
            <a:r>
              <a:rPr lang="en-US" sz="3200">
                <a:latin typeface="Montserrat" panose="00000500000000000000" pitchFamily="2" charset="0"/>
              </a:rPr>
              <a:t>Mô hình được huấn luyện trong 20 epochs với early stopping:</a:t>
            </a:r>
          </a:p>
        </p:txBody>
      </p:sp>
      <p:pic>
        <p:nvPicPr>
          <p:cNvPr id="4" name="Picture 3"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32FC332A-C4EB-48E7-7FEE-F8FB4E114DC1}"/>
              </a:ext>
            </a:extLst>
          </p:cNvPr>
          <p:cNvPicPr>
            <a:picLocks noChangeAspect="1"/>
          </p:cNvPicPr>
          <p:nvPr/>
        </p:nvPicPr>
        <p:blipFill>
          <a:blip r:embed="rId2"/>
          <a:stretch>
            <a:fillRect/>
          </a:stretch>
        </p:blipFill>
        <p:spPr>
          <a:xfrm>
            <a:off x="2519584" y="2827991"/>
            <a:ext cx="13248831" cy="5633621"/>
          </a:xfrm>
          <a:prstGeom prst="rect">
            <a:avLst/>
          </a:prstGeom>
        </p:spPr>
      </p:pic>
      <p:sp>
        <p:nvSpPr>
          <p:cNvPr id="7" name="TextBox 6">
            <a:extLst>
              <a:ext uri="{FF2B5EF4-FFF2-40B4-BE49-F238E27FC236}">
                <a16:creationId xmlns:a16="http://schemas.microsoft.com/office/drawing/2014/main" id="{85912A47-FD38-E2EF-594E-20E939BBC82D}"/>
              </a:ext>
            </a:extLst>
          </p:cNvPr>
          <p:cNvSpPr txBox="1"/>
          <p:nvPr/>
        </p:nvSpPr>
        <p:spPr>
          <a:xfrm>
            <a:off x="5638800" y="8801100"/>
            <a:ext cx="8590414" cy="369332"/>
          </a:xfrm>
          <a:prstGeom prst="rect">
            <a:avLst/>
          </a:prstGeom>
          <a:noFill/>
        </p:spPr>
        <p:txBody>
          <a:bodyPr wrap="square" rtlCol="0">
            <a:spAutoFit/>
          </a:bodyPr>
          <a:lstStyle/>
          <a:p>
            <a:r>
              <a:rPr lang="en-US" i="1">
                <a:latin typeface="Montserrat" panose="00000500000000000000" pitchFamily="2" charset="0"/>
              </a:rPr>
              <a:t>Hình 1: Biến đổi Training Loss và Validation Accuracy qua các epochs.</a:t>
            </a:r>
          </a:p>
        </p:txBody>
      </p:sp>
    </p:spTree>
    <p:extLst>
      <p:ext uri="{BB962C8B-B14F-4D97-AF65-F5344CB8AC3E}">
        <p14:creationId xmlns:p14="http://schemas.microsoft.com/office/powerpoint/2010/main" val="250897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73276" y="0"/>
            <a:ext cx="7814724" cy="10287000"/>
            <a:chOff x="0" y="0"/>
            <a:chExt cx="2058199" cy="2709333"/>
          </a:xfrm>
        </p:grpSpPr>
        <p:sp>
          <p:nvSpPr>
            <p:cNvPr id="3" name="Freeform 3"/>
            <p:cNvSpPr/>
            <p:nvPr/>
          </p:nvSpPr>
          <p:spPr>
            <a:xfrm>
              <a:off x="0" y="0"/>
              <a:ext cx="2058199" cy="2709333"/>
            </a:xfrm>
            <a:custGeom>
              <a:avLst/>
              <a:gdLst/>
              <a:ahLst/>
              <a:cxnLst/>
              <a:rect l="l" t="t" r="r" b="b"/>
              <a:pathLst>
                <a:path w="2058199" h="2709333">
                  <a:moveTo>
                    <a:pt x="0" y="0"/>
                  </a:moveTo>
                  <a:lnTo>
                    <a:pt x="2058199" y="0"/>
                  </a:lnTo>
                  <a:lnTo>
                    <a:pt x="2058199" y="2709333"/>
                  </a:lnTo>
                  <a:lnTo>
                    <a:pt x="0" y="2709333"/>
                  </a:lnTo>
                  <a:close/>
                </a:path>
              </a:pathLst>
            </a:custGeom>
            <a:solidFill>
              <a:srgbClr val="0E244D"/>
            </a:solidFill>
          </p:spPr>
          <p:txBody>
            <a:bodyPr/>
            <a:lstStyle/>
            <a:p>
              <a:endParaRPr lang="en-US"/>
            </a:p>
          </p:txBody>
        </p:sp>
        <p:sp>
          <p:nvSpPr>
            <p:cNvPr id="4" name="TextBox 4"/>
            <p:cNvSpPr txBox="1"/>
            <p:nvPr/>
          </p:nvSpPr>
          <p:spPr>
            <a:xfrm>
              <a:off x="0" y="-57150"/>
              <a:ext cx="2058199" cy="276648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495728" y="2440535"/>
            <a:ext cx="5405931" cy="540593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6675" cap="sq">
              <a:solidFill>
                <a:srgbClr val="FFFFFF"/>
              </a:solidFill>
              <a:prstDash val="dash"/>
              <a:miter/>
            </a:ln>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1073606" y="1257300"/>
            <a:ext cx="3426506" cy="4114800"/>
          </a:xfrm>
          <a:custGeom>
            <a:avLst/>
            <a:gdLst/>
            <a:ahLst/>
            <a:cxnLst/>
            <a:rect l="l" t="t" r="r" b="b"/>
            <a:pathLst>
              <a:path w="3426506" h="4114800">
                <a:moveTo>
                  <a:pt x="0" y="0"/>
                </a:moveTo>
                <a:lnTo>
                  <a:pt x="3426506" y="0"/>
                </a:lnTo>
                <a:lnTo>
                  <a:pt x="342650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2786859" y="51435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TextBox 10"/>
          <p:cNvSpPr txBox="1"/>
          <p:nvPr/>
        </p:nvSpPr>
        <p:spPr>
          <a:xfrm>
            <a:off x="1028700" y="4771390"/>
            <a:ext cx="8115300" cy="1546225"/>
          </a:xfrm>
          <a:prstGeom prst="rect">
            <a:avLst/>
          </a:prstGeom>
        </p:spPr>
        <p:txBody>
          <a:bodyPr lIns="0" tIns="0" rIns="0" bIns="0" rtlCol="0" anchor="t">
            <a:spAutoFit/>
          </a:bodyPr>
          <a:lstStyle/>
          <a:p>
            <a:pPr algn="l">
              <a:lnSpc>
                <a:spcPts val="6049"/>
              </a:lnSpc>
            </a:pPr>
            <a:r>
              <a:rPr lang="en-US" sz="5499" b="1">
                <a:solidFill>
                  <a:srgbClr val="16599D"/>
                </a:solidFill>
                <a:latin typeface="Montserrat Bold"/>
                <a:ea typeface="Montserrat Bold"/>
                <a:cs typeface="Montserrat Bold"/>
                <a:sym typeface="Montserrat Bold"/>
              </a:rPr>
              <a:t>I. GIỚI THIỆU BÀI TOÁN</a:t>
            </a:r>
          </a:p>
        </p:txBody>
      </p:sp>
      <p:sp>
        <p:nvSpPr>
          <p:cNvPr id="11" name="TextBox 11"/>
          <p:cNvSpPr txBox="1"/>
          <p:nvPr/>
        </p:nvSpPr>
        <p:spPr>
          <a:xfrm>
            <a:off x="17259300" y="9201150"/>
            <a:ext cx="152400" cy="209550"/>
          </a:xfrm>
          <a:prstGeom prst="rect">
            <a:avLst/>
          </a:prstGeom>
        </p:spPr>
        <p:txBody>
          <a:bodyPr wrap="none" lIns="0" tIns="0" rIns="0" bIns="0" rtlCol="0" anchor="t">
            <a:spAutoFit/>
          </a:bodyPr>
          <a:lstStyle/>
          <a:p>
            <a:pPr algn="ctr">
              <a:lnSpc>
                <a:spcPts val="4480"/>
              </a:lnSpc>
              <a:spcBef>
                <a:spcPct val="0"/>
              </a:spcBef>
            </a:pPr>
            <a:r>
              <a:rPr lang="en-US" sz="3200">
                <a:solidFill>
                  <a:srgbClr val="FFFFFF"/>
                </a:solidFill>
                <a:latin typeface="Montserrat"/>
                <a:ea typeface="Montserrat"/>
                <a:cs typeface="Montserrat"/>
                <a:sym typeface="Montserrat"/>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BF00F-3ABA-BD40-FF54-C8336EDCFEBC}"/>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418CFB05-F626-49C6-EBA1-FFA45ED29AEE}"/>
              </a:ext>
            </a:extLst>
          </p:cNvPr>
          <p:cNvSpPr txBox="1"/>
          <p:nvPr/>
        </p:nvSpPr>
        <p:spPr>
          <a:xfrm>
            <a:off x="17503730" y="9486900"/>
            <a:ext cx="501740"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30</a:t>
            </a:r>
          </a:p>
        </p:txBody>
      </p:sp>
      <p:sp>
        <p:nvSpPr>
          <p:cNvPr id="6" name="TextBox 3">
            <a:extLst>
              <a:ext uri="{FF2B5EF4-FFF2-40B4-BE49-F238E27FC236}">
                <a16:creationId xmlns:a16="http://schemas.microsoft.com/office/drawing/2014/main" id="{723FB8CB-6EE3-62E8-C9A4-6E878B2B0D13}"/>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5. Kết quả thực nghiệm</a:t>
            </a:r>
          </a:p>
        </p:txBody>
      </p:sp>
      <p:sp>
        <p:nvSpPr>
          <p:cNvPr id="2" name="TextBox 1">
            <a:extLst>
              <a:ext uri="{FF2B5EF4-FFF2-40B4-BE49-F238E27FC236}">
                <a16:creationId xmlns:a16="http://schemas.microsoft.com/office/drawing/2014/main" id="{E0F45F27-0E94-02EF-E00E-8FD439840D30}"/>
              </a:ext>
            </a:extLst>
          </p:cNvPr>
          <p:cNvSpPr txBox="1"/>
          <p:nvPr/>
        </p:nvSpPr>
        <p:spPr>
          <a:xfrm>
            <a:off x="1600200" y="1790700"/>
            <a:ext cx="13639800" cy="584775"/>
          </a:xfrm>
          <a:prstGeom prst="rect">
            <a:avLst/>
          </a:prstGeom>
          <a:noFill/>
        </p:spPr>
        <p:txBody>
          <a:bodyPr wrap="square" rtlCol="0">
            <a:spAutoFit/>
          </a:bodyPr>
          <a:lstStyle/>
          <a:p>
            <a:r>
              <a:rPr lang="en-US" sz="3200" b="1">
                <a:latin typeface="Montserrat" panose="00000500000000000000" pitchFamily="2" charset="0"/>
              </a:rPr>
              <a:t>Kết quả trên tập test:</a:t>
            </a:r>
            <a:endParaRPr lang="en-US" sz="3200">
              <a:latin typeface="Montserrat" panose="00000500000000000000" pitchFamily="2" charset="0"/>
            </a:endParaRPr>
          </a:p>
        </p:txBody>
      </p:sp>
      <p:pic>
        <p:nvPicPr>
          <p:cNvPr id="8" name="Picture 7">
            <a:extLst>
              <a:ext uri="{FF2B5EF4-FFF2-40B4-BE49-F238E27FC236}">
                <a16:creationId xmlns:a16="http://schemas.microsoft.com/office/drawing/2014/main" id="{6CA0193F-C4F0-2AD5-E220-1BAD4AE5C0CA}"/>
              </a:ext>
            </a:extLst>
          </p:cNvPr>
          <p:cNvPicPr>
            <a:picLocks noChangeAspect="1"/>
          </p:cNvPicPr>
          <p:nvPr/>
        </p:nvPicPr>
        <p:blipFill>
          <a:blip r:embed="rId2"/>
          <a:stretch>
            <a:fillRect/>
          </a:stretch>
        </p:blipFill>
        <p:spPr>
          <a:xfrm>
            <a:off x="3916227" y="3162300"/>
            <a:ext cx="9007745" cy="1290744"/>
          </a:xfrm>
          <a:prstGeom prst="rect">
            <a:avLst/>
          </a:prstGeom>
        </p:spPr>
      </p:pic>
    </p:spTree>
    <p:extLst>
      <p:ext uri="{BB962C8B-B14F-4D97-AF65-F5344CB8AC3E}">
        <p14:creationId xmlns:p14="http://schemas.microsoft.com/office/powerpoint/2010/main" val="3197859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771F5-88B8-A679-1D38-E0BA0811509E}"/>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680EFBCC-A166-C554-390C-85C576CE48C1}"/>
              </a:ext>
            </a:extLst>
          </p:cNvPr>
          <p:cNvSpPr txBox="1"/>
          <p:nvPr/>
        </p:nvSpPr>
        <p:spPr>
          <a:xfrm>
            <a:off x="17565445" y="9486900"/>
            <a:ext cx="378310"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31</a:t>
            </a:r>
          </a:p>
        </p:txBody>
      </p:sp>
      <p:sp>
        <p:nvSpPr>
          <p:cNvPr id="6" name="TextBox 3">
            <a:extLst>
              <a:ext uri="{FF2B5EF4-FFF2-40B4-BE49-F238E27FC236}">
                <a16:creationId xmlns:a16="http://schemas.microsoft.com/office/drawing/2014/main" id="{0F92C652-A47F-86D8-1640-3EC64C4F3BCC}"/>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5. Kết quả thực nghiệm</a:t>
            </a:r>
          </a:p>
        </p:txBody>
      </p:sp>
      <p:sp>
        <p:nvSpPr>
          <p:cNvPr id="2" name="TextBox 1">
            <a:extLst>
              <a:ext uri="{FF2B5EF4-FFF2-40B4-BE49-F238E27FC236}">
                <a16:creationId xmlns:a16="http://schemas.microsoft.com/office/drawing/2014/main" id="{84C08722-D541-88C1-1531-65EB1EEB0255}"/>
              </a:ext>
            </a:extLst>
          </p:cNvPr>
          <p:cNvSpPr txBox="1"/>
          <p:nvPr/>
        </p:nvSpPr>
        <p:spPr>
          <a:xfrm>
            <a:off x="1600200" y="2278741"/>
            <a:ext cx="13639800" cy="584775"/>
          </a:xfrm>
          <a:prstGeom prst="rect">
            <a:avLst/>
          </a:prstGeom>
          <a:noFill/>
        </p:spPr>
        <p:txBody>
          <a:bodyPr wrap="square" rtlCol="0">
            <a:spAutoFit/>
          </a:bodyPr>
          <a:lstStyle/>
          <a:p>
            <a:r>
              <a:rPr lang="en-US" sz="3200" b="1">
                <a:latin typeface="Montserrat" panose="00000500000000000000" pitchFamily="2" charset="0"/>
              </a:rPr>
              <a:t>Ma trận nhầm lẫn:</a:t>
            </a:r>
            <a:endParaRPr lang="en-US" sz="3200">
              <a:latin typeface="Montserrat" panose="00000500000000000000" pitchFamily="2" charset="0"/>
            </a:endParaRPr>
          </a:p>
        </p:txBody>
      </p:sp>
      <p:pic>
        <p:nvPicPr>
          <p:cNvPr id="3" name="Picture 2" descr="A graph with blue squares and numbers&#10;&#10;AI-generated content may be incorrect.">
            <a:extLst>
              <a:ext uri="{FF2B5EF4-FFF2-40B4-BE49-F238E27FC236}">
                <a16:creationId xmlns:a16="http://schemas.microsoft.com/office/drawing/2014/main" id="{B14EC65A-04D7-E8E5-1E7E-471E7EE3C9E6}"/>
              </a:ext>
            </a:extLst>
          </p:cNvPr>
          <p:cNvPicPr>
            <a:picLocks noChangeAspect="1"/>
          </p:cNvPicPr>
          <p:nvPr/>
        </p:nvPicPr>
        <p:blipFill>
          <a:blip r:embed="rId2"/>
          <a:stretch>
            <a:fillRect/>
          </a:stretch>
        </p:blipFill>
        <p:spPr>
          <a:xfrm>
            <a:off x="7910223" y="1790700"/>
            <a:ext cx="7696200" cy="7090946"/>
          </a:xfrm>
          <a:prstGeom prst="rect">
            <a:avLst/>
          </a:prstGeom>
        </p:spPr>
      </p:pic>
      <p:sp>
        <p:nvSpPr>
          <p:cNvPr id="4" name="TextBox 3">
            <a:extLst>
              <a:ext uri="{FF2B5EF4-FFF2-40B4-BE49-F238E27FC236}">
                <a16:creationId xmlns:a16="http://schemas.microsoft.com/office/drawing/2014/main" id="{30DAD4B2-50BD-7AEC-271E-39BCD3092730}"/>
              </a:ext>
            </a:extLst>
          </p:cNvPr>
          <p:cNvSpPr txBox="1"/>
          <p:nvPr/>
        </p:nvSpPr>
        <p:spPr>
          <a:xfrm>
            <a:off x="9144000" y="9087899"/>
            <a:ext cx="5016481" cy="369332"/>
          </a:xfrm>
          <a:prstGeom prst="rect">
            <a:avLst/>
          </a:prstGeom>
          <a:noFill/>
        </p:spPr>
        <p:txBody>
          <a:bodyPr wrap="square" rtlCol="0">
            <a:spAutoFit/>
          </a:bodyPr>
          <a:lstStyle/>
          <a:p>
            <a:r>
              <a:rPr lang="en-US" i="1"/>
              <a:t>Hình 2: Ma trận nhầm lẫn chi tiết của mô hình GNN.</a:t>
            </a:r>
            <a:endParaRPr lang="en-US" i="1">
              <a:latin typeface="Montserrat" panose="00000500000000000000" pitchFamily="2" charset="0"/>
            </a:endParaRPr>
          </a:p>
        </p:txBody>
      </p:sp>
      <p:sp>
        <p:nvSpPr>
          <p:cNvPr id="7" name="TextBox 6">
            <a:extLst>
              <a:ext uri="{FF2B5EF4-FFF2-40B4-BE49-F238E27FC236}">
                <a16:creationId xmlns:a16="http://schemas.microsoft.com/office/drawing/2014/main" id="{B4DBC1B7-3176-BD5F-ABA1-E127B663EC81}"/>
              </a:ext>
            </a:extLst>
          </p:cNvPr>
          <p:cNvSpPr txBox="1"/>
          <p:nvPr/>
        </p:nvSpPr>
        <p:spPr>
          <a:xfrm>
            <a:off x="1600200" y="3924300"/>
            <a:ext cx="6172200" cy="3539430"/>
          </a:xfrm>
          <a:prstGeom prst="rect">
            <a:avLst/>
          </a:prstGeom>
          <a:noFill/>
        </p:spPr>
        <p:txBody>
          <a:bodyPr wrap="square" rtlCol="0">
            <a:spAutoFit/>
          </a:bodyPr>
          <a:lstStyle/>
          <a:p>
            <a:r>
              <a:rPr lang="en-US" sz="2800">
                <a:latin typeface="Montserrat" panose="00000500000000000000" pitchFamily="2" charset="0"/>
              </a:rPr>
              <a:t>Từ ma trận nhầm lẫn, ta có thể thấy:</a:t>
            </a:r>
          </a:p>
          <a:p>
            <a:pPr marL="285750" indent="-285750">
              <a:buFont typeface="Arial" panose="020B0604020202020204" pitchFamily="34" charset="0"/>
              <a:buChar char="•"/>
            </a:pPr>
            <a:r>
              <a:rPr lang="en-US" sz="2800">
                <a:latin typeface="Montserrat" panose="00000500000000000000" pitchFamily="2" charset="0"/>
              </a:rPr>
              <a:t>AST nhỏ: 172/187 dự đoán đúng (92.0% accuracy)</a:t>
            </a:r>
          </a:p>
          <a:p>
            <a:pPr marL="285750" indent="-285750">
              <a:buFont typeface="Arial" panose="020B0604020202020204" pitchFamily="34" charset="0"/>
              <a:buChar char="•"/>
            </a:pPr>
            <a:r>
              <a:rPr lang="en-US" sz="2800">
                <a:latin typeface="Montserrat" panose="00000500000000000000" pitchFamily="2" charset="0"/>
              </a:rPr>
              <a:t>AST trung bình: 776/914 dự đoán đúng (84.9% accuracy)</a:t>
            </a:r>
          </a:p>
          <a:p>
            <a:pPr marL="285750" indent="-285750">
              <a:buFont typeface="Arial" panose="020B0604020202020204" pitchFamily="34" charset="0"/>
              <a:buChar char="•"/>
            </a:pPr>
            <a:r>
              <a:rPr lang="en-US" sz="2800">
                <a:latin typeface="Montserrat" panose="00000500000000000000" pitchFamily="2" charset="0"/>
              </a:rPr>
              <a:t>AST lớn: 2321/2514 dự đoán đúng (92.3% accuracy)</a:t>
            </a:r>
          </a:p>
        </p:txBody>
      </p:sp>
    </p:spTree>
    <p:extLst>
      <p:ext uri="{BB962C8B-B14F-4D97-AF65-F5344CB8AC3E}">
        <p14:creationId xmlns:p14="http://schemas.microsoft.com/office/powerpoint/2010/main" val="2314701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76B7B-1345-52F0-C14A-89A1E2AEFAED}"/>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B2FD323C-DC11-467E-B7C2-F87E2B616A07}"/>
              </a:ext>
            </a:extLst>
          </p:cNvPr>
          <p:cNvSpPr txBox="1"/>
          <p:nvPr/>
        </p:nvSpPr>
        <p:spPr>
          <a:xfrm>
            <a:off x="17522966" y="9486900"/>
            <a:ext cx="463268"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32</a:t>
            </a:r>
          </a:p>
        </p:txBody>
      </p:sp>
      <p:sp>
        <p:nvSpPr>
          <p:cNvPr id="6" name="TextBox 3">
            <a:extLst>
              <a:ext uri="{FF2B5EF4-FFF2-40B4-BE49-F238E27FC236}">
                <a16:creationId xmlns:a16="http://schemas.microsoft.com/office/drawing/2014/main" id="{7336049E-0A40-2725-83EB-210E77C77FAC}"/>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5. Kết quả thực nghiệm</a:t>
            </a:r>
          </a:p>
        </p:txBody>
      </p:sp>
      <p:sp>
        <p:nvSpPr>
          <p:cNvPr id="2" name="TextBox 1">
            <a:extLst>
              <a:ext uri="{FF2B5EF4-FFF2-40B4-BE49-F238E27FC236}">
                <a16:creationId xmlns:a16="http://schemas.microsoft.com/office/drawing/2014/main" id="{A5A11070-2BF9-5051-AF46-12570FADCEC3}"/>
              </a:ext>
            </a:extLst>
          </p:cNvPr>
          <p:cNvSpPr txBox="1"/>
          <p:nvPr/>
        </p:nvSpPr>
        <p:spPr>
          <a:xfrm>
            <a:off x="1600200" y="1562100"/>
            <a:ext cx="13639800" cy="584775"/>
          </a:xfrm>
          <a:prstGeom prst="rect">
            <a:avLst/>
          </a:prstGeom>
          <a:noFill/>
        </p:spPr>
        <p:txBody>
          <a:bodyPr wrap="square" rtlCol="0">
            <a:spAutoFit/>
          </a:bodyPr>
          <a:lstStyle/>
          <a:p>
            <a:r>
              <a:rPr lang="en-US" sz="3200" b="1">
                <a:latin typeface="Montserrat" panose="00000500000000000000" pitchFamily="2" charset="0"/>
              </a:rPr>
              <a:t>Phân tích các dự đoán sai:</a:t>
            </a:r>
            <a:endParaRPr lang="en-US" sz="3200">
              <a:latin typeface="Montserrat" panose="00000500000000000000" pitchFamily="2" charset="0"/>
            </a:endParaRPr>
          </a:p>
        </p:txBody>
      </p:sp>
      <p:sp>
        <p:nvSpPr>
          <p:cNvPr id="3" name="TextBox 2">
            <a:extLst>
              <a:ext uri="{FF2B5EF4-FFF2-40B4-BE49-F238E27FC236}">
                <a16:creationId xmlns:a16="http://schemas.microsoft.com/office/drawing/2014/main" id="{38101EC5-9AB7-A6BB-A695-6592CC64504E}"/>
              </a:ext>
            </a:extLst>
          </p:cNvPr>
          <p:cNvSpPr txBox="1"/>
          <p:nvPr/>
        </p:nvSpPr>
        <p:spPr>
          <a:xfrm>
            <a:off x="1752600" y="2484762"/>
            <a:ext cx="6400800" cy="954107"/>
          </a:xfrm>
          <a:prstGeom prst="rect">
            <a:avLst/>
          </a:prstGeom>
          <a:noFill/>
        </p:spPr>
        <p:txBody>
          <a:bodyPr wrap="square" rtlCol="0">
            <a:spAutoFit/>
          </a:bodyPr>
          <a:lstStyle/>
          <a:p>
            <a:r>
              <a:rPr lang="en-US" sz="2800"/>
              <a:t>Từ kết quả đánh giá, có 646 mẫu bị phân loại sai. Phân tích một mẫu cụ thể:</a:t>
            </a:r>
          </a:p>
        </p:txBody>
      </p:sp>
      <p:pic>
        <p:nvPicPr>
          <p:cNvPr id="7" name="Picture 6">
            <a:extLst>
              <a:ext uri="{FF2B5EF4-FFF2-40B4-BE49-F238E27FC236}">
                <a16:creationId xmlns:a16="http://schemas.microsoft.com/office/drawing/2014/main" id="{B14F8045-C008-E60A-7188-F2F06B6AA929}"/>
              </a:ext>
            </a:extLst>
          </p:cNvPr>
          <p:cNvPicPr>
            <a:picLocks noChangeAspect="1"/>
          </p:cNvPicPr>
          <p:nvPr/>
        </p:nvPicPr>
        <p:blipFill>
          <a:blip r:embed="rId2"/>
          <a:stretch>
            <a:fillRect/>
          </a:stretch>
        </p:blipFill>
        <p:spPr>
          <a:xfrm>
            <a:off x="10134602" y="1880077"/>
            <a:ext cx="7056977" cy="5872229"/>
          </a:xfrm>
          <a:prstGeom prst="rect">
            <a:avLst/>
          </a:prstGeom>
        </p:spPr>
      </p:pic>
      <p:sp>
        <p:nvSpPr>
          <p:cNvPr id="9" name="TextBox 8">
            <a:extLst>
              <a:ext uri="{FF2B5EF4-FFF2-40B4-BE49-F238E27FC236}">
                <a16:creationId xmlns:a16="http://schemas.microsoft.com/office/drawing/2014/main" id="{3F98A8D7-89F0-E527-1B2B-128C0AD6026C}"/>
              </a:ext>
            </a:extLst>
          </p:cNvPr>
          <p:cNvSpPr txBox="1"/>
          <p:nvPr/>
        </p:nvSpPr>
        <p:spPr>
          <a:xfrm>
            <a:off x="10348390" y="8724900"/>
            <a:ext cx="6629400" cy="369332"/>
          </a:xfrm>
          <a:prstGeom prst="rect">
            <a:avLst/>
          </a:prstGeom>
          <a:noFill/>
        </p:spPr>
        <p:txBody>
          <a:bodyPr wrap="square" rtlCol="0">
            <a:spAutoFit/>
          </a:bodyPr>
          <a:lstStyle/>
          <a:p>
            <a:r>
              <a:rPr lang="en-US" i="1"/>
              <a:t>Hình 3: Graph 70 – Ví dụ về AST bị phân loại sai (True: 2, Predicted: 1.</a:t>
            </a:r>
            <a:endParaRPr lang="en-US" i="1">
              <a:latin typeface="Montserrat" panose="00000500000000000000" pitchFamily="2" charset="0"/>
            </a:endParaRPr>
          </a:p>
        </p:txBody>
      </p:sp>
      <p:sp>
        <p:nvSpPr>
          <p:cNvPr id="10" name="TextBox 9">
            <a:extLst>
              <a:ext uri="{FF2B5EF4-FFF2-40B4-BE49-F238E27FC236}">
                <a16:creationId xmlns:a16="http://schemas.microsoft.com/office/drawing/2014/main" id="{A6BEFF4E-7AE2-FB7D-36B1-1ACF1E8D1D94}"/>
              </a:ext>
            </a:extLst>
          </p:cNvPr>
          <p:cNvSpPr txBox="1"/>
          <p:nvPr/>
        </p:nvSpPr>
        <p:spPr>
          <a:xfrm>
            <a:off x="1752600" y="4991100"/>
            <a:ext cx="7515367" cy="3539430"/>
          </a:xfrm>
          <a:prstGeom prst="rect">
            <a:avLst/>
          </a:prstGeom>
          <a:noFill/>
        </p:spPr>
        <p:txBody>
          <a:bodyPr wrap="square" rtlCol="0">
            <a:spAutoFit/>
          </a:bodyPr>
          <a:lstStyle/>
          <a:p>
            <a:r>
              <a:rPr lang="en-US" sz="2800" b="1"/>
              <a:t>Phân tích mẫu sai Graph 70:</a:t>
            </a:r>
          </a:p>
          <a:p>
            <a:pPr marL="457200" indent="-457200">
              <a:buFont typeface="Arial" panose="020B0604020202020204" pitchFamily="34" charset="0"/>
              <a:buChar char="•"/>
            </a:pPr>
            <a:r>
              <a:rPr lang="en-US" sz="2800"/>
              <a:t>Nhãn thực: 2 (AST lớn)</a:t>
            </a:r>
          </a:p>
          <a:p>
            <a:pPr marL="457200" indent="-457200">
              <a:buFont typeface="Arial" panose="020B0604020202020204" pitchFamily="34" charset="0"/>
              <a:buChar char="•"/>
            </a:pPr>
            <a:r>
              <a:rPr lang="en-US" sz="2800"/>
              <a:t>Nhãn dự đoán: 1 (AST trung bình)</a:t>
            </a:r>
          </a:p>
          <a:p>
            <a:pPr marL="457200" indent="-457200">
              <a:buFont typeface="Arial" panose="020B0604020202020204" pitchFamily="34" charset="0"/>
              <a:buChar char="•"/>
            </a:pPr>
            <a:r>
              <a:rPr lang="en-US" sz="2800"/>
              <a:t>Số nodes: 55</a:t>
            </a:r>
          </a:p>
          <a:p>
            <a:pPr marL="457200" indent="-457200">
              <a:buFont typeface="Arial" panose="020B0604020202020204" pitchFamily="34" charset="0"/>
              <a:buChar char="•"/>
            </a:pPr>
            <a:r>
              <a:rPr lang="en-US" sz="2800"/>
              <a:t>Số edges: 55</a:t>
            </a:r>
          </a:p>
          <a:p>
            <a:pPr marL="457200" indent="-457200">
              <a:buFont typeface="Arial" panose="020B0604020202020204" pitchFamily="34" charset="0"/>
              <a:buChar char="•"/>
            </a:pPr>
            <a:r>
              <a:rPr lang="en-US" sz="2800"/>
              <a:t>Nguyên nhân: AST này có kích thước nằm rất gần ngưỡng phân loại (50 node), khiến mô hình nhầm lẫn giữa hai lớp liền kề.</a:t>
            </a:r>
          </a:p>
        </p:txBody>
      </p:sp>
    </p:spTree>
    <p:extLst>
      <p:ext uri="{BB962C8B-B14F-4D97-AF65-F5344CB8AC3E}">
        <p14:creationId xmlns:p14="http://schemas.microsoft.com/office/powerpoint/2010/main" val="1168338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A2A65-1E8E-58DE-ABF1-B010379841C7}"/>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C7B7763B-D908-0BD5-887B-73CEEAB036E6}"/>
              </a:ext>
            </a:extLst>
          </p:cNvPr>
          <p:cNvSpPr txBox="1"/>
          <p:nvPr/>
        </p:nvSpPr>
        <p:spPr>
          <a:xfrm>
            <a:off x="17523767" y="9486900"/>
            <a:ext cx="461666"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33</a:t>
            </a:r>
          </a:p>
        </p:txBody>
      </p:sp>
      <p:sp>
        <p:nvSpPr>
          <p:cNvPr id="6" name="TextBox 3">
            <a:extLst>
              <a:ext uri="{FF2B5EF4-FFF2-40B4-BE49-F238E27FC236}">
                <a16:creationId xmlns:a16="http://schemas.microsoft.com/office/drawing/2014/main" id="{00E16B39-4439-B582-977F-C9A73CB3FE23}"/>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5. Kết quả thực nghiệm</a:t>
            </a:r>
          </a:p>
        </p:txBody>
      </p:sp>
      <p:sp>
        <p:nvSpPr>
          <p:cNvPr id="2" name="TextBox 1">
            <a:extLst>
              <a:ext uri="{FF2B5EF4-FFF2-40B4-BE49-F238E27FC236}">
                <a16:creationId xmlns:a16="http://schemas.microsoft.com/office/drawing/2014/main" id="{545F276C-2E14-6621-A8C6-166247DB7597}"/>
              </a:ext>
            </a:extLst>
          </p:cNvPr>
          <p:cNvSpPr txBox="1"/>
          <p:nvPr/>
        </p:nvSpPr>
        <p:spPr>
          <a:xfrm>
            <a:off x="1600200" y="1562100"/>
            <a:ext cx="13639800" cy="584775"/>
          </a:xfrm>
          <a:prstGeom prst="rect">
            <a:avLst/>
          </a:prstGeom>
          <a:noFill/>
        </p:spPr>
        <p:txBody>
          <a:bodyPr wrap="square" rtlCol="0">
            <a:spAutoFit/>
          </a:bodyPr>
          <a:lstStyle/>
          <a:p>
            <a:r>
              <a:rPr lang="en-US" sz="3200" b="1">
                <a:latin typeface="Montserrat" panose="00000500000000000000" pitchFamily="2" charset="0"/>
              </a:rPr>
              <a:t>Phân tích các dự đoán sai:</a:t>
            </a:r>
            <a:endParaRPr lang="en-US" sz="3200">
              <a:latin typeface="Montserrat" panose="00000500000000000000" pitchFamily="2" charset="0"/>
            </a:endParaRPr>
          </a:p>
        </p:txBody>
      </p:sp>
      <p:sp>
        <p:nvSpPr>
          <p:cNvPr id="3" name="TextBox 2">
            <a:extLst>
              <a:ext uri="{FF2B5EF4-FFF2-40B4-BE49-F238E27FC236}">
                <a16:creationId xmlns:a16="http://schemas.microsoft.com/office/drawing/2014/main" id="{6B7E913D-0EAB-2C37-DC70-0FE45A8FC69D}"/>
              </a:ext>
            </a:extLst>
          </p:cNvPr>
          <p:cNvSpPr txBox="1"/>
          <p:nvPr/>
        </p:nvSpPr>
        <p:spPr>
          <a:xfrm>
            <a:off x="1752600" y="2484762"/>
            <a:ext cx="6400800" cy="954107"/>
          </a:xfrm>
          <a:prstGeom prst="rect">
            <a:avLst/>
          </a:prstGeom>
          <a:noFill/>
        </p:spPr>
        <p:txBody>
          <a:bodyPr wrap="square" rtlCol="0">
            <a:spAutoFit/>
          </a:bodyPr>
          <a:lstStyle/>
          <a:p>
            <a:r>
              <a:rPr lang="en-US" sz="2800"/>
              <a:t>Từ kết quả đánh giá, có 646 mẫu bị phân loại sai. Phân tích một mẫu cụ thể:</a:t>
            </a:r>
          </a:p>
        </p:txBody>
      </p:sp>
      <p:pic>
        <p:nvPicPr>
          <p:cNvPr id="7" name="Picture 6">
            <a:extLst>
              <a:ext uri="{FF2B5EF4-FFF2-40B4-BE49-F238E27FC236}">
                <a16:creationId xmlns:a16="http://schemas.microsoft.com/office/drawing/2014/main" id="{5E992865-5EE5-207B-C645-18835BD4A31A}"/>
              </a:ext>
            </a:extLst>
          </p:cNvPr>
          <p:cNvPicPr>
            <a:picLocks noChangeAspect="1"/>
          </p:cNvPicPr>
          <p:nvPr/>
        </p:nvPicPr>
        <p:blipFill>
          <a:blip r:embed="rId2"/>
          <a:stretch>
            <a:fillRect/>
          </a:stretch>
        </p:blipFill>
        <p:spPr>
          <a:xfrm>
            <a:off x="10134602" y="1880077"/>
            <a:ext cx="7056977" cy="5872229"/>
          </a:xfrm>
          <a:prstGeom prst="rect">
            <a:avLst/>
          </a:prstGeom>
        </p:spPr>
      </p:pic>
      <p:sp>
        <p:nvSpPr>
          <p:cNvPr id="9" name="TextBox 8">
            <a:extLst>
              <a:ext uri="{FF2B5EF4-FFF2-40B4-BE49-F238E27FC236}">
                <a16:creationId xmlns:a16="http://schemas.microsoft.com/office/drawing/2014/main" id="{257A8116-97A0-4323-1A5D-182706867849}"/>
              </a:ext>
            </a:extLst>
          </p:cNvPr>
          <p:cNvSpPr txBox="1"/>
          <p:nvPr/>
        </p:nvSpPr>
        <p:spPr>
          <a:xfrm>
            <a:off x="10348390" y="8724900"/>
            <a:ext cx="6629400" cy="369332"/>
          </a:xfrm>
          <a:prstGeom prst="rect">
            <a:avLst/>
          </a:prstGeom>
          <a:noFill/>
        </p:spPr>
        <p:txBody>
          <a:bodyPr wrap="square" rtlCol="0">
            <a:spAutoFit/>
          </a:bodyPr>
          <a:lstStyle/>
          <a:p>
            <a:r>
              <a:rPr lang="en-US" i="1"/>
              <a:t>Hình 3: Graph 70 – Ví dụ về AST bị phân loại sai (True: 2, Predicted: 1.</a:t>
            </a:r>
            <a:endParaRPr lang="en-US" i="1">
              <a:latin typeface="Montserrat" panose="00000500000000000000" pitchFamily="2" charset="0"/>
            </a:endParaRPr>
          </a:p>
        </p:txBody>
      </p:sp>
      <p:sp>
        <p:nvSpPr>
          <p:cNvPr id="10" name="TextBox 9">
            <a:extLst>
              <a:ext uri="{FF2B5EF4-FFF2-40B4-BE49-F238E27FC236}">
                <a16:creationId xmlns:a16="http://schemas.microsoft.com/office/drawing/2014/main" id="{A8FE8F00-B453-8A44-BBDD-3EE6CB99FAEE}"/>
              </a:ext>
            </a:extLst>
          </p:cNvPr>
          <p:cNvSpPr txBox="1"/>
          <p:nvPr/>
        </p:nvSpPr>
        <p:spPr>
          <a:xfrm>
            <a:off x="1752600" y="4991100"/>
            <a:ext cx="7515367" cy="3539430"/>
          </a:xfrm>
          <a:prstGeom prst="rect">
            <a:avLst/>
          </a:prstGeom>
          <a:noFill/>
        </p:spPr>
        <p:txBody>
          <a:bodyPr wrap="square" rtlCol="0">
            <a:spAutoFit/>
          </a:bodyPr>
          <a:lstStyle/>
          <a:p>
            <a:r>
              <a:rPr lang="en-US" sz="2800" b="1"/>
              <a:t>Phân tích mẫu sai Graph 70:</a:t>
            </a:r>
          </a:p>
          <a:p>
            <a:pPr marL="457200" indent="-457200">
              <a:buFont typeface="Arial" panose="020B0604020202020204" pitchFamily="34" charset="0"/>
              <a:buChar char="•"/>
            </a:pPr>
            <a:r>
              <a:rPr lang="en-US" sz="2800"/>
              <a:t>Nhãn thực: 2 (AST lớn)</a:t>
            </a:r>
          </a:p>
          <a:p>
            <a:pPr marL="457200" indent="-457200">
              <a:buFont typeface="Arial" panose="020B0604020202020204" pitchFamily="34" charset="0"/>
              <a:buChar char="•"/>
            </a:pPr>
            <a:r>
              <a:rPr lang="en-US" sz="2800"/>
              <a:t>Nhãn dự đoán: 1 (AST trung bình)</a:t>
            </a:r>
          </a:p>
          <a:p>
            <a:pPr marL="457200" indent="-457200">
              <a:buFont typeface="Arial" panose="020B0604020202020204" pitchFamily="34" charset="0"/>
              <a:buChar char="•"/>
            </a:pPr>
            <a:r>
              <a:rPr lang="en-US" sz="2800"/>
              <a:t>Số nodes: 55</a:t>
            </a:r>
          </a:p>
          <a:p>
            <a:pPr marL="457200" indent="-457200">
              <a:buFont typeface="Arial" panose="020B0604020202020204" pitchFamily="34" charset="0"/>
              <a:buChar char="•"/>
            </a:pPr>
            <a:r>
              <a:rPr lang="en-US" sz="2800"/>
              <a:t>Số edges: 55</a:t>
            </a:r>
          </a:p>
          <a:p>
            <a:pPr marL="457200" indent="-457200">
              <a:buFont typeface="Arial" panose="020B0604020202020204" pitchFamily="34" charset="0"/>
              <a:buChar char="•"/>
            </a:pPr>
            <a:r>
              <a:rPr lang="en-US" sz="2800"/>
              <a:t>Nguyên nhân: AST này có kích thước nằm rất gần ngưỡng phân loại (50 node), khiến mô hình nhầm lẫn giữa hai lớp liền kề.</a:t>
            </a:r>
          </a:p>
        </p:txBody>
      </p:sp>
    </p:spTree>
    <p:extLst>
      <p:ext uri="{BB962C8B-B14F-4D97-AF65-F5344CB8AC3E}">
        <p14:creationId xmlns:p14="http://schemas.microsoft.com/office/powerpoint/2010/main" val="2134275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581BF-69CA-43F3-7C51-D8EB7D16259C}"/>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4E09E54E-3583-1012-ECB4-C08790F06E1F}"/>
              </a:ext>
            </a:extLst>
          </p:cNvPr>
          <p:cNvSpPr txBox="1"/>
          <p:nvPr/>
        </p:nvSpPr>
        <p:spPr>
          <a:xfrm>
            <a:off x="17503730" y="9486900"/>
            <a:ext cx="501740"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34</a:t>
            </a:r>
          </a:p>
        </p:txBody>
      </p:sp>
      <p:sp>
        <p:nvSpPr>
          <p:cNvPr id="6" name="TextBox 3">
            <a:extLst>
              <a:ext uri="{FF2B5EF4-FFF2-40B4-BE49-F238E27FC236}">
                <a16:creationId xmlns:a16="http://schemas.microsoft.com/office/drawing/2014/main" id="{82EB8382-557F-C02F-373F-98DCA3D510F3}"/>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6. Tổng kết và phân tích kết quả</a:t>
            </a:r>
          </a:p>
        </p:txBody>
      </p:sp>
      <p:sp>
        <p:nvSpPr>
          <p:cNvPr id="2" name="TextBox 1">
            <a:extLst>
              <a:ext uri="{FF2B5EF4-FFF2-40B4-BE49-F238E27FC236}">
                <a16:creationId xmlns:a16="http://schemas.microsoft.com/office/drawing/2014/main" id="{23B69892-53F1-7E5F-4417-C868E2019894}"/>
              </a:ext>
            </a:extLst>
          </p:cNvPr>
          <p:cNvSpPr txBox="1"/>
          <p:nvPr/>
        </p:nvSpPr>
        <p:spPr>
          <a:xfrm>
            <a:off x="1676400" y="1866900"/>
            <a:ext cx="13639800" cy="3539430"/>
          </a:xfrm>
          <a:prstGeom prst="rect">
            <a:avLst/>
          </a:prstGeom>
          <a:noFill/>
        </p:spPr>
        <p:txBody>
          <a:bodyPr wrap="square" rtlCol="0">
            <a:spAutoFit/>
          </a:bodyPr>
          <a:lstStyle/>
          <a:p>
            <a:r>
              <a:rPr lang="en-US" sz="3200" b="1">
                <a:latin typeface="Montserrat" panose="00000500000000000000" pitchFamily="2" charset="0"/>
              </a:rPr>
              <a:t>Điểm mạnh của mô hình:</a:t>
            </a:r>
          </a:p>
          <a:p>
            <a:pPr marL="457200" indent="-457200">
              <a:buFont typeface="Arial" panose="020B0604020202020204" pitchFamily="34" charset="0"/>
              <a:buChar char="•"/>
            </a:pPr>
            <a:r>
              <a:rPr lang="vi-VN" sz="3200">
                <a:latin typeface="Montserrat" panose="00000500000000000000" pitchFamily="2" charset="0"/>
              </a:rPr>
              <a:t>Đạt accuracy 83.58% trên tập test lớn 3,615 mẫu</a:t>
            </a:r>
            <a:endParaRPr lang="en-US" sz="3200">
              <a:latin typeface="Montserrat" panose="00000500000000000000" pitchFamily="2" charset="0"/>
            </a:endParaRPr>
          </a:p>
          <a:p>
            <a:pPr marL="457200" indent="-457200">
              <a:buFont typeface="Arial" panose="020B0604020202020204" pitchFamily="34" charset="0"/>
              <a:buChar char="•"/>
            </a:pPr>
            <a:r>
              <a:rPr lang="vi-VN" sz="3200">
                <a:latin typeface="Montserrat" panose="00000500000000000000" pitchFamily="2" charset="0"/>
              </a:rPr>
              <a:t>Phân loại rất tốt AST nhỏ (92.0%) và AST lớn (92.3%)</a:t>
            </a:r>
            <a:endParaRPr lang="en-US" sz="3200">
              <a:latin typeface="Montserrat" panose="00000500000000000000" pitchFamily="2" charset="0"/>
            </a:endParaRPr>
          </a:p>
          <a:p>
            <a:pPr marL="457200" indent="-457200">
              <a:buFont typeface="Arial" panose="020B0604020202020204" pitchFamily="34" charset="0"/>
              <a:buChar char="•"/>
            </a:pPr>
            <a:r>
              <a:rPr lang="vi-VN" sz="3200">
                <a:latin typeface="Montserrat" panose="00000500000000000000" pitchFamily="2" charset="0"/>
              </a:rPr>
              <a:t>Multi-head attention (97 heads × 4 features) giúp mô hình học được nhiều pattern khác nhau</a:t>
            </a:r>
            <a:endParaRPr lang="en-US" sz="3200">
              <a:latin typeface="Montserrat" panose="00000500000000000000" pitchFamily="2" charset="0"/>
            </a:endParaRPr>
          </a:p>
          <a:p>
            <a:pPr marL="457200" indent="-457200">
              <a:buFont typeface="Arial" panose="020B0604020202020204" pitchFamily="34" charset="0"/>
              <a:buChar char="•"/>
            </a:pPr>
            <a:r>
              <a:rPr lang="vi-VN" sz="3200">
                <a:latin typeface="Montserrat" panose="00000500000000000000" pitchFamily="2" charset="0"/>
              </a:rPr>
              <a:t>Attention weights phản ánh đúng cấu trúc quan trọng trong AST</a:t>
            </a:r>
            <a:endParaRPr lang="en-US" sz="3200">
              <a:latin typeface="Montserrat" panose="00000500000000000000" pitchFamily="2" charset="0"/>
            </a:endParaRPr>
          </a:p>
        </p:txBody>
      </p:sp>
    </p:spTree>
    <p:extLst>
      <p:ext uri="{BB962C8B-B14F-4D97-AF65-F5344CB8AC3E}">
        <p14:creationId xmlns:p14="http://schemas.microsoft.com/office/powerpoint/2010/main" val="4233511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C5E15-AA70-20BE-3232-DDE0A4138677}"/>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EF1BB166-59B3-C15F-D37C-3CB769025FE4}"/>
              </a:ext>
            </a:extLst>
          </p:cNvPr>
          <p:cNvSpPr txBox="1"/>
          <p:nvPr/>
        </p:nvSpPr>
        <p:spPr>
          <a:xfrm>
            <a:off x="17522966" y="9486900"/>
            <a:ext cx="463268"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35</a:t>
            </a:r>
          </a:p>
        </p:txBody>
      </p:sp>
      <p:sp>
        <p:nvSpPr>
          <p:cNvPr id="6" name="TextBox 3">
            <a:extLst>
              <a:ext uri="{FF2B5EF4-FFF2-40B4-BE49-F238E27FC236}">
                <a16:creationId xmlns:a16="http://schemas.microsoft.com/office/drawing/2014/main" id="{F3393174-DA98-6F30-B21F-87751A86D953}"/>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6. Tổng kết và phân tích kết quả</a:t>
            </a:r>
          </a:p>
        </p:txBody>
      </p:sp>
      <p:sp>
        <p:nvSpPr>
          <p:cNvPr id="2" name="TextBox 1">
            <a:extLst>
              <a:ext uri="{FF2B5EF4-FFF2-40B4-BE49-F238E27FC236}">
                <a16:creationId xmlns:a16="http://schemas.microsoft.com/office/drawing/2014/main" id="{C37433D4-FA5D-6C70-5B07-06E1E8087D84}"/>
              </a:ext>
            </a:extLst>
          </p:cNvPr>
          <p:cNvSpPr txBox="1"/>
          <p:nvPr/>
        </p:nvSpPr>
        <p:spPr>
          <a:xfrm>
            <a:off x="1676400" y="1866900"/>
            <a:ext cx="13639800" cy="4524315"/>
          </a:xfrm>
          <a:prstGeom prst="rect">
            <a:avLst/>
          </a:prstGeom>
          <a:noFill/>
        </p:spPr>
        <p:txBody>
          <a:bodyPr wrap="square" rtlCol="0">
            <a:spAutoFit/>
          </a:bodyPr>
          <a:lstStyle/>
          <a:p>
            <a:r>
              <a:rPr lang="en-US" sz="3200" b="1">
                <a:latin typeface="Montserrat" panose="00000500000000000000" pitchFamily="2" charset="0"/>
              </a:rPr>
              <a:t>Hạn chế và thách thức:</a:t>
            </a:r>
          </a:p>
          <a:p>
            <a:pPr marL="457200" indent="-457200">
              <a:buFont typeface="Arial" panose="020B0604020202020204" pitchFamily="34" charset="0"/>
              <a:buChar char="•"/>
            </a:pPr>
            <a:r>
              <a:rPr lang="vi-VN" sz="3200">
                <a:latin typeface="Montserrat" panose="00000500000000000000" pitchFamily="2" charset="0"/>
              </a:rPr>
              <a:t>Phân loại AST trung bình kém hơn (84.9%) do nhầm lẫn với các lớp liền kề</a:t>
            </a:r>
            <a:endParaRPr lang="en-US" sz="3200">
              <a:latin typeface="Montserrat" panose="00000500000000000000" pitchFamily="2" charset="0"/>
            </a:endParaRPr>
          </a:p>
          <a:p>
            <a:pPr marL="457200" indent="-457200">
              <a:buFont typeface="Arial" panose="020B0604020202020204" pitchFamily="34" charset="0"/>
              <a:buChar char="•"/>
            </a:pPr>
            <a:r>
              <a:rPr lang="vi-VN" sz="3200">
                <a:latin typeface="Montserrat" panose="00000500000000000000" pitchFamily="2" charset="0"/>
              </a:rPr>
              <a:t>646/3615 mẫu bị phân loại sai, chủ yếu ở vùng biên giữa các lớp 6</a:t>
            </a:r>
            <a:endParaRPr lang="en-US" sz="3200">
              <a:latin typeface="Montserrat" panose="00000500000000000000" pitchFamily="2" charset="0"/>
            </a:endParaRPr>
          </a:p>
          <a:p>
            <a:pPr marL="457200" indent="-457200">
              <a:buFont typeface="Arial" panose="020B0604020202020204" pitchFamily="34" charset="0"/>
              <a:buChar char="•"/>
            </a:pPr>
            <a:r>
              <a:rPr lang="vi-VN" sz="3200">
                <a:latin typeface="Montserrat" panose="00000500000000000000" pitchFamily="2" charset="0"/>
              </a:rPr>
              <a:t>AST có kích thước gần ngưỡng (như Graph 70 với 55 nodes) dễ bị nhầm lẫn</a:t>
            </a:r>
            <a:endParaRPr lang="en-US" sz="3200">
              <a:latin typeface="Montserrat" panose="00000500000000000000" pitchFamily="2" charset="0"/>
            </a:endParaRPr>
          </a:p>
          <a:p>
            <a:pPr marL="457200" indent="-457200">
              <a:buFont typeface="Arial" panose="020B0604020202020204" pitchFamily="34" charset="0"/>
              <a:buChar char="•"/>
            </a:pPr>
            <a:r>
              <a:rPr lang="vi-VN" sz="3200">
                <a:latin typeface="Montserrat" panose="00000500000000000000" pitchFamily="2" charset="0"/>
              </a:rPr>
              <a:t>Chỉ sử dụng node type làm features, chưa khai thác đầy đủ thông tin cấu trúc</a:t>
            </a:r>
            <a:endParaRPr lang="en-US" sz="3200">
              <a:latin typeface="Montserrat" panose="00000500000000000000" pitchFamily="2" charset="0"/>
            </a:endParaRPr>
          </a:p>
        </p:txBody>
      </p:sp>
    </p:spTree>
    <p:extLst>
      <p:ext uri="{BB962C8B-B14F-4D97-AF65-F5344CB8AC3E}">
        <p14:creationId xmlns:p14="http://schemas.microsoft.com/office/powerpoint/2010/main" val="352836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A3177-2E9D-1A7D-EF98-2B17B983DC70}"/>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8638BE9C-0695-C36E-78F1-A7F3D8A6A1D4}"/>
              </a:ext>
            </a:extLst>
          </p:cNvPr>
          <p:cNvSpPr txBox="1"/>
          <p:nvPr/>
        </p:nvSpPr>
        <p:spPr>
          <a:xfrm>
            <a:off x="17514149" y="9486900"/>
            <a:ext cx="480902"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36</a:t>
            </a:r>
          </a:p>
        </p:txBody>
      </p:sp>
      <p:sp>
        <p:nvSpPr>
          <p:cNvPr id="6" name="TextBox 3">
            <a:extLst>
              <a:ext uri="{FF2B5EF4-FFF2-40B4-BE49-F238E27FC236}">
                <a16:creationId xmlns:a16="http://schemas.microsoft.com/office/drawing/2014/main" id="{CF15BF5C-F6DB-09BA-994C-2D9F1735A825}"/>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6. Tổng kết và phân tích kết quả</a:t>
            </a:r>
          </a:p>
        </p:txBody>
      </p:sp>
      <p:sp>
        <p:nvSpPr>
          <p:cNvPr id="2" name="TextBox 1">
            <a:extLst>
              <a:ext uri="{FF2B5EF4-FFF2-40B4-BE49-F238E27FC236}">
                <a16:creationId xmlns:a16="http://schemas.microsoft.com/office/drawing/2014/main" id="{286AF328-165F-6BC4-D427-D0E08EC2AB21}"/>
              </a:ext>
            </a:extLst>
          </p:cNvPr>
          <p:cNvSpPr txBox="1"/>
          <p:nvPr/>
        </p:nvSpPr>
        <p:spPr>
          <a:xfrm>
            <a:off x="1676400" y="1866900"/>
            <a:ext cx="13639800" cy="4524315"/>
          </a:xfrm>
          <a:prstGeom prst="rect">
            <a:avLst/>
          </a:prstGeom>
          <a:noFill/>
        </p:spPr>
        <p:txBody>
          <a:bodyPr wrap="square" rtlCol="0">
            <a:spAutoFit/>
          </a:bodyPr>
          <a:lstStyle/>
          <a:p>
            <a:r>
              <a:rPr lang="en-US" sz="3200" b="1">
                <a:latin typeface="Montserrat" panose="00000500000000000000" pitchFamily="2" charset="0"/>
              </a:rPr>
              <a:t>Insight và phân tích:</a:t>
            </a:r>
          </a:p>
          <a:p>
            <a:pPr marL="514350" indent="-514350">
              <a:buFont typeface="+mj-lt"/>
              <a:buAutoNum type="arabicPeriod"/>
            </a:pPr>
            <a:r>
              <a:rPr lang="en-US" sz="3200" b="1">
                <a:latin typeface="Montserrat" panose="00000500000000000000" pitchFamily="2" charset="0"/>
              </a:rPr>
              <a:t>Vùng nhầm lẫn: </a:t>
            </a:r>
            <a:r>
              <a:rPr lang="vi-VN" sz="3200">
                <a:latin typeface="Montserrat" panose="00000500000000000000" pitchFamily="2" charset="0"/>
              </a:rPr>
              <a:t>Phần lớn lỗi xảy ra ở AST có kích thước 45-55 nodes (gần ngưỡng 50)</a:t>
            </a:r>
            <a:endParaRPr lang="en-US" sz="3200">
              <a:latin typeface="Montserrat" panose="00000500000000000000" pitchFamily="2" charset="0"/>
            </a:endParaRPr>
          </a:p>
          <a:p>
            <a:pPr marL="514350" indent="-514350">
              <a:buFont typeface="+mj-lt"/>
              <a:buAutoNum type="arabicPeriod"/>
            </a:pPr>
            <a:r>
              <a:rPr lang="vi-VN" sz="3200" b="1">
                <a:latin typeface="Montserrat" panose="00000500000000000000" pitchFamily="2" charset="0"/>
              </a:rPr>
              <a:t>Attention patterns: </a:t>
            </a:r>
            <a:r>
              <a:rPr lang="vi-VN" sz="3200">
                <a:latin typeface="Montserrat" panose="00000500000000000000" pitchFamily="2" charset="0"/>
              </a:rPr>
              <a:t>Mô hình học được cách tập trung vào:</a:t>
            </a:r>
            <a:endParaRPr lang="en-US" sz="3200">
              <a:latin typeface="Montserrat" panose="00000500000000000000" pitchFamily="2" charset="0"/>
            </a:endParaRPr>
          </a:p>
          <a:p>
            <a:pPr marL="914400" lvl="1" indent="-457200">
              <a:buFont typeface="Arial" panose="020B0604020202020204" pitchFamily="34" charset="0"/>
              <a:buChar char="•"/>
            </a:pPr>
            <a:r>
              <a:rPr lang="en-US" sz="3200">
                <a:latin typeface="Montserrat" panose="00000500000000000000" pitchFamily="2" charset="0"/>
              </a:rPr>
              <a:t>Cấu trúc điều khiển (if, for, while)</a:t>
            </a:r>
          </a:p>
          <a:p>
            <a:pPr marL="914400" lvl="1" indent="-457200">
              <a:buFont typeface="Arial" panose="020B0604020202020204" pitchFamily="34" charset="0"/>
              <a:buChar char="•"/>
            </a:pPr>
            <a:r>
              <a:rPr lang="en-US" sz="3200">
                <a:latin typeface="Montserrat" panose="00000500000000000000" pitchFamily="2" charset="0"/>
              </a:rPr>
              <a:t>Quan hệ cha-con trực tiếp</a:t>
            </a:r>
          </a:p>
          <a:p>
            <a:pPr marL="914400" lvl="1" indent="-457200">
              <a:buFont typeface="Arial" panose="020B0604020202020204" pitchFamily="34" charset="0"/>
              <a:buChar char="•"/>
            </a:pPr>
            <a:r>
              <a:rPr lang="en-US" sz="3200">
                <a:latin typeface="Montserrat" panose="00000500000000000000" pitchFamily="2" charset="0"/>
              </a:rPr>
              <a:t>Các cluster cục bộ trong đồ thị</a:t>
            </a:r>
          </a:p>
          <a:p>
            <a:pPr marL="514350" indent="-514350">
              <a:buFont typeface="+mj-lt"/>
              <a:buAutoNum type="arabicPeriod"/>
            </a:pPr>
            <a:r>
              <a:rPr lang="en-US" sz="3200" b="1">
                <a:latin typeface="Montserrat" panose="00000500000000000000" pitchFamily="2" charset="0"/>
              </a:rPr>
              <a:t>Multi-head effectiveness: </a:t>
            </a:r>
            <a:r>
              <a:rPr lang="en-US" sz="3200">
                <a:latin typeface="Montserrat" panose="00000500000000000000" pitchFamily="2" charset="0"/>
              </a:rPr>
              <a:t>97 attention heads cho phép mô hình học nhiều góc nhìn khác nhau về cấu trúc AST</a:t>
            </a:r>
            <a:endParaRPr lang="en-US" sz="3200" b="1">
              <a:latin typeface="Montserrat" panose="00000500000000000000" pitchFamily="2" charset="0"/>
            </a:endParaRPr>
          </a:p>
        </p:txBody>
      </p:sp>
    </p:spTree>
    <p:extLst>
      <p:ext uri="{BB962C8B-B14F-4D97-AF65-F5344CB8AC3E}">
        <p14:creationId xmlns:p14="http://schemas.microsoft.com/office/powerpoint/2010/main" val="1155713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FAA68-B7EF-C746-B813-644A8B2839D0}"/>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B0BE58AF-95A2-DA9D-3BDD-B8B75BD2F6EC}"/>
              </a:ext>
            </a:extLst>
          </p:cNvPr>
          <p:cNvSpPr txBox="1"/>
          <p:nvPr/>
        </p:nvSpPr>
        <p:spPr>
          <a:xfrm>
            <a:off x="17518157" y="9486900"/>
            <a:ext cx="472886"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37</a:t>
            </a:r>
          </a:p>
        </p:txBody>
      </p:sp>
      <p:sp>
        <p:nvSpPr>
          <p:cNvPr id="6" name="TextBox 3">
            <a:extLst>
              <a:ext uri="{FF2B5EF4-FFF2-40B4-BE49-F238E27FC236}">
                <a16:creationId xmlns:a16="http://schemas.microsoft.com/office/drawing/2014/main" id="{7A5F664B-0F9F-114E-6933-3920C365B34F}"/>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7. Kết luận</a:t>
            </a:r>
          </a:p>
        </p:txBody>
      </p:sp>
      <p:sp>
        <p:nvSpPr>
          <p:cNvPr id="2" name="TextBox 1">
            <a:extLst>
              <a:ext uri="{FF2B5EF4-FFF2-40B4-BE49-F238E27FC236}">
                <a16:creationId xmlns:a16="http://schemas.microsoft.com/office/drawing/2014/main" id="{EFCDD4A9-AE33-1FDB-C3CC-9C5130542563}"/>
              </a:ext>
            </a:extLst>
          </p:cNvPr>
          <p:cNvSpPr txBox="1"/>
          <p:nvPr/>
        </p:nvSpPr>
        <p:spPr>
          <a:xfrm>
            <a:off x="1676400" y="1866900"/>
            <a:ext cx="13639800" cy="5016758"/>
          </a:xfrm>
          <a:prstGeom prst="rect">
            <a:avLst/>
          </a:prstGeom>
          <a:noFill/>
        </p:spPr>
        <p:txBody>
          <a:bodyPr wrap="square" rtlCol="0">
            <a:spAutoFit/>
          </a:bodyPr>
          <a:lstStyle/>
          <a:p>
            <a:r>
              <a:rPr lang="vi-VN" sz="3200">
                <a:latin typeface="Montserrat" panose="00000500000000000000" pitchFamily="2" charset="0"/>
              </a:rPr>
              <a:t>Phần hiện thực này đã chứng minh khả năng áp dụng GNN cho bài toán phân loại AST với các kết quả khả quan. Mô hình đạt được hiệu suất tốt và có khả năng mở rộng cho các tác vụ phức tạp hơn trong phân tích mã nguồn. </a:t>
            </a:r>
            <a:endParaRPr lang="en-US" sz="3200">
              <a:latin typeface="Montserrat" panose="00000500000000000000" pitchFamily="2" charset="0"/>
            </a:endParaRPr>
          </a:p>
          <a:p>
            <a:r>
              <a:rPr lang="vi-VN" sz="3200" b="1">
                <a:latin typeface="Montserrat" panose="00000500000000000000" pitchFamily="2" charset="0"/>
              </a:rPr>
              <a:t>Hướng phát triển: </a:t>
            </a:r>
            <a:endParaRPr lang="en-US" sz="3200" b="1">
              <a:latin typeface="Montserrat" panose="00000500000000000000" pitchFamily="2" charset="0"/>
            </a:endParaRPr>
          </a:p>
          <a:p>
            <a:pPr marL="514350" indent="-514350">
              <a:buAutoNum type="arabicPeriod"/>
            </a:pPr>
            <a:r>
              <a:rPr lang="vi-VN" sz="3200">
                <a:latin typeface="Montserrat" panose="00000500000000000000" pitchFamily="2" charset="0"/>
              </a:rPr>
              <a:t>Bổ sung thêm đặc trưng cấu trúc như độ sâu cây, degree centrality </a:t>
            </a:r>
            <a:endParaRPr lang="en-US" sz="3200">
              <a:latin typeface="Montserrat" panose="00000500000000000000" pitchFamily="2" charset="0"/>
            </a:endParaRPr>
          </a:p>
          <a:p>
            <a:pPr marL="514350" indent="-514350">
              <a:buAutoNum type="arabicPeriod"/>
            </a:pPr>
            <a:r>
              <a:rPr lang="vi-VN" sz="3200">
                <a:latin typeface="Montserrat" panose="00000500000000000000" pitchFamily="2" charset="0"/>
              </a:rPr>
              <a:t>Thử nghiệm các kiến trúc GNN khác như GraphSAGE, GIN </a:t>
            </a:r>
            <a:endParaRPr lang="en-US" sz="3200">
              <a:latin typeface="Montserrat" panose="00000500000000000000" pitchFamily="2" charset="0"/>
            </a:endParaRPr>
          </a:p>
          <a:p>
            <a:pPr marL="514350" indent="-514350">
              <a:buAutoNum type="arabicPeriod"/>
            </a:pPr>
            <a:r>
              <a:rPr lang="vi-VN" sz="3200">
                <a:latin typeface="Montserrat" panose="00000500000000000000" pitchFamily="2" charset="0"/>
              </a:rPr>
              <a:t>Áp dụng cho các tác vụ khác: phát hiện lỗi, code similarity </a:t>
            </a:r>
            <a:endParaRPr lang="en-US" sz="3200">
              <a:latin typeface="Montserrat" panose="00000500000000000000" pitchFamily="2" charset="0"/>
            </a:endParaRPr>
          </a:p>
          <a:p>
            <a:pPr marL="514350" indent="-514350">
              <a:buAutoNum type="arabicPeriod"/>
            </a:pPr>
            <a:r>
              <a:rPr lang="vi-VN" sz="3200">
                <a:latin typeface="Montserrat" panose="00000500000000000000" pitchFamily="2" charset="0"/>
              </a:rPr>
              <a:t>Mở rộng sang các ngôn ngữ lập trình khác</a:t>
            </a:r>
            <a:endParaRPr lang="en-US" sz="3200" b="1">
              <a:latin typeface="Montserrat" panose="00000500000000000000" pitchFamily="2" charset="0"/>
            </a:endParaRPr>
          </a:p>
        </p:txBody>
      </p:sp>
    </p:spTree>
    <p:extLst>
      <p:ext uri="{BB962C8B-B14F-4D97-AF65-F5344CB8AC3E}">
        <p14:creationId xmlns:p14="http://schemas.microsoft.com/office/powerpoint/2010/main" val="4253476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DA218-50E7-6308-305E-79982ECFAC0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4615B03-8BBC-DDDA-34F3-F95BB40E46DD}"/>
              </a:ext>
            </a:extLst>
          </p:cNvPr>
          <p:cNvGrpSpPr/>
          <p:nvPr/>
        </p:nvGrpSpPr>
        <p:grpSpPr>
          <a:xfrm>
            <a:off x="10473276" y="0"/>
            <a:ext cx="7814724" cy="10287000"/>
            <a:chOff x="0" y="0"/>
            <a:chExt cx="2058199" cy="2709333"/>
          </a:xfrm>
        </p:grpSpPr>
        <p:sp>
          <p:nvSpPr>
            <p:cNvPr id="3" name="Freeform 3">
              <a:extLst>
                <a:ext uri="{FF2B5EF4-FFF2-40B4-BE49-F238E27FC236}">
                  <a16:creationId xmlns:a16="http://schemas.microsoft.com/office/drawing/2014/main" id="{F01109E6-1062-6F1C-E639-0B9A42649F3E}"/>
                </a:ext>
              </a:extLst>
            </p:cNvPr>
            <p:cNvSpPr/>
            <p:nvPr/>
          </p:nvSpPr>
          <p:spPr>
            <a:xfrm>
              <a:off x="0" y="0"/>
              <a:ext cx="2058199" cy="2709333"/>
            </a:xfrm>
            <a:custGeom>
              <a:avLst/>
              <a:gdLst/>
              <a:ahLst/>
              <a:cxnLst/>
              <a:rect l="l" t="t" r="r" b="b"/>
              <a:pathLst>
                <a:path w="2058199" h="2709333">
                  <a:moveTo>
                    <a:pt x="0" y="0"/>
                  </a:moveTo>
                  <a:lnTo>
                    <a:pt x="2058199" y="0"/>
                  </a:lnTo>
                  <a:lnTo>
                    <a:pt x="2058199" y="2709333"/>
                  </a:lnTo>
                  <a:lnTo>
                    <a:pt x="0" y="2709333"/>
                  </a:lnTo>
                  <a:close/>
                </a:path>
              </a:pathLst>
            </a:custGeom>
            <a:solidFill>
              <a:srgbClr val="0E244D"/>
            </a:solidFill>
          </p:spPr>
          <p:txBody>
            <a:bodyPr/>
            <a:lstStyle/>
            <a:p>
              <a:endParaRPr lang="en-US"/>
            </a:p>
          </p:txBody>
        </p:sp>
        <p:sp>
          <p:nvSpPr>
            <p:cNvPr id="4" name="TextBox 4">
              <a:extLst>
                <a:ext uri="{FF2B5EF4-FFF2-40B4-BE49-F238E27FC236}">
                  <a16:creationId xmlns:a16="http://schemas.microsoft.com/office/drawing/2014/main" id="{DDD7B7F9-8854-641E-A753-FD2728E906B7}"/>
                </a:ext>
              </a:extLst>
            </p:cNvPr>
            <p:cNvSpPr txBox="1"/>
            <p:nvPr/>
          </p:nvSpPr>
          <p:spPr>
            <a:xfrm>
              <a:off x="0" y="-57150"/>
              <a:ext cx="2058199" cy="2766483"/>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70A7F8F9-7A07-3F00-B1ED-289475CF3A2B}"/>
              </a:ext>
            </a:extLst>
          </p:cNvPr>
          <p:cNvGrpSpPr/>
          <p:nvPr/>
        </p:nvGrpSpPr>
        <p:grpSpPr>
          <a:xfrm>
            <a:off x="11495728" y="2440535"/>
            <a:ext cx="5405931" cy="5405931"/>
            <a:chOff x="0" y="0"/>
            <a:chExt cx="812800" cy="812800"/>
          </a:xfrm>
        </p:grpSpPr>
        <p:sp>
          <p:nvSpPr>
            <p:cNvPr id="6" name="Freeform 6">
              <a:extLst>
                <a:ext uri="{FF2B5EF4-FFF2-40B4-BE49-F238E27FC236}">
                  <a16:creationId xmlns:a16="http://schemas.microsoft.com/office/drawing/2014/main" id="{BF93E178-3A72-4E1D-F0AB-EDFDC88E959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6675" cap="sq">
              <a:solidFill>
                <a:srgbClr val="FFFFFF"/>
              </a:solidFill>
              <a:prstDash val="dash"/>
              <a:miter/>
            </a:ln>
          </p:spPr>
          <p:txBody>
            <a:bodyPr/>
            <a:lstStyle/>
            <a:p>
              <a:endParaRPr lang="en-US"/>
            </a:p>
          </p:txBody>
        </p:sp>
        <p:sp>
          <p:nvSpPr>
            <p:cNvPr id="7" name="TextBox 7">
              <a:extLst>
                <a:ext uri="{FF2B5EF4-FFF2-40B4-BE49-F238E27FC236}">
                  <a16:creationId xmlns:a16="http://schemas.microsoft.com/office/drawing/2014/main" id="{32B94649-335A-39FE-8073-4E2B61A3696B}"/>
                </a:ext>
              </a:extLst>
            </p:cNvPr>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8" name="Freeform 8">
            <a:extLst>
              <a:ext uri="{FF2B5EF4-FFF2-40B4-BE49-F238E27FC236}">
                <a16:creationId xmlns:a16="http://schemas.microsoft.com/office/drawing/2014/main" id="{31FF7630-F3C9-2AE2-4236-9CD09F95C3D3}"/>
              </a:ext>
            </a:extLst>
          </p:cNvPr>
          <p:cNvSpPr/>
          <p:nvPr/>
        </p:nvSpPr>
        <p:spPr>
          <a:xfrm>
            <a:off x="11073606" y="1257300"/>
            <a:ext cx="3426506" cy="4114800"/>
          </a:xfrm>
          <a:custGeom>
            <a:avLst/>
            <a:gdLst/>
            <a:ahLst/>
            <a:cxnLst/>
            <a:rect l="l" t="t" r="r" b="b"/>
            <a:pathLst>
              <a:path w="3426506" h="4114800">
                <a:moveTo>
                  <a:pt x="0" y="0"/>
                </a:moveTo>
                <a:lnTo>
                  <a:pt x="3426506" y="0"/>
                </a:lnTo>
                <a:lnTo>
                  <a:pt x="342650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a:extLst>
              <a:ext uri="{FF2B5EF4-FFF2-40B4-BE49-F238E27FC236}">
                <a16:creationId xmlns:a16="http://schemas.microsoft.com/office/drawing/2014/main" id="{7660CA09-3385-AB6D-3C9A-C9C696271419}"/>
              </a:ext>
            </a:extLst>
          </p:cNvPr>
          <p:cNvSpPr/>
          <p:nvPr/>
        </p:nvSpPr>
        <p:spPr>
          <a:xfrm>
            <a:off x="12786859" y="51435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38FB4B4E-7DD2-A83A-85FE-C687D130B03F}"/>
              </a:ext>
            </a:extLst>
          </p:cNvPr>
          <p:cNvSpPr txBox="1"/>
          <p:nvPr/>
        </p:nvSpPr>
        <p:spPr>
          <a:xfrm>
            <a:off x="1028700" y="4771390"/>
            <a:ext cx="8115300" cy="769441"/>
          </a:xfrm>
          <a:prstGeom prst="rect">
            <a:avLst/>
          </a:prstGeom>
        </p:spPr>
        <p:txBody>
          <a:bodyPr lIns="0" tIns="0" rIns="0" bIns="0" rtlCol="0" anchor="t">
            <a:spAutoFit/>
          </a:bodyPr>
          <a:lstStyle/>
          <a:p>
            <a:pPr algn="l">
              <a:lnSpc>
                <a:spcPts val="6049"/>
              </a:lnSpc>
            </a:pPr>
            <a:r>
              <a:rPr lang="en-US" sz="5499" b="1">
                <a:solidFill>
                  <a:srgbClr val="16599D"/>
                </a:solidFill>
                <a:latin typeface="Montserrat Bold"/>
                <a:ea typeface="Montserrat Bold"/>
                <a:cs typeface="Montserrat Bold"/>
                <a:sym typeface="Montserrat Bold"/>
              </a:rPr>
              <a:t>IV. KẾT LUẬN</a:t>
            </a:r>
          </a:p>
        </p:txBody>
      </p:sp>
      <p:sp>
        <p:nvSpPr>
          <p:cNvPr id="11" name="TextBox 11">
            <a:extLst>
              <a:ext uri="{FF2B5EF4-FFF2-40B4-BE49-F238E27FC236}">
                <a16:creationId xmlns:a16="http://schemas.microsoft.com/office/drawing/2014/main" id="{5550C452-6957-537E-9CCE-EF6949F2992E}"/>
              </a:ext>
            </a:extLst>
          </p:cNvPr>
          <p:cNvSpPr txBox="1"/>
          <p:nvPr/>
        </p:nvSpPr>
        <p:spPr>
          <a:xfrm>
            <a:off x="17089439" y="9201150"/>
            <a:ext cx="492122" cy="534185"/>
          </a:xfrm>
          <a:prstGeom prst="rect">
            <a:avLst/>
          </a:prstGeom>
        </p:spPr>
        <p:txBody>
          <a:bodyPr wrap="none" lIns="0" tIns="0" rIns="0" bIns="0" rtlCol="0" anchor="t">
            <a:spAutoFit/>
          </a:bodyPr>
          <a:lstStyle/>
          <a:p>
            <a:pPr algn="ctr">
              <a:lnSpc>
                <a:spcPts val="4480"/>
              </a:lnSpc>
              <a:spcBef>
                <a:spcPct val="0"/>
              </a:spcBef>
            </a:pPr>
            <a:r>
              <a:rPr lang="en-US" sz="3200">
                <a:solidFill>
                  <a:srgbClr val="FFFFFF"/>
                </a:solidFill>
                <a:latin typeface="Montserrat"/>
                <a:ea typeface="Montserrat"/>
                <a:cs typeface="Montserrat"/>
                <a:sym typeface="Montserrat"/>
              </a:rPr>
              <a:t>38</a:t>
            </a:r>
          </a:p>
        </p:txBody>
      </p:sp>
    </p:spTree>
    <p:extLst>
      <p:ext uri="{BB962C8B-B14F-4D97-AF65-F5344CB8AC3E}">
        <p14:creationId xmlns:p14="http://schemas.microsoft.com/office/powerpoint/2010/main" val="2982082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1D7EB-B4AC-18C6-114F-81174D2F99FF}"/>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B868CF86-5E89-40EE-88DB-700FAD7C137F}"/>
              </a:ext>
            </a:extLst>
          </p:cNvPr>
          <p:cNvSpPr txBox="1"/>
          <p:nvPr/>
        </p:nvSpPr>
        <p:spPr>
          <a:xfrm>
            <a:off x="17514149" y="9486900"/>
            <a:ext cx="480902"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39</a:t>
            </a:r>
          </a:p>
        </p:txBody>
      </p:sp>
      <p:sp>
        <p:nvSpPr>
          <p:cNvPr id="6" name="TextBox 3">
            <a:extLst>
              <a:ext uri="{FF2B5EF4-FFF2-40B4-BE49-F238E27FC236}">
                <a16:creationId xmlns:a16="http://schemas.microsoft.com/office/drawing/2014/main" id="{C7ABAD31-C43C-F518-E721-D738F341EB98}"/>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1. Chủ đề và mục tiêu</a:t>
            </a:r>
          </a:p>
        </p:txBody>
      </p:sp>
      <p:sp>
        <p:nvSpPr>
          <p:cNvPr id="2" name="TextBox 1">
            <a:extLst>
              <a:ext uri="{FF2B5EF4-FFF2-40B4-BE49-F238E27FC236}">
                <a16:creationId xmlns:a16="http://schemas.microsoft.com/office/drawing/2014/main" id="{BBCEB8A9-1BA6-9A55-2F65-29D5E209A906}"/>
              </a:ext>
            </a:extLst>
          </p:cNvPr>
          <p:cNvSpPr txBox="1"/>
          <p:nvPr/>
        </p:nvSpPr>
        <p:spPr>
          <a:xfrm>
            <a:off x="1676400" y="1866900"/>
            <a:ext cx="13639800" cy="3525837"/>
          </a:xfrm>
          <a:prstGeom prst="rect">
            <a:avLst/>
          </a:prstGeom>
          <a:noFill/>
        </p:spPr>
        <p:txBody>
          <a:bodyPr wrap="square" rtlCol="0">
            <a:spAutoFit/>
          </a:bodyPr>
          <a:lstStyle/>
          <a:p>
            <a:pPr algn="just">
              <a:lnSpc>
                <a:spcPct val="115000"/>
              </a:lnSpc>
              <a:spcBef>
                <a:spcPts val="1200"/>
              </a:spcBef>
              <a:spcAft>
                <a:spcPts val="800"/>
              </a:spcAft>
            </a:pPr>
            <a:r>
              <a:rPr lang="vi-VN" sz="2800" kern="100">
                <a:effectLst/>
                <a:latin typeface="Montserrat" panose="00000500000000000000" pitchFamily="2" charset="0"/>
                <a:ea typeface="Yu Gothic" panose="020B0400000000000000" pitchFamily="34" charset="-128"/>
                <a:cs typeface="Times New Roman" panose="02020603050405020304" pitchFamily="18" charset="0"/>
              </a:rPr>
              <a:t>Trong báo cáo này, chúng tôi đã tập trung nghiên cứu và triển khai giải pháp phân loại cấu trúc cây cú pháp trừu tượng (AST) của mã nguồn Python bằng cách ứng dụng các mô hình Graph Convolutional Network (GCN) và Graph Attention Network (GAT). Mục tiêu chính là khai thác đầy đủ thông tin cấu trúc đồ thị của AST để phân biệt ba nhóm kích thước AST—nhỏ, trung bình và lớn—với độ chính xác cao và khả năng tổng quát hóa tốt.</a:t>
            </a:r>
            <a:endParaRPr lang="en-US" sz="2800" kern="100">
              <a:effectLst/>
              <a:latin typeface="Montserrat" panose="00000500000000000000" pitchFamily="2" charset="0"/>
              <a:ea typeface="Yu Gothic"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227762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90600" y="952500"/>
            <a:ext cx="14046239" cy="565150"/>
          </a:xfrm>
          <a:prstGeom prst="rect">
            <a:avLst/>
          </a:prstGeom>
        </p:spPr>
        <p:txBody>
          <a:bodyPr lIns="0" tIns="0" rIns="0" bIns="0" rtlCol="0" anchor="t">
            <a:spAutoFit/>
          </a:bodyPr>
          <a:lstStyle/>
          <a:p>
            <a:pPr marL="863608" lvl="1" indent="-431804" algn="l">
              <a:lnSpc>
                <a:spcPts val="4400"/>
              </a:lnSpc>
              <a:buAutoNum type="arabicPeriod"/>
            </a:pPr>
            <a:r>
              <a:rPr lang="en-US" sz="4000">
                <a:solidFill>
                  <a:srgbClr val="16599D"/>
                </a:solidFill>
                <a:latin typeface="Montserrat"/>
                <a:ea typeface="Montserrat"/>
                <a:cs typeface="Montserrat"/>
                <a:sym typeface="Montserrat"/>
              </a:rPr>
              <a:t>ĐẶT VẤN ĐỀ VÀ PHÂN LOẠI BÀI TOÁN</a:t>
            </a:r>
          </a:p>
        </p:txBody>
      </p:sp>
      <p:sp>
        <p:nvSpPr>
          <p:cNvPr id="4" name="TextBox 4"/>
          <p:cNvSpPr txBox="1"/>
          <p:nvPr/>
        </p:nvSpPr>
        <p:spPr>
          <a:xfrm>
            <a:off x="17259300" y="9201150"/>
            <a:ext cx="152400" cy="209550"/>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4</a:t>
            </a:r>
          </a:p>
        </p:txBody>
      </p:sp>
      <p:sp>
        <p:nvSpPr>
          <p:cNvPr id="5" name="TextBox 5"/>
          <p:cNvSpPr txBox="1"/>
          <p:nvPr/>
        </p:nvSpPr>
        <p:spPr>
          <a:xfrm>
            <a:off x="1421380" y="2095500"/>
            <a:ext cx="15445240" cy="3347720"/>
          </a:xfrm>
          <a:prstGeom prst="rect">
            <a:avLst/>
          </a:prstGeom>
        </p:spPr>
        <p:txBody>
          <a:bodyPr lIns="0" tIns="0" rIns="0" bIns="0" rtlCol="0" anchor="t">
            <a:spAutoFit/>
          </a:bodyPr>
          <a:lstStyle/>
          <a:p>
            <a:pPr marL="690881" lvl="1" indent="-345440" algn="l">
              <a:lnSpc>
                <a:spcPts val="4480"/>
              </a:lnSpc>
              <a:spcBef>
                <a:spcPct val="0"/>
              </a:spcBef>
              <a:buFont typeface="Arial"/>
              <a:buChar char="•"/>
            </a:pPr>
            <a:r>
              <a:rPr lang="en-US" sz="3200">
                <a:solidFill>
                  <a:srgbClr val="000000"/>
                </a:solidFill>
                <a:latin typeface="Montserrat"/>
                <a:ea typeface="Montserrat"/>
                <a:cs typeface="Montserrat"/>
                <a:sym typeface="Montserrat"/>
              </a:rPr>
              <a:t>Xây dựng mô hình Graph Neural Network (GNN) kết hợp với cây cú pháp trừu tượng (AST) để phân loại mức độ phức tạp của đoạn mã Python một cách tự động và chính xác.</a:t>
            </a:r>
          </a:p>
          <a:p>
            <a:pPr marL="690881" lvl="1" indent="-345440" algn="l">
              <a:lnSpc>
                <a:spcPts val="4480"/>
              </a:lnSpc>
              <a:spcBef>
                <a:spcPct val="0"/>
              </a:spcBef>
              <a:buFont typeface="Arial"/>
              <a:buChar char="•"/>
            </a:pPr>
            <a:r>
              <a:rPr lang="en-US" sz="3200">
                <a:solidFill>
                  <a:srgbClr val="000000"/>
                </a:solidFill>
                <a:latin typeface="Montserrat"/>
                <a:ea typeface="Montserrat"/>
                <a:cs typeface="Montserrat"/>
                <a:sym typeface="Montserrat"/>
              </a:rPr>
              <a:t>Phân loại bài toán: </a:t>
            </a:r>
          </a:p>
          <a:p>
            <a:pPr marL="1381761" lvl="2" indent="-460587" algn="l">
              <a:lnSpc>
                <a:spcPts val="4480"/>
              </a:lnSpc>
              <a:spcBef>
                <a:spcPct val="0"/>
              </a:spcBef>
              <a:buFont typeface="Arial"/>
              <a:buChar char="⚬"/>
            </a:pPr>
            <a:r>
              <a:rPr lang="en-US" sz="3200">
                <a:solidFill>
                  <a:srgbClr val="000000"/>
                </a:solidFill>
                <a:latin typeface="Montserrat"/>
                <a:ea typeface="Montserrat"/>
                <a:cs typeface="Montserrat"/>
                <a:sym typeface="Montserrat"/>
              </a:rPr>
              <a:t>Học máy có giám sát (supervised classification).</a:t>
            </a:r>
          </a:p>
          <a:p>
            <a:pPr marL="1381761" lvl="2" indent="-460587" algn="l">
              <a:lnSpc>
                <a:spcPts val="4480"/>
              </a:lnSpc>
              <a:spcBef>
                <a:spcPct val="0"/>
              </a:spcBef>
              <a:buFont typeface="Arial"/>
              <a:buChar char="⚬"/>
            </a:pPr>
            <a:r>
              <a:rPr lang="en-US" sz="3200">
                <a:solidFill>
                  <a:srgbClr val="000000"/>
                </a:solidFill>
                <a:latin typeface="Montserrat"/>
                <a:ea typeface="Montserrat"/>
                <a:cs typeface="Montserrat"/>
                <a:sym typeface="Montserrat"/>
              </a:rPr>
              <a:t>Phân loại đa lớp (Multi-class Classification).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EEADB-62F9-D0C5-74AF-AB9D56B19972}"/>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F49AAE40-82A9-4AC9-089F-58085AE80E9C}"/>
              </a:ext>
            </a:extLst>
          </p:cNvPr>
          <p:cNvSpPr txBox="1"/>
          <p:nvPr/>
        </p:nvSpPr>
        <p:spPr>
          <a:xfrm>
            <a:off x="17483693" y="9486900"/>
            <a:ext cx="541815"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40</a:t>
            </a:r>
          </a:p>
        </p:txBody>
      </p:sp>
      <p:sp>
        <p:nvSpPr>
          <p:cNvPr id="6" name="TextBox 3">
            <a:extLst>
              <a:ext uri="{FF2B5EF4-FFF2-40B4-BE49-F238E27FC236}">
                <a16:creationId xmlns:a16="http://schemas.microsoft.com/office/drawing/2014/main" id="{4E072728-84E4-1777-A957-E2F871C9E439}"/>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2. Tóm tắt công việc đã thực hiện</a:t>
            </a:r>
          </a:p>
        </p:txBody>
      </p:sp>
      <p:sp>
        <p:nvSpPr>
          <p:cNvPr id="2" name="TextBox 1">
            <a:extLst>
              <a:ext uri="{FF2B5EF4-FFF2-40B4-BE49-F238E27FC236}">
                <a16:creationId xmlns:a16="http://schemas.microsoft.com/office/drawing/2014/main" id="{5B3DFEEB-8D81-923F-4904-B4B5037BC3B9}"/>
              </a:ext>
            </a:extLst>
          </p:cNvPr>
          <p:cNvSpPr txBox="1"/>
          <p:nvPr/>
        </p:nvSpPr>
        <p:spPr>
          <a:xfrm>
            <a:off x="1676400" y="1866900"/>
            <a:ext cx="13639800" cy="2808718"/>
          </a:xfrm>
          <a:prstGeom prst="rect">
            <a:avLst/>
          </a:prstGeom>
          <a:noFill/>
        </p:spPr>
        <p:txBody>
          <a:bodyPr wrap="square" rtlCol="0">
            <a:spAutoFit/>
          </a:bodyPr>
          <a:lstStyle/>
          <a:p>
            <a:pPr marL="514350" indent="-514350" algn="just">
              <a:lnSpc>
                <a:spcPct val="115000"/>
              </a:lnSpc>
              <a:spcBef>
                <a:spcPts val="1200"/>
              </a:spcBef>
              <a:spcAft>
                <a:spcPts val="800"/>
              </a:spcAft>
              <a:buFont typeface="+mj-lt"/>
              <a:buAutoNum type="arabicPeriod"/>
            </a:pPr>
            <a:r>
              <a:rPr lang="en-US" sz="2800" kern="100">
                <a:effectLst/>
                <a:latin typeface="Montserrat" panose="00000500000000000000" pitchFamily="2" charset="0"/>
                <a:ea typeface="Yu Gothic" panose="020B0400000000000000" pitchFamily="34" charset="-128"/>
                <a:cs typeface="Times New Roman" panose="02020603050405020304" pitchFamily="18" charset="0"/>
              </a:rPr>
              <a:t>Tiền xử lý dữ liệu</a:t>
            </a:r>
          </a:p>
          <a:p>
            <a:pPr marL="514350" indent="-514350" algn="just">
              <a:lnSpc>
                <a:spcPct val="115000"/>
              </a:lnSpc>
              <a:spcBef>
                <a:spcPts val="1200"/>
              </a:spcBef>
              <a:spcAft>
                <a:spcPts val="800"/>
              </a:spcAft>
              <a:buFont typeface="+mj-lt"/>
              <a:buAutoNum type="arabicPeriod"/>
            </a:pPr>
            <a:r>
              <a:rPr lang="en-US" sz="2800" kern="100">
                <a:effectLst/>
                <a:latin typeface="Montserrat" panose="00000500000000000000" pitchFamily="2" charset="0"/>
                <a:ea typeface="Yu Gothic" panose="020B0400000000000000" pitchFamily="34" charset="-128"/>
                <a:cs typeface="Times New Roman" panose="02020603050405020304" pitchFamily="18" charset="0"/>
              </a:rPr>
              <a:t>X</a:t>
            </a:r>
            <a:r>
              <a:rPr lang="en-US" sz="2800" kern="100">
                <a:latin typeface="Montserrat" panose="00000500000000000000" pitchFamily="2" charset="0"/>
                <a:ea typeface="Yu Gothic" panose="020B0400000000000000" pitchFamily="34" charset="-128"/>
                <a:cs typeface="Times New Roman" panose="02020603050405020304" pitchFamily="18" charset="0"/>
              </a:rPr>
              <a:t>ây dựng mô hình</a:t>
            </a:r>
          </a:p>
          <a:p>
            <a:pPr marL="514350" indent="-514350" algn="just">
              <a:lnSpc>
                <a:spcPct val="115000"/>
              </a:lnSpc>
              <a:spcBef>
                <a:spcPts val="1200"/>
              </a:spcBef>
              <a:spcAft>
                <a:spcPts val="800"/>
              </a:spcAft>
              <a:buFont typeface="+mj-lt"/>
              <a:buAutoNum type="arabicPeriod"/>
            </a:pPr>
            <a:r>
              <a:rPr lang="en-US" sz="2800" kern="100">
                <a:effectLst/>
                <a:latin typeface="Montserrat" panose="00000500000000000000" pitchFamily="2" charset="0"/>
                <a:ea typeface="Yu Gothic" panose="020B0400000000000000" pitchFamily="34" charset="-128"/>
                <a:cs typeface="Times New Roman" panose="02020603050405020304" pitchFamily="18" charset="0"/>
              </a:rPr>
              <a:t>Huấn luyện v</a:t>
            </a:r>
            <a:r>
              <a:rPr lang="en-US" sz="2800" kern="100">
                <a:latin typeface="Montserrat" panose="00000500000000000000" pitchFamily="2" charset="0"/>
                <a:ea typeface="Yu Gothic" panose="020B0400000000000000" pitchFamily="34" charset="-128"/>
                <a:cs typeface="Times New Roman" panose="02020603050405020304" pitchFamily="18" charset="0"/>
              </a:rPr>
              <a:t>à kiểm thử</a:t>
            </a:r>
          </a:p>
          <a:p>
            <a:pPr marL="514350" indent="-514350" algn="just">
              <a:lnSpc>
                <a:spcPct val="115000"/>
              </a:lnSpc>
              <a:spcBef>
                <a:spcPts val="1200"/>
              </a:spcBef>
              <a:spcAft>
                <a:spcPts val="800"/>
              </a:spcAft>
              <a:buFont typeface="+mj-lt"/>
              <a:buAutoNum type="arabicPeriod"/>
            </a:pPr>
            <a:r>
              <a:rPr lang="en-US" sz="2800" kern="100">
                <a:effectLst/>
                <a:latin typeface="Montserrat" panose="00000500000000000000" pitchFamily="2" charset="0"/>
                <a:ea typeface="Yu Gothic" panose="020B0400000000000000" pitchFamily="34" charset="-128"/>
                <a:cs typeface="Times New Roman" panose="02020603050405020304" pitchFamily="18" charset="0"/>
              </a:rPr>
              <a:t>Ph</a:t>
            </a:r>
            <a:r>
              <a:rPr lang="en-US" sz="2800" kern="100">
                <a:latin typeface="Montserrat" panose="00000500000000000000" pitchFamily="2" charset="0"/>
                <a:ea typeface="Yu Gothic" panose="020B0400000000000000" pitchFamily="34" charset="-128"/>
                <a:cs typeface="Times New Roman" panose="02020603050405020304" pitchFamily="18" charset="0"/>
              </a:rPr>
              <a:t>ân tích kết quả </a:t>
            </a:r>
          </a:p>
        </p:txBody>
      </p:sp>
    </p:spTree>
    <p:extLst>
      <p:ext uri="{BB962C8B-B14F-4D97-AF65-F5344CB8AC3E}">
        <p14:creationId xmlns:p14="http://schemas.microsoft.com/office/powerpoint/2010/main" val="368303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9BE61-953C-CE6B-E610-FE075DC6803D}"/>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A1197360-DC6E-335D-4ED1-DD4CD54D3ECB}"/>
              </a:ext>
            </a:extLst>
          </p:cNvPr>
          <p:cNvSpPr txBox="1"/>
          <p:nvPr/>
        </p:nvSpPr>
        <p:spPr>
          <a:xfrm>
            <a:off x="17545408" y="9486900"/>
            <a:ext cx="418384"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41</a:t>
            </a:r>
          </a:p>
        </p:txBody>
      </p:sp>
      <p:sp>
        <p:nvSpPr>
          <p:cNvPr id="6" name="TextBox 3">
            <a:extLst>
              <a:ext uri="{FF2B5EF4-FFF2-40B4-BE49-F238E27FC236}">
                <a16:creationId xmlns:a16="http://schemas.microsoft.com/office/drawing/2014/main" id="{75A3C828-07AE-1139-FE1D-694B484CB4D8}"/>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3. Ưu điểm và giải pháp</a:t>
            </a:r>
          </a:p>
        </p:txBody>
      </p:sp>
      <p:sp>
        <p:nvSpPr>
          <p:cNvPr id="2" name="TextBox 1">
            <a:extLst>
              <a:ext uri="{FF2B5EF4-FFF2-40B4-BE49-F238E27FC236}">
                <a16:creationId xmlns:a16="http://schemas.microsoft.com/office/drawing/2014/main" id="{16C52978-FAF5-481F-7E0D-8F3659774C28}"/>
              </a:ext>
            </a:extLst>
          </p:cNvPr>
          <p:cNvSpPr txBox="1"/>
          <p:nvPr/>
        </p:nvSpPr>
        <p:spPr>
          <a:xfrm>
            <a:off x="1676400" y="1866900"/>
            <a:ext cx="13639800" cy="5286319"/>
          </a:xfrm>
          <a:prstGeom prst="rect">
            <a:avLst/>
          </a:prstGeom>
          <a:noFill/>
        </p:spPr>
        <p:txBody>
          <a:bodyPr wrap="square" rtlCol="0">
            <a:spAutoFit/>
          </a:bodyPr>
          <a:lstStyle/>
          <a:p>
            <a:pPr marL="342900" lvl="0" indent="-342900" algn="just">
              <a:lnSpc>
                <a:spcPct val="115000"/>
              </a:lnSpc>
              <a:spcBef>
                <a:spcPts val="1200"/>
              </a:spcBef>
              <a:spcAft>
                <a:spcPts val="800"/>
              </a:spcAft>
              <a:buSzPts val="1000"/>
              <a:buFont typeface="Symbol" panose="05050102010706020507" pitchFamily="18" charset="2"/>
              <a:buChar char=""/>
              <a:tabLst>
                <a:tab pos="457200" algn="l"/>
              </a:tabLst>
            </a:pPr>
            <a:r>
              <a:rPr lang="en-US" sz="2800" kern="100">
                <a:effectLst/>
                <a:latin typeface="Montserrat" panose="00000500000000000000" pitchFamily="2" charset="0"/>
                <a:ea typeface="Yu Gothic" panose="020B0400000000000000" pitchFamily="34" charset="-128"/>
                <a:cs typeface="Times New Roman" panose="02020603050405020304" pitchFamily="18" charset="0"/>
              </a:rPr>
              <a:t>Khai thác cấu trúc đồ thị: GCN cho phép lan truyền đồng đều, GAT cung cấp attention trọng số, kết hợp hiệu quả hai cơ chế này giúp trích xuất đặc trưng cấu trúc AST chính xác.</a:t>
            </a:r>
          </a:p>
          <a:p>
            <a:pPr marL="342900" lvl="0" indent="-342900" algn="just">
              <a:lnSpc>
                <a:spcPct val="115000"/>
              </a:lnSpc>
              <a:spcBef>
                <a:spcPts val="1200"/>
              </a:spcBef>
              <a:spcAft>
                <a:spcPts val="800"/>
              </a:spcAft>
              <a:buSzPts val="1000"/>
              <a:buFont typeface="Symbol" panose="05050102010706020507" pitchFamily="18" charset="2"/>
              <a:buChar char=""/>
              <a:tabLst>
                <a:tab pos="457200" algn="l"/>
              </a:tabLst>
            </a:pPr>
            <a:r>
              <a:rPr lang="en-US" sz="2800" kern="100">
                <a:effectLst/>
                <a:latin typeface="Montserrat" panose="00000500000000000000" pitchFamily="2" charset="0"/>
                <a:ea typeface="Yu Gothic" panose="020B0400000000000000" pitchFamily="34" charset="-128"/>
                <a:cs typeface="Times New Roman" panose="02020603050405020304" pitchFamily="18" charset="0"/>
              </a:rPr>
              <a:t>Ổn định và tổng quát hóa: LayerNorm, Dropout và Early Stopping giảm thiểu overfitting, cho kết quả ổn định qua nhiều thử nghiệm.</a:t>
            </a:r>
          </a:p>
          <a:p>
            <a:pPr marL="342900" lvl="0" indent="-342900" algn="just">
              <a:lnSpc>
                <a:spcPct val="115000"/>
              </a:lnSpc>
              <a:spcBef>
                <a:spcPts val="1200"/>
              </a:spcBef>
              <a:spcAft>
                <a:spcPts val="800"/>
              </a:spcAft>
              <a:buSzPts val="1000"/>
              <a:buFont typeface="Symbol" panose="05050102010706020507" pitchFamily="18" charset="2"/>
              <a:buChar char=""/>
              <a:tabLst>
                <a:tab pos="457200" algn="l"/>
              </a:tabLst>
            </a:pPr>
            <a:r>
              <a:rPr lang="en-US" sz="2800" kern="100">
                <a:effectLst/>
                <a:latin typeface="Montserrat" panose="00000500000000000000" pitchFamily="2" charset="0"/>
                <a:ea typeface="Yu Gothic" panose="020B0400000000000000" pitchFamily="34" charset="-128"/>
                <a:cs typeface="Times New Roman" panose="02020603050405020304" pitchFamily="18" charset="0"/>
              </a:rPr>
              <a:t>Khả năng mở rộng: Mô hình có thể áp dụng cho đồ thị lớn nhờ batching trong PyTorch Geometric và pooling hiệu quả.</a:t>
            </a:r>
          </a:p>
          <a:p>
            <a:pPr marL="342900" lvl="0" indent="-342900" algn="just">
              <a:lnSpc>
                <a:spcPct val="115000"/>
              </a:lnSpc>
              <a:spcBef>
                <a:spcPts val="1200"/>
              </a:spcBef>
              <a:spcAft>
                <a:spcPts val="800"/>
              </a:spcAft>
              <a:buSzPts val="1000"/>
              <a:buFont typeface="Symbol" panose="05050102010706020507" pitchFamily="18" charset="2"/>
              <a:buChar char=""/>
              <a:tabLst>
                <a:tab pos="457200" algn="l"/>
              </a:tabLst>
            </a:pPr>
            <a:r>
              <a:rPr lang="en-US" sz="2800" kern="100">
                <a:effectLst/>
                <a:latin typeface="Montserrat" panose="00000500000000000000" pitchFamily="2" charset="0"/>
                <a:ea typeface="Yu Gothic" panose="020B0400000000000000" pitchFamily="34" charset="-128"/>
                <a:cs typeface="Times New Roman" panose="02020603050405020304" pitchFamily="18" charset="0"/>
              </a:rPr>
              <a:t>Trực quan hóa đầy đủ: Các biểu đồ loss/accuracy và ma trận nhầm lẫn cung cấp góc nhìn trực quan, hỗ trợ chẩn đoán mô hình.</a:t>
            </a:r>
          </a:p>
        </p:txBody>
      </p:sp>
    </p:spTree>
    <p:extLst>
      <p:ext uri="{BB962C8B-B14F-4D97-AF65-F5344CB8AC3E}">
        <p14:creationId xmlns:p14="http://schemas.microsoft.com/office/powerpoint/2010/main" val="3594733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22F92-E51D-3622-9BF3-C3A29BCF1084}"/>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0F788153-3ABE-4859-BD9E-5BE0E27C08E4}"/>
              </a:ext>
            </a:extLst>
          </p:cNvPr>
          <p:cNvSpPr txBox="1"/>
          <p:nvPr/>
        </p:nvSpPr>
        <p:spPr>
          <a:xfrm>
            <a:off x="17502928" y="9486900"/>
            <a:ext cx="503343"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42</a:t>
            </a:r>
          </a:p>
        </p:txBody>
      </p:sp>
      <p:sp>
        <p:nvSpPr>
          <p:cNvPr id="6" name="TextBox 3">
            <a:extLst>
              <a:ext uri="{FF2B5EF4-FFF2-40B4-BE49-F238E27FC236}">
                <a16:creationId xmlns:a16="http://schemas.microsoft.com/office/drawing/2014/main" id="{B26A81E4-B577-61E2-53AD-BE1729A0892C}"/>
              </a:ext>
            </a:extLst>
          </p:cNvPr>
          <p:cNvSpPr txBox="1"/>
          <p:nvPr/>
        </p:nvSpPr>
        <p:spPr>
          <a:xfrm>
            <a:off x="914400" y="652808"/>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5. Hướng phát triển trong tương lai</a:t>
            </a:r>
          </a:p>
        </p:txBody>
      </p:sp>
      <p:sp>
        <p:nvSpPr>
          <p:cNvPr id="3" name="TextBox 2">
            <a:extLst>
              <a:ext uri="{FF2B5EF4-FFF2-40B4-BE49-F238E27FC236}">
                <a16:creationId xmlns:a16="http://schemas.microsoft.com/office/drawing/2014/main" id="{783D105C-3969-C531-913C-A3CA68867DED}"/>
              </a:ext>
            </a:extLst>
          </p:cNvPr>
          <p:cNvSpPr txBox="1"/>
          <p:nvPr/>
        </p:nvSpPr>
        <p:spPr>
          <a:xfrm>
            <a:off x="1676400" y="1714500"/>
            <a:ext cx="13639800" cy="3560718"/>
          </a:xfrm>
          <a:prstGeom prst="rect">
            <a:avLst/>
          </a:prstGeom>
          <a:noFill/>
        </p:spPr>
        <p:txBody>
          <a:bodyPr wrap="square" rtlCol="0">
            <a:spAutoFit/>
          </a:bodyPr>
          <a:lstStyle/>
          <a:p>
            <a:pPr marL="514350" indent="-514350" algn="just">
              <a:lnSpc>
                <a:spcPct val="115000"/>
              </a:lnSpc>
              <a:spcBef>
                <a:spcPts val="1200"/>
              </a:spcBef>
              <a:spcAft>
                <a:spcPts val="800"/>
              </a:spcAft>
              <a:buFont typeface="+mj-lt"/>
              <a:buAutoNum type="arabicPeriod"/>
            </a:pPr>
            <a:r>
              <a:rPr lang="en-US" sz="2800" kern="100">
                <a:effectLst/>
                <a:latin typeface="Montserrat" panose="00000500000000000000" pitchFamily="2" charset="0"/>
                <a:ea typeface="Yu Gothic" panose="020B0400000000000000" pitchFamily="34" charset="-128"/>
                <a:cs typeface="Times New Roman" panose="02020603050405020304" pitchFamily="18" charset="0"/>
              </a:rPr>
              <a:t>Bổ sung đặc trưng ngữ nghĩa </a:t>
            </a:r>
          </a:p>
          <a:p>
            <a:pPr marL="514350" indent="-514350" algn="just">
              <a:lnSpc>
                <a:spcPct val="115000"/>
              </a:lnSpc>
              <a:spcBef>
                <a:spcPts val="1200"/>
              </a:spcBef>
              <a:spcAft>
                <a:spcPts val="800"/>
              </a:spcAft>
              <a:buFont typeface="+mj-lt"/>
              <a:buAutoNum type="arabicPeriod"/>
            </a:pPr>
            <a:r>
              <a:rPr lang="en-US" sz="2800" kern="100">
                <a:latin typeface="Montserrat" panose="00000500000000000000" pitchFamily="2" charset="0"/>
                <a:ea typeface="Yu Gothic" panose="020B0400000000000000" pitchFamily="34" charset="-128"/>
                <a:cs typeface="Times New Roman" panose="02020603050405020304" pitchFamily="18" charset="0"/>
              </a:rPr>
              <a:t>Kiến trúc Hybrid/Transformer</a:t>
            </a:r>
          </a:p>
          <a:p>
            <a:pPr marL="514350" indent="-514350" algn="just">
              <a:lnSpc>
                <a:spcPct val="115000"/>
              </a:lnSpc>
              <a:spcBef>
                <a:spcPts val="1200"/>
              </a:spcBef>
              <a:spcAft>
                <a:spcPts val="800"/>
              </a:spcAft>
              <a:buFont typeface="+mj-lt"/>
              <a:buAutoNum type="arabicPeriod"/>
            </a:pPr>
            <a:r>
              <a:rPr lang="en-US" sz="2800" kern="100">
                <a:latin typeface="Montserrat" panose="00000500000000000000" pitchFamily="2" charset="0"/>
                <a:ea typeface="Yu Gothic" panose="020B0400000000000000" pitchFamily="34" charset="-128"/>
                <a:cs typeface="Times New Roman" panose="02020603050405020304" pitchFamily="18" charset="0"/>
              </a:rPr>
              <a:t>Phương pháp cân bằng nâng cao</a:t>
            </a:r>
          </a:p>
          <a:p>
            <a:pPr marL="514350" indent="-514350" algn="just">
              <a:lnSpc>
                <a:spcPct val="115000"/>
              </a:lnSpc>
              <a:spcBef>
                <a:spcPts val="1200"/>
              </a:spcBef>
              <a:spcAft>
                <a:spcPts val="800"/>
              </a:spcAft>
              <a:buFont typeface="+mj-lt"/>
              <a:buAutoNum type="arabicPeriod"/>
            </a:pPr>
            <a:r>
              <a:rPr lang="en-US" sz="2800" kern="100">
                <a:latin typeface="Montserrat" panose="00000500000000000000" pitchFamily="2" charset="0"/>
                <a:ea typeface="Yu Gothic" panose="020B0400000000000000" pitchFamily="34" charset="-128"/>
                <a:cs typeface="Times New Roman" panose="02020603050405020304" pitchFamily="18" charset="0"/>
              </a:rPr>
              <a:t>Mở rộng bài toán</a:t>
            </a:r>
          </a:p>
          <a:p>
            <a:pPr marL="514350" indent="-514350" algn="just">
              <a:lnSpc>
                <a:spcPct val="115000"/>
              </a:lnSpc>
              <a:spcBef>
                <a:spcPts val="1200"/>
              </a:spcBef>
              <a:spcAft>
                <a:spcPts val="800"/>
              </a:spcAft>
              <a:buFont typeface="+mj-lt"/>
              <a:buAutoNum type="arabicPeriod"/>
            </a:pPr>
            <a:r>
              <a:rPr lang="en-US" sz="2800" kern="100">
                <a:latin typeface="Montserrat" panose="00000500000000000000" pitchFamily="2" charset="0"/>
                <a:ea typeface="Yu Gothic" panose="020B0400000000000000" pitchFamily="34" charset="-128"/>
                <a:cs typeface="Times New Roman" panose="02020603050405020304" pitchFamily="18" charset="0"/>
              </a:rPr>
              <a:t>Tối ưu hóa hiệu năng</a:t>
            </a:r>
          </a:p>
        </p:txBody>
      </p:sp>
    </p:spTree>
    <p:extLst>
      <p:ext uri="{BB962C8B-B14F-4D97-AF65-F5344CB8AC3E}">
        <p14:creationId xmlns:p14="http://schemas.microsoft.com/office/powerpoint/2010/main" val="2102909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7FBFF"/>
        </a:solidFill>
        <a:effectLst/>
      </p:bgPr>
    </p:bg>
    <p:spTree>
      <p:nvGrpSpPr>
        <p:cNvPr id="1" name=""/>
        <p:cNvGrpSpPr/>
        <p:nvPr/>
      </p:nvGrpSpPr>
      <p:grpSpPr>
        <a:xfrm>
          <a:off x="0" y="0"/>
          <a:ext cx="0" cy="0"/>
          <a:chOff x="0" y="0"/>
          <a:chExt cx="0" cy="0"/>
        </a:xfrm>
      </p:grpSpPr>
      <p:sp>
        <p:nvSpPr>
          <p:cNvPr id="40" name="TextBox 40"/>
          <p:cNvSpPr txBox="1"/>
          <p:nvPr/>
        </p:nvSpPr>
        <p:spPr>
          <a:xfrm>
            <a:off x="1356875" y="3924300"/>
            <a:ext cx="15574250" cy="2180084"/>
          </a:xfrm>
          <a:prstGeom prst="rect">
            <a:avLst/>
          </a:prstGeom>
        </p:spPr>
        <p:txBody>
          <a:bodyPr wrap="square" lIns="0" tIns="0" rIns="0" bIns="0" rtlCol="0" anchor="t">
            <a:spAutoFit/>
          </a:bodyPr>
          <a:lstStyle/>
          <a:p>
            <a:pPr algn="ctr">
              <a:lnSpc>
                <a:spcPts val="8469"/>
              </a:lnSpc>
            </a:pPr>
            <a:r>
              <a:rPr lang="en-US" sz="7699" b="1">
                <a:solidFill>
                  <a:srgbClr val="16599D"/>
                </a:solidFill>
                <a:latin typeface="Montserrat Bold"/>
                <a:ea typeface="Montserrat Bold"/>
                <a:cs typeface="Montserrat Bold"/>
                <a:sym typeface="Montserrat Bold"/>
              </a:rPr>
              <a:t>CẢM ƠN THẦY VÀ CÁC BẠN ĐÃ LẮNG NGHE</a:t>
            </a:r>
          </a:p>
        </p:txBody>
      </p:sp>
      <p:sp>
        <p:nvSpPr>
          <p:cNvPr id="47" name="TextBox 47"/>
          <p:cNvSpPr txBox="1"/>
          <p:nvPr/>
        </p:nvSpPr>
        <p:spPr>
          <a:xfrm>
            <a:off x="17084630" y="9201150"/>
            <a:ext cx="501740" cy="534185"/>
          </a:xfrm>
          <a:prstGeom prst="rect">
            <a:avLst/>
          </a:prstGeom>
        </p:spPr>
        <p:txBody>
          <a:bodyPr wrap="none" lIns="0" tIns="0" rIns="0" bIns="0" rtlCol="0" anchor="t">
            <a:spAutoFit/>
          </a:bodyPr>
          <a:lstStyle/>
          <a:p>
            <a:pPr algn="ctr">
              <a:lnSpc>
                <a:spcPts val="4480"/>
              </a:lnSpc>
              <a:spcBef>
                <a:spcPct val="0"/>
              </a:spcBef>
            </a:pPr>
            <a:r>
              <a:rPr lang="en-US" sz="3200">
                <a:solidFill>
                  <a:srgbClr val="000000"/>
                </a:solidFill>
                <a:latin typeface="Montserrat"/>
                <a:ea typeface="Montserrat"/>
                <a:cs typeface="Montserrat"/>
                <a:sym typeface="Montserrat"/>
              </a:rPr>
              <a:t>43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62BD5-E86A-F0D2-DA7D-5CA4AE48253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DB390E41-3DAA-17A5-D529-AE2D49871BC6}"/>
              </a:ext>
            </a:extLst>
          </p:cNvPr>
          <p:cNvSpPr txBox="1"/>
          <p:nvPr/>
        </p:nvSpPr>
        <p:spPr>
          <a:xfrm>
            <a:off x="990600" y="952500"/>
            <a:ext cx="14046239" cy="565150"/>
          </a:xfrm>
          <a:prstGeom prst="rect">
            <a:avLst/>
          </a:prstGeom>
        </p:spPr>
        <p:txBody>
          <a:bodyPr lIns="0" tIns="0" rIns="0" bIns="0" rtlCol="0" anchor="t">
            <a:spAutoFit/>
          </a:bodyPr>
          <a:lstStyle/>
          <a:p>
            <a:pPr marL="863608" lvl="1" indent="-431804" algn="l">
              <a:lnSpc>
                <a:spcPts val="4400"/>
              </a:lnSpc>
              <a:buAutoNum type="arabicPeriod"/>
            </a:pPr>
            <a:r>
              <a:rPr lang="en-US" sz="4000">
                <a:solidFill>
                  <a:srgbClr val="16599D"/>
                </a:solidFill>
                <a:latin typeface="Montserrat"/>
                <a:ea typeface="Montserrat"/>
                <a:cs typeface="Montserrat"/>
                <a:sym typeface="Montserrat"/>
              </a:rPr>
              <a:t>ĐẶT VẤN ĐỀ VÀ PHÂN LOẠI BÀI TOÁN</a:t>
            </a:r>
          </a:p>
        </p:txBody>
      </p:sp>
      <p:sp>
        <p:nvSpPr>
          <p:cNvPr id="4" name="TextBox 4">
            <a:extLst>
              <a:ext uri="{FF2B5EF4-FFF2-40B4-BE49-F238E27FC236}">
                <a16:creationId xmlns:a16="http://schemas.microsoft.com/office/drawing/2014/main" id="{60284167-9C55-CAF4-E3A9-9D1E4DBCA614}"/>
              </a:ext>
            </a:extLst>
          </p:cNvPr>
          <p:cNvSpPr txBox="1"/>
          <p:nvPr/>
        </p:nvSpPr>
        <p:spPr>
          <a:xfrm>
            <a:off x="17219282" y="9201150"/>
            <a:ext cx="232436"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5</a:t>
            </a:r>
          </a:p>
        </p:txBody>
      </p:sp>
      <p:sp>
        <p:nvSpPr>
          <p:cNvPr id="5" name="TextBox 5">
            <a:extLst>
              <a:ext uri="{FF2B5EF4-FFF2-40B4-BE49-F238E27FC236}">
                <a16:creationId xmlns:a16="http://schemas.microsoft.com/office/drawing/2014/main" id="{4F61CCD9-D524-2644-438A-93F32355AB61}"/>
              </a:ext>
            </a:extLst>
          </p:cNvPr>
          <p:cNvSpPr txBox="1"/>
          <p:nvPr/>
        </p:nvSpPr>
        <p:spPr>
          <a:xfrm>
            <a:off x="1421380" y="2095500"/>
            <a:ext cx="15445240" cy="3996672"/>
          </a:xfrm>
          <a:prstGeom prst="rect">
            <a:avLst/>
          </a:prstGeom>
        </p:spPr>
        <p:txBody>
          <a:bodyPr lIns="0" tIns="0" rIns="0" bIns="0" rtlCol="0" anchor="t">
            <a:spAutoFit/>
          </a:bodyPr>
          <a:lstStyle/>
          <a:p>
            <a:pPr marL="345441" lvl="1" algn="l">
              <a:lnSpc>
                <a:spcPts val="4480"/>
              </a:lnSpc>
              <a:spcBef>
                <a:spcPct val="0"/>
              </a:spcBef>
            </a:pPr>
            <a:r>
              <a:rPr lang="en-US" sz="3200" b="1">
                <a:solidFill>
                  <a:srgbClr val="000000"/>
                </a:solidFill>
                <a:latin typeface="Montserrat" panose="00000500000000000000" pitchFamily="2" charset="0"/>
                <a:ea typeface="Montserrat"/>
                <a:cs typeface="Montserrat"/>
                <a:sym typeface="Montserrat"/>
              </a:rPr>
              <a:t>Lý do chọn đề tài:</a:t>
            </a:r>
          </a:p>
          <a:p>
            <a:pPr marL="802641" lvl="1" indent="-457200" algn="l">
              <a:lnSpc>
                <a:spcPts val="4480"/>
              </a:lnSpc>
              <a:spcBef>
                <a:spcPct val="0"/>
              </a:spcBef>
              <a:buFont typeface="Arial" panose="020B0604020202020204" pitchFamily="34" charset="0"/>
              <a:buChar char="•"/>
            </a:pPr>
            <a:r>
              <a:rPr lang="vi-VN" sz="3200">
                <a:latin typeface="Montserrat" panose="00000500000000000000" pitchFamily="2" charset="0"/>
              </a:rPr>
              <a:t>Chọn bài toán phân loại AST theo kích thước làm proof of concept để kiểm chứng khả năng học cấu trúc code Python của GNN.</a:t>
            </a:r>
            <a:endParaRPr lang="en-US" sz="3200">
              <a:solidFill>
                <a:srgbClr val="000000"/>
              </a:solidFill>
              <a:latin typeface="Montserrat" panose="00000500000000000000" pitchFamily="2" charset="0"/>
              <a:sym typeface="Montserrat"/>
            </a:endParaRPr>
          </a:p>
          <a:p>
            <a:pPr marL="802641" lvl="1" indent="-457200" algn="l">
              <a:lnSpc>
                <a:spcPts val="4480"/>
              </a:lnSpc>
              <a:spcBef>
                <a:spcPct val="0"/>
              </a:spcBef>
              <a:buFont typeface="Arial" panose="020B0604020202020204" pitchFamily="34" charset="0"/>
              <a:buChar char="•"/>
            </a:pPr>
            <a:r>
              <a:rPr lang="vi-VN" sz="3200">
                <a:latin typeface="Montserrat" panose="00000500000000000000" pitchFamily="2" charset="0"/>
              </a:rPr>
              <a:t>Đây là bước đầu để tiến tới các bài toán phức tạp hơn như phát hiện lỗi và đánh giá chất lượng code.</a:t>
            </a:r>
            <a:endParaRPr lang="en-US" sz="3200">
              <a:latin typeface="Montserrat" panose="00000500000000000000" pitchFamily="2" charset="0"/>
            </a:endParaRPr>
          </a:p>
          <a:p>
            <a:pPr marL="802641" lvl="1" indent="-457200" algn="l">
              <a:lnSpc>
                <a:spcPts val="4480"/>
              </a:lnSpc>
              <a:spcBef>
                <a:spcPct val="0"/>
              </a:spcBef>
              <a:buFont typeface="Arial" panose="020B0604020202020204" pitchFamily="34" charset="0"/>
              <a:buChar char="•"/>
            </a:pPr>
            <a:r>
              <a:rPr lang="vi-VN" sz="3200">
                <a:latin typeface="Montserrat" panose="00000500000000000000" pitchFamily="2" charset="0"/>
              </a:rPr>
              <a:t>Kết quả kiểm thử (accuracy) cho thấy tiềm năng lớn của hướng tiếp cận này.</a:t>
            </a:r>
            <a:endParaRPr lang="en-US" sz="3200">
              <a:solidFill>
                <a:srgbClr val="000000"/>
              </a:solidFill>
              <a:latin typeface="Montserrat" panose="00000500000000000000" pitchFamily="2" charset="0"/>
              <a:ea typeface="Montserrat"/>
              <a:cs typeface="Montserrat"/>
              <a:sym typeface="Montserrat"/>
            </a:endParaRPr>
          </a:p>
        </p:txBody>
      </p:sp>
    </p:spTree>
    <p:extLst>
      <p:ext uri="{BB962C8B-B14F-4D97-AF65-F5344CB8AC3E}">
        <p14:creationId xmlns:p14="http://schemas.microsoft.com/office/powerpoint/2010/main" val="319128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7210466" y="9201150"/>
            <a:ext cx="250068"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6</a:t>
            </a:r>
          </a:p>
        </p:txBody>
      </p:sp>
      <p:graphicFrame>
        <p:nvGraphicFramePr>
          <p:cNvPr id="8" name="Table 7">
            <a:extLst>
              <a:ext uri="{FF2B5EF4-FFF2-40B4-BE49-F238E27FC236}">
                <a16:creationId xmlns:a16="http://schemas.microsoft.com/office/drawing/2014/main" id="{AA83ED3F-E956-B134-7542-D946A057C937}"/>
              </a:ext>
            </a:extLst>
          </p:cNvPr>
          <p:cNvGraphicFramePr>
            <a:graphicFrameLocks noGrp="1"/>
          </p:cNvGraphicFramePr>
          <p:nvPr>
            <p:extLst>
              <p:ext uri="{D42A27DB-BD31-4B8C-83A1-F6EECF244321}">
                <p14:modId xmlns:p14="http://schemas.microsoft.com/office/powerpoint/2010/main" val="1334496978"/>
              </p:ext>
            </p:extLst>
          </p:nvPr>
        </p:nvGraphicFramePr>
        <p:xfrm>
          <a:off x="1181100" y="2063221"/>
          <a:ext cx="16230600" cy="7137929"/>
        </p:xfrm>
        <a:graphic>
          <a:graphicData uri="http://schemas.openxmlformats.org/drawingml/2006/table">
            <a:tbl>
              <a:tblPr/>
              <a:tblGrid>
                <a:gridCol w="5143500">
                  <a:extLst>
                    <a:ext uri="{9D8B030D-6E8A-4147-A177-3AD203B41FA5}">
                      <a16:colId xmlns:a16="http://schemas.microsoft.com/office/drawing/2014/main" val="4177655758"/>
                    </a:ext>
                  </a:extLst>
                </a:gridCol>
                <a:gridCol w="5334000">
                  <a:extLst>
                    <a:ext uri="{9D8B030D-6E8A-4147-A177-3AD203B41FA5}">
                      <a16:colId xmlns:a16="http://schemas.microsoft.com/office/drawing/2014/main" val="3333877110"/>
                    </a:ext>
                  </a:extLst>
                </a:gridCol>
                <a:gridCol w="5753100">
                  <a:extLst>
                    <a:ext uri="{9D8B030D-6E8A-4147-A177-3AD203B41FA5}">
                      <a16:colId xmlns:a16="http://schemas.microsoft.com/office/drawing/2014/main" val="1369553212"/>
                    </a:ext>
                  </a:extLst>
                </a:gridCol>
              </a:tblGrid>
              <a:tr h="846031">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Quy mô dữ liệu</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sym typeface="Montserrat Bold"/>
                        </a:rPr>
                        <a:t>Đặc điểm dữ liệu</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b="1">
                          <a:solidFill>
                            <a:srgbClr val="000000"/>
                          </a:solidFill>
                          <a:latin typeface="Montserrat" panose="00000500000000000000" pitchFamily="2" charset="0"/>
                          <a:ea typeface="Montserrat Bold"/>
                          <a:cs typeface="Montserrat Bold"/>
                          <a:sym typeface="Montserrat Bold"/>
                        </a:rPr>
                        <a:t>Nhãn lớp (labels)</a:t>
                      </a:r>
                      <a:endParaRPr lang="en-US" sz="1100">
                        <a:latin typeface="Montserrat" panose="00000500000000000000" pitchFamily="2"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9041169"/>
                  </a:ext>
                </a:extLst>
              </a:tr>
              <a:tr h="3211620">
                <a:tc>
                  <a:txBody>
                    <a:bodyPr/>
                    <a:lstStyle/>
                    <a:p>
                      <a:pPr marL="285750" indent="-285750" algn="l">
                        <a:lnSpc>
                          <a:spcPts val="3639"/>
                        </a:lnSpc>
                        <a:buFont typeface="Arial" panose="020B0604020202020204" pitchFamily="34" charset="0"/>
                        <a:buChar char="•"/>
                        <a:defRPr/>
                      </a:pPr>
                      <a:r>
                        <a:rPr lang="en-US" sz="2600" b="0" i="0" kern="1200">
                          <a:solidFill>
                            <a:schemeClr val="tx1"/>
                          </a:solidFill>
                          <a:effectLst/>
                          <a:latin typeface="Montserrat" panose="00000500000000000000" pitchFamily="2" charset="0"/>
                          <a:ea typeface="+mn-ea"/>
                          <a:cs typeface="+mn-cs"/>
                        </a:rPr>
                        <a:t>Bộ dữ liệu Python150k gồm 150.000 cây AST (Abstract Syntax Tree) của mã nguồn Python.</a:t>
                      </a:r>
                    </a:p>
                    <a:p>
                      <a:pPr marL="285750" indent="-285750" algn="l">
                        <a:lnSpc>
                          <a:spcPts val="3639"/>
                        </a:lnSpc>
                        <a:buFont typeface="Arial" panose="020B0604020202020204" pitchFamily="34" charset="0"/>
                        <a:buChar char="•"/>
                        <a:defRPr/>
                      </a:pPr>
                      <a:r>
                        <a:rPr lang="en-US" sz="2600" b="0" i="0" kern="1200">
                          <a:solidFill>
                            <a:schemeClr val="tx1"/>
                          </a:solidFill>
                          <a:effectLst/>
                          <a:latin typeface="Montserrat" panose="00000500000000000000" pitchFamily="2" charset="0"/>
                          <a:ea typeface="+mn-ea"/>
                          <a:cs typeface="+mn-cs"/>
                        </a:rPr>
                        <a:t>Chia thành 2 tệp JSON: python100k_train.json (100.000 AST huấn luyện, ~2.5GB) và python50k_eval.json (50.000 AST đánh giá, ~1.2GB).</a:t>
                      </a:r>
                    </a:p>
                    <a:p>
                      <a:pPr marL="285750" indent="-285750" algn="l">
                        <a:lnSpc>
                          <a:spcPts val="3639"/>
                        </a:lnSpc>
                        <a:buFont typeface="Arial" panose="020B0604020202020204" pitchFamily="34" charset="0"/>
                        <a:buChar char="•"/>
                        <a:defRPr/>
                      </a:pPr>
                      <a:r>
                        <a:rPr lang="fr-FR" sz="2600" b="0" i="0" kern="1200">
                          <a:solidFill>
                            <a:schemeClr val="tx1"/>
                          </a:solidFill>
                          <a:effectLst/>
                          <a:latin typeface="Montserrat" panose="00000500000000000000" pitchFamily="2" charset="0"/>
                          <a:ea typeface="+mn-ea"/>
                          <a:cs typeface="+mn-cs"/>
                        </a:rPr>
                        <a:t>Mỗi AST là danh sách node JSON.</a:t>
                      </a:r>
                      <a:endParaRPr lang="en-US" sz="2600">
                        <a:latin typeface="Montserrat" panose="00000500000000000000" pitchFamily="2" charset="0"/>
                      </a:endParaRPr>
                    </a:p>
                  </a:txBody>
                  <a:tcPr marL="190500" marR="190500" marT="190500" marB="19050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indent="0" algn="l">
                        <a:lnSpc>
                          <a:spcPts val="3639"/>
                        </a:lnSpc>
                        <a:buFont typeface="Arial" panose="020B0604020202020204" pitchFamily="34" charset="0"/>
                        <a:buNone/>
                        <a:defRPr/>
                      </a:pPr>
                      <a:r>
                        <a:rPr lang="vi-VN" sz="2600" b="0" i="0" kern="1200">
                          <a:solidFill>
                            <a:schemeClr val="tx1"/>
                          </a:solidFill>
                          <a:effectLst/>
                          <a:latin typeface="Montserrat" panose="00000500000000000000" pitchFamily="2" charset="0"/>
                          <a:ea typeface="+mn-ea"/>
                          <a:cs typeface="+mn-cs"/>
                        </a:rPr>
                        <a:t>Mỗi node là object JSON với các trường:</a:t>
                      </a:r>
                      <a:endParaRPr lang="en-US" sz="2600" b="0" i="0" kern="1200">
                        <a:solidFill>
                          <a:schemeClr val="tx1"/>
                        </a:solidFill>
                        <a:effectLst/>
                        <a:latin typeface="Montserrat" panose="00000500000000000000" pitchFamily="2" charset="0"/>
                        <a:ea typeface="+mn-ea"/>
                        <a:cs typeface="+mn-cs"/>
                      </a:endParaRPr>
                    </a:p>
                    <a:p>
                      <a:pPr marL="285750" indent="-285750" algn="l">
                        <a:lnSpc>
                          <a:spcPts val="3639"/>
                        </a:lnSpc>
                        <a:buFont typeface="Arial" panose="020B0604020202020204" pitchFamily="34" charset="0"/>
                        <a:buChar char="•"/>
                        <a:defRPr/>
                      </a:pPr>
                      <a:r>
                        <a:rPr lang="en-US" sz="2600" b="0" i="0" kern="1200">
                          <a:solidFill>
                            <a:schemeClr val="tx1"/>
                          </a:solidFill>
                          <a:effectLst/>
                          <a:latin typeface="Montserrat" panose="00000500000000000000" pitchFamily="2" charset="0"/>
                          <a:ea typeface="+mn-ea"/>
                          <a:cs typeface="+mn-cs"/>
                        </a:rPr>
                        <a:t>`type` (bắt buộc): Kiểu cú pháp (ví dụ: Module, Assign, NameLoad, Call).</a:t>
                      </a:r>
                    </a:p>
                    <a:p>
                      <a:pPr marL="285750" indent="-285750" algn="l">
                        <a:lnSpc>
                          <a:spcPts val="3639"/>
                        </a:lnSpc>
                        <a:buFont typeface="Arial" panose="020B0604020202020204" pitchFamily="34" charset="0"/>
                        <a:buChar char="•"/>
                        <a:defRPr/>
                      </a:pPr>
                      <a:r>
                        <a:rPr lang="en-US" sz="2600" b="0" i="0" kern="1200">
                          <a:solidFill>
                            <a:schemeClr val="tx1"/>
                          </a:solidFill>
                          <a:effectLst/>
                          <a:latin typeface="Montserrat" panose="00000500000000000000" pitchFamily="2" charset="0"/>
                          <a:ea typeface="+mn-ea"/>
                          <a:cs typeface="+mn-cs"/>
                        </a:rPr>
                        <a:t>`value` (tùy chọn): Giá trị nội dung (tên biến, số, chuỗi).</a:t>
                      </a:r>
                    </a:p>
                    <a:p>
                      <a:pPr marL="285750" indent="-285750" algn="l">
                        <a:lnSpc>
                          <a:spcPts val="3639"/>
                        </a:lnSpc>
                        <a:buFont typeface="Arial" panose="020B0604020202020204" pitchFamily="34" charset="0"/>
                        <a:buChar char="•"/>
                        <a:defRPr/>
                      </a:pPr>
                      <a:r>
                        <a:rPr lang="en-US" sz="2600" b="0" i="0" kern="1200">
                          <a:solidFill>
                            <a:schemeClr val="tx1"/>
                          </a:solidFill>
                          <a:effectLst/>
                          <a:latin typeface="Montserrat" panose="00000500000000000000" pitchFamily="2" charset="0"/>
                          <a:ea typeface="+mn-ea"/>
                          <a:cs typeface="+mn-cs"/>
                        </a:rPr>
                        <a:t>`children` (tùy chọn): Danh sách chỉ số node con, thể hiện quan hệ cha-con.</a:t>
                      </a:r>
                    </a:p>
                    <a:p>
                      <a:pPr marL="285750" indent="-285750" algn="l">
                        <a:lnSpc>
                          <a:spcPts val="3639"/>
                        </a:lnSpc>
                        <a:buFont typeface="Arial" panose="020B0604020202020204" pitchFamily="34" charset="0"/>
                        <a:buChar char="•"/>
                        <a:defRPr/>
                      </a:pPr>
                      <a:r>
                        <a:rPr lang="vi-VN" sz="2600" b="0" i="0" kern="1200">
                          <a:solidFill>
                            <a:schemeClr val="tx1"/>
                          </a:solidFill>
                          <a:effectLst/>
                          <a:latin typeface="Montserrat" panose="00000500000000000000" pitchFamily="2" charset="0"/>
                          <a:ea typeface="+mn-ea"/>
                          <a:cs typeface="+mn-cs"/>
                        </a:rPr>
                        <a:t>Node gốc thường là "Module" tại chỉ số 0.</a:t>
                      </a:r>
                      <a:endParaRPr lang="en-US" sz="2600" b="0" i="0" kern="1200">
                        <a:solidFill>
                          <a:schemeClr val="tx1"/>
                        </a:solidFill>
                        <a:effectLst/>
                        <a:latin typeface="Montserrat" panose="00000500000000000000" pitchFamily="2" charset="0"/>
                        <a:ea typeface="+mn-ea"/>
                        <a:cs typeface="+mn-cs"/>
                      </a:endParaRPr>
                    </a:p>
                  </a:txBody>
                  <a:tcPr marL="190500" marR="190500" marT="190500" marB="19050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285750" indent="-285750" algn="l">
                        <a:lnSpc>
                          <a:spcPts val="3639"/>
                        </a:lnSpc>
                        <a:buFont typeface="Arial" panose="020B0604020202020204" pitchFamily="34" charset="0"/>
                        <a:buChar char="•"/>
                        <a:defRPr/>
                      </a:pPr>
                      <a:r>
                        <a:rPr lang="en-US" sz="2600" b="0" i="0" kern="1200">
                          <a:solidFill>
                            <a:schemeClr val="tx1"/>
                          </a:solidFill>
                          <a:effectLst/>
                          <a:latin typeface="Montserrat" panose="00000500000000000000" pitchFamily="2" charset="0"/>
                          <a:ea typeface="+mn-ea"/>
                          <a:cs typeface="+mn-cs"/>
                        </a:rPr>
                        <a:t>Không áp dụng nhãn lớp cụ thể.</a:t>
                      </a:r>
                    </a:p>
                    <a:p>
                      <a:pPr marL="285750" indent="-285750" algn="l">
                        <a:lnSpc>
                          <a:spcPts val="3639"/>
                        </a:lnSpc>
                        <a:buFont typeface="Arial" panose="020B0604020202020204" pitchFamily="34" charset="0"/>
                        <a:buChar char="•"/>
                        <a:defRPr/>
                      </a:pPr>
                      <a:r>
                        <a:rPr lang="vi-VN" sz="2600" b="0" i="0" kern="1200">
                          <a:solidFill>
                            <a:schemeClr val="tx1"/>
                          </a:solidFill>
                          <a:effectLst/>
                          <a:latin typeface="Montserrat" panose="00000500000000000000" pitchFamily="2" charset="0"/>
                          <a:ea typeface="+mn-ea"/>
                          <a:cs typeface="+mn-cs"/>
                        </a:rPr>
                        <a:t>Mỗi AST đại diện cho một chương trình Python độc nhất, phản ánh cú pháp mã nguồn.</a:t>
                      </a:r>
                      <a:endParaRPr lang="en-US" sz="2600">
                        <a:latin typeface="Montserrat" panose="00000500000000000000" pitchFamily="2" charset="0"/>
                      </a:endParaRPr>
                    </a:p>
                  </a:txBody>
                  <a:tcPr marL="190500" marR="190500" marT="190500" marB="19050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9275030"/>
                  </a:ext>
                </a:extLst>
              </a:tr>
            </a:tbl>
          </a:graphicData>
        </a:graphic>
      </p:graphicFrame>
      <p:sp>
        <p:nvSpPr>
          <p:cNvPr id="6" name="TextBox 3">
            <a:extLst>
              <a:ext uri="{FF2B5EF4-FFF2-40B4-BE49-F238E27FC236}">
                <a16:creationId xmlns:a16="http://schemas.microsoft.com/office/drawing/2014/main" id="{F748DB38-94CA-47A4-4F73-D7A67C77E299}"/>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2. MÔ TẢ DỮ LIỆU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214473" y="9201150"/>
            <a:ext cx="242053"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7</a:t>
            </a:r>
          </a:p>
        </p:txBody>
      </p:sp>
      <p:sp>
        <p:nvSpPr>
          <p:cNvPr id="5" name="TextBox 3">
            <a:extLst>
              <a:ext uri="{FF2B5EF4-FFF2-40B4-BE49-F238E27FC236}">
                <a16:creationId xmlns:a16="http://schemas.microsoft.com/office/drawing/2014/main" id="{C31D8403-5C78-BA9C-2D35-C48DBEB6AF85}"/>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3. MÔ HÌNH BÀI TOÁN</a:t>
            </a:r>
          </a:p>
        </p:txBody>
      </p:sp>
      <p:sp>
        <p:nvSpPr>
          <p:cNvPr id="6" name="TextBox 5">
            <a:extLst>
              <a:ext uri="{FF2B5EF4-FFF2-40B4-BE49-F238E27FC236}">
                <a16:creationId xmlns:a16="http://schemas.microsoft.com/office/drawing/2014/main" id="{A1AFF31B-33B3-1BC5-CEEB-23845C4E560C}"/>
              </a:ext>
            </a:extLst>
          </p:cNvPr>
          <p:cNvSpPr txBox="1"/>
          <p:nvPr/>
        </p:nvSpPr>
        <p:spPr>
          <a:xfrm>
            <a:off x="2895599" y="2705100"/>
            <a:ext cx="3200397" cy="646331"/>
          </a:xfrm>
          <a:prstGeom prst="rect">
            <a:avLst/>
          </a:prstGeom>
          <a:noFill/>
        </p:spPr>
        <p:txBody>
          <a:bodyPr wrap="square" rtlCol="0">
            <a:spAutoFit/>
          </a:bodyPr>
          <a:lstStyle/>
          <a:p>
            <a:r>
              <a:rPr lang="en-US" sz="3600" b="1">
                <a:latin typeface="Montserrat" panose="00000500000000000000" pitchFamily="2" charset="0"/>
              </a:rPr>
              <a:t>Node (Đỉnh):</a:t>
            </a:r>
          </a:p>
        </p:txBody>
      </p:sp>
      <p:cxnSp>
        <p:nvCxnSpPr>
          <p:cNvPr id="8" name="Straight Connector 7">
            <a:extLst>
              <a:ext uri="{FF2B5EF4-FFF2-40B4-BE49-F238E27FC236}">
                <a16:creationId xmlns:a16="http://schemas.microsoft.com/office/drawing/2014/main" id="{116BC1FB-F845-8BB5-FA40-4EAB10A640C0}"/>
              </a:ext>
            </a:extLst>
          </p:cNvPr>
          <p:cNvCxnSpPr>
            <a:cxnSpLocks/>
          </p:cNvCxnSpPr>
          <p:nvPr/>
        </p:nvCxnSpPr>
        <p:spPr>
          <a:xfrm>
            <a:off x="9448800" y="3116371"/>
            <a:ext cx="0" cy="487680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AD36554-69DF-95D3-4A94-8D24312BC492}"/>
              </a:ext>
            </a:extLst>
          </p:cNvPr>
          <p:cNvSpPr txBox="1"/>
          <p:nvPr/>
        </p:nvSpPr>
        <p:spPr>
          <a:xfrm>
            <a:off x="1371600" y="4000500"/>
            <a:ext cx="7772400" cy="3539430"/>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Montserrat" panose="00000500000000000000" pitchFamily="2" charset="0"/>
              </a:rPr>
              <a:t>Mỗi đỉnh đại diện cho một thành phần cú pháp trong AST.</a:t>
            </a:r>
          </a:p>
          <a:p>
            <a:pPr marL="285750" indent="-285750">
              <a:buFont typeface="Arial" panose="020B0604020202020204" pitchFamily="34" charset="0"/>
              <a:buChar char="•"/>
            </a:pPr>
            <a:r>
              <a:rPr lang="en-US" sz="2800">
                <a:latin typeface="Montserrat" panose="00000500000000000000" pitchFamily="2" charset="0"/>
              </a:rPr>
              <a:t>Các loại thành phần bao gồm: Biểu thức, toán tử, tên biến, hằng số, câu lệnh điều khiển.</a:t>
            </a:r>
          </a:p>
          <a:p>
            <a:pPr marL="285750" indent="-285750">
              <a:buFont typeface="Arial" panose="020B0604020202020204" pitchFamily="34" charset="0"/>
              <a:buChar char="•"/>
            </a:pPr>
            <a:r>
              <a:rPr lang="vi-VN" sz="2800">
                <a:latin typeface="Montserrat" panose="00000500000000000000" pitchFamily="2" charset="0"/>
              </a:rPr>
              <a:t>Phương pháp gán vector đặc trưng: </a:t>
            </a:r>
          </a:p>
          <a:p>
            <a:pPr marL="742950" lvl="1" indent="-285750">
              <a:buFont typeface="Arial" panose="020B0604020202020204" pitchFamily="34" charset="0"/>
              <a:buChar char="•"/>
            </a:pPr>
            <a:r>
              <a:rPr lang="en-US" sz="2800">
                <a:latin typeface="Montserrat" panose="00000500000000000000" pitchFamily="2" charset="0"/>
              </a:rPr>
              <a:t>Sử dụng one-hot encoding.</a:t>
            </a:r>
          </a:p>
          <a:p>
            <a:pPr marL="742950" lvl="1" indent="-285750">
              <a:buFont typeface="Arial" panose="020B0604020202020204" pitchFamily="34" charset="0"/>
              <a:buChar char="•"/>
            </a:pPr>
            <a:r>
              <a:rPr lang="en-US" sz="2800">
                <a:latin typeface="Montserrat" panose="00000500000000000000" pitchFamily="2" charset="0"/>
              </a:rPr>
              <a:t>Dựa trên nhãn type của node.</a:t>
            </a:r>
          </a:p>
        </p:txBody>
      </p:sp>
      <p:sp>
        <p:nvSpPr>
          <p:cNvPr id="14" name="TextBox 13">
            <a:extLst>
              <a:ext uri="{FF2B5EF4-FFF2-40B4-BE49-F238E27FC236}">
                <a16:creationId xmlns:a16="http://schemas.microsoft.com/office/drawing/2014/main" id="{0896231B-F61E-0E6E-0521-120E8BB8FF99}"/>
              </a:ext>
            </a:extLst>
          </p:cNvPr>
          <p:cNvSpPr txBox="1"/>
          <p:nvPr/>
        </p:nvSpPr>
        <p:spPr>
          <a:xfrm>
            <a:off x="12649200" y="2705100"/>
            <a:ext cx="3581399" cy="646331"/>
          </a:xfrm>
          <a:prstGeom prst="rect">
            <a:avLst/>
          </a:prstGeom>
          <a:noFill/>
        </p:spPr>
        <p:txBody>
          <a:bodyPr wrap="square">
            <a:spAutoFit/>
          </a:bodyPr>
          <a:lstStyle/>
          <a:p>
            <a:r>
              <a:rPr lang="en-US" sz="3600" b="1">
                <a:latin typeface="Montserrat" panose="00000500000000000000" pitchFamily="2" charset="0"/>
              </a:rPr>
              <a:t>Edge (Cạnh):</a:t>
            </a:r>
          </a:p>
        </p:txBody>
      </p:sp>
      <p:sp>
        <p:nvSpPr>
          <p:cNvPr id="16" name="TextBox 15">
            <a:extLst>
              <a:ext uri="{FF2B5EF4-FFF2-40B4-BE49-F238E27FC236}">
                <a16:creationId xmlns:a16="http://schemas.microsoft.com/office/drawing/2014/main" id="{396674AE-AE58-A935-24AD-96465A2F5C28}"/>
              </a:ext>
            </a:extLst>
          </p:cNvPr>
          <p:cNvSpPr txBox="1"/>
          <p:nvPr/>
        </p:nvSpPr>
        <p:spPr>
          <a:xfrm>
            <a:off x="9758150" y="4000499"/>
            <a:ext cx="7772400" cy="2246769"/>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Montserrat" panose="00000500000000000000" pitchFamily="2" charset="0"/>
              </a:rPr>
              <a:t>Kết nối giữa các node theo mối quan hệ cha-con trong AST gốc.</a:t>
            </a:r>
          </a:p>
          <a:p>
            <a:pPr marL="285750" indent="-285750">
              <a:buFont typeface="Arial" panose="020B0604020202020204" pitchFamily="34" charset="0"/>
              <a:buChar char="•"/>
            </a:pPr>
            <a:r>
              <a:rPr lang="vi-VN" sz="2800">
                <a:latin typeface="Montserrat" panose="00000500000000000000" pitchFamily="2" charset="0"/>
              </a:rPr>
              <a:t>Biến đồ thị thành vô hướng để:</a:t>
            </a:r>
            <a:endParaRPr lang="en-US" sz="2800">
              <a:latin typeface="Montserrat" panose="00000500000000000000" pitchFamily="2" charset="0"/>
            </a:endParaRPr>
          </a:p>
          <a:p>
            <a:pPr marL="742950" lvl="1" indent="-285750">
              <a:buFont typeface="Arial" panose="020B0604020202020204" pitchFamily="34" charset="0"/>
              <a:buChar char="•"/>
            </a:pPr>
            <a:r>
              <a:rPr lang="en-US" sz="2800">
                <a:latin typeface="Montserrat" panose="00000500000000000000" pitchFamily="2" charset="0"/>
              </a:rPr>
              <a:t>Hỗ trợ lan truyền thông tin hai chiều.</a:t>
            </a:r>
          </a:p>
          <a:p>
            <a:pPr marL="742950" lvl="1" indent="-285750">
              <a:buFont typeface="Arial" panose="020B0604020202020204" pitchFamily="34" charset="0"/>
              <a:buChar char="•"/>
            </a:pPr>
            <a:r>
              <a:rPr lang="en-US" sz="2800">
                <a:latin typeface="Montserrat" panose="00000500000000000000" pitchFamily="2" charset="0"/>
              </a:rPr>
              <a:t>Tăng khả năng học của mô hình GNN.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73276" y="0"/>
            <a:ext cx="7814724" cy="10287000"/>
            <a:chOff x="0" y="0"/>
            <a:chExt cx="2058199" cy="2709333"/>
          </a:xfrm>
        </p:grpSpPr>
        <p:sp>
          <p:nvSpPr>
            <p:cNvPr id="3" name="Freeform 3"/>
            <p:cNvSpPr/>
            <p:nvPr/>
          </p:nvSpPr>
          <p:spPr>
            <a:xfrm>
              <a:off x="0" y="0"/>
              <a:ext cx="2058199" cy="2709333"/>
            </a:xfrm>
            <a:custGeom>
              <a:avLst/>
              <a:gdLst/>
              <a:ahLst/>
              <a:cxnLst/>
              <a:rect l="l" t="t" r="r" b="b"/>
              <a:pathLst>
                <a:path w="2058199" h="2709333">
                  <a:moveTo>
                    <a:pt x="0" y="0"/>
                  </a:moveTo>
                  <a:lnTo>
                    <a:pt x="2058199" y="0"/>
                  </a:lnTo>
                  <a:lnTo>
                    <a:pt x="2058199" y="2709333"/>
                  </a:lnTo>
                  <a:lnTo>
                    <a:pt x="0" y="2709333"/>
                  </a:lnTo>
                  <a:close/>
                </a:path>
              </a:pathLst>
            </a:custGeom>
            <a:solidFill>
              <a:srgbClr val="0E244D"/>
            </a:solidFill>
          </p:spPr>
          <p:txBody>
            <a:bodyPr/>
            <a:lstStyle/>
            <a:p>
              <a:endParaRPr lang="en-US"/>
            </a:p>
          </p:txBody>
        </p:sp>
        <p:sp>
          <p:nvSpPr>
            <p:cNvPr id="4" name="TextBox 4"/>
            <p:cNvSpPr txBox="1"/>
            <p:nvPr/>
          </p:nvSpPr>
          <p:spPr>
            <a:xfrm>
              <a:off x="0" y="-57150"/>
              <a:ext cx="2058199" cy="276648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495728" y="2440535"/>
            <a:ext cx="5405931" cy="540593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6675" cap="sq">
              <a:solidFill>
                <a:srgbClr val="FFFFFF"/>
              </a:solidFill>
              <a:prstDash val="dash"/>
              <a:miter/>
            </a:ln>
          </p:spPr>
          <p:txBody>
            <a:bodyPr/>
            <a:lstStyle/>
            <a:p>
              <a:endParaRPr lang="en-US"/>
            </a:p>
          </p:txBody>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1073606" y="1257300"/>
            <a:ext cx="3426506" cy="4114800"/>
          </a:xfrm>
          <a:custGeom>
            <a:avLst/>
            <a:gdLst/>
            <a:ahLst/>
            <a:cxnLst/>
            <a:rect l="l" t="t" r="r" b="b"/>
            <a:pathLst>
              <a:path w="3426506" h="4114800">
                <a:moveTo>
                  <a:pt x="0" y="0"/>
                </a:moveTo>
                <a:lnTo>
                  <a:pt x="3426506" y="0"/>
                </a:lnTo>
                <a:lnTo>
                  <a:pt x="342650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2786859" y="51435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TextBox 10"/>
          <p:cNvSpPr txBox="1"/>
          <p:nvPr/>
        </p:nvSpPr>
        <p:spPr>
          <a:xfrm>
            <a:off x="1028700" y="4771390"/>
            <a:ext cx="8115300" cy="784225"/>
          </a:xfrm>
          <a:prstGeom prst="rect">
            <a:avLst/>
          </a:prstGeom>
        </p:spPr>
        <p:txBody>
          <a:bodyPr lIns="0" tIns="0" rIns="0" bIns="0" rtlCol="0" anchor="t">
            <a:spAutoFit/>
          </a:bodyPr>
          <a:lstStyle/>
          <a:p>
            <a:pPr algn="l">
              <a:lnSpc>
                <a:spcPts val="6049"/>
              </a:lnSpc>
            </a:pPr>
            <a:r>
              <a:rPr lang="en-US" sz="5499" b="1">
                <a:solidFill>
                  <a:srgbClr val="16599D"/>
                </a:solidFill>
                <a:latin typeface="Montserrat Bold"/>
                <a:ea typeface="Montserrat Bold"/>
                <a:cs typeface="Montserrat Bold"/>
                <a:sym typeface="Montserrat Bold"/>
              </a:rPr>
              <a:t>II. CƠ SỞ LÝ THUYẾT</a:t>
            </a:r>
          </a:p>
        </p:txBody>
      </p:sp>
      <p:sp>
        <p:nvSpPr>
          <p:cNvPr id="11" name="TextBox 11"/>
          <p:cNvSpPr txBox="1"/>
          <p:nvPr/>
        </p:nvSpPr>
        <p:spPr>
          <a:xfrm>
            <a:off x="17204855" y="9201150"/>
            <a:ext cx="261289" cy="534185"/>
          </a:xfrm>
          <a:prstGeom prst="rect">
            <a:avLst/>
          </a:prstGeom>
        </p:spPr>
        <p:txBody>
          <a:bodyPr wrap="none" lIns="0" tIns="0" rIns="0" bIns="0" rtlCol="0" anchor="t">
            <a:spAutoFit/>
          </a:bodyPr>
          <a:lstStyle/>
          <a:p>
            <a:pPr algn="ctr">
              <a:lnSpc>
                <a:spcPts val="4480"/>
              </a:lnSpc>
              <a:spcBef>
                <a:spcPct val="0"/>
              </a:spcBef>
            </a:pPr>
            <a:r>
              <a:rPr lang="en-US" sz="3200">
                <a:solidFill>
                  <a:srgbClr val="FFFFFF"/>
                </a:solidFill>
                <a:latin typeface="Montserrat"/>
                <a:ea typeface="Montserrat"/>
                <a:cs typeface="Montserrat"/>
                <a:sym typeface="Montserrat"/>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7210466" y="9201150"/>
            <a:ext cx="250068" cy="534185"/>
          </a:xfrm>
          <a:prstGeom prst="rect">
            <a:avLst/>
          </a:prstGeom>
        </p:spPr>
        <p:txBody>
          <a:bodyPr wrap="none" lIns="0" tIns="0" rIns="0" bIns="0" rtlCol="0" anchor="t">
            <a:spAutoFit/>
          </a:bodyPr>
          <a:lstStyle/>
          <a:p>
            <a:pPr algn="ctr">
              <a:lnSpc>
                <a:spcPts val="4480"/>
              </a:lnSpc>
              <a:spcBef>
                <a:spcPct val="0"/>
              </a:spcBef>
            </a:pPr>
            <a:r>
              <a:rPr lang="en-US" sz="3200">
                <a:solidFill>
                  <a:srgbClr val="16599D"/>
                </a:solidFill>
                <a:latin typeface="Montserrat"/>
                <a:ea typeface="Montserrat"/>
                <a:cs typeface="Montserrat"/>
                <a:sym typeface="Montserrat"/>
              </a:rPr>
              <a:t>9</a:t>
            </a:r>
          </a:p>
        </p:txBody>
      </p:sp>
      <p:sp>
        <p:nvSpPr>
          <p:cNvPr id="5" name="TextBox 5"/>
          <p:cNvSpPr txBox="1"/>
          <p:nvPr/>
        </p:nvSpPr>
        <p:spPr>
          <a:xfrm>
            <a:off x="1028131" y="2095500"/>
            <a:ext cx="14524921" cy="4937249"/>
          </a:xfrm>
          <a:prstGeom prst="rect">
            <a:avLst/>
          </a:prstGeom>
        </p:spPr>
        <p:txBody>
          <a:bodyPr lIns="0" tIns="0" rIns="0" bIns="0" rtlCol="0" anchor="t">
            <a:spAutoFit/>
          </a:bodyPr>
          <a:lstStyle/>
          <a:p>
            <a:pPr marL="690876" lvl="1" indent="-345438" algn="l">
              <a:lnSpc>
                <a:spcPts val="3519"/>
              </a:lnSpc>
              <a:buFont typeface="Arial"/>
              <a:buChar char="•"/>
            </a:pPr>
            <a:r>
              <a:rPr lang="en-US" sz="3199" b="1">
                <a:solidFill>
                  <a:srgbClr val="000000"/>
                </a:solidFill>
                <a:latin typeface="Montserrat"/>
                <a:ea typeface="Montserrat"/>
                <a:cs typeface="Montserrat"/>
                <a:sym typeface="Montserrat"/>
              </a:rPr>
              <a:t>GCN (Graph Convolutional Network) </a:t>
            </a:r>
            <a:r>
              <a:rPr lang="en-US" sz="3199">
                <a:solidFill>
                  <a:srgbClr val="000000"/>
                </a:solidFill>
                <a:latin typeface="Montserrat"/>
                <a:ea typeface="Montserrat"/>
                <a:cs typeface="Montserrat"/>
                <a:sym typeface="Montserrat"/>
              </a:rPr>
              <a:t>là mô hình GNN đề xuất năm 2017, nổi bật với tổng hợp thông tin từ các nút lân cận qua phép “chập” trên đồ thị với trọng số chia sẻ, giúp lan truyền cục bộ và mở rộng dễ dàng cho đồ thị lớn, đặc biệt hiệu quả trong phân loại nút bán giám sát nhờ tận dụng hiện tượng khuếch tán nhãn.</a:t>
            </a:r>
          </a:p>
          <a:p>
            <a:pPr algn="l">
              <a:lnSpc>
                <a:spcPts val="3519"/>
              </a:lnSpc>
            </a:pPr>
            <a:endParaRPr lang="en-US" sz="3199" b="1">
              <a:solidFill>
                <a:srgbClr val="000000"/>
              </a:solidFill>
              <a:latin typeface="Montserrat"/>
              <a:ea typeface="Montserrat"/>
              <a:cs typeface="Montserrat"/>
              <a:sym typeface="Montserrat"/>
            </a:endParaRPr>
          </a:p>
          <a:p>
            <a:pPr marL="690876" lvl="1" indent="-345438" algn="l">
              <a:lnSpc>
                <a:spcPts val="3519"/>
              </a:lnSpc>
              <a:buFont typeface="Arial"/>
              <a:buChar char="•"/>
            </a:pPr>
            <a:r>
              <a:rPr lang="en-US" sz="3199" b="1">
                <a:solidFill>
                  <a:srgbClr val="000000"/>
                </a:solidFill>
                <a:latin typeface="Montserrat"/>
                <a:ea typeface="Montserrat"/>
                <a:cs typeface="Montserrat"/>
                <a:sym typeface="Montserrat"/>
              </a:rPr>
              <a:t>GAT (Graph Attention Network) </a:t>
            </a:r>
            <a:r>
              <a:rPr lang="en-US" sz="3199">
                <a:solidFill>
                  <a:srgbClr val="000000"/>
                </a:solidFill>
                <a:latin typeface="Montserrat"/>
                <a:ea typeface="Montserrat"/>
                <a:cs typeface="Montserrat"/>
                <a:sym typeface="Montserrat"/>
              </a:rPr>
              <a:t>ra đời năm 2018 bổ sung cơ chế attention để học hệ số trọng số thích ứng cho từng cạnh, cho phép mô hình tự điều chỉnh tầm quan trọng của từng láng giềng, đồng thời sử dụng multi-head attention để ổn định quá trình học và nâng cao khả năng biểu diễn trong các đồ thị phức tạp.</a:t>
            </a:r>
          </a:p>
        </p:txBody>
      </p:sp>
      <p:sp>
        <p:nvSpPr>
          <p:cNvPr id="6" name="TextBox 3">
            <a:extLst>
              <a:ext uri="{FF2B5EF4-FFF2-40B4-BE49-F238E27FC236}">
                <a16:creationId xmlns:a16="http://schemas.microsoft.com/office/drawing/2014/main" id="{5AD87BCE-E8FF-3908-876D-833C51C4741E}"/>
              </a:ext>
            </a:extLst>
          </p:cNvPr>
          <p:cNvSpPr txBox="1"/>
          <p:nvPr/>
        </p:nvSpPr>
        <p:spPr>
          <a:xfrm>
            <a:off x="990600" y="952500"/>
            <a:ext cx="14046239" cy="565150"/>
          </a:xfrm>
          <a:prstGeom prst="rect">
            <a:avLst/>
          </a:prstGeom>
        </p:spPr>
        <p:txBody>
          <a:bodyPr lIns="0" tIns="0" rIns="0" bIns="0" rtlCol="0" anchor="t">
            <a:spAutoFit/>
          </a:bodyPr>
          <a:lstStyle/>
          <a:p>
            <a:pPr marL="431804" lvl="1" algn="l">
              <a:lnSpc>
                <a:spcPts val="4400"/>
              </a:lnSpc>
            </a:pPr>
            <a:r>
              <a:rPr lang="en-US" sz="4000">
                <a:solidFill>
                  <a:srgbClr val="16599D"/>
                </a:solidFill>
                <a:latin typeface="Montserrat"/>
                <a:ea typeface="Montserrat"/>
                <a:cs typeface="Montserrat"/>
                <a:sym typeface="Montserrat"/>
              </a:rPr>
              <a:t>1. TỔNG QUAN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632</TotalTime>
  <Words>3491</Words>
  <Application>Microsoft Office PowerPoint</Application>
  <PresentationFormat>Custom</PresentationFormat>
  <Paragraphs>284</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Montserrat</vt:lpstr>
      <vt:lpstr>Arial</vt:lpstr>
      <vt:lpstr>Montserrat Bold</vt:lpstr>
      <vt:lpstr>Calibri</vt:lpstr>
      <vt:lpstr>Aptos</vt:lpstr>
      <vt:lpstr>Cambria Math</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c:title>
  <cp:lastModifiedBy>Hoàng Bảo Long</cp:lastModifiedBy>
  <cp:revision>12</cp:revision>
  <dcterms:created xsi:type="dcterms:W3CDTF">2006-08-16T00:00:00Z</dcterms:created>
  <dcterms:modified xsi:type="dcterms:W3CDTF">2025-05-13T00:59:41Z</dcterms:modified>
  <dc:identifier>DAGm9cS8lzA</dc:identifier>
</cp:coreProperties>
</file>