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9" r:id="rId3"/>
    <p:sldId id="259" r:id="rId4"/>
    <p:sldId id="276" r:id="rId5"/>
    <p:sldId id="260" r:id="rId6"/>
    <p:sldId id="261" r:id="rId7"/>
    <p:sldId id="263" r:id="rId8"/>
    <p:sldId id="262" r:id="rId9"/>
    <p:sldId id="264" r:id="rId10"/>
    <p:sldId id="265" r:id="rId11"/>
    <p:sldId id="270" r:id="rId12"/>
    <p:sldId id="271" r:id="rId13"/>
    <p:sldId id="272" r:id="rId14"/>
    <p:sldId id="266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202729"/>
    <a:srgbClr val="F3F3F3"/>
    <a:srgbClr val="032A55"/>
    <a:srgbClr val="021256"/>
    <a:srgbClr val="B51BB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86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747B8-07FC-4952-834E-54AA79760F70}" type="datetimeFigureOut">
              <a:rPr lang="ru-RU" smtClean="0"/>
              <a:pPr/>
              <a:t>17.12.2017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569F1-B264-40E9-804D-1C2466F1949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0351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3733B-6140-4211-84BB-02F1D4A068EB}" type="datetimeFigureOut">
              <a:rPr lang="ru-RU" smtClean="0"/>
              <a:pPr/>
              <a:t>17.12.2017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99A71-46B9-4ED7-99CE-D95FB59AFB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73808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entury Gothic" panose="020B0502020202020204" pitchFamily="34" charset="0"/>
              </a:rPr>
              <a:t>Double quote allow to exit from this context and write HTML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entury Gothic" panose="020B0502020202020204" pitchFamily="34" charset="0"/>
              </a:rPr>
              <a:t>Bracket allow to inject HTML-tags.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entury Gothic" panose="020B0502020202020204" pitchFamily="34" charset="0"/>
              </a:rPr>
              <a:t>Single quote allow to exit from JS variable context and write malicious code.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Есть идея разбить текст на подпункты, типа </a:t>
            </a:r>
            <a:r>
              <a:rPr lang="ru-RU" dirty="0" err="1" smtClean="0">
                <a:latin typeface="Century Gothic" panose="020B0502020202020204" pitchFamily="34" charset="0"/>
              </a:rPr>
              <a:t>воркфлоу</a:t>
            </a:r>
            <a:r>
              <a:rPr lang="ru-RU" dirty="0" smtClean="0">
                <a:latin typeface="Century Gothic" panose="020B0502020202020204" pitchFamily="34" charset="0"/>
              </a:rPr>
              <a:t>. 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А примеры расписать на каждом слайде со </a:t>
            </a:r>
            <a:r>
              <a:rPr lang="ru-RU" dirty="0" err="1" smtClean="0">
                <a:latin typeface="Century Gothic" panose="020B0502020202020204" pitchFamily="34" charset="0"/>
              </a:rPr>
              <a:t>скрином</a:t>
            </a:r>
            <a:r>
              <a:rPr lang="ru-RU" dirty="0" smtClean="0">
                <a:latin typeface="Century Gothic" panose="020B0502020202020204" pitchFamily="34" charset="0"/>
              </a:rPr>
              <a:t>!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 smtClean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 smtClean="0"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99A71-46B9-4ED7-99CE-D95FB59AFBCA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05682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FDA-85D4-4138-ACD5-89576D4CF337}" type="datetime1">
              <a:rPr lang="en-US" smtClean="0"/>
              <a:pPr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A3BC-7B6E-4815-AC9C-48BE4EC79D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05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5B48F-B8A3-4A1B-AB1C-839C1DE4CB39}" type="datetime1">
              <a:rPr lang="en-US" smtClean="0"/>
              <a:pPr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A3BC-7B6E-4815-AC9C-48BE4EC79D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969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824E-5502-439B-A0D8-0C44B15EA219}" type="datetime1">
              <a:rPr lang="en-US" smtClean="0"/>
              <a:pPr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A3BC-7B6E-4815-AC9C-48BE4EC79D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973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1C15-711A-4DB6-8347-919DBADC313D}" type="datetime1">
              <a:rPr lang="en-US" smtClean="0"/>
              <a:pPr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3D6EA3BC-7B6E-4815-AC9C-48BE4EC79D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4581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96AA-AD65-4E45-8977-ABCD947C5395}" type="datetime1">
              <a:rPr lang="en-US" smtClean="0"/>
              <a:pPr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A3BC-7B6E-4815-AC9C-48BE4EC79D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401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AC21-AE85-4F18-940F-C0BA7CE79F79}" type="datetime1">
              <a:rPr lang="en-US" smtClean="0"/>
              <a:pPr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A3BC-7B6E-4815-AC9C-48BE4EC79D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030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6058-E14C-4849-8914-8E141A55438F}" type="datetime1">
              <a:rPr lang="en-US" smtClean="0"/>
              <a:pPr/>
              <a:t>12/17/2017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A3BC-7B6E-4815-AC9C-48BE4EC79D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241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303B-D5B9-459E-93DC-CB51902BD918}" type="datetime1">
              <a:rPr lang="en-US" smtClean="0"/>
              <a:pPr/>
              <a:t>12/17/2017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A3BC-7B6E-4815-AC9C-48BE4EC79D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6264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911AF-1AEF-4530-B261-190B97186065}" type="datetime1">
              <a:rPr lang="en-US" smtClean="0"/>
              <a:pPr/>
              <a:t>12/17/2017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A3BC-7B6E-4815-AC9C-48BE4EC79D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212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006C-F90B-4ECA-9725-B902D63DA916}" type="datetime1">
              <a:rPr lang="en-US" smtClean="0"/>
              <a:pPr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A3BC-7B6E-4815-AC9C-48BE4EC79D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327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B477-703F-40C7-AD0E-4808B85056D7}" type="datetime1">
              <a:rPr lang="en-US" smtClean="0"/>
              <a:pPr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A3BC-7B6E-4815-AC9C-48BE4EC79D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705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6B27D-EDE0-4F0C-BD1D-6EA8B45E859F}" type="datetime1">
              <a:rPr lang="en-US" smtClean="0"/>
              <a:pPr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EA3BC-7B6E-4815-AC9C-48BE4EC79D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029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lkokc/reflector/releases" TargetMode="External"/><Relationship Id="rId4" Type="http://schemas.openxmlformats.org/officeDocument/2006/relationships/hyperlink" Target="https://github.com/elkokc/reflecto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7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89710" y="2497821"/>
            <a:ext cx="9144000" cy="109594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Bodoni MT" panose="02070603080606020203" pitchFamily="18" charset="0"/>
              </a:rPr>
              <a:t>R </a:t>
            </a:r>
            <a:r>
              <a:rPr lang="ru-RU" dirty="0" smtClean="0">
                <a:solidFill>
                  <a:schemeClr val="bg1"/>
                </a:solidFill>
                <a:latin typeface="Bodoni MT" panose="02070603080606020203" pitchFamily="18" charset="0"/>
              </a:rPr>
              <a:t>Е</a:t>
            </a:r>
            <a:r>
              <a:rPr lang="en-US" dirty="0" smtClean="0">
                <a:solidFill>
                  <a:schemeClr val="bg1"/>
                </a:solidFill>
                <a:latin typeface="Bodoni MT" panose="02070603080606020203" pitchFamily="18" charset="0"/>
              </a:rPr>
              <a:t> F L E C T O R</a:t>
            </a:r>
            <a:endParaRPr lang="en-US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8991" y="5612987"/>
            <a:ext cx="2297457" cy="110510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3852186"/>
            <a:ext cx="12192000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63760" y="5612987"/>
            <a:ext cx="2857500" cy="1143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122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Context </a:t>
            </a:r>
            <a:r>
              <a:rPr lang="en-US" dirty="0" smtClean="0">
                <a:latin typeface="Century Gothic" panose="020B0502020202020204" pitchFamily="34" charset="0"/>
              </a:rPr>
              <a:t>Analysis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14660"/>
            <a:ext cx="1087295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Century Gothic" panose="020B0502020202020204" pitchFamily="34" charset="0"/>
              </a:rPr>
              <a:t>In this mode </a:t>
            </a:r>
            <a:r>
              <a:rPr lang="en-US" sz="2600" smtClean="0">
                <a:latin typeface="Century Gothic" panose="020B0502020202020204" pitchFamily="34" charset="0"/>
              </a:rPr>
              <a:t>reflector tries </a:t>
            </a:r>
            <a:r>
              <a:rPr lang="en-US" sz="2600" dirty="0" smtClean="0">
                <a:latin typeface="Century Gothic" panose="020B0502020202020204" pitchFamily="34" charset="0"/>
              </a:rPr>
              <a:t>to figure out </a:t>
            </a:r>
            <a:r>
              <a:rPr lang="en-US" sz="2600" dirty="0">
                <a:latin typeface="Century Gothic" panose="020B0502020202020204" pitchFamily="34" charset="0"/>
              </a:rPr>
              <a:t>a character that allows </a:t>
            </a:r>
            <a:r>
              <a:rPr lang="en-US" sz="2600" dirty="0" smtClean="0">
                <a:latin typeface="Century Gothic" panose="020B0502020202020204" pitchFamily="34" charset="0"/>
              </a:rPr>
              <a:t>breaking </a:t>
            </a:r>
            <a:r>
              <a:rPr lang="en-US" sz="2600" dirty="0">
                <a:latin typeface="Century Gothic" panose="020B0502020202020204" pitchFamily="34" charset="0"/>
              </a:rPr>
              <a:t>the syntax in the page </a:t>
            </a:r>
            <a:r>
              <a:rPr lang="en-US" sz="2600" dirty="0" smtClean="0">
                <a:latin typeface="Century Gothic" panose="020B0502020202020204" pitchFamily="34" charset="0"/>
              </a:rPr>
              <a:t>code. After</a:t>
            </a:r>
            <a:r>
              <a:rPr lang="en-US" sz="2600" dirty="0">
                <a:latin typeface="Century Gothic" panose="020B0502020202020204" pitchFamily="34" charset="0"/>
              </a:rPr>
              <a:t> the </a:t>
            </a:r>
            <a:r>
              <a:rPr lang="en-US" sz="2600" dirty="0" smtClean="0">
                <a:latin typeface="Century Gothic" panose="020B0502020202020204" pitchFamily="34" charset="0"/>
              </a:rPr>
              <a:t>analysis it </a:t>
            </a:r>
            <a:r>
              <a:rPr lang="en-US" sz="2600" dirty="0">
                <a:latin typeface="Century Gothic" panose="020B0502020202020204" pitchFamily="34" charset="0"/>
              </a:rPr>
              <a:t>gives </a:t>
            </a:r>
            <a:r>
              <a:rPr lang="en-US" sz="2600" dirty="0" smtClean="0">
                <a:latin typeface="Century Gothic" panose="020B0502020202020204" pitchFamily="34" charset="0"/>
              </a:rPr>
              <a:t>detailed</a:t>
            </a:r>
            <a:r>
              <a:rPr lang="ru-RU" sz="2600" dirty="0" smtClean="0">
                <a:latin typeface="Century Gothic" panose="020B0502020202020204" pitchFamily="34" charset="0"/>
              </a:rPr>
              <a:t> </a:t>
            </a:r>
            <a:r>
              <a:rPr lang="en-US" sz="2600" dirty="0" smtClean="0">
                <a:latin typeface="Century Gothic" panose="020B0502020202020204" pitchFamily="34" charset="0"/>
              </a:rPr>
              <a:t>information </a:t>
            </a:r>
            <a:r>
              <a:rPr lang="en-US" sz="2600" dirty="0">
                <a:latin typeface="Century Gothic" panose="020B0502020202020204" pitchFamily="34" charset="0"/>
              </a:rPr>
              <a:t>about </a:t>
            </a:r>
            <a:r>
              <a:rPr lang="en-US" sz="2600" dirty="0" smtClean="0">
                <a:latin typeface="Century Gothic" panose="020B0502020202020204" pitchFamily="34" charset="0"/>
              </a:rPr>
              <a:t>the context </a:t>
            </a:r>
            <a:r>
              <a:rPr lang="en-US" sz="2600" dirty="0">
                <a:latin typeface="Century Gothic" panose="020B0502020202020204" pitchFamily="34" charset="0"/>
              </a:rPr>
              <a:t>of the </a:t>
            </a:r>
            <a:r>
              <a:rPr lang="en-US" sz="2600" dirty="0" smtClean="0">
                <a:latin typeface="Century Gothic" panose="020B0502020202020204" pitchFamily="34" charset="0"/>
              </a:rPr>
              <a:t>reflected parameters</a:t>
            </a:r>
            <a:r>
              <a:rPr lang="en-US" sz="2600" dirty="0">
                <a:latin typeface="Century Gothic" panose="020B0502020202020204" pitchFamily="34" charset="0"/>
              </a:rPr>
              <a:t>, </a:t>
            </a:r>
            <a:r>
              <a:rPr lang="en-US" sz="2600" dirty="0" smtClean="0">
                <a:latin typeface="Century Gothic" panose="020B0502020202020204" pitchFamily="34" charset="0"/>
              </a:rPr>
              <a:t>which</a:t>
            </a:r>
            <a:r>
              <a:rPr lang="ru-RU" sz="2600" dirty="0" smtClean="0">
                <a:latin typeface="Century Gothic" panose="020B0502020202020204" pitchFamily="34" charset="0"/>
              </a:rPr>
              <a:t> </a:t>
            </a:r>
            <a:r>
              <a:rPr lang="en-US" sz="2600" dirty="0">
                <a:latin typeface="Century Gothic" panose="020B0502020202020204" pitchFamily="34" charset="0"/>
              </a:rPr>
              <a:t>simplifies </a:t>
            </a:r>
            <a:r>
              <a:rPr lang="en-US" sz="2600" dirty="0" smtClean="0">
                <a:latin typeface="Century Gothic" panose="020B0502020202020204" pitchFamily="34" charset="0"/>
              </a:rPr>
              <a:t>the understanding of the vulnerability</a:t>
            </a:r>
            <a:r>
              <a:rPr lang="en-US" sz="2600" dirty="0">
                <a:latin typeface="Century Gothic" panose="020B0502020202020204" pitchFamily="34" charset="0"/>
              </a:rPr>
              <a:t>. </a:t>
            </a:r>
            <a:endParaRPr lang="en-US" sz="2600" dirty="0" smtClean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 smtClean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 smtClean="0">
              <a:latin typeface="Century Gothic" panose="020B0502020202020204" pitchFamily="34" charset="0"/>
            </a:endParaRPr>
          </a:p>
          <a:p>
            <a:endParaRPr lang="en-US" sz="2600" dirty="0"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365" y="5605749"/>
            <a:ext cx="2375045" cy="114242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A3BC-7B6E-4815-AC9C-48BE4EC79D3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3795594"/>
            <a:ext cx="10515600" cy="152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50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Context Analysis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5836" y="1332515"/>
            <a:ext cx="863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ury Gothic" panose="020B0502020202020204" pitchFamily="34" charset="0"/>
              </a:rPr>
              <a:t>Double quote allows escaping from attribute context</a:t>
            </a:r>
            <a:endParaRPr lang="ru-RU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1190" y="2078131"/>
            <a:ext cx="5382858" cy="32580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365" y="5605749"/>
            <a:ext cx="2375045" cy="114242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365" y="2078131"/>
            <a:ext cx="5963482" cy="74305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2365" y="3025214"/>
            <a:ext cx="6096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24292E"/>
                </a:solidFill>
                <a:latin typeface="Century Gothic" panose="020B0502020202020204" pitchFamily="34" charset="0"/>
              </a:rPr>
              <a:t>Issue contains: </a:t>
            </a:r>
          </a:p>
          <a:p>
            <a:pPr marL="1080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08000" algn="l"/>
              </a:tabLst>
            </a:pPr>
            <a:r>
              <a:rPr lang="en-US" dirty="0">
                <a:solidFill>
                  <a:srgbClr val="24292E"/>
                </a:solidFill>
                <a:latin typeface="Century Gothic" panose="020B0502020202020204" pitchFamily="34" charset="0"/>
              </a:rPr>
              <a:t>   Information about character that allows </a:t>
            </a:r>
            <a:r>
              <a:rPr lang="en-US" dirty="0" smtClean="0">
                <a:solidFill>
                  <a:srgbClr val="24292E"/>
                </a:solidFill>
                <a:latin typeface="Century Gothic" panose="020B0502020202020204" pitchFamily="34" charset="0"/>
              </a:rPr>
              <a:t>breaking the </a:t>
            </a:r>
            <a:r>
              <a:rPr lang="en-US" dirty="0">
                <a:solidFill>
                  <a:srgbClr val="24292E"/>
                </a:solidFill>
                <a:latin typeface="Century Gothic" panose="020B0502020202020204" pitchFamily="34" charset="0"/>
              </a:rPr>
              <a:t>syntax</a:t>
            </a:r>
          </a:p>
          <a:p>
            <a:pPr marL="1080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08000" algn="l"/>
              </a:tabLst>
            </a:pPr>
            <a:r>
              <a:rPr lang="ru-RU" dirty="0">
                <a:solidFill>
                  <a:srgbClr val="24292E"/>
                </a:solidFill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rgbClr val="24292E"/>
                </a:solidFill>
                <a:latin typeface="Century Gothic" panose="020B0502020202020204" pitchFamily="34" charset="0"/>
              </a:rPr>
              <a:t>  Information about other chars that are reflected without context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A3BC-7B6E-4815-AC9C-48BE4EC79D3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66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Context </a:t>
            </a:r>
            <a:r>
              <a:rPr lang="en-US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5" name="Rectangle 4"/>
          <p:cNvSpPr/>
          <p:nvPr/>
        </p:nvSpPr>
        <p:spPr>
          <a:xfrm>
            <a:off x="750276" y="1334355"/>
            <a:ext cx="106980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Single quote </a:t>
            </a:r>
            <a:r>
              <a:rPr lang="en-US" sz="2000" dirty="0" smtClean="0">
                <a:latin typeface="Century Gothic" panose="020B0502020202020204" pitchFamily="34" charset="0"/>
              </a:rPr>
              <a:t>allows escaping from </a:t>
            </a:r>
            <a:r>
              <a:rPr lang="en-US" sz="2000" dirty="0">
                <a:latin typeface="Century Gothic" panose="020B0502020202020204" pitchFamily="34" charset="0"/>
              </a:rPr>
              <a:t>JS variable context and </a:t>
            </a:r>
            <a:r>
              <a:rPr lang="en-US" sz="2000" dirty="0" smtClean="0">
                <a:latin typeface="Century Gothic" panose="020B0502020202020204" pitchFamily="34" charset="0"/>
              </a:rPr>
              <a:t>writing </a:t>
            </a:r>
            <a:r>
              <a:rPr lang="en-US" sz="2000" dirty="0">
                <a:latin typeface="Century Gothic" panose="020B0502020202020204" pitchFamily="34" charset="0"/>
              </a:rPr>
              <a:t>malicious code.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365" y="5605749"/>
            <a:ext cx="2375045" cy="114242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27000" y="1887986"/>
            <a:ext cx="5189822" cy="35642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365" y="1887986"/>
            <a:ext cx="6349412" cy="356424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A3BC-7B6E-4815-AC9C-48BE4EC79D3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712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Context </a:t>
            </a:r>
            <a:r>
              <a:rPr lang="en-US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5" name="Rectangle 4"/>
          <p:cNvSpPr/>
          <p:nvPr/>
        </p:nvSpPr>
        <p:spPr>
          <a:xfrm>
            <a:off x="750277" y="1325555"/>
            <a:ext cx="95718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ury Gothic" panose="020B0502020202020204" pitchFamily="34" charset="0"/>
              </a:rPr>
              <a:t>Bracket character allows injecting HTML-tags.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365" y="5605749"/>
            <a:ext cx="2375045" cy="11424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9599" y="1874520"/>
            <a:ext cx="6015163" cy="34198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14012" y="1874520"/>
            <a:ext cx="5116288" cy="341983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A3BC-7B6E-4815-AC9C-48BE4EC79D3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273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Context </a:t>
            </a:r>
            <a:r>
              <a:rPr lang="en-US" dirty="0">
                <a:latin typeface="Century Gothic" panose="020B0502020202020204" pitchFamily="34" charset="0"/>
              </a:rPr>
              <a:t>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7410" y="2155636"/>
            <a:ext cx="8792100" cy="36089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365" y="5605749"/>
            <a:ext cx="2375045" cy="11424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8997" y="1045904"/>
            <a:ext cx="10930513" cy="95047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A3BC-7B6E-4815-AC9C-48BE4EC79D3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639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Context Analysis: non-aggressive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365" y="5605749"/>
            <a:ext cx="2375045" cy="114242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8200" y="1142682"/>
            <a:ext cx="107775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 indent="-17303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73038" algn="l"/>
              </a:tabLst>
            </a:pPr>
            <a:r>
              <a:rPr lang="en-US" sz="2000" dirty="0" err="1" smtClean="0">
                <a:solidFill>
                  <a:srgbClr val="24292E"/>
                </a:solidFill>
                <a:latin typeface="Century Gothic" panose="020B0502020202020204" pitchFamily="34" charset="0"/>
              </a:rPr>
              <a:t>Analyse</a:t>
            </a:r>
            <a:r>
              <a:rPr lang="en-US" sz="2000" dirty="0" smtClean="0">
                <a:solidFill>
                  <a:srgbClr val="24292E"/>
                </a:solidFill>
                <a:latin typeface="Century Gothic" panose="020B0502020202020204" pitchFamily="34" charset="0"/>
              </a:rPr>
              <a:t> context of requests parameters</a:t>
            </a:r>
          </a:p>
          <a:p>
            <a:pPr marL="173038" indent="-17303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73038" algn="l"/>
              </a:tabLst>
            </a:pPr>
            <a:r>
              <a:rPr lang="en-US" sz="2000" b="0" i="0" dirty="0" smtClean="0">
                <a:solidFill>
                  <a:srgbClr val="24292E"/>
                </a:solidFill>
                <a:effectLst/>
                <a:latin typeface="Century Gothic" panose="020B0502020202020204" pitchFamily="34" charset="0"/>
              </a:rPr>
              <a:t>Generate Issue the same as context mode with additional query</a:t>
            </a:r>
          </a:p>
          <a:p>
            <a:pPr marL="173038" indent="-17303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73038" algn="l"/>
              </a:tabLst>
            </a:pPr>
            <a:r>
              <a:rPr lang="en-US" sz="2000" b="0" i="0" dirty="0" err="1" smtClean="0">
                <a:solidFill>
                  <a:srgbClr val="24292E"/>
                </a:solidFill>
                <a:effectLst/>
                <a:latin typeface="Century Gothic" panose="020B0502020202020204" pitchFamily="34" charset="0"/>
              </a:rPr>
              <a:t>Analyse</a:t>
            </a:r>
            <a:r>
              <a:rPr lang="en-US" sz="2000" b="0" i="0" dirty="0" smtClean="0">
                <a:solidFill>
                  <a:srgbClr val="24292E"/>
                </a:solidFill>
                <a:effectLst/>
                <a:latin typeface="Century Gothic" panose="020B0502020202020204" pitchFamily="34" charset="0"/>
              </a:rPr>
              <a:t> payload from user request parameters</a:t>
            </a:r>
            <a:endParaRPr lang="en-US" sz="2000" b="0" i="0" dirty="0">
              <a:solidFill>
                <a:srgbClr val="24292E"/>
              </a:solidFill>
              <a:effectLst/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70146" y="2883589"/>
            <a:ext cx="8587217" cy="245858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A3BC-7B6E-4815-AC9C-48BE4EC79D3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935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Context Analysis: </a:t>
            </a:r>
            <a:r>
              <a:rPr lang="en-US" dirty="0">
                <a:latin typeface="Century Gothic" panose="020B0502020202020204" pitchFamily="34" charset="0"/>
              </a:rPr>
              <a:t>non-aggressive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365" y="5605749"/>
            <a:ext cx="2375045" cy="11424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71472" y="1033870"/>
            <a:ext cx="8580120" cy="10179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71472" y="2223410"/>
            <a:ext cx="8580120" cy="291917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A3BC-7B6E-4815-AC9C-48BE4EC79D3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746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47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Thanks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365" y="5605749"/>
            <a:ext cx="2375045" cy="11424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78190" y="5578475"/>
            <a:ext cx="2857500" cy="1143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8200" y="3610094"/>
            <a:ext cx="8560485" cy="15850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Github</a:t>
            </a:r>
            <a:r>
              <a:rPr lang="en-US" sz="2800" dirty="0"/>
              <a:t>: </a:t>
            </a:r>
            <a:r>
              <a:rPr lang="ru-RU" sz="2800" dirty="0" smtClean="0"/>
              <a:t>	</a:t>
            </a:r>
            <a:r>
              <a:rPr lang="en-US" sz="2800" dirty="0" smtClean="0">
                <a:hlinkClick r:id="rId4"/>
              </a:rPr>
              <a:t>https</a:t>
            </a:r>
            <a:r>
              <a:rPr lang="en-US" sz="2800" dirty="0">
                <a:hlinkClick r:id="rId4"/>
              </a:rPr>
              <a:t>://github.com/elkokc/reflector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Releases: </a:t>
            </a:r>
            <a:r>
              <a:rPr lang="ru-RU" sz="2800" dirty="0" smtClean="0"/>
              <a:t>	</a:t>
            </a:r>
            <a:r>
              <a:rPr lang="en-US" sz="2800" dirty="0" smtClean="0">
                <a:hlinkClick r:id="rId5"/>
              </a:rPr>
              <a:t>https</a:t>
            </a:r>
            <a:r>
              <a:rPr lang="en-US" sz="2800" dirty="0">
                <a:hlinkClick r:id="rId5"/>
              </a:rPr>
              <a:t>://</a:t>
            </a:r>
            <a:r>
              <a:rPr lang="en-US" sz="2800" dirty="0" smtClean="0">
                <a:hlinkClick r:id="rId5"/>
              </a:rPr>
              <a:t>github.com/elkokc/reflector/releases</a:t>
            </a:r>
            <a:endParaRPr lang="en-US" sz="2800" dirty="0"/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A3BC-7B6E-4815-AC9C-48BE4EC79D3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048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365" y="5605749"/>
            <a:ext cx="2375045" cy="114242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Who we are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199" y="1477817"/>
            <a:ext cx="87995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Century Gothic" panose="020B0502020202020204" pitchFamily="34" charset="0"/>
              </a:rPr>
              <a:t>Alexandr </a:t>
            </a:r>
            <a:r>
              <a:rPr lang="en-US" sz="2800" b="1" dirty="0" smtClean="0">
                <a:latin typeface="Century Gothic" panose="020B0502020202020204" pitchFamily="34" charset="0"/>
              </a:rPr>
              <a:t>Shvetsov (@</a:t>
            </a:r>
            <a:r>
              <a:rPr lang="en-US" sz="2800" b="1" dirty="0">
                <a:latin typeface="Century Gothic" panose="020B0502020202020204" pitchFamily="34" charset="0"/>
              </a:rPr>
              <a:t>shvetsovalex007)</a:t>
            </a:r>
            <a:r>
              <a:rPr lang="en-US" sz="2800" dirty="0">
                <a:latin typeface="Century Gothic" panose="020B0502020202020204" pitchFamily="34" charset="0"/>
              </a:rPr>
              <a:t/>
            </a:r>
            <a:br>
              <a:rPr lang="en-US" sz="2800" dirty="0">
                <a:latin typeface="Century Gothic" panose="020B0502020202020204" pitchFamily="34" charset="0"/>
              </a:rPr>
            </a:br>
            <a:r>
              <a:rPr lang="en-US" sz="2800" dirty="0">
                <a:latin typeface="Century Gothic" panose="020B0502020202020204" pitchFamily="34" charset="0"/>
              </a:rPr>
              <a:t>W</a:t>
            </a:r>
            <a:r>
              <a:rPr lang="en-US" sz="2800" dirty="0" smtClean="0">
                <a:latin typeface="Century Gothic" panose="020B0502020202020204" pitchFamily="34" charset="0"/>
              </a:rPr>
              <a:t>eb </a:t>
            </a:r>
            <a:r>
              <a:rPr lang="en-US" sz="2800" dirty="0">
                <a:latin typeface="Century Gothic" panose="020B0502020202020204" pitchFamily="34" charset="0"/>
              </a:rPr>
              <a:t>security researcher at </a:t>
            </a:r>
            <a:r>
              <a:rPr lang="en-US" sz="2800" dirty="0" smtClean="0">
                <a:latin typeface="Century Gothic" panose="020B0502020202020204" pitchFamily="34" charset="0"/>
              </a:rPr>
              <a:t/>
            </a:r>
            <a:br>
              <a:rPr lang="en-US" sz="2800" dirty="0" smtClean="0">
                <a:latin typeface="Century Gothic" panose="020B0502020202020204" pitchFamily="34" charset="0"/>
              </a:rPr>
            </a:br>
            <a:r>
              <a:rPr lang="en-US" sz="2800" dirty="0" smtClean="0">
                <a:latin typeface="Century Gothic" panose="020B0502020202020204" pitchFamily="34" charset="0"/>
              </a:rPr>
              <a:t>Positive Technologies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199" y="3345980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Century Gothic" panose="020B0502020202020204" pitchFamily="34" charset="0"/>
              </a:rPr>
              <a:t>Egor Dimitrenko (@elk0kc)</a:t>
            </a:r>
            <a:r>
              <a:rPr lang="en-US" sz="2800" dirty="0" smtClean="0">
                <a:latin typeface="Century Gothic" panose="020B0502020202020204" pitchFamily="34" charset="0"/>
              </a:rPr>
              <a:t/>
            </a:r>
            <a:br>
              <a:rPr lang="en-US" sz="2800" dirty="0" smtClean="0">
                <a:latin typeface="Century Gothic" panose="020B0502020202020204" pitchFamily="34" charset="0"/>
              </a:rPr>
            </a:br>
            <a:r>
              <a:rPr lang="en-US" sz="2800" dirty="0" smtClean="0">
                <a:latin typeface="Century Gothic" panose="020B0502020202020204" pitchFamily="34" charset="0"/>
              </a:rPr>
              <a:t>Web security researcher at Positive Technologies</a:t>
            </a:r>
            <a:endParaRPr lang="en-US" sz="2800" dirty="0">
              <a:latin typeface="Century Gothic" panose="020B0502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96478" y="5513736"/>
            <a:ext cx="2857500" cy="1143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A3BC-7B6E-4815-AC9C-48BE4EC79D3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15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What we </a:t>
            </a:r>
            <a:r>
              <a:rPr lang="en-US" dirty="0" smtClean="0">
                <a:latin typeface="Century Gothic" panose="020B0502020202020204" pitchFamily="34" charset="0"/>
              </a:rPr>
              <a:t>need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365" y="5605749"/>
            <a:ext cx="2375045" cy="11424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09938" y="2990088"/>
            <a:ext cx="9174184" cy="28144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365" y="1051370"/>
            <a:ext cx="7619048" cy="160952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A3BC-7B6E-4815-AC9C-48BE4EC79D3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348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What we need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9307"/>
            <a:ext cx="10515600" cy="4351338"/>
          </a:xfrm>
        </p:spPr>
        <p:txBody>
          <a:bodyPr/>
          <a:lstStyle/>
          <a:p>
            <a:endParaRPr lang="ru-RU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Finding reflected XSS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Running in passive scan</a:t>
            </a:r>
          </a:p>
          <a:p>
            <a:r>
              <a:rPr lang="en-US" dirty="0">
                <a:latin typeface="Century Gothic" panose="020B0502020202020204" pitchFamily="34" charset="0"/>
              </a:rPr>
              <a:t>Testing </a:t>
            </a:r>
            <a:r>
              <a:rPr lang="en-US" dirty="0" smtClean="0">
                <a:latin typeface="Century Gothic" panose="020B0502020202020204" pitchFamily="34" charset="0"/>
              </a:rPr>
              <a:t>a lot of parameters automatically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Using less queries for testing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Simple to use</a:t>
            </a:r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365" y="5605749"/>
            <a:ext cx="2375045" cy="114242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A3BC-7B6E-4815-AC9C-48BE4EC79D3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193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About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latin typeface="Century Gothic" panose="020B0502020202020204" pitchFamily="34" charset="0"/>
              </a:rPr>
              <a:t>Burp </a:t>
            </a:r>
            <a:r>
              <a:rPr lang="en-US" dirty="0">
                <a:latin typeface="Century Gothic" panose="020B0502020202020204" pitchFamily="34" charset="0"/>
              </a:rPr>
              <a:t>Suite extension is able to find reflected XSS on page in real-time while browsing on web-site and </a:t>
            </a:r>
            <a:r>
              <a:rPr lang="en-US" dirty="0" smtClean="0">
                <a:latin typeface="Century Gothic" panose="020B0502020202020204" pitchFamily="34" charset="0"/>
              </a:rPr>
              <a:t>includes </a:t>
            </a:r>
            <a:r>
              <a:rPr lang="en-US" dirty="0">
                <a:latin typeface="Century Gothic" panose="020B0502020202020204" pitchFamily="34" charset="0"/>
              </a:rPr>
              <a:t>some </a:t>
            </a:r>
            <a:r>
              <a:rPr lang="en-US" dirty="0" smtClean="0">
                <a:latin typeface="Century Gothic" panose="020B0502020202020204" pitchFamily="34" charset="0"/>
              </a:rPr>
              <a:t>features: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Highlighting reflection </a:t>
            </a:r>
            <a:r>
              <a:rPr lang="en-US" dirty="0">
                <a:latin typeface="Century Gothic" panose="020B0502020202020204" pitchFamily="34" charset="0"/>
              </a:rPr>
              <a:t>in the response </a:t>
            </a:r>
            <a:r>
              <a:rPr lang="en-US" dirty="0" smtClean="0">
                <a:latin typeface="Century Gothic" panose="020B0502020202020204" pitchFamily="34" charset="0"/>
              </a:rPr>
              <a:t>tab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Test which symbols </a:t>
            </a:r>
            <a:r>
              <a:rPr lang="en-US" dirty="0" smtClean="0">
                <a:latin typeface="Century Gothic" panose="020B0502020202020204" pitchFamily="34" charset="0"/>
              </a:rPr>
              <a:t>are </a:t>
            </a:r>
            <a:r>
              <a:rPr lang="en-US" dirty="0">
                <a:latin typeface="Century Gothic" panose="020B0502020202020204" pitchFamily="34" charset="0"/>
              </a:rPr>
              <a:t>allowed in this </a:t>
            </a:r>
            <a:r>
              <a:rPr lang="en-US" dirty="0" smtClean="0">
                <a:latin typeface="Century Gothic" panose="020B0502020202020204" pitchFamily="34" charset="0"/>
              </a:rPr>
              <a:t>reflection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 err="1" smtClean="0">
                <a:latin typeface="Century Gothic" panose="020B0502020202020204" pitchFamily="34" charset="0"/>
              </a:rPr>
              <a:t>Analyse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of reflection </a:t>
            </a:r>
            <a:r>
              <a:rPr lang="en-US" dirty="0" smtClean="0">
                <a:latin typeface="Century Gothic" panose="020B0502020202020204" pitchFamily="34" charset="0"/>
              </a:rPr>
              <a:t>context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Content-Type </a:t>
            </a:r>
            <a:r>
              <a:rPr lang="en-US" dirty="0" smtClean="0">
                <a:latin typeface="Century Gothic" panose="020B0502020202020204" pitchFamily="34" charset="0"/>
              </a:rPr>
              <a:t>whitelist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365" y="5605749"/>
            <a:ext cx="2375045" cy="114242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A3BC-7B6E-4815-AC9C-48BE4EC79D3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115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About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36876" y="1325584"/>
            <a:ext cx="3934691" cy="4999065"/>
          </a:xfrm>
        </p:spPr>
      </p:pic>
      <p:sp>
        <p:nvSpPr>
          <p:cNvPr id="5" name="TextBox 4"/>
          <p:cNvSpPr txBox="1"/>
          <p:nvPr/>
        </p:nvSpPr>
        <p:spPr>
          <a:xfrm>
            <a:off x="838200" y="1325563"/>
            <a:ext cx="60015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entury Gothic" panose="020B0502020202020204" pitchFamily="34" charset="0"/>
              </a:rPr>
              <a:t>Workflow:</a:t>
            </a:r>
          </a:p>
          <a:p>
            <a:endParaRPr lang="ru-RU" sz="2800" dirty="0" smtClean="0"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entury Gothic" panose="020B0502020202020204" pitchFamily="34" charset="0"/>
              </a:rPr>
              <a:t>Find which request arguments were reflected in the response</a:t>
            </a:r>
            <a:endParaRPr lang="ru-RU" sz="2800" dirty="0" smtClean="0"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entury Gothic" panose="020B0502020202020204" pitchFamily="34" charset="0"/>
              </a:rPr>
              <a:t>Check where the reflection occurred</a:t>
            </a:r>
            <a:r>
              <a:rPr lang="ru-RU" sz="2800" dirty="0" smtClean="0">
                <a:latin typeface="Century Gothic" panose="020B0502020202020204" pitchFamily="34" charset="0"/>
              </a:rPr>
              <a:t> (</a:t>
            </a:r>
            <a:r>
              <a:rPr lang="en-US" sz="2800" dirty="0" smtClean="0">
                <a:latin typeface="Century Gothic" panose="020B0502020202020204" pitchFamily="34" charset="0"/>
              </a:rPr>
              <a:t>Body, Headers, All</a:t>
            </a:r>
            <a:r>
              <a:rPr lang="ru-RU" sz="2800" dirty="0" smtClean="0">
                <a:latin typeface="Century Gothic" panose="020B0502020202020204" pitchFamily="34" charset="0"/>
              </a:rPr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entury Gothic" panose="020B0502020202020204" pitchFamily="34" charset="0"/>
              </a:rPr>
              <a:t>Generate Burp Issue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365" y="5605749"/>
            <a:ext cx="2375045" cy="114242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A3BC-7B6E-4815-AC9C-48BE4EC79D3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402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Settings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47345" y="1326210"/>
            <a:ext cx="4306455" cy="48271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1325563"/>
            <a:ext cx="54894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entury Gothic" panose="020B0502020202020204" pitchFamily="34" charset="0"/>
              </a:rPr>
              <a:t>Available features: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entury Gothic" panose="020B0502020202020204" pitchFamily="34" charset="0"/>
              </a:rPr>
              <a:t>Scope only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entury Gothic" panose="020B0502020202020204" pitchFamily="34" charset="0"/>
              </a:rPr>
              <a:t>Aggressive mode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entury Gothic" panose="020B0502020202020204" pitchFamily="34" charset="0"/>
              </a:rPr>
              <a:t>Check context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entury Gothic" panose="020B0502020202020204" pitchFamily="34" charset="0"/>
              </a:rPr>
              <a:t>Flexible Content-Type settings</a:t>
            </a:r>
            <a:endParaRPr lang="en-US" sz="2800" dirty="0">
              <a:latin typeface="Century Gothic" panose="020B0502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365" y="5605749"/>
            <a:ext cx="2375045" cy="11424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A3BC-7B6E-4815-AC9C-48BE4EC79D3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12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Aggressive mode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1325563"/>
            <a:ext cx="1087526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entury Gothic" panose="020B0502020202020204" pitchFamily="34" charset="0"/>
              </a:rPr>
              <a:t>Testing parameters </a:t>
            </a:r>
            <a:r>
              <a:rPr lang="en-US" sz="2800" dirty="0">
                <a:latin typeface="Century Gothic" panose="020B0502020202020204" pitchFamily="34" charset="0"/>
              </a:rPr>
              <a:t>were </a:t>
            </a:r>
            <a:r>
              <a:rPr lang="en-US" sz="2800" dirty="0" smtClean="0">
                <a:latin typeface="Century Gothic" panose="020B0502020202020204" pitchFamily="34" charset="0"/>
              </a:rPr>
              <a:t>only </a:t>
            </a:r>
            <a:r>
              <a:rPr lang="en-US" sz="2800" dirty="0">
                <a:latin typeface="Century Gothic" panose="020B0502020202020204" pitchFamily="34" charset="0"/>
              </a:rPr>
              <a:t>reflected </a:t>
            </a:r>
            <a:r>
              <a:rPr lang="en-US" sz="2800" dirty="0" smtClean="0">
                <a:latin typeface="Century Gothic" panose="020B0502020202020204" pitchFamily="34" charset="0"/>
              </a:rPr>
              <a:t>in response body:</a:t>
            </a:r>
          </a:p>
          <a:p>
            <a:endParaRPr lang="en-US" sz="2800" dirty="0" smtClean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entury Gothic" panose="020B0502020202020204" pitchFamily="34" charset="0"/>
              </a:rPr>
              <a:t>Make additional requests</a:t>
            </a:r>
            <a:r>
              <a:rPr lang="ru-RU" sz="2800" dirty="0" smtClean="0">
                <a:latin typeface="Century Gothic" panose="020B0502020202020204" pitchFamily="34" charset="0"/>
              </a:rPr>
              <a:t> </a:t>
            </a:r>
            <a:r>
              <a:rPr lang="en-US" sz="2800" dirty="0" smtClean="0">
                <a:latin typeface="Century Gothic" panose="020B0502020202020204" pitchFamily="34" charset="0"/>
              </a:rPr>
              <a:t>inserting special symbols in request parameters: </a:t>
            </a:r>
            <a:r>
              <a:rPr lang="en-US" sz="2800" b="1" dirty="0" smtClean="0">
                <a:latin typeface="Century Gothic" panose="020B0502020202020204" pitchFamily="34" charset="0"/>
              </a:rPr>
              <a:t>“</a:t>
            </a:r>
            <a:r>
              <a:rPr lang="en-US" sz="2800" dirty="0" smtClean="0">
                <a:latin typeface="Century Gothic" panose="020B0502020202020204" pitchFamily="34" charset="0"/>
              </a:rPr>
              <a:t>, </a:t>
            </a:r>
            <a:r>
              <a:rPr lang="en-US" sz="2800" b="1" dirty="0" smtClean="0">
                <a:latin typeface="Century Gothic" panose="020B0502020202020204" pitchFamily="34" charset="0"/>
              </a:rPr>
              <a:t>‘</a:t>
            </a:r>
            <a:r>
              <a:rPr lang="en-US" sz="2800" dirty="0" smtClean="0">
                <a:latin typeface="Century Gothic" panose="020B0502020202020204" pitchFamily="34" charset="0"/>
              </a:rPr>
              <a:t>, </a:t>
            </a:r>
            <a:r>
              <a:rPr lang="en-US" sz="2800" b="1" dirty="0" smtClean="0">
                <a:latin typeface="Century Gothic" panose="020B0502020202020204" pitchFamily="34" charset="0"/>
              </a:rPr>
              <a:t>&lt;</a:t>
            </a:r>
            <a:endParaRPr lang="en-US" sz="2800" dirty="0" smtClean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entury Gothic" panose="020B0502020202020204" pitchFamily="34" charset="0"/>
              </a:rPr>
              <a:t>Figure out which of these symbols were reflected in the response without escaping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entury Gothic" panose="020B0502020202020204" pitchFamily="34" charset="0"/>
              </a:rPr>
              <a:t>One request for one parameter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entury Gothic" panose="020B0502020202020204" pitchFamily="34" charset="0"/>
              </a:rPr>
              <a:t>Generate High severity issue if any of these symbols was reflected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Century Gothic" panose="020B0502020202020204" pitchFamily="34" charset="0"/>
            </a:endParaRP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365" y="5605749"/>
            <a:ext cx="2375045" cy="114242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A3BC-7B6E-4815-AC9C-48BE4EC79D3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069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Aggressive mode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4487" y="1211264"/>
            <a:ext cx="3876034" cy="43944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23445" y="1211263"/>
            <a:ext cx="5873924" cy="43944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365" y="5605749"/>
            <a:ext cx="2375045" cy="114242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A3BC-7B6E-4815-AC9C-48BE4EC79D3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7418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18271</TotalTime>
  <Words>389</Words>
  <Application>Microsoft Office PowerPoint</Application>
  <PresentationFormat>Произвольный</PresentationFormat>
  <Paragraphs>83</Paragraphs>
  <Slides>17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Office Theme</vt:lpstr>
      <vt:lpstr>R Е F L E C T O R</vt:lpstr>
      <vt:lpstr>Слайд 2</vt:lpstr>
      <vt:lpstr>What we need</vt:lpstr>
      <vt:lpstr>What we need</vt:lpstr>
      <vt:lpstr>About</vt:lpstr>
      <vt:lpstr>About</vt:lpstr>
      <vt:lpstr>Settings</vt:lpstr>
      <vt:lpstr>Aggressive mode</vt:lpstr>
      <vt:lpstr>Aggressive mode</vt:lpstr>
      <vt:lpstr>Context Analysis</vt:lpstr>
      <vt:lpstr>Слайд 11</vt:lpstr>
      <vt:lpstr>Слайд 12</vt:lpstr>
      <vt:lpstr>Слайд 13</vt:lpstr>
      <vt:lpstr>Context Analysis</vt:lpstr>
      <vt:lpstr>Context Analysis: non-aggressive</vt:lpstr>
      <vt:lpstr>Context Analysis: non-aggressive</vt:lpstr>
      <vt:lpstr>Thanks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 Shvetsov</dc:creator>
  <cp:lastModifiedBy>Александр</cp:lastModifiedBy>
  <cp:revision>152</cp:revision>
  <dcterms:created xsi:type="dcterms:W3CDTF">2017-10-25T12:17:23Z</dcterms:created>
  <dcterms:modified xsi:type="dcterms:W3CDTF">2017-12-17T10:22:23Z</dcterms:modified>
</cp:coreProperties>
</file>