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7" r:id="rId2"/>
    <p:sldId id="329" r:id="rId3"/>
    <p:sldId id="335" r:id="rId4"/>
    <p:sldId id="336" r:id="rId5"/>
    <p:sldId id="337" r:id="rId6"/>
    <p:sldId id="334" r:id="rId7"/>
    <p:sldId id="338" r:id="rId8"/>
    <p:sldId id="339" r:id="rId9"/>
    <p:sldId id="258" r:id="rId10"/>
    <p:sldId id="331" r:id="rId11"/>
    <p:sldId id="340" r:id="rId12"/>
    <p:sldId id="303" r:id="rId13"/>
    <p:sldId id="341" r:id="rId14"/>
    <p:sldId id="332" r:id="rId15"/>
    <p:sldId id="306" r:id="rId16"/>
    <p:sldId id="320" r:id="rId17"/>
    <p:sldId id="333" r:id="rId18"/>
    <p:sldId id="311" r:id="rId19"/>
  </p:sldIdLst>
  <p:sldSz cx="9144000" cy="5143500" type="screen16x9"/>
  <p:notesSz cx="7315200" cy="96012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sdc_cuongtm" initials="o" lastIdx="1" clrIdx="0">
    <p:extLst>
      <p:ext uri="{19B8F6BF-5375-455C-9EA6-DF929625EA0E}">
        <p15:presenceInfo xmlns:p15="http://schemas.microsoft.com/office/powerpoint/2012/main" userId="S-1-5-21-1978076751-3396122582-1341001408-1462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850"/>
    <a:srgbClr val="3C844A"/>
    <a:srgbClr val="A26CB8"/>
    <a:srgbClr val="E87071"/>
    <a:srgbClr val="01ACBE"/>
    <a:srgbClr val="663A77"/>
    <a:srgbClr val="FFAA2D"/>
    <a:srgbClr val="F1A9A9"/>
    <a:srgbClr val="01DAF1"/>
    <a:srgbClr val="FFD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5" autoAdjust="0"/>
    <p:restoredTop sz="91789" autoAdjust="0"/>
  </p:normalViewPr>
  <p:slideViewPr>
    <p:cSldViewPr snapToGrid="0">
      <p:cViewPr varScale="1">
        <p:scale>
          <a:sx n="106" d="100"/>
          <a:sy n="106" d="100"/>
        </p:scale>
        <p:origin x="667" y="8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zh-CN" altLang="en-US"/>
          </a:p>
        </p:txBody>
      </p:sp>
      <p:sp>
        <p:nvSpPr>
          <p:cNvPr id="3" name="日期占位符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48137A3-A659-45B4-A19F-C1B005FCD7C6}" type="datetimeFigureOut">
              <a:rPr lang="zh-CN" altLang="en-US" smtClean="0"/>
              <a:t>2023/3/4</a:t>
            </a:fld>
            <a:endParaRPr lang="zh-CN" altLang="en-US"/>
          </a:p>
        </p:txBody>
      </p:sp>
      <p:sp>
        <p:nvSpPr>
          <p:cNvPr id="4" name="幻灯片图像占位符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zh-CN" altLang="en-US"/>
          </a:p>
        </p:txBody>
      </p:sp>
      <p:sp>
        <p:nvSpPr>
          <p:cNvPr id="5" name="备注占位符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C6A56CAD-6EE7-44C3-9BDA-506B74854F6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10</a:t>
            </a:fld>
            <a:endParaRPr lang="zh-CN" altLang="en-US"/>
          </a:p>
        </p:txBody>
      </p:sp>
    </p:spTree>
    <p:extLst>
      <p:ext uri="{BB962C8B-B14F-4D97-AF65-F5344CB8AC3E}">
        <p14:creationId xmlns:p14="http://schemas.microsoft.com/office/powerpoint/2010/main" val="3804958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11</a:t>
            </a:fld>
            <a:endParaRPr lang="zh-CN" altLang="en-US"/>
          </a:p>
        </p:txBody>
      </p:sp>
    </p:spTree>
    <p:extLst>
      <p:ext uri="{BB962C8B-B14F-4D97-AF65-F5344CB8AC3E}">
        <p14:creationId xmlns:p14="http://schemas.microsoft.com/office/powerpoint/2010/main" val="4254477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13</a:t>
            </a:fld>
            <a:endParaRPr lang="zh-CN" altLang="en-US"/>
          </a:p>
        </p:txBody>
      </p:sp>
    </p:spTree>
    <p:extLst>
      <p:ext uri="{BB962C8B-B14F-4D97-AF65-F5344CB8AC3E}">
        <p14:creationId xmlns:p14="http://schemas.microsoft.com/office/powerpoint/2010/main" val="1799726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14</a:t>
            </a:fld>
            <a:endParaRPr lang="zh-CN" altLang="en-US"/>
          </a:p>
        </p:txBody>
      </p:sp>
    </p:spTree>
    <p:extLst>
      <p:ext uri="{BB962C8B-B14F-4D97-AF65-F5344CB8AC3E}">
        <p14:creationId xmlns:p14="http://schemas.microsoft.com/office/powerpoint/2010/main" val="4165438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A56CAD-6EE7-44C3-9BDA-506B74854F69}" type="slidenum">
              <a:rPr lang="zh-CN" altLang="en-US" smtClean="0"/>
              <a:t>17</a:t>
            </a:fld>
            <a:endParaRPr lang="zh-CN" altLang="en-US"/>
          </a:p>
        </p:txBody>
      </p:sp>
    </p:spTree>
    <p:extLst>
      <p:ext uri="{BB962C8B-B14F-4D97-AF65-F5344CB8AC3E}">
        <p14:creationId xmlns:p14="http://schemas.microsoft.com/office/powerpoint/2010/main" val="3513756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a:t>
            </a:fld>
            <a:endParaRPr lang="zh-CN" altLang="en-US"/>
          </a:p>
        </p:txBody>
      </p:sp>
    </p:spTree>
    <p:extLst>
      <p:ext uri="{BB962C8B-B14F-4D97-AF65-F5344CB8AC3E}">
        <p14:creationId xmlns:p14="http://schemas.microsoft.com/office/powerpoint/2010/main" val="1903027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a:t>
            </a:fld>
            <a:endParaRPr lang="zh-CN" altLang="en-US"/>
          </a:p>
        </p:txBody>
      </p:sp>
    </p:spTree>
    <p:extLst>
      <p:ext uri="{BB962C8B-B14F-4D97-AF65-F5344CB8AC3E}">
        <p14:creationId xmlns:p14="http://schemas.microsoft.com/office/powerpoint/2010/main" val="1434752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4</a:t>
            </a:fld>
            <a:endParaRPr lang="zh-CN" altLang="en-US"/>
          </a:p>
        </p:txBody>
      </p:sp>
    </p:spTree>
    <p:extLst>
      <p:ext uri="{BB962C8B-B14F-4D97-AF65-F5344CB8AC3E}">
        <p14:creationId xmlns:p14="http://schemas.microsoft.com/office/powerpoint/2010/main" val="127750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5</a:t>
            </a:fld>
            <a:endParaRPr lang="zh-CN" altLang="en-US"/>
          </a:p>
        </p:txBody>
      </p:sp>
    </p:spTree>
    <p:extLst>
      <p:ext uri="{BB962C8B-B14F-4D97-AF65-F5344CB8AC3E}">
        <p14:creationId xmlns:p14="http://schemas.microsoft.com/office/powerpoint/2010/main" val="1142167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6</a:t>
            </a:fld>
            <a:endParaRPr lang="zh-CN" altLang="en-US"/>
          </a:p>
        </p:txBody>
      </p:sp>
    </p:spTree>
    <p:extLst>
      <p:ext uri="{BB962C8B-B14F-4D97-AF65-F5344CB8AC3E}">
        <p14:creationId xmlns:p14="http://schemas.microsoft.com/office/powerpoint/2010/main" val="829176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7</a:t>
            </a:fld>
            <a:endParaRPr lang="zh-CN" altLang="en-US"/>
          </a:p>
        </p:txBody>
      </p:sp>
    </p:spTree>
    <p:extLst>
      <p:ext uri="{BB962C8B-B14F-4D97-AF65-F5344CB8AC3E}">
        <p14:creationId xmlns:p14="http://schemas.microsoft.com/office/powerpoint/2010/main" val="1710354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8</a:t>
            </a:fld>
            <a:endParaRPr lang="zh-CN" altLang="en-US"/>
          </a:p>
        </p:txBody>
      </p:sp>
    </p:spTree>
    <p:extLst>
      <p:ext uri="{BB962C8B-B14F-4D97-AF65-F5344CB8AC3E}">
        <p14:creationId xmlns:p14="http://schemas.microsoft.com/office/powerpoint/2010/main" val="252168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2023/3/4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2023/3/4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2023/3/4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7895655-7A59-4F16-9A55-9CC0386921BF}" type="datetimeFigureOut">
              <a:rPr lang="zh-CN" altLang="en-US" smtClean="0"/>
              <a:t>2023/3/4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7895655-7A59-4F16-9A55-9CC0386921BF}" type="datetimeFigureOut">
              <a:rPr lang="zh-CN" altLang="en-US" smtClean="0"/>
              <a:t>2023/3/4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7895655-7A59-4F16-9A55-9CC0386921BF}" type="datetimeFigureOut">
              <a:rPr lang="zh-CN" altLang="en-US" smtClean="0"/>
              <a:t>2023/3/4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7895655-7A59-4F16-9A55-9CC0386921BF}" type="datetimeFigureOut">
              <a:rPr lang="zh-CN" altLang="en-US" smtClean="0"/>
              <a:t>2023/3/4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95655-7A59-4F16-9A55-9CC0386921BF}" type="datetimeFigureOut">
              <a:rPr lang="zh-CN" altLang="en-US" smtClean="0"/>
              <a:t>2023/3/4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7895655-7A59-4F16-9A55-9CC0386921BF}" type="datetimeFigureOut">
              <a:rPr lang="zh-CN" altLang="en-US" smtClean="0"/>
              <a:t>2023/3/4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7895655-7A59-4F16-9A55-9CC0386921BF}" type="datetimeFigureOut">
              <a:rPr lang="zh-CN" altLang="en-US" smtClean="0"/>
              <a:t>2023/3/4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7895655-7A59-4F16-9A55-9CC0386921BF}" type="datetimeFigureOut">
              <a:rPr lang="zh-CN" altLang="en-US" smtClean="0"/>
              <a:t>2023/3/4</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1FDC294-D409-42D3-B6E8-774A87E6E79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oracle.com/java/technologies/javase/javase-jdk8-downloads.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eclipse.org/download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026" y="1750097"/>
            <a:ext cx="1930140" cy="1756753"/>
            <a:chOff x="2553093" y="952901"/>
            <a:chExt cx="2096908" cy="1866900"/>
          </a:xfrm>
        </p:grpSpPr>
        <p:sp>
          <p:nvSpPr>
            <p:cNvPr id="5" name="椭圆 4"/>
            <p:cNvSpPr/>
            <p:nvPr/>
          </p:nvSpPr>
          <p:spPr>
            <a:xfrm>
              <a:off x="2553093" y="952901"/>
              <a:ext cx="1866900" cy="1866900"/>
            </a:xfrm>
            <a:prstGeom prst="ellipse">
              <a:avLst/>
            </a:prstGeom>
            <a:gradFill>
              <a:gsLst>
                <a:gs pos="0">
                  <a:srgbClr val="F5F5F5"/>
                </a:gs>
                <a:gs pos="10000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6" name="椭圆 5"/>
            <p:cNvSpPr/>
            <p:nvPr/>
          </p:nvSpPr>
          <p:spPr>
            <a:xfrm>
              <a:off x="3008704" y="1150504"/>
              <a:ext cx="1429346" cy="1429345"/>
            </a:xfrm>
            <a:prstGeom prst="ellipse">
              <a:avLst/>
            </a:prstGeom>
            <a:solidFill>
              <a:schemeClr val="bg1">
                <a:lumMod val="95000"/>
              </a:schemeClr>
            </a:solidFill>
            <a:ln w="22225">
              <a:gradFill flip="none" rotWithShape="1">
                <a:gsLst>
                  <a:gs pos="0">
                    <a:schemeClr val="bg1">
                      <a:lumMod val="75000"/>
                    </a:schemeClr>
                  </a:gs>
                  <a:gs pos="100000">
                    <a:schemeClr val="bg1"/>
                  </a:gs>
                </a:gsLst>
                <a:lin ang="2700000" scaled="1"/>
                <a:tileRect/>
              </a:gradFill>
            </a:ln>
            <a:effectLst>
              <a:innerShdw blurRad="1016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7" name="文本框 136"/>
            <p:cNvSpPr txBox="1"/>
            <p:nvPr/>
          </p:nvSpPr>
          <p:spPr>
            <a:xfrm>
              <a:off x="2783718" y="1324275"/>
              <a:ext cx="1866283" cy="1272437"/>
            </a:xfrm>
            <a:prstGeom prst="rect">
              <a:avLst/>
            </a:prstGeom>
            <a:noFill/>
          </p:spPr>
          <p:txBody>
            <a:bodyPr wrap="square" rtlCol="0">
              <a:spAutoFit/>
            </a:bodyPr>
            <a:lstStyle/>
            <a:p>
              <a:pPr algn="ctr"/>
              <a:r>
                <a:rPr lang="en-US" altLang="zh-CN"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NỘI DUNG</a:t>
              </a:r>
              <a:endParaRPr lang="zh-CN" altLang="en-US"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
          <p:cNvGrpSpPr/>
          <p:nvPr/>
        </p:nvGrpSpPr>
        <p:grpSpPr>
          <a:xfrm>
            <a:off x="1790523" y="631377"/>
            <a:ext cx="805150" cy="718592"/>
            <a:chOff x="3262497" y="1084626"/>
            <a:chExt cx="1126854" cy="958123"/>
          </a:xfrm>
        </p:grpSpPr>
        <p:grpSp>
          <p:nvGrpSpPr>
            <p:cNvPr id="10" name="组合 9"/>
            <p:cNvGrpSpPr/>
            <p:nvPr/>
          </p:nvGrpSpPr>
          <p:grpSpPr>
            <a:xfrm>
              <a:off x="3262497" y="1084626"/>
              <a:ext cx="1126854" cy="958123"/>
              <a:chOff x="2892834" y="1141776"/>
              <a:chExt cx="1126854" cy="958123"/>
            </a:xfrm>
          </p:grpSpPr>
          <p:sp>
            <p:nvSpPr>
              <p:cNvPr id="14" name="圆角矩形 13"/>
              <p:cNvSpPr/>
              <p:nvPr/>
            </p:nvSpPr>
            <p:spPr>
              <a:xfrm>
                <a:off x="2943363" y="1141776"/>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5" name="圆角矩形 14"/>
              <p:cNvSpPr/>
              <p:nvPr/>
            </p:nvSpPr>
            <p:spPr>
              <a:xfrm>
                <a:off x="2892834" y="1178024"/>
                <a:ext cx="1063215" cy="901028"/>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2" name="文本框 11"/>
            <p:cNvSpPr txBox="1"/>
            <p:nvPr/>
          </p:nvSpPr>
          <p:spPr>
            <a:xfrm>
              <a:off x="3266480" y="1209433"/>
              <a:ext cx="1030515"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01</a:t>
              </a:r>
              <a:endParaRPr lang="zh-CN" altLang="en-US" sz="2800">
                <a:solidFill>
                  <a:schemeClr val="bg1"/>
                </a:solidFill>
                <a:latin typeface="Impact" panose="020B0806030902050204" pitchFamily="34" charset="0"/>
              </a:endParaRPr>
            </a:p>
          </p:txBody>
        </p:sp>
      </p:grpSp>
      <p:grpSp>
        <p:nvGrpSpPr>
          <p:cNvPr id="16" name="组合 15"/>
          <p:cNvGrpSpPr/>
          <p:nvPr/>
        </p:nvGrpSpPr>
        <p:grpSpPr>
          <a:xfrm>
            <a:off x="1794578" y="1468476"/>
            <a:ext cx="801094" cy="803410"/>
            <a:chOff x="3142025" y="2335585"/>
            <a:chExt cx="1161462" cy="966191"/>
          </a:xfrm>
        </p:grpSpPr>
        <p:grpSp>
          <p:nvGrpSpPr>
            <p:cNvPr id="17" name="组合 16"/>
            <p:cNvGrpSpPr/>
            <p:nvPr/>
          </p:nvGrpSpPr>
          <p:grpSpPr>
            <a:xfrm>
              <a:off x="3155526" y="2335585"/>
              <a:ext cx="1147961" cy="966191"/>
              <a:chOff x="2785863" y="1141409"/>
              <a:chExt cx="1147961" cy="966191"/>
            </a:xfrm>
          </p:grpSpPr>
          <p:sp>
            <p:nvSpPr>
              <p:cNvPr id="21" name="圆角矩形 20"/>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2" name="圆角矩形 21"/>
              <p:cNvSpPr/>
              <p:nvPr/>
            </p:nvSpPr>
            <p:spPr>
              <a:xfrm>
                <a:off x="2785863" y="1141409"/>
                <a:ext cx="1063215" cy="901028"/>
              </a:xfrm>
              <a:prstGeom prst="roundRect">
                <a:avLst>
                  <a:gd name="adj" fmla="val 13889"/>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9" name="文本框 18"/>
            <p:cNvSpPr txBox="1"/>
            <p:nvPr/>
          </p:nvSpPr>
          <p:spPr>
            <a:xfrm>
              <a:off x="3142025" y="2450258"/>
              <a:ext cx="1088129" cy="629231"/>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02</a:t>
              </a:r>
              <a:endParaRPr lang="zh-CN" altLang="en-US" sz="2800">
                <a:solidFill>
                  <a:schemeClr val="bg1"/>
                </a:solidFill>
                <a:latin typeface="Impact" panose="020B0806030902050204" pitchFamily="34" charset="0"/>
              </a:endParaRPr>
            </a:p>
          </p:txBody>
        </p:sp>
      </p:grpSp>
      <p:grpSp>
        <p:nvGrpSpPr>
          <p:cNvPr id="23" name="组合 22"/>
          <p:cNvGrpSpPr/>
          <p:nvPr/>
        </p:nvGrpSpPr>
        <p:grpSpPr>
          <a:xfrm>
            <a:off x="1768077" y="2319148"/>
            <a:ext cx="787200" cy="718592"/>
            <a:chOff x="3227162" y="3591385"/>
            <a:chExt cx="1089578" cy="958123"/>
          </a:xfrm>
        </p:grpSpPr>
        <p:grpSp>
          <p:nvGrpSpPr>
            <p:cNvPr id="24" name="组合 23"/>
            <p:cNvGrpSpPr/>
            <p:nvPr/>
          </p:nvGrpSpPr>
          <p:grpSpPr>
            <a:xfrm>
              <a:off x="3227162" y="3591385"/>
              <a:ext cx="1089578" cy="958123"/>
              <a:chOff x="2857499" y="1149477"/>
              <a:chExt cx="1089578" cy="958123"/>
            </a:xfrm>
          </p:grpSpPr>
          <p:sp>
            <p:nvSpPr>
              <p:cNvPr id="28" name="圆角矩形 27"/>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9" name="圆角矩形 28"/>
              <p:cNvSpPr/>
              <p:nvPr/>
            </p:nvSpPr>
            <p:spPr>
              <a:xfrm>
                <a:off x="2883862" y="1159582"/>
                <a:ext cx="1063215" cy="901028"/>
              </a:xfrm>
              <a:prstGeom prst="roundRect">
                <a:avLst>
                  <a:gd name="adj" fmla="val 13889"/>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26" name="文本框 25"/>
            <p:cNvSpPr txBox="1"/>
            <p:nvPr/>
          </p:nvSpPr>
          <p:spPr>
            <a:xfrm>
              <a:off x="3250771" y="3701112"/>
              <a:ext cx="1030515"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03</a:t>
              </a:r>
              <a:endParaRPr lang="zh-CN" altLang="en-US" sz="2800">
                <a:solidFill>
                  <a:schemeClr val="bg1"/>
                </a:solidFill>
                <a:latin typeface="Impact" panose="020B0806030902050204" pitchFamily="34" charset="0"/>
              </a:endParaRPr>
            </a:p>
          </p:txBody>
        </p:sp>
      </p:grpSp>
      <p:grpSp>
        <p:nvGrpSpPr>
          <p:cNvPr id="30" name="组合 29"/>
          <p:cNvGrpSpPr/>
          <p:nvPr/>
        </p:nvGrpSpPr>
        <p:grpSpPr>
          <a:xfrm>
            <a:off x="1803494" y="3907656"/>
            <a:ext cx="751783" cy="703059"/>
            <a:chOff x="3227162" y="4807549"/>
            <a:chExt cx="1098550" cy="958123"/>
          </a:xfrm>
          <a:solidFill>
            <a:srgbClr val="0070C0"/>
          </a:solidFill>
        </p:grpSpPr>
        <p:grpSp>
          <p:nvGrpSpPr>
            <p:cNvPr id="31" name="组合 30"/>
            <p:cNvGrpSpPr/>
            <p:nvPr/>
          </p:nvGrpSpPr>
          <p:grpSpPr>
            <a:xfrm>
              <a:off x="3227162" y="4807549"/>
              <a:ext cx="1098550" cy="958123"/>
              <a:chOff x="2857499" y="1149477"/>
              <a:chExt cx="1098550" cy="958123"/>
            </a:xfrm>
            <a:grpFill/>
          </p:grpSpPr>
          <p:sp>
            <p:nvSpPr>
              <p:cNvPr id="35" name="圆角矩形 34"/>
              <p:cNvSpPr/>
              <p:nvPr/>
            </p:nvSpPr>
            <p:spPr>
              <a:xfrm>
                <a:off x="2857499" y="1149477"/>
                <a:ext cx="1076325" cy="958123"/>
              </a:xfrm>
              <a:prstGeom prst="roundRect">
                <a:avLst>
                  <a:gd name="adj" fmla="val 1388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6" name="圆角矩形 35"/>
              <p:cNvSpPr/>
              <p:nvPr/>
            </p:nvSpPr>
            <p:spPr>
              <a:xfrm>
                <a:off x="2892834" y="1178024"/>
                <a:ext cx="1063215" cy="901028"/>
              </a:xfrm>
              <a:prstGeom prst="roundRect">
                <a:avLst>
                  <a:gd name="adj" fmla="val 1388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33" name="文本框 32"/>
            <p:cNvSpPr txBox="1"/>
            <p:nvPr/>
          </p:nvSpPr>
          <p:spPr>
            <a:xfrm>
              <a:off x="3250067" y="4917276"/>
              <a:ext cx="1030514" cy="738666"/>
            </a:xfrm>
            <a:prstGeom prst="rect">
              <a:avLst/>
            </a:prstGeom>
            <a:grpFill/>
          </p:spPr>
          <p:txBody>
            <a:bodyPr wrap="square" rtlCol="0">
              <a:spAutoFit/>
            </a:bodyPr>
            <a:lstStyle/>
            <a:p>
              <a:pPr algn="ctr"/>
              <a:r>
                <a:rPr lang="en-US" altLang="zh-CN" sz="2800">
                  <a:solidFill>
                    <a:schemeClr val="bg1"/>
                  </a:solidFill>
                  <a:latin typeface="Impact" panose="020B0806030902050204" pitchFamily="34" charset="0"/>
                </a:rPr>
                <a:t>05</a:t>
              </a:r>
              <a:endParaRPr lang="zh-CN" altLang="en-US" sz="2800">
                <a:solidFill>
                  <a:schemeClr val="bg1"/>
                </a:solidFill>
                <a:latin typeface="Impact" panose="020B0806030902050204" pitchFamily="34" charset="0"/>
              </a:endParaRPr>
            </a:p>
          </p:txBody>
        </p:sp>
      </p:grpSp>
      <p:grpSp>
        <p:nvGrpSpPr>
          <p:cNvPr id="37" name="组合 36"/>
          <p:cNvGrpSpPr/>
          <p:nvPr/>
        </p:nvGrpSpPr>
        <p:grpSpPr>
          <a:xfrm>
            <a:off x="2966726" y="658563"/>
            <a:ext cx="6428734" cy="675771"/>
            <a:chOff x="4555084" y="1092328"/>
            <a:chExt cx="4697323" cy="1150809"/>
          </a:xfrm>
        </p:grpSpPr>
        <p:pic>
          <p:nvPicPr>
            <p:cNvPr id="38" name="图片 37"/>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2041830"/>
              <a:ext cx="3646270" cy="201307"/>
            </a:xfrm>
            <a:prstGeom prst="rect">
              <a:avLst/>
            </a:prstGeom>
          </p:spPr>
        </p:pic>
        <p:grpSp>
          <p:nvGrpSpPr>
            <p:cNvPr id="39" name="组合 38"/>
            <p:cNvGrpSpPr/>
            <p:nvPr/>
          </p:nvGrpSpPr>
          <p:grpSpPr>
            <a:xfrm>
              <a:off x="4555084" y="1092328"/>
              <a:ext cx="4697323" cy="974451"/>
              <a:chOff x="4555084" y="1092328"/>
              <a:chExt cx="4697323" cy="974451"/>
            </a:xfrm>
          </p:grpSpPr>
          <p:pic>
            <p:nvPicPr>
              <p:cNvPr id="40" name="图片 39"/>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00149" y="1414521"/>
                <a:ext cx="958122" cy="346394"/>
              </a:xfrm>
              <a:prstGeom prst="rect">
                <a:avLst/>
              </a:prstGeom>
            </p:spPr>
          </p:pic>
          <p:sp>
            <p:nvSpPr>
              <p:cNvPr id="41" name="圆角矩形 40"/>
              <p:cNvSpPr/>
              <p:nvPr/>
            </p:nvSpPr>
            <p:spPr>
              <a:xfrm>
                <a:off x="4555084" y="1092328"/>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42" name="组合 41"/>
          <p:cNvGrpSpPr/>
          <p:nvPr/>
        </p:nvGrpSpPr>
        <p:grpSpPr>
          <a:xfrm>
            <a:off x="2876101" y="1473747"/>
            <a:ext cx="6523831" cy="735609"/>
            <a:chOff x="4555084" y="2343654"/>
            <a:chExt cx="4697324" cy="1145415"/>
          </a:xfrm>
        </p:grpSpPr>
        <p:pic>
          <p:nvPicPr>
            <p:cNvPr id="43" name="图片 42"/>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3287762"/>
              <a:ext cx="3646270" cy="201307"/>
            </a:xfrm>
            <a:prstGeom prst="rect">
              <a:avLst/>
            </a:prstGeom>
          </p:spPr>
        </p:pic>
        <p:grpSp>
          <p:nvGrpSpPr>
            <p:cNvPr id="44" name="组合 43"/>
            <p:cNvGrpSpPr/>
            <p:nvPr/>
          </p:nvGrpSpPr>
          <p:grpSpPr>
            <a:xfrm>
              <a:off x="4555084" y="2343654"/>
              <a:ext cx="4697324" cy="974451"/>
              <a:chOff x="4555084" y="2343654"/>
              <a:chExt cx="4697324" cy="974451"/>
            </a:xfrm>
          </p:grpSpPr>
          <p:pic>
            <p:nvPicPr>
              <p:cNvPr id="45" name="图片 44"/>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00150" y="2665847"/>
                <a:ext cx="958122" cy="346394"/>
              </a:xfrm>
              <a:prstGeom prst="rect">
                <a:avLst/>
              </a:prstGeom>
            </p:spPr>
          </p:pic>
          <p:sp>
            <p:nvSpPr>
              <p:cNvPr id="46" name="圆角矩形 45"/>
              <p:cNvSpPr/>
              <p:nvPr/>
            </p:nvSpPr>
            <p:spPr>
              <a:xfrm>
                <a:off x="4555084" y="2343654"/>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47" name="组合 46"/>
          <p:cNvGrpSpPr/>
          <p:nvPr/>
        </p:nvGrpSpPr>
        <p:grpSpPr>
          <a:xfrm>
            <a:off x="2878602" y="2320270"/>
            <a:ext cx="6521206" cy="682227"/>
            <a:chOff x="4555084" y="3594980"/>
            <a:chExt cx="4697325" cy="1150703"/>
          </a:xfrm>
        </p:grpSpPr>
        <p:pic>
          <p:nvPicPr>
            <p:cNvPr id="48" name="图片 47"/>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4544376"/>
              <a:ext cx="3646270" cy="201307"/>
            </a:xfrm>
            <a:prstGeom prst="rect">
              <a:avLst/>
            </a:prstGeom>
          </p:spPr>
        </p:pic>
        <p:grpSp>
          <p:nvGrpSpPr>
            <p:cNvPr id="49" name="组合 48"/>
            <p:cNvGrpSpPr/>
            <p:nvPr/>
          </p:nvGrpSpPr>
          <p:grpSpPr>
            <a:xfrm>
              <a:off x="4555084" y="3594980"/>
              <a:ext cx="4697325" cy="974450"/>
              <a:chOff x="4555084" y="3594980"/>
              <a:chExt cx="4697325" cy="974450"/>
            </a:xfrm>
          </p:grpSpPr>
          <p:pic>
            <p:nvPicPr>
              <p:cNvPr id="50" name="图片 49"/>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00151" y="3917172"/>
                <a:ext cx="958122" cy="346394"/>
              </a:xfrm>
              <a:prstGeom prst="rect">
                <a:avLst/>
              </a:prstGeom>
            </p:spPr>
          </p:pic>
          <p:sp>
            <p:nvSpPr>
              <p:cNvPr id="51" name="圆角矩形 50"/>
              <p:cNvSpPr/>
              <p:nvPr/>
            </p:nvSpPr>
            <p:spPr>
              <a:xfrm>
                <a:off x="4555084" y="3594980"/>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52" name="组合 51"/>
          <p:cNvGrpSpPr/>
          <p:nvPr/>
        </p:nvGrpSpPr>
        <p:grpSpPr>
          <a:xfrm>
            <a:off x="2894359" y="3134836"/>
            <a:ext cx="6504672" cy="675771"/>
            <a:chOff x="4555085" y="4807551"/>
            <a:chExt cx="4697322" cy="974450"/>
          </a:xfrm>
        </p:grpSpPr>
        <p:pic>
          <p:nvPicPr>
            <p:cNvPr id="53" name="图片 52"/>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873327" y="5580404"/>
              <a:ext cx="3646270" cy="201307"/>
            </a:xfrm>
            <a:prstGeom prst="rect">
              <a:avLst/>
            </a:prstGeom>
          </p:spPr>
        </p:pic>
        <p:grpSp>
          <p:nvGrpSpPr>
            <p:cNvPr id="54" name="组合 53"/>
            <p:cNvGrpSpPr/>
            <p:nvPr/>
          </p:nvGrpSpPr>
          <p:grpSpPr>
            <a:xfrm>
              <a:off x="4555085" y="4807551"/>
              <a:ext cx="4697322" cy="974450"/>
              <a:chOff x="4555085" y="4807551"/>
              <a:chExt cx="4697322" cy="974450"/>
            </a:xfrm>
          </p:grpSpPr>
          <p:pic>
            <p:nvPicPr>
              <p:cNvPr id="55" name="图片 54"/>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00150" y="5129743"/>
                <a:ext cx="958122" cy="346393"/>
              </a:xfrm>
              <a:prstGeom prst="rect">
                <a:avLst/>
              </a:prstGeom>
            </p:spPr>
          </p:pic>
          <p:sp>
            <p:nvSpPr>
              <p:cNvPr id="56" name="圆角矩形 55"/>
              <p:cNvSpPr/>
              <p:nvPr/>
            </p:nvSpPr>
            <p:spPr>
              <a:xfrm>
                <a:off x="4555085" y="4807551"/>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57" name="组合 56"/>
          <p:cNvGrpSpPr/>
          <p:nvPr/>
        </p:nvGrpSpPr>
        <p:grpSpPr>
          <a:xfrm>
            <a:off x="2435573" y="658563"/>
            <a:ext cx="778013" cy="3964198"/>
            <a:chOff x="3971019" y="796001"/>
            <a:chExt cx="989404" cy="5338506"/>
          </a:xfrm>
        </p:grpSpPr>
        <p:sp>
          <p:nvSpPr>
            <p:cNvPr id="58" name="矩形 57"/>
            <p:cNvSpPr/>
            <p:nvPr/>
          </p:nvSpPr>
          <p:spPr>
            <a:xfrm>
              <a:off x="4614031" y="796001"/>
              <a:ext cx="346392" cy="5287413"/>
            </a:xfrm>
            <a:prstGeom prst="rect">
              <a:avLst/>
            </a:prstGeom>
            <a:gradFill>
              <a:gsLst>
                <a:gs pos="0">
                  <a:schemeClr val="tx1">
                    <a:alpha val="8000"/>
                  </a:schemeClr>
                </a:gs>
                <a:gs pos="100000">
                  <a:srgbClr val="F2F2F2">
                    <a:alpha val="0"/>
                  </a:srgb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9"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60" name="图片 59"/>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5400000">
              <a:off x="1404452" y="3362569"/>
              <a:ext cx="5338505" cy="205371"/>
            </a:xfrm>
            <a:prstGeom prst="rect">
              <a:avLst/>
            </a:prstGeom>
          </p:spPr>
        </p:pic>
        <p:sp>
          <p:nvSpPr>
            <p:cNvPr id="61" name="流程图: 手动输入 32"/>
            <p:cNvSpPr/>
            <p:nvPr/>
          </p:nvSpPr>
          <p:spPr>
            <a:xfrm flipH="1" flipV="1">
              <a:off x="4614203" y="796001"/>
              <a:ext cx="345594" cy="92079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62" name="梯形 61"/>
            <p:cNvSpPr/>
            <p:nvPr/>
          </p:nvSpPr>
          <p:spPr>
            <a:xfrm rot="5400000">
              <a:off x="4085362" y="2026910"/>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63" name="梯形 62"/>
            <p:cNvSpPr/>
            <p:nvPr/>
          </p:nvSpPr>
          <p:spPr>
            <a:xfrm rot="5400000">
              <a:off x="4085362" y="3275907"/>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64" name="梯形 63"/>
            <p:cNvSpPr/>
            <p:nvPr/>
          </p:nvSpPr>
          <p:spPr>
            <a:xfrm rot="5400000">
              <a:off x="4085362" y="4502881"/>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65" name="流程图: 手动输入 32"/>
            <p:cNvSpPr/>
            <p:nvPr/>
          </p:nvSpPr>
          <p:spPr>
            <a:xfrm flipH="1">
              <a:off x="4614203" y="5187950"/>
              <a:ext cx="345594" cy="89546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67" name="文本框 66"/>
          <p:cNvSpPr txBox="1"/>
          <p:nvPr/>
        </p:nvSpPr>
        <p:spPr>
          <a:xfrm>
            <a:off x="2966725" y="732705"/>
            <a:ext cx="5303743" cy="523220"/>
          </a:xfrm>
          <a:prstGeom prst="rect">
            <a:avLst/>
          </a:prstGeom>
          <a:noFill/>
        </p:spPr>
        <p:txBody>
          <a:bodyPr wrap="square" rtlCol="0">
            <a:spAutoFit/>
          </a:bodyPr>
          <a:lstStyle/>
          <a:p>
            <a:r>
              <a:rPr lang="en-US" altLang="zh-CN" sz="2800" b="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Ngôn</a:t>
            </a:r>
            <a:r>
              <a:rPr lang="en-US" altLang="zh-CN" sz="2800" b="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Ngữ</a:t>
            </a:r>
            <a:r>
              <a:rPr lang="en-US" altLang="zh-CN" sz="2800" b="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7" name="矩形 96"/>
          <p:cNvSpPr/>
          <p:nvPr/>
        </p:nvSpPr>
        <p:spPr>
          <a:xfrm>
            <a:off x="2973130" y="1531791"/>
            <a:ext cx="5413511" cy="523220"/>
          </a:xfrm>
          <a:prstGeom prst="rect">
            <a:avLst/>
          </a:prstGeom>
        </p:spPr>
        <p:txBody>
          <a:bodyPr wrap="square">
            <a:spAutoFit/>
          </a:bodyPr>
          <a:lstStyle/>
          <a:p>
            <a:r>
              <a:rPr lang="en-US" altLang="zh-CN"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Số</a:t>
            </a:r>
            <a:r>
              <a:rPr lang="en-US" altLang="zh-CN"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Quy</a:t>
            </a:r>
            <a:r>
              <a:rPr lang="en-US" altLang="zh-CN"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Tắc</a:t>
            </a:r>
            <a:r>
              <a:rPr lang="en-US" altLang="zh-CN"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8" name="矩形 97"/>
          <p:cNvSpPr/>
          <p:nvPr/>
        </p:nvSpPr>
        <p:spPr>
          <a:xfrm>
            <a:off x="2998299" y="2395762"/>
            <a:ext cx="5686815" cy="523220"/>
          </a:xfrm>
          <a:prstGeom prst="rect">
            <a:avLst/>
          </a:prstGeom>
        </p:spPr>
        <p:txBody>
          <a:bodyPr wrap="square">
            <a:spAutoFit/>
          </a:bodyPr>
          <a:lstStyle/>
          <a:p>
            <a:r>
              <a:rPr lang="en-US" altLang="zh-CN" sz="2800" b="1"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Hướng</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Là</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Gì</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9" name="矩形 98"/>
          <p:cNvSpPr/>
          <p:nvPr/>
        </p:nvSpPr>
        <p:spPr>
          <a:xfrm>
            <a:off x="2939120" y="3211216"/>
            <a:ext cx="4595959" cy="523220"/>
          </a:xfrm>
          <a:prstGeom prst="rect">
            <a:avLst/>
          </a:prstGeom>
        </p:spPr>
        <p:txBody>
          <a:bodyPr wrap="square">
            <a:spAutoFit/>
          </a:bodyPr>
          <a:lstStyle/>
          <a:p>
            <a:r>
              <a:rPr lang="en-US" altLang="zh-CN"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Cài</a:t>
            </a:r>
            <a:r>
              <a:rPr lang="en-US" altLang="zh-CN"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Đặt</a:t>
            </a:r>
            <a:r>
              <a:rPr lang="en-US" altLang="zh-CN"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Môi</a:t>
            </a:r>
            <a:r>
              <a:rPr lang="en-US" altLang="zh-CN"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Trường</a:t>
            </a:r>
            <a:endParaRPr lang="zh-CN" altLang="en-US"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84" name="组合 29"/>
          <p:cNvGrpSpPr/>
          <p:nvPr/>
        </p:nvGrpSpPr>
        <p:grpSpPr>
          <a:xfrm>
            <a:off x="1767094" y="3134836"/>
            <a:ext cx="788184" cy="723034"/>
            <a:chOff x="2957626" y="3769915"/>
            <a:chExt cx="1113652" cy="964046"/>
          </a:xfrm>
        </p:grpSpPr>
        <p:grpSp>
          <p:nvGrpSpPr>
            <p:cNvPr id="85" name="组合 30"/>
            <p:cNvGrpSpPr/>
            <p:nvPr/>
          </p:nvGrpSpPr>
          <p:grpSpPr>
            <a:xfrm>
              <a:off x="2957626" y="3769915"/>
              <a:ext cx="1113652" cy="964046"/>
              <a:chOff x="2587963" y="111843"/>
              <a:chExt cx="1113652" cy="964046"/>
            </a:xfrm>
          </p:grpSpPr>
          <p:sp>
            <p:nvSpPr>
              <p:cNvPr id="88" name="圆角矩形 34"/>
              <p:cNvSpPr/>
              <p:nvPr/>
            </p:nvSpPr>
            <p:spPr>
              <a:xfrm>
                <a:off x="2587963" y="117766"/>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89" name="圆角矩形 35"/>
              <p:cNvSpPr/>
              <p:nvPr/>
            </p:nvSpPr>
            <p:spPr>
              <a:xfrm>
                <a:off x="2638400" y="111843"/>
                <a:ext cx="1063215" cy="901028"/>
              </a:xfrm>
              <a:prstGeom prst="roundRect">
                <a:avLst>
                  <a:gd name="adj" fmla="val 13889"/>
                </a:avLst>
              </a:prstGeom>
              <a:solidFill>
                <a:srgbClr val="663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86" name="文本框 32"/>
            <p:cNvSpPr txBox="1"/>
            <p:nvPr/>
          </p:nvSpPr>
          <p:spPr>
            <a:xfrm>
              <a:off x="3008886" y="3882010"/>
              <a:ext cx="1030514"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04</a:t>
              </a:r>
              <a:endParaRPr lang="zh-CN" altLang="en-US" sz="2800">
                <a:solidFill>
                  <a:schemeClr val="bg1"/>
                </a:solidFill>
                <a:latin typeface="Impact" panose="020B0806030902050204" pitchFamily="34" charset="0"/>
              </a:endParaRPr>
            </a:p>
          </p:txBody>
        </p:sp>
      </p:grpSp>
      <p:grpSp>
        <p:nvGrpSpPr>
          <p:cNvPr id="91" name="组合 51"/>
          <p:cNvGrpSpPr/>
          <p:nvPr/>
        </p:nvGrpSpPr>
        <p:grpSpPr>
          <a:xfrm>
            <a:off x="2978793" y="3904026"/>
            <a:ext cx="6469420" cy="718736"/>
            <a:chOff x="4555084" y="4807549"/>
            <a:chExt cx="4697323" cy="974452"/>
          </a:xfrm>
        </p:grpSpPr>
        <p:pic>
          <p:nvPicPr>
            <p:cNvPr id="92" name="图片 52"/>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873327" y="5580404"/>
              <a:ext cx="3646270" cy="201307"/>
            </a:xfrm>
            <a:prstGeom prst="rect">
              <a:avLst/>
            </a:prstGeom>
          </p:spPr>
        </p:pic>
        <p:grpSp>
          <p:nvGrpSpPr>
            <p:cNvPr id="103" name="组合 53"/>
            <p:cNvGrpSpPr/>
            <p:nvPr/>
          </p:nvGrpSpPr>
          <p:grpSpPr>
            <a:xfrm>
              <a:off x="4555084" y="4807549"/>
              <a:ext cx="4697323" cy="974452"/>
              <a:chOff x="4555084" y="4807549"/>
              <a:chExt cx="4697323" cy="974452"/>
            </a:xfrm>
          </p:grpSpPr>
          <p:pic>
            <p:nvPicPr>
              <p:cNvPr id="104" name="图片 54"/>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00150" y="5129743"/>
                <a:ext cx="958122" cy="346393"/>
              </a:xfrm>
              <a:prstGeom prst="rect">
                <a:avLst/>
              </a:prstGeom>
            </p:spPr>
          </p:pic>
          <p:sp>
            <p:nvSpPr>
              <p:cNvPr id="105" name="圆角矩形 55"/>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sp>
        <p:nvSpPr>
          <p:cNvPr id="106" name="矩形 98"/>
          <p:cNvSpPr/>
          <p:nvPr/>
        </p:nvSpPr>
        <p:spPr>
          <a:xfrm>
            <a:off x="2704170" y="4020730"/>
            <a:ext cx="6929429" cy="523220"/>
          </a:xfrm>
          <a:prstGeom prst="rect">
            <a:avLst/>
          </a:prstGeom>
        </p:spPr>
        <p:txBody>
          <a:bodyPr wrap="square">
            <a:spAutoFit/>
          </a:bodyPr>
          <a:lstStyle/>
          <a:p>
            <a:r>
              <a:rPr lang="en-US" altLang="zh-CN" sz="2800" b="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Chương </a:t>
            </a:r>
            <a:r>
              <a:rPr lang="en-US" altLang="zh-CN" sz="2800" b="1" err="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HelloWorld </a:t>
            </a:r>
            <a:r>
              <a:rPr lang="en-US" altLang="zh-CN" sz="2800" b="1" err="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Đầu</a:t>
            </a:r>
            <a:r>
              <a:rPr lang="en-US" altLang="zh-CN" sz="2800" b="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Tiên</a:t>
            </a:r>
            <a:endParaRPr lang="zh-CN" altLang="en-US" sz="2800" b="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 fill="hold"/>
                                        <p:tgtEl>
                                          <p:spTgt spid="4"/>
                                        </p:tgtEl>
                                        <p:attrNameLst>
                                          <p:attrName>ppt_w</p:attrName>
                                        </p:attrNameLst>
                                      </p:cBhvr>
                                      <p:tavLst>
                                        <p:tav tm="0">
                                          <p:val>
                                            <p:fltVal val="0"/>
                                          </p:val>
                                        </p:tav>
                                        <p:tav tm="100000">
                                          <p:val>
                                            <p:strVal val="#ppt_w"/>
                                          </p:val>
                                        </p:tav>
                                      </p:tavLst>
                                    </p:anim>
                                    <p:anim calcmode="lin" valueType="num">
                                      <p:cBhvr>
                                        <p:cTn id="8" dur="100" fill="hold"/>
                                        <p:tgtEl>
                                          <p:spTgt spid="4"/>
                                        </p:tgtEl>
                                        <p:attrNameLst>
                                          <p:attrName>ppt_h</p:attrName>
                                        </p:attrNameLst>
                                      </p:cBhvr>
                                      <p:tavLst>
                                        <p:tav tm="0">
                                          <p:val>
                                            <p:fltVal val="0"/>
                                          </p:val>
                                        </p:tav>
                                        <p:tav tm="100000">
                                          <p:val>
                                            <p:strVal val="#ppt_h"/>
                                          </p:val>
                                        </p:tav>
                                      </p:tavLst>
                                    </p:anim>
                                    <p:animEffect transition="in" filter="fade">
                                      <p:cBhvr>
                                        <p:cTn id="9" dur="100"/>
                                        <p:tgtEl>
                                          <p:spTgt spid="4"/>
                                        </p:tgtEl>
                                      </p:cBhvr>
                                    </p:animEffect>
                                  </p:childTnLst>
                                </p:cTn>
                              </p:par>
                              <p:par>
                                <p:cTn id="10" presetID="6" presetClass="emph" presetSubtype="0" fill="hold" nodeType="withEffect">
                                  <p:stCondLst>
                                    <p:cond delay="100"/>
                                  </p:stCondLst>
                                  <p:childTnLst>
                                    <p:animScale>
                                      <p:cBhvr>
                                        <p:cTn id="11" dur="100" fill="hold"/>
                                        <p:tgtEl>
                                          <p:spTgt spid="4"/>
                                        </p:tgtEl>
                                      </p:cBhvr>
                                      <p:by x="110000" y="110000"/>
                                    </p:animScale>
                                  </p:childTnLst>
                                </p:cTn>
                              </p:par>
                              <p:par>
                                <p:cTn id="12" presetID="6" presetClass="emph" presetSubtype="0" fill="hold" nodeType="withEffect">
                                  <p:stCondLst>
                                    <p:cond delay="200"/>
                                  </p:stCondLst>
                                  <p:childTnLst>
                                    <p:animScale>
                                      <p:cBhvr>
                                        <p:cTn id="13" dur="200" fill="hold"/>
                                        <p:tgtEl>
                                          <p:spTgt spid="4"/>
                                        </p:tgtEl>
                                      </p:cBhvr>
                                      <p:by x="90000" y="90000"/>
                                    </p:animScale>
                                  </p:childTnLst>
                                </p:cTn>
                              </p:par>
                              <p:par>
                                <p:cTn id="14" presetID="6" presetClass="emph" presetSubtype="0" fill="hold" nodeType="withEffect">
                                  <p:stCondLst>
                                    <p:cond delay="400"/>
                                  </p:stCondLst>
                                  <p:childTnLst>
                                    <p:animScale>
                                      <p:cBhvr>
                                        <p:cTn id="15" dur="100" fill="hold"/>
                                        <p:tgtEl>
                                          <p:spTgt spid="4"/>
                                        </p:tgtEl>
                                      </p:cBhvr>
                                      <p:by x="105000" y="105000"/>
                                    </p:animScale>
                                  </p:childTnLst>
                                </p:cTn>
                              </p:par>
                              <p:par>
                                <p:cTn id="16" presetID="6" presetClass="emph" presetSubtype="0" fill="hold" nodeType="withEffect">
                                  <p:stCondLst>
                                    <p:cond delay="500"/>
                                  </p:stCondLst>
                                  <p:childTnLst>
                                    <p:animScale>
                                      <p:cBhvr>
                                        <p:cTn id="17" dur="200" fill="hold"/>
                                        <p:tgtEl>
                                          <p:spTgt spid="4"/>
                                        </p:tgtEl>
                                      </p:cBhvr>
                                      <p:by x="95000" y="95000"/>
                                    </p:animScale>
                                  </p:childTnLst>
                                </p:cTn>
                              </p:par>
                            </p:childTnLst>
                          </p:cTn>
                        </p:par>
                        <p:par>
                          <p:cTn id="18" fill="hold">
                            <p:stCondLst>
                              <p:cond delay="500"/>
                            </p:stCondLst>
                            <p:childTnLst>
                              <p:par>
                                <p:cTn id="19" presetID="16" presetClass="entr" presetSubtype="42" fill="hold" nodeType="after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barn(outHorizontal)">
                                      <p:cBhvr>
                                        <p:cTn id="21" dur="500"/>
                                        <p:tgtEl>
                                          <p:spTgt spid="57"/>
                                        </p:tgtEl>
                                      </p:cBhvr>
                                    </p:animEffect>
                                  </p:childTnLst>
                                </p:cTn>
                              </p:par>
                            </p:childTnLst>
                          </p:cTn>
                        </p:par>
                        <p:par>
                          <p:cTn id="22" fill="hold">
                            <p:stCondLst>
                              <p:cond delay="1000"/>
                            </p:stCondLst>
                            <p:childTnLst>
                              <p:par>
                                <p:cTn id="23" presetID="12" presetClass="entr" presetSubtype="2"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p:tgtEl>
                                          <p:spTgt spid="9"/>
                                        </p:tgtEl>
                                        <p:attrNameLst>
                                          <p:attrName>ppt_x</p:attrName>
                                        </p:attrNameLst>
                                      </p:cBhvr>
                                      <p:tavLst>
                                        <p:tav tm="0">
                                          <p:val>
                                            <p:strVal val="#ppt_x+#ppt_w*1.125000"/>
                                          </p:val>
                                        </p:tav>
                                        <p:tav tm="100000">
                                          <p:val>
                                            <p:strVal val="#ppt_x"/>
                                          </p:val>
                                        </p:tav>
                                      </p:tavLst>
                                    </p:anim>
                                    <p:animEffect transition="in" filter="wipe(left)">
                                      <p:cBhvr>
                                        <p:cTn id="26" dur="500"/>
                                        <p:tgtEl>
                                          <p:spTgt spid="9"/>
                                        </p:tgtEl>
                                      </p:cBhvr>
                                    </p:animEffect>
                                  </p:childTnLst>
                                </p:cTn>
                              </p:par>
                              <p:par>
                                <p:cTn id="27" presetID="12" presetClass="entr" presetSubtype="8"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p:tgtEl>
                                          <p:spTgt spid="37"/>
                                        </p:tgtEl>
                                        <p:attrNameLst>
                                          <p:attrName>ppt_x</p:attrName>
                                        </p:attrNameLst>
                                      </p:cBhvr>
                                      <p:tavLst>
                                        <p:tav tm="0">
                                          <p:val>
                                            <p:strVal val="#ppt_x-#ppt_w*1.125000"/>
                                          </p:val>
                                        </p:tav>
                                        <p:tav tm="100000">
                                          <p:val>
                                            <p:strVal val="#ppt_x"/>
                                          </p:val>
                                        </p:tav>
                                      </p:tavLst>
                                    </p:anim>
                                    <p:animEffect transition="in" filter="wipe(right)">
                                      <p:cBhvr>
                                        <p:cTn id="30" dur="500"/>
                                        <p:tgtEl>
                                          <p:spTgt spid="37"/>
                                        </p:tgtEl>
                                      </p:cBhvr>
                                    </p:animEffect>
                                  </p:childTnLst>
                                </p:cTn>
                              </p:par>
                            </p:childTnLst>
                          </p:cTn>
                        </p:par>
                        <p:par>
                          <p:cTn id="31" fill="hold">
                            <p:stCondLst>
                              <p:cond delay="1500"/>
                            </p:stCondLst>
                            <p:childTnLst>
                              <p:par>
                                <p:cTn id="32" presetID="12" presetClass="entr" presetSubtype="2"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p:tgtEl>
                                          <p:spTgt spid="16"/>
                                        </p:tgtEl>
                                        <p:attrNameLst>
                                          <p:attrName>ppt_x</p:attrName>
                                        </p:attrNameLst>
                                      </p:cBhvr>
                                      <p:tavLst>
                                        <p:tav tm="0">
                                          <p:val>
                                            <p:strVal val="#ppt_x+#ppt_w*1.125000"/>
                                          </p:val>
                                        </p:tav>
                                        <p:tav tm="100000">
                                          <p:val>
                                            <p:strVal val="#ppt_x"/>
                                          </p:val>
                                        </p:tav>
                                      </p:tavLst>
                                    </p:anim>
                                    <p:animEffect transition="in" filter="wipe(left)">
                                      <p:cBhvr>
                                        <p:cTn id="35" dur="500"/>
                                        <p:tgtEl>
                                          <p:spTgt spid="16"/>
                                        </p:tgtEl>
                                      </p:cBhvr>
                                    </p:animEffect>
                                  </p:childTnLst>
                                </p:cTn>
                              </p:par>
                              <p:par>
                                <p:cTn id="36" presetID="12" presetClass="entr" presetSubtype="8"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 calcmode="lin" valueType="num">
                                      <p:cBhvr additive="base">
                                        <p:cTn id="38" dur="500"/>
                                        <p:tgtEl>
                                          <p:spTgt spid="42"/>
                                        </p:tgtEl>
                                        <p:attrNameLst>
                                          <p:attrName>ppt_x</p:attrName>
                                        </p:attrNameLst>
                                      </p:cBhvr>
                                      <p:tavLst>
                                        <p:tav tm="0">
                                          <p:val>
                                            <p:strVal val="#ppt_x-#ppt_w*1.125000"/>
                                          </p:val>
                                        </p:tav>
                                        <p:tav tm="100000">
                                          <p:val>
                                            <p:strVal val="#ppt_x"/>
                                          </p:val>
                                        </p:tav>
                                      </p:tavLst>
                                    </p:anim>
                                    <p:animEffect transition="in" filter="wipe(right)">
                                      <p:cBhvr>
                                        <p:cTn id="39" dur="500"/>
                                        <p:tgtEl>
                                          <p:spTgt spid="42"/>
                                        </p:tgtEl>
                                      </p:cBhvr>
                                    </p:animEffect>
                                  </p:childTnLst>
                                </p:cTn>
                              </p:par>
                            </p:childTnLst>
                          </p:cTn>
                        </p:par>
                        <p:par>
                          <p:cTn id="40" fill="hold">
                            <p:stCondLst>
                              <p:cond delay="2000"/>
                            </p:stCondLst>
                            <p:childTnLst>
                              <p:par>
                                <p:cTn id="41" presetID="12" presetClass="entr" presetSubtype="2"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p:tgtEl>
                                          <p:spTgt spid="23"/>
                                        </p:tgtEl>
                                        <p:attrNameLst>
                                          <p:attrName>ppt_x</p:attrName>
                                        </p:attrNameLst>
                                      </p:cBhvr>
                                      <p:tavLst>
                                        <p:tav tm="0">
                                          <p:val>
                                            <p:strVal val="#ppt_x+#ppt_w*1.125000"/>
                                          </p:val>
                                        </p:tav>
                                        <p:tav tm="100000">
                                          <p:val>
                                            <p:strVal val="#ppt_x"/>
                                          </p:val>
                                        </p:tav>
                                      </p:tavLst>
                                    </p:anim>
                                    <p:animEffect transition="in" filter="wipe(left)">
                                      <p:cBhvr>
                                        <p:cTn id="44" dur="500"/>
                                        <p:tgtEl>
                                          <p:spTgt spid="23"/>
                                        </p:tgtEl>
                                      </p:cBhvr>
                                    </p:animEffect>
                                  </p:childTnLst>
                                </p:cTn>
                              </p:par>
                              <p:par>
                                <p:cTn id="45" presetID="12" presetClass="entr" presetSubtype="8"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additive="base">
                                        <p:cTn id="47" dur="500"/>
                                        <p:tgtEl>
                                          <p:spTgt spid="47"/>
                                        </p:tgtEl>
                                        <p:attrNameLst>
                                          <p:attrName>ppt_x</p:attrName>
                                        </p:attrNameLst>
                                      </p:cBhvr>
                                      <p:tavLst>
                                        <p:tav tm="0">
                                          <p:val>
                                            <p:strVal val="#ppt_x-#ppt_w*1.125000"/>
                                          </p:val>
                                        </p:tav>
                                        <p:tav tm="100000">
                                          <p:val>
                                            <p:strVal val="#ppt_x"/>
                                          </p:val>
                                        </p:tav>
                                      </p:tavLst>
                                    </p:anim>
                                    <p:animEffect transition="in" filter="wipe(right)">
                                      <p:cBhvr>
                                        <p:cTn id="48" dur="500"/>
                                        <p:tgtEl>
                                          <p:spTgt spid="47"/>
                                        </p:tgtEl>
                                      </p:cBhvr>
                                    </p:animEffect>
                                  </p:childTnLst>
                                </p:cTn>
                              </p:par>
                            </p:childTnLst>
                          </p:cTn>
                        </p:par>
                        <p:par>
                          <p:cTn id="49" fill="hold">
                            <p:stCondLst>
                              <p:cond delay="2500"/>
                            </p:stCondLst>
                            <p:childTnLst>
                              <p:par>
                                <p:cTn id="50" presetID="12" presetClass="entr" presetSubtype="2"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anim calcmode="lin" valueType="num">
                                      <p:cBhvr additive="base">
                                        <p:cTn id="52" dur="500"/>
                                        <p:tgtEl>
                                          <p:spTgt spid="30"/>
                                        </p:tgtEl>
                                        <p:attrNameLst>
                                          <p:attrName>ppt_x</p:attrName>
                                        </p:attrNameLst>
                                      </p:cBhvr>
                                      <p:tavLst>
                                        <p:tav tm="0">
                                          <p:val>
                                            <p:strVal val="#ppt_x+#ppt_w*1.125000"/>
                                          </p:val>
                                        </p:tav>
                                        <p:tav tm="100000">
                                          <p:val>
                                            <p:strVal val="#ppt_x"/>
                                          </p:val>
                                        </p:tav>
                                      </p:tavLst>
                                    </p:anim>
                                    <p:animEffect transition="in" filter="wipe(left)">
                                      <p:cBhvr>
                                        <p:cTn id="53" dur="500"/>
                                        <p:tgtEl>
                                          <p:spTgt spid="30"/>
                                        </p:tgtEl>
                                      </p:cBhvr>
                                    </p:animEffect>
                                  </p:childTnLst>
                                </p:cTn>
                              </p:par>
                              <p:par>
                                <p:cTn id="54" presetID="12" presetClass="entr" presetSubtype="8" fill="hold" nodeType="withEffect">
                                  <p:stCondLst>
                                    <p:cond delay="0"/>
                                  </p:stCondLst>
                                  <p:childTnLst>
                                    <p:set>
                                      <p:cBhvr>
                                        <p:cTn id="55" dur="1" fill="hold">
                                          <p:stCondLst>
                                            <p:cond delay="0"/>
                                          </p:stCondLst>
                                        </p:cTn>
                                        <p:tgtEl>
                                          <p:spTgt spid="52"/>
                                        </p:tgtEl>
                                        <p:attrNameLst>
                                          <p:attrName>style.visibility</p:attrName>
                                        </p:attrNameLst>
                                      </p:cBhvr>
                                      <p:to>
                                        <p:strVal val="visible"/>
                                      </p:to>
                                    </p:set>
                                    <p:anim calcmode="lin" valueType="num">
                                      <p:cBhvr additive="base">
                                        <p:cTn id="56" dur="500"/>
                                        <p:tgtEl>
                                          <p:spTgt spid="52"/>
                                        </p:tgtEl>
                                        <p:attrNameLst>
                                          <p:attrName>ppt_x</p:attrName>
                                        </p:attrNameLst>
                                      </p:cBhvr>
                                      <p:tavLst>
                                        <p:tav tm="0">
                                          <p:val>
                                            <p:strVal val="#ppt_x-#ppt_w*1.125000"/>
                                          </p:val>
                                        </p:tav>
                                        <p:tav tm="100000">
                                          <p:val>
                                            <p:strVal val="#ppt_x"/>
                                          </p:val>
                                        </p:tav>
                                      </p:tavLst>
                                    </p:anim>
                                    <p:animEffect transition="in" filter="wipe(right)">
                                      <p:cBhvr>
                                        <p:cTn id="57" dur="500"/>
                                        <p:tgtEl>
                                          <p:spTgt spid="52"/>
                                        </p:tgtEl>
                                      </p:cBhvr>
                                    </p:animEffect>
                                  </p:childTnLst>
                                </p:cTn>
                              </p:par>
                            </p:childTnLst>
                          </p:cTn>
                        </p:par>
                        <p:par>
                          <p:cTn id="58" fill="hold">
                            <p:stCondLst>
                              <p:cond delay="3000"/>
                            </p:stCondLst>
                            <p:childTnLst>
                              <p:par>
                                <p:cTn id="59" presetID="12" presetClass="entr" presetSubtype="2" fill="hold" nodeType="afterEffect">
                                  <p:stCondLst>
                                    <p:cond delay="0"/>
                                  </p:stCondLst>
                                  <p:childTnLst>
                                    <p:set>
                                      <p:cBhvr>
                                        <p:cTn id="60" dur="1" fill="hold">
                                          <p:stCondLst>
                                            <p:cond delay="0"/>
                                          </p:stCondLst>
                                        </p:cTn>
                                        <p:tgtEl>
                                          <p:spTgt spid="84"/>
                                        </p:tgtEl>
                                        <p:attrNameLst>
                                          <p:attrName>style.visibility</p:attrName>
                                        </p:attrNameLst>
                                      </p:cBhvr>
                                      <p:to>
                                        <p:strVal val="visible"/>
                                      </p:to>
                                    </p:set>
                                    <p:anim calcmode="lin" valueType="num">
                                      <p:cBhvr additive="base">
                                        <p:cTn id="61" dur="500"/>
                                        <p:tgtEl>
                                          <p:spTgt spid="84"/>
                                        </p:tgtEl>
                                        <p:attrNameLst>
                                          <p:attrName>ppt_x</p:attrName>
                                        </p:attrNameLst>
                                      </p:cBhvr>
                                      <p:tavLst>
                                        <p:tav tm="0">
                                          <p:val>
                                            <p:strVal val="#ppt_x+#ppt_w*1.125000"/>
                                          </p:val>
                                        </p:tav>
                                        <p:tav tm="100000">
                                          <p:val>
                                            <p:strVal val="#ppt_x"/>
                                          </p:val>
                                        </p:tav>
                                      </p:tavLst>
                                    </p:anim>
                                    <p:animEffect transition="in" filter="wipe(left)">
                                      <p:cBhvr>
                                        <p:cTn id="62" dur="500"/>
                                        <p:tgtEl>
                                          <p:spTgt spid="84"/>
                                        </p:tgtEl>
                                      </p:cBhvr>
                                    </p:animEffect>
                                  </p:childTnLst>
                                </p:cTn>
                              </p:par>
                              <p:par>
                                <p:cTn id="63" presetID="12" presetClass="entr" presetSubtype="8" fill="hold" nodeType="withEffect">
                                  <p:stCondLst>
                                    <p:cond delay="0"/>
                                  </p:stCondLst>
                                  <p:childTnLst>
                                    <p:set>
                                      <p:cBhvr>
                                        <p:cTn id="64" dur="1" fill="hold">
                                          <p:stCondLst>
                                            <p:cond delay="0"/>
                                          </p:stCondLst>
                                        </p:cTn>
                                        <p:tgtEl>
                                          <p:spTgt spid="91"/>
                                        </p:tgtEl>
                                        <p:attrNameLst>
                                          <p:attrName>style.visibility</p:attrName>
                                        </p:attrNameLst>
                                      </p:cBhvr>
                                      <p:to>
                                        <p:strVal val="visible"/>
                                      </p:to>
                                    </p:set>
                                    <p:anim calcmode="lin" valueType="num">
                                      <p:cBhvr additive="base">
                                        <p:cTn id="65" dur="500"/>
                                        <p:tgtEl>
                                          <p:spTgt spid="91"/>
                                        </p:tgtEl>
                                        <p:attrNameLst>
                                          <p:attrName>ppt_x</p:attrName>
                                        </p:attrNameLst>
                                      </p:cBhvr>
                                      <p:tavLst>
                                        <p:tav tm="0">
                                          <p:val>
                                            <p:strVal val="#ppt_x-#ppt_w*1.125000"/>
                                          </p:val>
                                        </p:tav>
                                        <p:tav tm="100000">
                                          <p:val>
                                            <p:strVal val="#ppt_x"/>
                                          </p:val>
                                        </p:tav>
                                      </p:tavLst>
                                    </p:anim>
                                    <p:animEffect transition="in" filter="wipe(right)">
                                      <p:cBhvr>
                                        <p:cTn id="66"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223484" y="126173"/>
            <a:ext cx="8712598" cy="852875"/>
            <a:chOff x="3129129" y="1121776"/>
            <a:chExt cx="5933741" cy="1171624"/>
          </a:xfrm>
        </p:grpSpPr>
        <p:sp>
          <p:nvSpPr>
            <p:cNvPr id="79" name="圆角矩形 7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71638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81" name="组合 80"/>
          <p:cNvGrpSpPr/>
          <p:nvPr/>
        </p:nvGrpSpPr>
        <p:grpSpPr>
          <a:xfrm>
            <a:off x="378907" y="54454"/>
            <a:ext cx="1161135" cy="1340607"/>
            <a:chOff x="3150395" y="933507"/>
            <a:chExt cx="1559927" cy="1839452"/>
          </a:xfrm>
        </p:grpSpPr>
        <p:grpSp>
          <p:nvGrpSpPr>
            <p:cNvPr id="82" name="组合 81"/>
            <p:cNvGrpSpPr/>
            <p:nvPr/>
          </p:nvGrpSpPr>
          <p:grpSpPr>
            <a:xfrm>
              <a:off x="3150395" y="933507"/>
              <a:ext cx="1559927" cy="1839452"/>
              <a:chOff x="3222820" y="1148080"/>
              <a:chExt cx="1484216" cy="1750177"/>
            </a:xfrm>
          </p:grpSpPr>
          <p:grpSp>
            <p:nvGrpSpPr>
              <p:cNvPr id="86" name="组合 85"/>
              <p:cNvGrpSpPr/>
              <p:nvPr/>
            </p:nvGrpSpPr>
            <p:grpSpPr>
              <a:xfrm>
                <a:off x="3420363" y="1295115"/>
                <a:ext cx="1286673" cy="1603142"/>
                <a:chOff x="7380501" y="2927402"/>
                <a:chExt cx="2311887" cy="2880512"/>
              </a:xfrm>
            </p:grpSpPr>
            <p:sp>
              <p:nvSpPr>
                <p:cNvPr id="8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820" y="1148080"/>
                <a:ext cx="1284821"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438455" y="1314947"/>
              <a:ext cx="774240" cy="615553"/>
            </a:xfrm>
            <a:prstGeom prst="rect">
              <a:avLst/>
            </a:prstGeom>
            <a:noFill/>
          </p:spPr>
          <p:txBody>
            <a:bodyPr wrap="square" rtlCol="0">
              <a:spAutoFit/>
            </a:bodyPr>
            <a:lstStyle/>
            <a:p>
              <a:pPr algn="ctr"/>
              <a:r>
                <a:rPr lang="en-US" altLang="zh-CN" sz="2400">
                  <a:solidFill>
                    <a:srgbClr val="01ACBE"/>
                  </a:solidFill>
                  <a:latin typeface="Impact" panose="020B0806030902050204" pitchFamily="34" charset="0"/>
                </a:rPr>
                <a:t>02</a:t>
              </a:r>
              <a:endParaRPr lang="zh-CN" altLang="en-US" sz="2400">
                <a:solidFill>
                  <a:srgbClr val="01ACBE"/>
                </a:solidFill>
                <a:latin typeface="Impact" panose="020B0806030902050204" pitchFamily="34" charset="0"/>
              </a:endParaRPr>
            </a:p>
          </p:txBody>
        </p:sp>
      </p:grpSp>
      <p:sp>
        <p:nvSpPr>
          <p:cNvPr id="91" name="文本框 90"/>
          <p:cNvSpPr txBox="1"/>
          <p:nvPr/>
        </p:nvSpPr>
        <p:spPr>
          <a:xfrm>
            <a:off x="1467345" y="290211"/>
            <a:ext cx="6148480" cy="523220"/>
          </a:xfrm>
          <a:prstGeom prst="rect">
            <a:avLst/>
          </a:prstGeom>
          <a:noFill/>
        </p:spPr>
        <p:txBody>
          <a:bodyPr wrap="square" rtlCol="0">
            <a:spAutoFit/>
          </a:bodyPr>
          <a:lstStyle/>
          <a:p>
            <a:r>
              <a:rPr lang="en-US" altLang="zh-CN" sz="2800" err="1">
                <a:solidFill>
                  <a:schemeClr val="bg1"/>
                </a:solidFill>
                <a:latin typeface="Times New Roman" panose="02020603050405020304" pitchFamily="18" charset="0"/>
                <a:cs typeface="Times New Roman" panose="02020603050405020304" pitchFamily="18" charset="0"/>
              </a:rPr>
              <a:t>Một</a:t>
            </a:r>
            <a:r>
              <a:rPr lang="en-US" altLang="zh-CN" sz="2800">
                <a:solidFill>
                  <a:schemeClr val="bg1"/>
                </a:solidFill>
                <a:latin typeface="Times New Roman" panose="02020603050405020304" pitchFamily="18" charset="0"/>
                <a:cs typeface="Times New Roman" panose="02020603050405020304" pitchFamily="18" charset="0"/>
              </a:rPr>
              <a:t> </a:t>
            </a:r>
            <a:r>
              <a:rPr lang="en-US" altLang="zh-CN" sz="2800" err="1">
                <a:solidFill>
                  <a:schemeClr val="bg1"/>
                </a:solidFill>
                <a:latin typeface="Times New Roman" panose="02020603050405020304" pitchFamily="18" charset="0"/>
                <a:cs typeface="Times New Roman" panose="02020603050405020304" pitchFamily="18" charset="0"/>
              </a:rPr>
              <a:t>Số</a:t>
            </a:r>
            <a:r>
              <a:rPr lang="en-US" altLang="zh-CN" sz="2800">
                <a:solidFill>
                  <a:schemeClr val="bg1"/>
                </a:solidFill>
                <a:latin typeface="Times New Roman" panose="02020603050405020304" pitchFamily="18" charset="0"/>
                <a:cs typeface="Times New Roman" panose="02020603050405020304" pitchFamily="18" charset="0"/>
              </a:rPr>
              <a:t> </a:t>
            </a:r>
            <a:r>
              <a:rPr lang="en-US" altLang="zh-CN" sz="2800" err="1">
                <a:solidFill>
                  <a:schemeClr val="bg1"/>
                </a:solidFill>
                <a:latin typeface="Times New Roman" panose="02020603050405020304" pitchFamily="18" charset="0"/>
                <a:cs typeface="Times New Roman" panose="02020603050405020304" pitchFamily="18" charset="0"/>
              </a:rPr>
              <a:t>Quy</a:t>
            </a:r>
            <a:r>
              <a:rPr lang="en-US" altLang="zh-CN" sz="2800">
                <a:solidFill>
                  <a:schemeClr val="bg1"/>
                </a:solidFill>
                <a:latin typeface="Times New Roman" panose="02020603050405020304" pitchFamily="18" charset="0"/>
                <a:cs typeface="Times New Roman" panose="02020603050405020304" pitchFamily="18" charset="0"/>
              </a:rPr>
              <a:t> </a:t>
            </a:r>
            <a:r>
              <a:rPr lang="en-US" altLang="zh-CN" sz="2800" err="1">
                <a:solidFill>
                  <a:schemeClr val="bg1"/>
                </a:solidFill>
                <a:latin typeface="Times New Roman" panose="02020603050405020304" pitchFamily="18" charset="0"/>
                <a:cs typeface="Times New Roman" panose="02020603050405020304" pitchFamily="18" charset="0"/>
              </a:rPr>
              <a:t>Tắc</a:t>
            </a:r>
            <a:r>
              <a:rPr lang="en-US" altLang="zh-CN" sz="2800">
                <a:solidFill>
                  <a:schemeClr val="bg1"/>
                </a:solidFill>
                <a:latin typeface="Times New Roman" panose="02020603050405020304" pitchFamily="18" charset="0"/>
                <a:cs typeface="Times New Roman" panose="02020603050405020304" pitchFamily="18" charset="0"/>
              </a:rPr>
              <a:t> </a:t>
            </a:r>
            <a:r>
              <a:rPr lang="en-US" altLang="zh-CN" sz="2800" err="1">
                <a:solidFill>
                  <a:schemeClr val="bg1"/>
                </a:solidFill>
                <a:latin typeface="Times New Roman" panose="02020603050405020304" pitchFamily="18" charset="0"/>
                <a:cs typeface="Times New Roman" panose="02020603050405020304" pitchFamily="18" charset="0"/>
              </a:rPr>
              <a:t>Trong</a:t>
            </a:r>
            <a:r>
              <a:rPr lang="en-US" altLang="zh-CN" sz="2800">
                <a:solidFill>
                  <a:schemeClr val="bg1"/>
                </a:solidFill>
                <a:latin typeface="Times New Roman" panose="02020603050405020304" pitchFamily="18" charset="0"/>
                <a:cs typeface="Times New Roman" panose="02020603050405020304" pitchFamily="18" charset="0"/>
              </a:rPr>
              <a:t> Java</a:t>
            </a:r>
            <a:endParaRPr lang="zh-CN" altLang="en-US" sz="2800">
              <a:solidFill>
                <a:schemeClr val="bg1"/>
              </a:solidFill>
              <a:latin typeface="Times New Roman" panose="02020603050405020304" pitchFamily="18" charset="0"/>
              <a:cs typeface="Times New Roman" panose="02020603050405020304" pitchFamily="18" charset="0"/>
            </a:endParaRPr>
          </a:p>
        </p:txBody>
      </p:sp>
      <p:grpSp>
        <p:nvGrpSpPr>
          <p:cNvPr id="17" name="组合 2"/>
          <p:cNvGrpSpPr/>
          <p:nvPr/>
        </p:nvGrpSpPr>
        <p:grpSpPr>
          <a:xfrm>
            <a:off x="95867" y="970259"/>
            <a:ext cx="8967831" cy="4148361"/>
            <a:chOff x="982640" y="1286614"/>
            <a:chExt cx="10081118" cy="5023499"/>
          </a:xfrm>
        </p:grpSpPr>
        <p:sp>
          <p:nvSpPr>
            <p:cNvPr id="18" name="圆角矩形 3"/>
            <p:cNvSpPr/>
            <p:nvPr/>
          </p:nvSpPr>
          <p:spPr>
            <a:xfrm rot="16200000">
              <a:off x="3563539" y="-1190106"/>
              <a:ext cx="5023499" cy="9976939"/>
            </a:xfrm>
            <a:prstGeom prst="roundRect">
              <a:avLst>
                <a:gd name="adj" fmla="val 4670"/>
              </a:avLst>
            </a:prstGeom>
            <a:gradFill flip="none" rotWithShape="1">
              <a:gsLst>
                <a:gs pos="0">
                  <a:schemeClr val="bg1">
                    <a:lumMod val="50000"/>
                  </a:schemeClr>
                </a:gs>
                <a:gs pos="100000">
                  <a:schemeClr val="tx1">
                    <a:lumMod val="75000"/>
                    <a:lumOff val="25000"/>
                  </a:schemeClr>
                </a:gs>
              </a:gsLst>
              <a:lin ang="8100000" scaled="0"/>
              <a:tileRect/>
            </a:gradFill>
            <a:ln w="22225">
              <a:gradFill flip="none" rotWithShape="1">
                <a:gsLst>
                  <a:gs pos="0">
                    <a:schemeClr val="bg1">
                      <a:lumMod val="65000"/>
                    </a:schemeClr>
                  </a:gs>
                  <a:gs pos="100000">
                    <a:schemeClr val="tx1">
                      <a:lumMod val="85000"/>
                      <a:lumOff val="15000"/>
                    </a:schemeClr>
                  </a:gs>
                </a:gsLst>
                <a:lin ang="8100000" scaled="0"/>
                <a:tileRect/>
              </a:grad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9" name="圆角矩形 4"/>
            <p:cNvSpPr/>
            <p:nvPr/>
          </p:nvSpPr>
          <p:spPr>
            <a:xfrm rot="16200000">
              <a:off x="3788070" y="-980490"/>
              <a:ext cx="4628185" cy="9557712"/>
            </a:xfrm>
            <a:prstGeom prst="roundRect">
              <a:avLst>
                <a:gd name="adj" fmla="val 0"/>
              </a:avLst>
            </a:prstGeom>
            <a:solidFill>
              <a:schemeClr val="bg1">
                <a:lumMod val="95000"/>
              </a:schemeClr>
            </a:soli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5">
                  <a:solidFill>
                    <a:prstClr val="white"/>
                  </a:solidFill>
                </a:rPr>
                <a:t>1. </a:t>
              </a:r>
              <a:endParaRPr lang="zh-CN" altLang="en-US" sz="1015">
                <a:solidFill>
                  <a:prstClr val="white"/>
                </a:solidFill>
              </a:endParaRPr>
            </a:p>
          </p:txBody>
        </p:sp>
        <p:grpSp>
          <p:nvGrpSpPr>
            <p:cNvPr id="20" name="组合 5"/>
            <p:cNvGrpSpPr/>
            <p:nvPr/>
          </p:nvGrpSpPr>
          <p:grpSpPr>
            <a:xfrm>
              <a:off x="982640" y="1596963"/>
              <a:ext cx="751226" cy="4402810"/>
              <a:chOff x="982640" y="1596963"/>
              <a:chExt cx="751226" cy="4402810"/>
            </a:xfrm>
          </p:grpSpPr>
          <p:grpSp>
            <p:nvGrpSpPr>
              <p:cNvPr id="21" name="组合 6"/>
              <p:cNvGrpSpPr/>
              <p:nvPr/>
            </p:nvGrpSpPr>
            <p:grpSpPr>
              <a:xfrm rot="16200000">
                <a:off x="-615716" y="3650191"/>
                <a:ext cx="4402810" cy="296354"/>
                <a:chOff x="2149635" y="1165383"/>
                <a:chExt cx="3485831" cy="234634"/>
              </a:xfrm>
            </p:grpSpPr>
            <p:grpSp>
              <p:nvGrpSpPr>
                <p:cNvPr id="52" name="组合 37"/>
                <p:cNvGrpSpPr/>
                <p:nvPr/>
              </p:nvGrpSpPr>
              <p:grpSpPr>
                <a:xfrm>
                  <a:off x="2149635" y="1165385"/>
                  <a:ext cx="234632" cy="234632"/>
                  <a:chOff x="2483014" y="1114427"/>
                  <a:chExt cx="209550" cy="209550"/>
                </a:xfrm>
              </p:grpSpPr>
              <p:sp>
                <p:nvSpPr>
                  <p:cNvPr id="92" name="椭圆 65"/>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93" name="椭圆 66"/>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53" name="组合 38"/>
                <p:cNvGrpSpPr/>
                <p:nvPr/>
              </p:nvGrpSpPr>
              <p:grpSpPr>
                <a:xfrm>
                  <a:off x="2510880" y="1165385"/>
                  <a:ext cx="234632" cy="234632"/>
                  <a:chOff x="2483014" y="1114427"/>
                  <a:chExt cx="209550" cy="209550"/>
                </a:xfrm>
              </p:grpSpPr>
              <p:sp>
                <p:nvSpPr>
                  <p:cNvPr id="83" name="椭圆 63"/>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5" name="椭圆 64"/>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54" name="组合 39"/>
                <p:cNvGrpSpPr/>
                <p:nvPr/>
              </p:nvGrpSpPr>
              <p:grpSpPr>
                <a:xfrm>
                  <a:off x="2872124" y="1165385"/>
                  <a:ext cx="234632" cy="234632"/>
                  <a:chOff x="2483014" y="1114427"/>
                  <a:chExt cx="209550" cy="209550"/>
                </a:xfrm>
              </p:grpSpPr>
              <p:sp>
                <p:nvSpPr>
                  <p:cNvPr id="76" name="椭圆 61"/>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7" name="椭圆 62"/>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55" name="组合 40"/>
                <p:cNvGrpSpPr/>
                <p:nvPr/>
              </p:nvGrpSpPr>
              <p:grpSpPr>
                <a:xfrm>
                  <a:off x="3233369" y="1165385"/>
                  <a:ext cx="234632" cy="234632"/>
                  <a:chOff x="2483014" y="1114427"/>
                  <a:chExt cx="209550" cy="209550"/>
                </a:xfrm>
              </p:grpSpPr>
              <p:sp>
                <p:nvSpPr>
                  <p:cNvPr id="74" name="椭圆 59"/>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5" name="椭圆 60"/>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56" name="组合 41"/>
                <p:cNvGrpSpPr/>
                <p:nvPr/>
              </p:nvGrpSpPr>
              <p:grpSpPr>
                <a:xfrm>
                  <a:off x="3594615" y="1165383"/>
                  <a:ext cx="234632" cy="234632"/>
                  <a:chOff x="2483014" y="1114427"/>
                  <a:chExt cx="209550" cy="209550"/>
                </a:xfrm>
              </p:grpSpPr>
              <p:sp>
                <p:nvSpPr>
                  <p:cNvPr id="72" name="椭圆 57"/>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3" name="椭圆 58"/>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57" name="组合 42"/>
                <p:cNvGrpSpPr/>
                <p:nvPr/>
              </p:nvGrpSpPr>
              <p:grpSpPr>
                <a:xfrm>
                  <a:off x="3955858" y="1165384"/>
                  <a:ext cx="234632" cy="234632"/>
                  <a:chOff x="2483014" y="1114427"/>
                  <a:chExt cx="209550" cy="209550"/>
                </a:xfrm>
              </p:grpSpPr>
              <p:sp>
                <p:nvSpPr>
                  <p:cNvPr id="70" name="椭圆 55"/>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1" name="椭圆 56"/>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58" name="组合 43"/>
                <p:cNvGrpSpPr/>
                <p:nvPr/>
              </p:nvGrpSpPr>
              <p:grpSpPr>
                <a:xfrm>
                  <a:off x="4317103" y="1165384"/>
                  <a:ext cx="234632" cy="234632"/>
                  <a:chOff x="2483014" y="1114427"/>
                  <a:chExt cx="209550" cy="209550"/>
                </a:xfrm>
              </p:grpSpPr>
              <p:sp>
                <p:nvSpPr>
                  <p:cNvPr id="68" name="椭圆 53"/>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9" name="椭圆 54"/>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59" name="组合 44"/>
                <p:cNvGrpSpPr/>
                <p:nvPr/>
              </p:nvGrpSpPr>
              <p:grpSpPr>
                <a:xfrm>
                  <a:off x="4678347" y="1165384"/>
                  <a:ext cx="234632" cy="234632"/>
                  <a:chOff x="2483014" y="1114427"/>
                  <a:chExt cx="209550" cy="209550"/>
                </a:xfrm>
              </p:grpSpPr>
              <p:sp>
                <p:nvSpPr>
                  <p:cNvPr id="66" name="椭圆 51"/>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7" name="椭圆 52"/>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0" name="组合 45"/>
                <p:cNvGrpSpPr/>
                <p:nvPr/>
              </p:nvGrpSpPr>
              <p:grpSpPr>
                <a:xfrm>
                  <a:off x="5039590" y="1165384"/>
                  <a:ext cx="234632" cy="234632"/>
                  <a:chOff x="2483014" y="1114427"/>
                  <a:chExt cx="209550" cy="209550"/>
                </a:xfrm>
              </p:grpSpPr>
              <p:sp>
                <p:nvSpPr>
                  <p:cNvPr id="64" name="椭圆 49"/>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5" name="椭圆 50"/>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1" name="组合 46"/>
                <p:cNvGrpSpPr/>
                <p:nvPr/>
              </p:nvGrpSpPr>
              <p:grpSpPr>
                <a:xfrm>
                  <a:off x="5400834" y="1165384"/>
                  <a:ext cx="234632" cy="234632"/>
                  <a:chOff x="2483014" y="1114427"/>
                  <a:chExt cx="209550" cy="209550"/>
                </a:xfrm>
              </p:grpSpPr>
              <p:sp>
                <p:nvSpPr>
                  <p:cNvPr id="62" name="椭圆 47"/>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3" name="椭圆 48"/>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grpSp>
            <p:nvGrpSpPr>
              <p:cNvPr id="22" name="组合 7"/>
              <p:cNvGrpSpPr/>
              <p:nvPr/>
            </p:nvGrpSpPr>
            <p:grpSpPr>
              <a:xfrm rot="16200000">
                <a:off x="1229146" y="5557333"/>
                <a:ext cx="119575" cy="612586"/>
                <a:chOff x="2244455" y="772894"/>
                <a:chExt cx="94658" cy="485003"/>
              </a:xfrm>
            </p:grpSpPr>
            <p:sp>
              <p:nvSpPr>
                <p:cNvPr id="50" name="圆角矩形 35"/>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1" name="圆角矩形 3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3" name="组合 8"/>
              <p:cNvGrpSpPr/>
              <p:nvPr/>
            </p:nvGrpSpPr>
            <p:grpSpPr>
              <a:xfrm rot="16200000">
                <a:off x="1229146" y="5099277"/>
                <a:ext cx="119575" cy="612586"/>
                <a:chOff x="2244455" y="772894"/>
                <a:chExt cx="94658" cy="485003"/>
              </a:xfrm>
            </p:grpSpPr>
            <p:sp>
              <p:nvSpPr>
                <p:cNvPr id="48" name="圆角矩形 33"/>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9" name="圆角矩形 3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4" name="组合 9"/>
              <p:cNvGrpSpPr/>
              <p:nvPr/>
            </p:nvGrpSpPr>
            <p:grpSpPr>
              <a:xfrm rot="16200000">
                <a:off x="1229146" y="4641222"/>
                <a:ext cx="119575" cy="612586"/>
                <a:chOff x="2244455" y="772894"/>
                <a:chExt cx="94658" cy="485003"/>
              </a:xfrm>
            </p:grpSpPr>
            <p:sp>
              <p:nvSpPr>
                <p:cNvPr id="46" name="圆角矩形 31"/>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7" name="圆角矩形 3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5" name="组合 10"/>
              <p:cNvGrpSpPr/>
              <p:nvPr/>
            </p:nvGrpSpPr>
            <p:grpSpPr>
              <a:xfrm rot="16200000">
                <a:off x="1229146" y="4183167"/>
                <a:ext cx="119575" cy="612586"/>
                <a:chOff x="2244455" y="772894"/>
                <a:chExt cx="94658" cy="485003"/>
              </a:xfrm>
            </p:grpSpPr>
            <p:sp>
              <p:nvSpPr>
                <p:cNvPr id="44" name="圆角矩形 29"/>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5" name="圆角矩形 3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6" name="组合 11"/>
              <p:cNvGrpSpPr/>
              <p:nvPr/>
            </p:nvGrpSpPr>
            <p:grpSpPr>
              <a:xfrm rot="16200000">
                <a:off x="1229146" y="3725113"/>
                <a:ext cx="119575" cy="612586"/>
                <a:chOff x="2244455" y="772894"/>
                <a:chExt cx="94658" cy="485003"/>
              </a:xfrm>
            </p:grpSpPr>
            <p:sp>
              <p:nvSpPr>
                <p:cNvPr id="42" name="圆角矩形 27"/>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3" name="圆角矩形 2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7" name="组合 12"/>
              <p:cNvGrpSpPr/>
              <p:nvPr/>
            </p:nvGrpSpPr>
            <p:grpSpPr>
              <a:xfrm rot="16200000">
                <a:off x="1229146" y="3267055"/>
                <a:ext cx="119575" cy="612586"/>
                <a:chOff x="2244455" y="772894"/>
                <a:chExt cx="94658" cy="485003"/>
              </a:xfrm>
            </p:grpSpPr>
            <p:sp>
              <p:nvSpPr>
                <p:cNvPr id="40" name="圆角矩形 25"/>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1" name="圆角矩形 2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8" name="组合 13"/>
              <p:cNvGrpSpPr/>
              <p:nvPr/>
            </p:nvGrpSpPr>
            <p:grpSpPr>
              <a:xfrm rot="16200000">
                <a:off x="1229145" y="2808999"/>
                <a:ext cx="119575" cy="612586"/>
                <a:chOff x="2244455" y="772894"/>
                <a:chExt cx="94658" cy="485003"/>
              </a:xfrm>
            </p:grpSpPr>
            <p:sp>
              <p:nvSpPr>
                <p:cNvPr id="38" name="圆角矩形 23"/>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9" name="圆角矩形 2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9" name="组合 14"/>
              <p:cNvGrpSpPr/>
              <p:nvPr/>
            </p:nvGrpSpPr>
            <p:grpSpPr>
              <a:xfrm rot="16200000">
                <a:off x="1229146" y="2350946"/>
                <a:ext cx="119575" cy="612586"/>
                <a:chOff x="2244455" y="772894"/>
                <a:chExt cx="94658" cy="485003"/>
              </a:xfrm>
            </p:grpSpPr>
            <p:sp>
              <p:nvSpPr>
                <p:cNvPr id="36" name="圆角矩形 21"/>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7" name="圆角矩形 2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30" name="组合 15"/>
              <p:cNvGrpSpPr/>
              <p:nvPr/>
            </p:nvGrpSpPr>
            <p:grpSpPr>
              <a:xfrm rot="16200000">
                <a:off x="1229146" y="1892893"/>
                <a:ext cx="119575" cy="612586"/>
                <a:chOff x="2244455" y="772894"/>
                <a:chExt cx="94658" cy="485003"/>
              </a:xfrm>
            </p:grpSpPr>
            <p:sp>
              <p:nvSpPr>
                <p:cNvPr id="34" name="圆角矩形 19"/>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5" name="圆角矩形 2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31" name="组合 16"/>
              <p:cNvGrpSpPr/>
              <p:nvPr/>
            </p:nvGrpSpPr>
            <p:grpSpPr>
              <a:xfrm rot="16200000">
                <a:off x="1229146" y="1434840"/>
                <a:ext cx="119575" cy="612586"/>
                <a:chOff x="2244455" y="772894"/>
                <a:chExt cx="94658" cy="485003"/>
              </a:xfrm>
            </p:grpSpPr>
            <p:sp>
              <p:nvSpPr>
                <p:cNvPr id="32" name="圆角矩形 17"/>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3" name="圆角矩形 1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grpSp>
      <p:sp>
        <p:nvSpPr>
          <p:cNvPr id="96" name="文本框 107"/>
          <p:cNvSpPr txBox="1"/>
          <p:nvPr/>
        </p:nvSpPr>
        <p:spPr>
          <a:xfrm>
            <a:off x="747877" y="1186829"/>
            <a:ext cx="8450339" cy="3957494"/>
          </a:xfrm>
          <a:prstGeom prst="rect">
            <a:avLst/>
          </a:prstGeom>
          <a:noFill/>
        </p:spPr>
        <p:txBody>
          <a:bodyPr wrap="square" rtlCol="0">
            <a:spAutoFit/>
          </a:bodyPr>
          <a:lstStyle/>
          <a:p>
            <a:pPr marL="342900" indent="-342900">
              <a:lnSpc>
                <a:spcPct val="130000"/>
              </a:lnSpc>
              <a:buAutoNum type="arabicPeriod"/>
            </a:pPr>
            <a:r>
              <a:rPr lang="en-US" altLang="zh-CN" sz="2800">
                <a:latin typeface="Times New Roman" panose="02020603050405020304" pitchFamily="18" charset="0"/>
                <a:ea typeface="Microsoft YaHei" panose="020B0503020204020204" pitchFamily="34" charset="-122"/>
                <a:cs typeface="Times New Roman" panose="02020603050405020304" pitchFamily="18" charset="0"/>
              </a:rPr>
              <a:t>Tên </a:t>
            </a:r>
            <a:r>
              <a:rPr lang="vi-VN" altLang="zh-CN" sz="2800">
                <a:latin typeface="Times New Roman" panose="02020603050405020304" pitchFamily="18" charset="0"/>
                <a:ea typeface="Microsoft YaHei" panose="020B0503020204020204" pitchFamily="34" charset="-122"/>
                <a:cs typeface="Times New Roman" panose="02020603050405020304" pitchFamily="18" charset="0"/>
              </a:rPr>
              <a:t>có ý nghĩa và thể hiện được mục đích của file/ biến/ phương thức/... đó.</a:t>
            </a:r>
            <a:endParaRPr lang="en-US" altLang="zh-CN" sz="2800">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lnSpc>
                <a:spcPct val="130000"/>
              </a:lnSpc>
              <a:buAutoNum type="arabicPeriod"/>
            </a:pPr>
            <a:r>
              <a:rPr lang="en-US" altLang="zh-CN" sz="2800">
                <a:latin typeface="Times New Roman" panose="02020603050405020304" pitchFamily="18" charset="0"/>
                <a:ea typeface="Microsoft YaHei" panose="020B0503020204020204" pitchFamily="34" charset="-122"/>
                <a:cs typeface="Times New Roman" panose="02020603050405020304" pitchFamily="18" charset="0"/>
              </a:rPr>
              <a:t>K</a:t>
            </a:r>
            <a:r>
              <a:rPr lang="vi-VN" altLang="zh-CN" sz="2800">
                <a:latin typeface="Times New Roman" panose="02020603050405020304" pitchFamily="18" charset="0"/>
                <a:ea typeface="Microsoft YaHei" panose="020B0503020204020204" pitchFamily="34" charset="-122"/>
                <a:cs typeface="Times New Roman" panose="02020603050405020304" pitchFamily="18" charset="0"/>
              </a:rPr>
              <a:t>hông nên dài quá 20 ký tự</a:t>
            </a:r>
            <a:r>
              <a:rPr lang="en-US" altLang="zh-CN" sz="2800">
                <a:latin typeface="Times New Roman" panose="02020603050405020304" pitchFamily="18" charset="0"/>
                <a:ea typeface="Microsoft YaHei" panose="020B0503020204020204" pitchFamily="34" charset="-122"/>
                <a:cs typeface="Times New Roman" panose="02020603050405020304" pitchFamily="18" charset="0"/>
              </a:rPr>
              <a:t>, </a:t>
            </a:r>
            <a:r>
              <a:rPr lang="vi-VN" altLang="zh-CN" sz="2800">
                <a:latin typeface="Times New Roman" panose="02020603050405020304" pitchFamily="18" charset="0"/>
                <a:ea typeface="Microsoft YaHei" panose="020B0503020204020204" pitchFamily="34" charset="-122"/>
                <a:cs typeface="Times New Roman" panose="02020603050405020304" pitchFamily="18" charset="0"/>
              </a:rPr>
              <a:t>và tên cũng không được đặt quá ngắn</a:t>
            </a:r>
            <a:r>
              <a:rPr lang="en-US" altLang="zh-CN" sz="2800">
                <a:latin typeface="Times New Roman" panose="02020603050405020304" pitchFamily="18" charset="0"/>
                <a:ea typeface="Microsoft YaHei" panose="020B0503020204020204" pitchFamily="34" charset="-122"/>
                <a:cs typeface="Times New Roman" panose="02020603050405020304" pitchFamily="18" charset="0"/>
              </a:rPr>
              <a:t> dưới 2 ký tự</a:t>
            </a:r>
          </a:p>
          <a:p>
            <a:pPr marL="342900" indent="-342900">
              <a:lnSpc>
                <a:spcPct val="130000"/>
              </a:lnSpc>
              <a:buAutoNum type="arabicPeriod"/>
            </a:pPr>
            <a:r>
              <a:rPr lang="vi-VN" altLang="zh-CN" sz="2800">
                <a:latin typeface="Times New Roman" panose="02020603050405020304" pitchFamily="18" charset="0"/>
                <a:ea typeface="Microsoft YaHei" panose="020B0503020204020204" pitchFamily="34" charset="-122"/>
                <a:cs typeface="Times New Roman" panose="02020603050405020304" pitchFamily="18" charset="0"/>
              </a:rPr>
              <a:t>Tránh kết hợp nhiều ngôn ngữ  (Tiếng Anh + Tiếng Việt + ...), chẳng hạn như addSinhVien, </a:t>
            </a:r>
            <a:r>
              <a:rPr lang="en-US" altLang="zh-CN" sz="2800">
                <a:latin typeface="Times New Roman" panose="02020603050405020304" pitchFamily="18" charset="0"/>
                <a:ea typeface="Microsoft YaHei" panose="020B0503020204020204" pitchFamily="34" charset="-122"/>
                <a:cs typeface="Times New Roman" panose="02020603050405020304" pitchFamily="18" charset="0"/>
              </a:rPr>
              <a:t>edit</a:t>
            </a:r>
            <a:r>
              <a:rPr lang="vi-VN" altLang="zh-CN" sz="2800">
                <a:latin typeface="Times New Roman" panose="02020603050405020304" pitchFamily="18" charset="0"/>
                <a:ea typeface="Microsoft YaHei" panose="020B0503020204020204" pitchFamily="34" charset="-122"/>
                <a:cs typeface="Times New Roman" panose="02020603050405020304" pitchFamily="18" charset="0"/>
              </a:rPr>
              <a:t>Lop,...</a:t>
            </a:r>
            <a:endParaRPr lang="en-US" altLang="zh-CN" sz="2800">
              <a:latin typeface="Times New Roman" panose="02020603050405020304" pitchFamily="18" charset="0"/>
              <a:ea typeface="Microsoft YaHei" panose="020B0503020204020204" pitchFamily="34" charset="-122"/>
              <a:cs typeface="Times New Roman" panose="02020603050405020304" pitchFamily="18" charset="0"/>
            </a:endParaRPr>
          </a:p>
          <a:p>
            <a:pPr>
              <a:lnSpc>
                <a:spcPct val="130000"/>
              </a:lnSpc>
            </a:pPr>
            <a:endParaRPr lang="en-US" altLang="zh-CN" sz="2800">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6051626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6"/>
                                        </p:tgtEl>
                                        <p:attrNameLst>
                                          <p:attrName>style.visibility</p:attrName>
                                        </p:attrNameLst>
                                      </p:cBhvr>
                                      <p:to>
                                        <p:strVal val="visible"/>
                                      </p:to>
                                    </p:set>
                                    <p:animEffect transition="in" filter="wipe(up)">
                                      <p:cBhvr>
                                        <p:cTn id="22"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130809" y="44270"/>
            <a:ext cx="8712598" cy="852875"/>
            <a:chOff x="3129129" y="1121776"/>
            <a:chExt cx="5933741" cy="1171624"/>
          </a:xfrm>
        </p:grpSpPr>
        <p:sp>
          <p:nvSpPr>
            <p:cNvPr id="79" name="圆角矩形 7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71638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81" name="组合 80"/>
          <p:cNvGrpSpPr/>
          <p:nvPr/>
        </p:nvGrpSpPr>
        <p:grpSpPr>
          <a:xfrm>
            <a:off x="328276" y="12694"/>
            <a:ext cx="1161135" cy="1268888"/>
            <a:chOff x="3150395" y="933507"/>
            <a:chExt cx="1559927" cy="1839452"/>
          </a:xfrm>
        </p:grpSpPr>
        <p:grpSp>
          <p:nvGrpSpPr>
            <p:cNvPr id="82" name="组合 81"/>
            <p:cNvGrpSpPr/>
            <p:nvPr/>
          </p:nvGrpSpPr>
          <p:grpSpPr>
            <a:xfrm>
              <a:off x="3150395" y="933507"/>
              <a:ext cx="1559927" cy="1839452"/>
              <a:chOff x="3222820" y="1148080"/>
              <a:chExt cx="1484216" cy="1750177"/>
            </a:xfrm>
          </p:grpSpPr>
          <p:grpSp>
            <p:nvGrpSpPr>
              <p:cNvPr id="86" name="组合 85"/>
              <p:cNvGrpSpPr/>
              <p:nvPr/>
            </p:nvGrpSpPr>
            <p:grpSpPr>
              <a:xfrm>
                <a:off x="3420363" y="1295115"/>
                <a:ext cx="1286673" cy="1603142"/>
                <a:chOff x="7380501" y="2927402"/>
                <a:chExt cx="2311887" cy="2880512"/>
              </a:xfrm>
            </p:grpSpPr>
            <p:sp>
              <p:nvSpPr>
                <p:cNvPr id="8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820" y="1148080"/>
                <a:ext cx="1284821"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438455" y="1314947"/>
              <a:ext cx="774240" cy="615553"/>
            </a:xfrm>
            <a:prstGeom prst="rect">
              <a:avLst/>
            </a:prstGeom>
            <a:noFill/>
          </p:spPr>
          <p:txBody>
            <a:bodyPr wrap="square" rtlCol="0">
              <a:spAutoFit/>
            </a:bodyPr>
            <a:lstStyle/>
            <a:p>
              <a:pPr algn="ctr"/>
              <a:r>
                <a:rPr lang="en-US" altLang="zh-CN" sz="2400">
                  <a:solidFill>
                    <a:srgbClr val="01ACBE"/>
                  </a:solidFill>
                  <a:latin typeface="Impact" panose="020B0806030902050204" pitchFamily="34" charset="0"/>
                </a:rPr>
                <a:t>02</a:t>
              </a:r>
              <a:endParaRPr lang="zh-CN" altLang="en-US" sz="2400">
                <a:solidFill>
                  <a:srgbClr val="01ACBE"/>
                </a:solidFill>
                <a:latin typeface="Impact" panose="020B0806030902050204" pitchFamily="34" charset="0"/>
              </a:endParaRPr>
            </a:p>
          </p:txBody>
        </p:sp>
      </p:grpSp>
      <p:sp>
        <p:nvSpPr>
          <p:cNvPr id="91" name="文本框 90"/>
          <p:cNvSpPr txBox="1"/>
          <p:nvPr/>
        </p:nvSpPr>
        <p:spPr>
          <a:xfrm>
            <a:off x="1366116" y="202924"/>
            <a:ext cx="6148480" cy="523220"/>
          </a:xfrm>
          <a:prstGeom prst="rect">
            <a:avLst/>
          </a:prstGeom>
          <a:noFill/>
        </p:spPr>
        <p:txBody>
          <a:bodyPr wrap="square" rtlCol="0">
            <a:spAutoFit/>
          </a:bodyPr>
          <a:lstStyle/>
          <a:p>
            <a:r>
              <a:rPr lang="en-US" altLang="zh-CN" sz="2800" err="1">
                <a:solidFill>
                  <a:schemeClr val="bg1"/>
                </a:solidFill>
                <a:latin typeface="Times New Roman" panose="02020603050405020304" pitchFamily="18" charset="0"/>
                <a:cs typeface="Times New Roman" panose="02020603050405020304" pitchFamily="18" charset="0"/>
              </a:rPr>
              <a:t>Một</a:t>
            </a:r>
            <a:r>
              <a:rPr lang="en-US" altLang="zh-CN" sz="2800">
                <a:solidFill>
                  <a:schemeClr val="bg1"/>
                </a:solidFill>
                <a:latin typeface="Times New Roman" panose="02020603050405020304" pitchFamily="18" charset="0"/>
                <a:cs typeface="Times New Roman" panose="02020603050405020304" pitchFamily="18" charset="0"/>
              </a:rPr>
              <a:t> </a:t>
            </a:r>
            <a:r>
              <a:rPr lang="en-US" altLang="zh-CN" sz="2800" err="1">
                <a:solidFill>
                  <a:schemeClr val="bg1"/>
                </a:solidFill>
                <a:latin typeface="Times New Roman" panose="02020603050405020304" pitchFamily="18" charset="0"/>
                <a:cs typeface="Times New Roman" panose="02020603050405020304" pitchFamily="18" charset="0"/>
              </a:rPr>
              <a:t>Số</a:t>
            </a:r>
            <a:r>
              <a:rPr lang="en-US" altLang="zh-CN" sz="2800">
                <a:solidFill>
                  <a:schemeClr val="bg1"/>
                </a:solidFill>
                <a:latin typeface="Times New Roman" panose="02020603050405020304" pitchFamily="18" charset="0"/>
                <a:cs typeface="Times New Roman" panose="02020603050405020304" pitchFamily="18" charset="0"/>
              </a:rPr>
              <a:t> </a:t>
            </a:r>
            <a:r>
              <a:rPr lang="en-US" altLang="zh-CN" sz="2800" err="1">
                <a:solidFill>
                  <a:schemeClr val="bg1"/>
                </a:solidFill>
                <a:latin typeface="Times New Roman" panose="02020603050405020304" pitchFamily="18" charset="0"/>
                <a:cs typeface="Times New Roman" panose="02020603050405020304" pitchFamily="18" charset="0"/>
              </a:rPr>
              <a:t>Quy</a:t>
            </a:r>
            <a:r>
              <a:rPr lang="en-US" altLang="zh-CN" sz="2800">
                <a:solidFill>
                  <a:schemeClr val="bg1"/>
                </a:solidFill>
                <a:latin typeface="Times New Roman" panose="02020603050405020304" pitchFamily="18" charset="0"/>
                <a:cs typeface="Times New Roman" panose="02020603050405020304" pitchFamily="18" charset="0"/>
              </a:rPr>
              <a:t> </a:t>
            </a:r>
            <a:r>
              <a:rPr lang="en-US" altLang="zh-CN" sz="2800" err="1">
                <a:solidFill>
                  <a:schemeClr val="bg1"/>
                </a:solidFill>
                <a:latin typeface="Times New Roman" panose="02020603050405020304" pitchFamily="18" charset="0"/>
                <a:cs typeface="Times New Roman" panose="02020603050405020304" pitchFamily="18" charset="0"/>
              </a:rPr>
              <a:t>Tắc</a:t>
            </a:r>
            <a:r>
              <a:rPr lang="en-US" altLang="zh-CN" sz="2800">
                <a:solidFill>
                  <a:schemeClr val="bg1"/>
                </a:solidFill>
                <a:latin typeface="Times New Roman" panose="02020603050405020304" pitchFamily="18" charset="0"/>
                <a:cs typeface="Times New Roman" panose="02020603050405020304" pitchFamily="18" charset="0"/>
              </a:rPr>
              <a:t> </a:t>
            </a:r>
            <a:r>
              <a:rPr lang="en-US" altLang="zh-CN" sz="2800" err="1">
                <a:solidFill>
                  <a:schemeClr val="bg1"/>
                </a:solidFill>
                <a:latin typeface="Times New Roman" panose="02020603050405020304" pitchFamily="18" charset="0"/>
                <a:cs typeface="Times New Roman" panose="02020603050405020304" pitchFamily="18" charset="0"/>
              </a:rPr>
              <a:t>Trong</a:t>
            </a:r>
            <a:r>
              <a:rPr lang="en-US" altLang="zh-CN" sz="2800">
                <a:solidFill>
                  <a:schemeClr val="bg1"/>
                </a:solidFill>
                <a:latin typeface="Times New Roman" panose="02020603050405020304" pitchFamily="18" charset="0"/>
                <a:cs typeface="Times New Roman" panose="02020603050405020304" pitchFamily="18" charset="0"/>
              </a:rPr>
              <a:t> Java</a:t>
            </a:r>
            <a:endParaRPr lang="zh-CN" altLang="en-US" sz="2800">
              <a:solidFill>
                <a:schemeClr val="bg1"/>
              </a:solidFill>
              <a:latin typeface="Times New Roman" panose="02020603050405020304" pitchFamily="18" charset="0"/>
              <a:cs typeface="Times New Roman" panose="02020603050405020304" pitchFamily="18" charset="0"/>
            </a:endParaRPr>
          </a:p>
        </p:txBody>
      </p:sp>
      <p:grpSp>
        <p:nvGrpSpPr>
          <p:cNvPr id="17" name="组合 2"/>
          <p:cNvGrpSpPr/>
          <p:nvPr/>
        </p:nvGrpSpPr>
        <p:grpSpPr>
          <a:xfrm>
            <a:off x="85089" y="908796"/>
            <a:ext cx="8967831" cy="4222010"/>
            <a:chOff x="982640" y="1286614"/>
            <a:chExt cx="10081118" cy="5023499"/>
          </a:xfrm>
        </p:grpSpPr>
        <p:sp>
          <p:nvSpPr>
            <p:cNvPr id="18" name="圆角矩形 3"/>
            <p:cNvSpPr/>
            <p:nvPr/>
          </p:nvSpPr>
          <p:spPr>
            <a:xfrm rot="16200000">
              <a:off x="3563539" y="-1190106"/>
              <a:ext cx="5023499" cy="9976939"/>
            </a:xfrm>
            <a:prstGeom prst="roundRect">
              <a:avLst>
                <a:gd name="adj" fmla="val 4670"/>
              </a:avLst>
            </a:prstGeom>
            <a:gradFill flip="none" rotWithShape="1">
              <a:gsLst>
                <a:gs pos="0">
                  <a:schemeClr val="bg1">
                    <a:lumMod val="50000"/>
                  </a:schemeClr>
                </a:gs>
                <a:gs pos="100000">
                  <a:schemeClr val="tx1">
                    <a:lumMod val="75000"/>
                    <a:lumOff val="25000"/>
                  </a:schemeClr>
                </a:gs>
              </a:gsLst>
              <a:lin ang="8100000" scaled="0"/>
              <a:tileRect/>
            </a:gradFill>
            <a:ln w="22225">
              <a:gradFill flip="none" rotWithShape="1">
                <a:gsLst>
                  <a:gs pos="0">
                    <a:schemeClr val="bg1">
                      <a:lumMod val="65000"/>
                    </a:schemeClr>
                  </a:gs>
                  <a:gs pos="100000">
                    <a:schemeClr val="tx1">
                      <a:lumMod val="85000"/>
                      <a:lumOff val="15000"/>
                    </a:schemeClr>
                  </a:gs>
                </a:gsLst>
                <a:lin ang="8100000" scaled="0"/>
                <a:tileRect/>
              </a:grad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9" name="圆角矩形 4"/>
            <p:cNvSpPr/>
            <p:nvPr/>
          </p:nvSpPr>
          <p:spPr>
            <a:xfrm rot="16200000">
              <a:off x="3788070" y="-980490"/>
              <a:ext cx="4628185" cy="9557712"/>
            </a:xfrm>
            <a:prstGeom prst="roundRect">
              <a:avLst>
                <a:gd name="adj" fmla="val 0"/>
              </a:avLst>
            </a:prstGeom>
            <a:solidFill>
              <a:schemeClr val="bg1">
                <a:lumMod val="95000"/>
              </a:schemeClr>
            </a:soli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5">
                  <a:solidFill>
                    <a:prstClr val="white"/>
                  </a:solidFill>
                </a:rPr>
                <a:t>1. </a:t>
              </a:r>
              <a:endParaRPr lang="zh-CN" altLang="en-US" sz="1015">
                <a:solidFill>
                  <a:prstClr val="white"/>
                </a:solidFill>
              </a:endParaRPr>
            </a:p>
          </p:txBody>
        </p:sp>
        <p:grpSp>
          <p:nvGrpSpPr>
            <p:cNvPr id="20" name="组合 5"/>
            <p:cNvGrpSpPr/>
            <p:nvPr/>
          </p:nvGrpSpPr>
          <p:grpSpPr>
            <a:xfrm>
              <a:off x="982640" y="1596963"/>
              <a:ext cx="751226" cy="4402810"/>
              <a:chOff x="982640" y="1596963"/>
              <a:chExt cx="751226" cy="4402810"/>
            </a:xfrm>
          </p:grpSpPr>
          <p:grpSp>
            <p:nvGrpSpPr>
              <p:cNvPr id="21" name="组合 6"/>
              <p:cNvGrpSpPr/>
              <p:nvPr/>
            </p:nvGrpSpPr>
            <p:grpSpPr>
              <a:xfrm rot="16200000">
                <a:off x="-615716" y="3650191"/>
                <a:ext cx="4402810" cy="296354"/>
                <a:chOff x="2149635" y="1165383"/>
                <a:chExt cx="3485831" cy="234634"/>
              </a:xfrm>
            </p:grpSpPr>
            <p:grpSp>
              <p:nvGrpSpPr>
                <p:cNvPr id="52" name="组合 37"/>
                <p:cNvGrpSpPr/>
                <p:nvPr/>
              </p:nvGrpSpPr>
              <p:grpSpPr>
                <a:xfrm>
                  <a:off x="2149635" y="1165385"/>
                  <a:ext cx="234632" cy="234632"/>
                  <a:chOff x="2483014" y="1114427"/>
                  <a:chExt cx="209550" cy="209550"/>
                </a:xfrm>
              </p:grpSpPr>
              <p:sp>
                <p:nvSpPr>
                  <p:cNvPr id="92" name="椭圆 65"/>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93" name="椭圆 66"/>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53" name="组合 38"/>
                <p:cNvGrpSpPr/>
                <p:nvPr/>
              </p:nvGrpSpPr>
              <p:grpSpPr>
                <a:xfrm>
                  <a:off x="2510880" y="1165385"/>
                  <a:ext cx="234632" cy="234632"/>
                  <a:chOff x="2483014" y="1114427"/>
                  <a:chExt cx="209550" cy="209550"/>
                </a:xfrm>
              </p:grpSpPr>
              <p:sp>
                <p:nvSpPr>
                  <p:cNvPr id="83" name="椭圆 63"/>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5" name="椭圆 64"/>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54" name="组合 39"/>
                <p:cNvGrpSpPr/>
                <p:nvPr/>
              </p:nvGrpSpPr>
              <p:grpSpPr>
                <a:xfrm>
                  <a:off x="2872124" y="1165385"/>
                  <a:ext cx="234632" cy="234632"/>
                  <a:chOff x="2483014" y="1114427"/>
                  <a:chExt cx="209550" cy="209550"/>
                </a:xfrm>
              </p:grpSpPr>
              <p:sp>
                <p:nvSpPr>
                  <p:cNvPr id="76" name="椭圆 61"/>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7" name="椭圆 62"/>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55" name="组合 40"/>
                <p:cNvGrpSpPr/>
                <p:nvPr/>
              </p:nvGrpSpPr>
              <p:grpSpPr>
                <a:xfrm>
                  <a:off x="3233369" y="1165385"/>
                  <a:ext cx="234632" cy="234632"/>
                  <a:chOff x="2483014" y="1114427"/>
                  <a:chExt cx="209550" cy="209550"/>
                </a:xfrm>
              </p:grpSpPr>
              <p:sp>
                <p:nvSpPr>
                  <p:cNvPr id="74" name="椭圆 59"/>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5" name="椭圆 60"/>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56" name="组合 41"/>
                <p:cNvGrpSpPr/>
                <p:nvPr/>
              </p:nvGrpSpPr>
              <p:grpSpPr>
                <a:xfrm>
                  <a:off x="3594615" y="1165383"/>
                  <a:ext cx="234632" cy="234632"/>
                  <a:chOff x="2483014" y="1114427"/>
                  <a:chExt cx="209550" cy="209550"/>
                </a:xfrm>
              </p:grpSpPr>
              <p:sp>
                <p:nvSpPr>
                  <p:cNvPr id="72" name="椭圆 57"/>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3" name="椭圆 58"/>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57" name="组合 42"/>
                <p:cNvGrpSpPr/>
                <p:nvPr/>
              </p:nvGrpSpPr>
              <p:grpSpPr>
                <a:xfrm>
                  <a:off x="3955858" y="1165384"/>
                  <a:ext cx="234632" cy="234632"/>
                  <a:chOff x="2483014" y="1114427"/>
                  <a:chExt cx="209550" cy="209550"/>
                </a:xfrm>
              </p:grpSpPr>
              <p:sp>
                <p:nvSpPr>
                  <p:cNvPr id="70" name="椭圆 55"/>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1" name="椭圆 56"/>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58" name="组合 43"/>
                <p:cNvGrpSpPr/>
                <p:nvPr/>
              </p:nvGrpSpPr>
              <p:grpSpPr>
                <a:xfrm>
                  <a:off x="4317103" y="1165384"/>
                  <a:ext cx="234632" cy="234632"/>
                  <a:chOff x="2483014" y="1114427"/>
                  <a:chExt cx="209550" cy="209550"/>
                </a:xfrm>
              </p:grpSpPr>
              <p:sp>
                <p:nvSpPr>
                  <p:cNvPr id="68" name="椭圆 53"/>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9" name="椭圆 54"/>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59" name="组合 44"/>
                <p:cNvGrpSpPr/>
                <p:nvPr/>
              </p:nvGrpSpPr>
              <p:grpSpPr>
                <a:xfrm>
                  <a:off x="4678347" y="1165384"/>
                  <a:ext cx="234632" cy="234632"/>
                  <a:chOff x="2483014" y="1114427"/>
                  <a:chExt cx="209550" cy="209550"/>
                </a:xfrm>
              </p:grpSpPr>
              <p:sp>
                <p:nvSpPr>
                  <p:cNvPr id="66" name="椭圆 51"/>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7" name="椭圆 52"/>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0" name="组合 45"/>
                <p:cNvGrpSpPr/>
                <p:nvPr/>
              </p:nvGrpSpPr>
              <p:grpSpPr>
                <a:xfrm>
                  <a:off x="5039590" y="1165384"/>
                  <a:ext cx="234632" cy="234632"/>
                  <a:chOff x="2483014" y="1114427"/>
                  <a:chExt cx="209550" cy="209550"/>
                </a:xfrm>
              </p:grpSpPr>
              <p:sp>
                <p:nvSpPr>
                  <p:cNvPr id="64" name="椭圆 49"/>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5" name="椭圆 50"/>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1" name="组合 46"/>
                <p:cNvGrpSpPr/>
                <p:nvPr/>
              </p:nvGrpSpPr>
              <p:grpSpPr>
                <a:xfrm>
                  <a:off x="5400834" y="1165384"/>
                  <a:ext cx="234632" cy="234632"/>
                  <a:chOff x="2483014" y="1114427"/>
                  <a:chExt cx="209550" cy="209550"/>
                </a:xfrm>
              </p:grpSpPr>
              <p:sp>
                <p:nvSpPr>
                  <p:cNvPr id="62" name="椭圆 47"/>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3" name="椭圆 48"/>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grpSp>
            <p:nvGrpSpPr>
              <p:cNvPr id="22" name="组合 7"/>
              <p:cNvGrpSpPr/>
              <p:nvPr/>
            </p:nvGrpSpPr>
            <p:grpSpPr>
              <a:xfrm rot="16200000">
                <a:off x="1229146" y="5557333"/>
                <a:ext cx="119575" cy="612586"/>
                <a:chOff x="2244455" y="772894"/>
                <a:chExt cx="94658" cy="485003"/>
              </a:xfrm>
            </p:grpSpPr>
            <p:sp>
              <p:nvSpPr>
                <p:cNvPr id="50" name="圆角矩形 35"/>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1" name="圆角矩形 3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3" name="组合 8"/>
              <p:cNvGrpSpPr/>
              <p:nvPr/>
            </p:nvGrpSpPr>
            <p:grpSpPr>
              <a:xfrm rot="16200000">
                <a:off x="1229146" y="5099277"/>
                <a:ext cx="119575" cy="612586"/>
                <a:chOff x="2244455" y="772894"/>
                <a:chExt cx="94658" cy="485003"/>
              </a:xfrm>
            </p:grpSpPr>
            <p:sp>
              <p:nvSpPr>
                <p:cNvPr id="48" name="圆角矩形 33"/>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9" name="圆角矩形 3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4" name="组合 9"/>
              <p:cNvGrpSpPr/>
              <p:nvPr/>
            </p:nvGrpSpPr>
            <p:grpSpPr>
              <a:xfrm rot="16200000">
                <a:off x="1229146" y="4641222"/>
                <a:ext cx="119575" cy="612586"/>
                <a:chOff x="2244455" y="772894"/>
                <a:chExt cx="94658" cy="485003"/>
              </a:xfrm>
            </p:grpSpPr>
            <p:sp>
              <p:nvSpPr>
                <p:cNvPr id="46" name="圆角矩形 31"/>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7" name="圆角矩形 3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5" name="组合 10"/>
              <p:cNvGrpSpPr/>
              <p:nvPr/>
            </p:nvGrpSpPr>
            <p:grpSpPr>
              <a:xfrm rot="16200000">
                <a:off x="1229146" y="4183167"/>
                <a:ext cx="119575" cy="612586"/>
                <a:chOff x="2244455" y="772894"/>
                <a:chExt cx="94658" cy="485003"/>
              </a:xfrm>
            </p:grpSpPr>
            <p:sp>
              <p:nvSpPr>
                <p:cNvPr id="44" name="圆角矩形 29"/>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5" name="圆角矩形 3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6" name="组合 11"/>
              <p:cNvGrpSpPr/>
              <p:nvPr/>
            </p:nvGrpSpPr>
            <p:grpSpPr>
              <a:xfrm rot="16200000">
                <a:off x="1229146" y="3725113"/>
                <a:ext cx="119575" cy="612586"/>
                <a:chOff x="2244455" y="772894"/>
                <a:chExt cx="94658" cy="485003"/>
              </a:xfrm>
            </p:grpSpPr>
            <p:sp>
              <p:nvSpPr>
                <p:cNvPr id="42" name="圆角矩形 27"/>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3" name="圆角矩形 2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7" name="组合 12"/>
              <p:cNvGrpSpPr/>
              <p:nvPr/>
            </p:nvGrpSpPr>
            <p:grpSpPr>
              <a:xfrm rot="16200000">
                <a:off x="1229146" y="3267055"/>
                <a:ext cx="119575" cy="612586"/>
                <a:chOff x="2244455" y="772894"/>
                <a:chExt cx="94658" cy="485003"/>
              </a:xfrm>
            </p:grpSpPr>
            <p:sp>
              <p:nvSpPr>
                <p:cNvPr id="40" name="圆角矩形 25"/>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1" name="圆角矩形 2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8" name="组合 13"/>
              <p:cNvGrpSpPr/>
              <p:nvPr/>
            </p:nvGrpSpPr>
            <p:grpSpPr>
              <a:xfrm rot="16200000">
                <a:off x="1229145" y="2808999"/>
                <a:ext cx="119575" cy="612586"/>
                <a:chOff x="2244455" y="772894"/>
                <a:chExt cx="94658" cy="485003"/>
              </a:xfrm>
            </p:grpSpPr>
            <p:sp>
              <p:nvSpPr>
                <p:cNvPr id="38" name="圆角矩形 23"/>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9" name="圆角矩形 2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9" name="组合 14"/>
              <p:cNvGrpSpPr/>
              <p:nvPr/>
            </p:nvGrpSpPr>
            <p:grpSpPr>
              <a:xfrm rot="16200000">
                <a:off x="1229146" y="2350946"/>
                <a:ext cx="119575" cy="612586"/>
                <a:chOff x="2244455" y="772894"/>
                <a:chExt cx="94658" cy="485003"/>
              </a:xfrm>
            </p:grpSpPr>
            <p:sp>
              <p:nvSpPr>
                <p:cNvPr id="36" name="圆角矩形 21"/>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7" name="圆角矩形 2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30" name="组合 15"/>
              <p:cNvGrpSpPr/>
              <p:nvPr/>
            </p:nvGrpSpPr>
            <p:grpSpPr>
              <a:xfrm rot="16200000">
                <a:off x="1229146" y="1892893"/>
                <a:ext cx="119575" cy="612586"/>
                <a:chOff x="2244455" y="772894"/>
                <a:chExt cx="94658" cy="485003"/>
              </a:xfrm>
            </p:grpSpPr>
            <p:sp>
              <p:nvSpPr>
                <p:cNvPr id="34" name="圆角矩形 19"/>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5" name="圆角矩形 2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31" name="组合 16"/>
              <p:cNvGrpSpPr/>
              <p:nvPr/>
            </p:nvGrpSpPr>
            <p:grpSpPr>
              <a:xfrm rot="16200000">
                <a:off x="1229146" y="1434840"/>
                <a:ext cx="119575" cy="612586"/>
                <a:chOff x="2244455" y="772894"/>
                <a:chExt cx="94658" cy="485003"/>
              </a:xfrm>
            </p:grpSpPr>
            <p:sp>
              <p:nvSpPr>
                <p:cNvPr id="32" name="圆角矩形 17"/>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3" name="圆角矩形 1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grpSp>
      <p:sp>
        <p:nvSpPr>
          <p:cNvPr id="96" name="文本框 107"/>
          <p:cNvSpPr txBox="1"/>
          <p:nvPr/>
        </p:nvSpPr>
        <p:spPr>
          <a:xfrm>
            <a:off x="687074" y="1012454"/>
            <a:ext cx="8326988" cy="5077800"/>
          </a:xfrm>
          <a:prstGeom prst="rect">
            <a:avLst/>
          </a:prstGeom>
          <a:noFill/>
        </p:spPr>
        <p:txBody>
          <a:bodyPr wrap="square" rtlCol="0">
            <a:spAutoFit/>
          </a:bodyPr>
          <a:lstStyle/>
          <a:p>
            <a:pPr marL="342900" indent="-342900">
              <a:lnSpc>
                <a:spcPct val="130000"/>
              </a:lnSpc>
              <a:buAutoNum type="arabicPeriod"/>
            </a:pPr>
            <a:r>
              <a:rPr lang="en-US" altLang="zh-CN" sz="2800">
                <a:latin typeface="Times New Roman" panose="02020603050405020304" pitchFamily="18" charset="0"/>
                <a:ea typeface="Microsoft YaHei" panose="020B0503020204020204" pitchFamily="34" charset="-122"/>
                <a:cs typeface="Times New Roman" panose="02020603050405020304" pitchFamily="18" charset="0"/>
              </a:rPr>
              <a:t>Không </a:t>
            </a:r>
            <a:r>
              <a:rPr lang="en-US" altLang="zh-CN" sz="2800" err="1">
                <a:latin typeface="Times New Roman" panose="02020603050405020304" pitchFamily="18" charset="0"/>
                <a:ea typeface="Microsoft YaHei" panose="020B0503020204020204" pitchFamily="34" charset="-122"/>
                <a:cs typeface="Times New Roman" panose="02020603050405020304" pitchFamily="18" charset="0"/>
              </a:rPr>
              <a:t>trùng</a:t>
            </a:r>
            <a:r>
              <a:rPr lang="en-US" altLang="zh-CN" sz="28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err="1">
                <a:latin typeface="Times New Roman" panose="02020603050405020304" pitchFamily="18" charset="0"/>
                <a:ea typeface="Microsoft YaHei" panose="020B0503020204020204" pitchFamily="34" charset="-122"/>
                <a:cs typeface="Times New Roman" panose="02020603050405020304" pitchFamily="18" charset="0"/>
              </a:rPr>
              <a:t>với</a:t>
            </a:r>
            <a:r>
              <a:rPr lang="en-US" altLang="zh-CN" sz="28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err="1">
                <a:latin typeface="Times New Roman" panose="02020603050405020304" pitchFamily="18" charset="0"/>
                <a:ea typeface="Microsoft YaHei" panose="020B0503020204020204" pitchFamily="34" charset="-122"/>
                <a:cs typeface="Times New Roman" panose="02020603050405020304" pitchFamily="18" charset="0"/>
              </a:rPr>
              <a:t>các</a:t>
            </a:r>
            <a:r>
              <a:rPr lang="en-US" altLang="zh-CN" sz="28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err="1">
                <a:latin typeface="Times New Roman" panose="02020603050405020304" pitchFamily="18" charset="0"/>
                <a:ea typeface="Microsoft YaHei" panose="020B0503020204020204" pitchFamily="34" charset="-122"/>
                <a:cs typeface="Times New Roman" panose="02020603050405020304" pitchFamily="18" charset="0"/>
              </a:rPr>
              <a:t>từ</a:t>
            </a:r>
            <a:r>
              <a:rPr lang="en-US" altLang="zh-CN" sz="28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err="1">
                <a:latin typeface="Times New Roman" panose="02020603050405020304" pitchFamily="18" charset="0"/>
                <a:ea typeface="Microsoft YaHei" panose="020B0503020204020204" pitchFamily="34" charset="-122"/>
                <a:cs typeface="Times New Roman" panose="02020603050405020304" pitchFamily="18" charset="0"/>
              </a:rPr>
              <a:t>khóa</a:t>
            </a:r>
            <a:r>
              <a:rPr lang="en-US" altLang="zh-CN" sz="28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err="1">
                <a:latin typeface="Times New Roman" panose="02020603050405020304" pitchFamily="18" charset="0"/>
                <a:ea typeface="Microsoft YaHei" panose="020B0503020204020204" pitchFamily="34" charset="-122"/>
                <a:cs typeface="Times New Roman" panose="02020603050405020304" pitchFamily="18" charset="0"/>
              </a:rPr>
              <a:t>của</a:t>
            </a:r>
            <a:r>
              <a:rPr lang="en-US" altLang="zh-CN" sz="2800">
                <a:latin typeface="Times New Roman" panose="02020603050405020304" pitchFamily="18" charset="0"/>
                <a:ea typeface="Microsoft YaHei" panose="020B0503020204020204" pitchFamily="34" charset="-122"/>
                <a:cs typeface="Times New Roman" panose="02020603050405020304" pitchFamily="18" charset="0"/>
              </a:rPr>
              <a:t> Java</a:t>
            </a:r>
          </a:p>
          <a:p>
            <a:pPr marL="342900" indent="-342900">
              <a:lnSpc>
                <a:spcPct val="130000"/>
              </a:lnSpc>
              <a:buAutoNum type="arabicPeriod"/>
            </a:pPr>
            <a:r>
              <a:rPr lang="vi-VN" altLang="zh-CN" sz="2800">
                <a:latin typeface="Times New Roman" panose="02020603050405020304" pitchFamily="18" charset="0"/>
                <a:ea typeface="Microsoft YaHei" panose="020B0503020204020204" pitchFamily="34" charset="-122"/>
                <a:cs typeface="Times New Roman" panose="02020603050405020304" pitchFamily="18" charset="0"/>
              </a:rPr>
              <a:t>Không được bắt đầu bằng số, ví dụ: 123sinhVien., phải bắt đầu bằng 1 chữ cái hoặc ký tự như $,..</a:t>
            </a:r>
            <a:endParaRPr lang="en-US" altLang="zh-CN" sz="2800">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lnSpc>
                <a:spcPct val="130000"/>
              </a:lnSpc>
              <a:buFontTx/>
              <a:buAutoNum type="arabicPeriod"/>
            </a:pPr>
            <a:r>
              <a:rPr lang="en-US" altLang="zh-CN" sz="2800">
                <a:latin typeface="Times New Roman" panose="02020603050405020304" pitchFamily="18" charset="0"/>
                <a:ea typeface="Microsoft YaHei" panose="020B0503020204020204" pitchFamily="34" charset="-122"/>
                <a:cs typeface="Times New Roman" panose="02020603050405020304" pitchFamily="18" charset="0"/>
              </a:rPr>
              <a:t>Không chứa khoảng trắng, các ký tự toán học, </a:t>
            </a:r>
            <a:r>
              <a:rPr lang="vi-VN" altLang="zh-CN" sz="2800">
                <a:latin typeface="Times New Roman" panose="02020603050405020304" pitchFamily="18" charset="0"/>
                <a:ea typeface="Microsoft YaHei" panose="020B0503020204020204" pitchFamily="34" charset="-122"/>
                <a:cs typeface="Times New Roman" panose="02020603050405020304" pitchFamily="18" charset="0"/>
              </a:rPr>
              <a:t>Phân biệt chữ hoa chữ thường</a:t>
            </a:r>
            <a:r>
              <a:rPr lang="en-US" altLang="zh-CN" sz="2800">
                <a:latin typeface="Times New Roman" panose="02020603050405020304" pitchFamily="18" charset="0"/>
                <a:ea typeface="Microsoft YaHei" panose="020B0503020204020204" pitchFamily="34" charset="-122"/>
                <a:cs typeface="Times New Roman" panose="02020603050405020304" pitchFamily="18" charset="0"/>
              </a:rPr>
              <a:t>.</a:t>
            </a:r>
          </a:p>
          <a:p>
            <a:pPr marL="342900" indent="-342900">
              <a:lnSpc>
                <a:spcPct val="130000"/>
              </a:lnSpc>
              <a:buFontTx/>
              <a:buAutoNum type="arabicPeriod"/>
            </a:pPr>
            <a:r>
              <a:rPr lang="en-US" altLang="zh-CN" sz="2800">
                <a:latin typeface="Times New Roman" panose="02020603050405020304" pitchFamily="18" charset="0"/>
                <a:ea typeface="Microsoft YaHei" panose="020B0503020204020204" pitchFamily="34" charset="-122"/>
                <a:cs typeface="Times New Roman" panose="02020603050405020304" pitchFamily="18" charset="0"/>
              </a:rPr>
              <a:t>Đặt tên theo quy tắc lạc đà (Camel Case).VD: codeFresherCenter</a:t>
            </a:r>
          </a:p>
          <a:p>
            <a:pPr marL="342900" indent="-342900">
              <a:lnSpc>
                <a:spcPct val="130000"/>
              </a:lnSpc>
              <a:buFontTx/>
              <a:buAutoNum type="arabicPeriod"/>
            </a:pPr>
            <a:endParaRPr lang="en-US" altLang="zh-CN" sz="2800">
              <a:latin typeface="Times New Roman" panose="02020603050405020304" pitchFamily="18" charset="0"/>
              <a:ea typeface="Microsoft YaHei" panose="020B0503020204020204" pitchFamily="34" charset="-122"/>
              <a:cs typeface="Times New Roman" panose="02020603050405020304" pitchFamily="18" charset="0"/>
            </a:endParaRPr>
          </a:p>
          <a:p>
            <a:pPr>
              <a:lnSpc>
                <a:spcPct val="130000"/>
              </a:lnSpc>
            </a:pPr>
            <a:endParaRPr lang="en-US" altLang="zh-CN" sz="2800">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8316315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6"/>
                                        </p:tgtEl>
                                        <p:attrNameLst>
                                          <p:attrName>style.visibility</p:attrName>
                                        </p:attrNameLst>
                                      </p:cBhvr>
                                      <p:to>
                                        <p:strVal val="visible"/>
                                      </p:to>
                                    </p:set>
                                    <p:animEffect transition="in" filter="wipe(up)">
                                      <p:cBhvr>
                                        <p:cTn id="22"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45485" y="908544"/>
            <a:ext cx="8589374" cy="410718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Wingdings" panose="05000000000000000000" pitchFamily="2" charset="2"/>
              <a:buChar char="v"/>
            </a:pPr>
            <a:r>
              <a:rPr lang="vi-VN" sz="2800">
                <a:latin typeface="+mj-lt"/>
              </a:rPr>
              <a:t>Lập trình hướng đối tượng (OOP) là một kỹ thuật lập trình cho phép lập trình viên tạo ra các đối tượng trong code trừu tượng hóa các đối tượng. </a:t>
            </a:r>
            <a:endParaRPr lang="en-US" sz="2800">
              <a:latin typeface="+mj-lt"/>
            </a:endParaRPr>
          </a:p>
          <a:p>
            <a:pPr marL="285750" indent="-285750">
              <a:buFont typeface="Wingdings" panose="05000000000000000000" pitchFamily="2" charset="2"/>
              <a:buChar char="v"/>
            </a:pPr>
            <a:endParaRPr lang="en-US" sz="2800">
              <a:latin typeface="+mj-lt"/>
            </a:endParaRPr>
          </a:p>
          <a:p>
            <a:pPr marL="285750" indent="-285750">
              <a:buFont typeface="Wingdings" panose="05000000000000000000" pitchFamily="2" charset="2"/>
              <a:buChar char="v"/>
            </a:pPr>
            <a:r>
              <a:rPr lang="vi-VN" sz="2800">
                <a:latin typeface="+mj-lt"/>
              </a:rPr>
              <a:t>Đối tượng là những sự vật, sự việc mà nó có những tính chất, đặc tính, hành động giống nhau và ta gom góp lại thành đối tượng giống trong thực tế cuộc sống. </a:t>
            </a:r>
            <a:endParaRPr lang="en-US" sz="2800">
              <a:latin typeface="+mj-lt"/>
            </a:endParaRPr>
          </a:p>
        </p:txBody>
      </p:sp>
      <p:grpSp>
        <p:nvGrpSpPr>
          <p:cNvPr id="28" name="组合 1"/>
          <p:cNvGrpSpPr/>
          <p:nvPr/>
        </p:nvGrpSpPr>
        <p:grpSpPr>
          <a:xfrm>
            <a:off x="185386" y="1"/>
            <a:ext cx="8889472" cy="701040"/>
            <a:chOff x="3129129" y="1121776"/>
            <a:chExt cx="5933741" cy="1171624"/>
          </a:xfrm>
        </p:grpSpPr>
        <p:sp>
          <p:nvSpPr>
            <p:cNvPr id="29"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30"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sp>
        <p:nvSpPr>
          <p:cNvPr id="32" name="文本框 14"/>
          <p:cNvSpPr txBox="1"/>
          <p:nvPr/>
        </p:nvSpPr>
        <p:spPr>
          <a:xfrm>
            <a:off x="1142694" y="101380"/>
            <a:ext cx="5522771" cy="461665"/>
          </a:xfrm>
          <a:prstGeom prst="rect">
            <a:avLst/>
          </a:prstGeom>
          <a:noFill/>
        </p:spPr>
        <p:txBody>
          <a:bodyPr wrap="square" rtlCol="0">
            <a:spAutoFit/>
          </a:bodyPr>
          <a:lstStyle/>
          <a:p>
            <a:pPr algn="ctr"/>
            <a:r>
              <a:rPr lang="en-US" altLang="zh-CN" sz="2400" err="1">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err="1">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err="1">
                <a:latin typeface="Times New Roman" panose="02020603050405020304" pitchFamily="18" charset="0"/>
                <a:ea typeface="Microsoft YaHei" panose="020B0503020204020204" pitchFamily="34" charset="-122"/>
                <a:cs typeface="Times New Roman" panose="02020603050405020304" pitchFamily="18" charset="0"/>
              </a:rPr>
              <a:t>Hướng</a:t>
            </a:r>
            <a:r>
              <a:rPr lang="en-US" altLang="zh-CN" sz="2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err="1">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err="1">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err="1">
                <a:latin typeface="Times New Roman" panose="02020603050405020304" pitchFamily="18" charset="0"/>
                <a:ea typeface="Microsoft YaHei" panose="020B0503020204020204" pitchFamily="34" charset="-122"/>
                <a:cs typeface="Times New Roman" panose="02020603050405020304" pitchFamily="18" charset="0"/>
              </a:rPr>
              <a:t>Là</a:t>
            </a:r>
            <a:r>
              <a:rPr lang="en-US" altLang="zh-CN" sz="2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err="1">
                <a:latin typeface="Times New Roman" panose="02020603050405020304" pitchFamily="18" charset="0"/>
                <a:ea typeface="Microsoft YaHei" panose="020B0503020204020204" pitchFamily="34" charset="-122"/>
                <a:cs typeface="Times New Roman" panose="02020603050405020304" pitchFamily="18" charset="0"/>
              </a:rPr>
              <a:t>Gì</a:t>
            </a:r>
            <a:r>
              <a:rPr lang="en-US" altLang="zh-CN" sz="2400">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34" name="组合 4"/>
          <p:cNvGrpSpPr/>
          <p:nvPr/>
        </p:nvGrpSpPr>
        <p:grpSpPr>
          <a:xfrm>
            <a:off x="591981" y="-30093"/>
            <a:ext cx="860201" cy="789889"/>
            <a:chOff x="2912215" y="455848"/>
            <a:chExt cx="1066422" cy="1974366"/>
          </a:xfrm>
        </p:grpSpPr>
        <p:grpSp>
          <p:nvGrpSpPr>
            <p:cNvPr id="35" name="组合 5"/>
            <p:cNvGrpSpPr/>
            <p:nvPr/>
          </p:nvGrpSpPr>
          <p:grpSpPr>
            <a:xfrm>
              <a:off x="2912215" y="455848"/>
              <a:ext cx="1066422" cy="1974366"/>
              <a:chOff x="2996200" y="693603"/>
              <a:chExt cx="1014663" cy="1878543"/>
            </a:xfrm>
          </p:grpSpPr>
          <p:sp>
            <p:nvSpPr>
              <p:cNvPr id="41" name="椭圆 13"/>
              <p:cNvSpPr/>
              <p:nvPr/>
            </p:nvSpPr>
            <p:spPr>
              <a:xfrm>
                <a:off x="3120961" y="975274"/>
                <a:ext cx="765141" cy="1292595"/>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38" name="椭圆 10"/>
              <p:cNvSpPr/>
              <p:nvPr/>
            </p:nvSpPr>
            <p:spPr>
              <a:xfrm>
                <a:off x="2996200" y="693603"/>
                <a:ext cx="1014663" cy="1878543"/>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36" name="文本框 7"/>
            <p:cNvSpPr txBox="1"/>
            <p:nvPr/>
          </p:nvSpPr>
          <p:spPr>
            <a:xfrm>
              <a:off x="3058306" y="850448"/>
              <a:ext cx="774239" cy="1086041"/>
            </a:xfrm>
            <a:prstGeom prst="rect">
              <a:avLst/>
            </a:prstGeom>
            <a:noFill/>
          </p:spPr>
          <p:txBody>
            <a:bodyPr wrap="square" rtlCol="0">
              <a:spAutoFit/>
            </a:bodyPr>
            <a:lstStyle/>
            <a:p>
              <a:pPr algn="ctr"/>
              <a:r>
                <a:rPr lang="en-US" altLang="zh-CN" sz="2400">
                  <a:solidFill>
                    <a:srgbClr val="E87071"/>
                  </a:solidFill>
                  <a:latin typeface="Impact" panose="020B0806030902050204" pitchFamily="34" charset="0"/>
                </a:rPr>
                <a:t>03</a:t>
              </a:r>
              <a:endParaRPr lang="zh-CN" altLang="en-US" sz="2400">
                <a:solidFill>
                  <a:srgbClr val="E87071"/>
                </a:solidFill>
                <a:latin typeface="Impact" panose="020B0806030902050204" pitchFamily="34" charset="0"/>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0-#ppt_w/2"/>
                                          </p:val>
                                        </p:tav>
                                        <p:tav tm="100000">
                                          <p:val>
                                            <p:strVal val="#ppt_x"/>
                                          </p:val>
                                        </p:tav>
                                      </p:tavLst>
                                    </p:anim>
                                    <p:anim calcmode="lin" valueType="num">
                                      <p:cBhvr additive="base">
                                        <p:cTn id="13"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5435" y="937260"/>
            <a:ext cx="8829373" cy="394716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Wingdings" panose="05000000000000000000" pitchFamily="2" charset="2"/>
              <a:buChar char="v"/>
            </a:pPr>
            <a:r>
              <a:rPr lang="vi-VN" sz="2800">
                <a:latin typeface="+mj-lt"/>
              </a:rPr>
              <a:t>Khi lập trình OOP, chúng ta sẽ định nghĩa các lớp (class) để gom (mô hình) các đối tượng thực tế.</a:t>
            </a:r>
            <a:endParaRPr lang="en-US" sz="2800">
              <a:latin typeface="+mj-lt"/>
            </a:endParaRPr>
          </a:p>
          <a:p>
            <a:pPr marL="285750" indent="-285750">
              <a:buFont typeface="Wingdings" panose="05000000000000000000" pitchFamily="2" charset="2"/>
              <a:buChar char="v"/>
            </a:pPr>
            <a:endParaRPr lang="en-US" sz="2800">
              <a:latin typeface="+mj-lt"/>
            </a:endParaRPr>
          </a:p>
          <a:p>
            <a:pPr marL="285750" indent="-285750">
              <a:buFont typeface="Wingdings" panose="05000000000000000000" pitchFamily="2" charset="2"/>
              <a:buChar char="v"/>
            </a:pPr>
            <a:r>
              <a:rPr lang="vi-VN" sz="2800">
                <a:latin typeface="+mj-lt"/>
              </a:rPr>
              <a:t>Một đối tượng bao gồm 2 thông tin: </a:t>
            </a:r>
            <a:r>
              <a:rPr lang="en-US" sz="2800">
                <a:latin typeface="+mj-lt"/>
              </a:rPr>
              <a:t>T</a:t>
            </a:r>
            <a:r>
              <a:rPr lang="vi-VN" sz="2800">
                <a:latin typeface="+mj-lt"/>
              </a:rPr>
              <a:t>huộc</a:t>
            </a:r>
            <a:r>
              <a:rPr lang="en-US" sz="2800">
                <a:latin typeface="+mj-lt"/>
              </a:rPr>
              <a:t> </a:t>
            </a:r>
            <a:r>
              <a:rPr lang="vi-VN" sz="2800">
                <a:latin typeface="+mj-lt"/>
              </a:rPr>
              <a:t>tính</a:t>
            </a:r>
            <a:r>
              <a:rPr lang="en-US" sz="2800">
                <a:latin typeface="+mj-lt"/>
              </a:rPr>
              <a:t>(Attribute)</a:t>
            </a:r>
            <a:r>
              <a:rPr lang="vi-VN" sz="2800">
                <a:latin typeface="+mj-lt"/>
              </a:rPr>
              <a:t> và </a:t>
            </a:r>
            <a:r>
              <a:rPr lang="en-US" sz="2800">
                <a:latin typeface="+mj-lt"/>
              </a:rPr>
              <a:t>P</a:t>
            </a:r>
            <a:r>
              <a:rPr lang="vi-VN" sz="2800">
                <a:latin typeface="+mj-lt"/>
              </a:rPr>
              <a:t>hương thức</a:t>
            </a:r>
            <a:r>
              <a:rPr lang="en-US" sz="2800">
                <a:latin typeface="+mj-lt"/>
              </a:rPr>
              <a:t>(Method)</a:t>
            </a:r>
            <a:r>
              <a:rPr lang="vi-VN" sz="2800">
                <a:latin typeface="+mj-lt"/>
              </a:rPr>
              <a:t>.</a:t>
            </a:r>
            <a:endParaRPr lang="en-US" sz="2800">
              <a:latin typeface="+mj-lt"/>
            </a:endParaRPr>
          </a:p>
        </p:txBody>
      </p:sp>
      <p:grpSp>
        <p:nvGrpSpPr>
          <p:cNvPr id="28" name="组合 1"/>
          <p:cNvGrpSpPr/>
          <p:nvPr/>
        </p:nvGrpSpPr>
        <p:grpSpPr>
          <a:xfrm>
            <a:off x="185386" y="1"/>
            <a:ext cx="8889472" cy="701040"/>
            <a:chOff x="3129129" y="1121776"/>
            <a:chExt cx="5933741" cy="1171624"/>
          </a:xfrm>
        </p:grpSpPr>
        <p:sp>
          <p:nvSpPr>
            <p:cNvPr id="29"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30"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sp>
        <p:nvSpPr>
          <p:cNvPr id="32" name="文本框 14"/>
          <p:cNvSpPr txBox="1"/>
          <p:nvPr/>
        </p:nvSpPr>
        <p:spPr>
          <a:xfrm>
            <a:off x="1142694" y="101380"/>
            <a:ext cx="5522771" cy="461665"/>
          </a:xfrm>
          <a:prstGeom prst="rect">
            <a:avLst/>
          </a:prstGeom>
          <a:noFill/>
        </p:spPr>
        <p:txBody>
          <a:bodyPr wrap="square" rtlCol="0">
            <a:spAutoFit/>
          </a:bodyPr>
          <a:lstStyle/>
          <a:p>
            <a:pPr algn="ctr"/>
            <a:r>
              <a:rPr lang="en-US" altLang="zh-CN" sz="2400" err="1">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err="1">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err="1">
                <a:latin typeface="Times New Roman" panose="02020603050405020304" pitchFamily="18" charset="0"/>
                <a:ea typeface="Microsoft YaHei" panose="020B0503020204020204" pitchFamily="34" charset="-122"/>
                <a:cs typeface="Times New Roman" panose="02020603050405020304" pitchFamily="18" charset="0"/>
              </a:rPr>
              <a:t>Hướng</a:t>
            </a:r>
            <a:r>
              <a:rPr lang="en-US" altLang="zh-CN" sz="2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err="1">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err="1">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err="1">
                <a:latin typeface="Times New Roman" panose="02020603050405020304" pitchFamily="18" charset="0"/>
                <a:ea typeface="Microsoft YaHei" panose="020B0503020204020204" pitchFamily="34" charset="-122"/>
                <a:cs typeface="Times New Roman" panose="02020603050405020304" pitchFamily="18" charset="0"/>
              </a:rPr>
              <a:t>Là</a:t>
            </a:r>
            <a:r>
              <a:rPr lang="en-US" altLang="zh-CN" sz="2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err="1">
                <a:latin typeface="Times New Roman" panose="02020603050405020304" pitchFamily="18" charset="0"/>
                <a:ea typeface="Microsoft YaHei" panose="020B0503020204020204" pitchFamily="34" charset="-122"/>
                <a:cs typeface="Times New Roman" panose="02020603050405020304" pitchFamily="18" charset="0"/>
              </a:rPr>
              <a:t>Gì</a:t>
            </a:r>
            <a:r>
              <a:rPr lang="en-US" altLang="zh-CN" sz="2400">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34" name="组合 4"/>
          <p:cNvGrpSpPr/>
          <p:nvPr/>
        </p:nvGrpSpPr>
        <p:grpSpPr>
          <a:xfrm>
            <a:off x="591981" y="-30093"/>
            <a:ext cx="860201" cy="789889"/>
            <a:chOff x="2912215" y="455848"/>
            <a:chExt cx="1066422" cy="1974366"/>
          </a:xfrm>
        </p:grpSpPr>
        <p:grpSp>
          <p:nvGrpSpPr>
            <p:cNvPr id="35" name="组合 5"/>
            <p:cNvGrpSpPr/>
            <p:nvPr/>
          </p:nvGrpSpPr>
          <p:grpSpPr>
            <a:xfrm>
              <a:off x="2912215" y="455848"/>
              <a:ext cx="1066422" cy="1974366"/>
              <a:chOff x="2996200" y="693603"/>
              <a:chExt cx="1014663" cy="1878543"/>
            </a:xfrm>
          </p:grpSpPr>
          <p:sp>
            <p:nvSpPr>
              <p:cNvPr id="41" name="椭圆 13"/>
              <p:cNvSpPr/>
              <p:nvPr/>
            </p:nvSpPr>
            <p:spPr>
              <a:xfrm>
                <a:off x="3120961" y="975274"/>
                <a:ext cx="765141" cy="1292595"/>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38" name="椭圆 10"/>
              <p:cNvSpPr/>
              <p:nvPr/>
            </p:nvSpPr>
            <p:spPr>
              <a:xfrm>
                <a:off x="2996200" y="693603"/>
                <a:ext cx="1014663" cy="1878543"/>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36" name="文本框 7"/>
            <p:cNvSpPr txBox="1"/>
            <p:nvPr/>
          </p:nvSpPr>
          <p:spPr>
            <a:xfrm>
              <a:off x="3058306" y="850448"/>
              <a:ext cx="774239" cy="1086041"/>
            </a:xfrm>
            <a:prstGeom prst="rect">
              <a:avLst/>
            </a:prstGeom>
            <a:noFill/>
          </p:spPr>
          <p:txBody>
            <a:bodyPr wrap="square" rtlCol="0">
              <a:spAutoFit/>
            </a:bodyPr>
            <a:lstStyle/>
            <a:p>
              <a:pPr algn="ctr"/>
              <a:r>
                <a:rPr lang="en-US" altLang="zh-CN" sz="2400">
                  <a:solidFill>
                    <a:srgbClr val="E87071"/>
                  </a:solidFill>
                  <a:latin typeface="Impact" panose="020B0806030902050204" pitchFamily="34" charset="0"/>
                </a:rPr>
                <a:t>03</a:t>
              </a:r>
              <a:endParaRPr lang="zh-CN" altLang="en-US" sz="2400">
                <a:solidFill>
                  <a:srgbClr val="E87071"/>
                </a:solidFill>
                <a:latin typeface="Impact" panose="020B0806030902050204" pitchFamily="34" charset="0"/>
              </a:endParaRPr>
            </a:p>
          </p:txBody>
        </p:sp>
      </p:grpSp>
    </p:spTree>
    <p:extLst>
      <p:ext uri="{BB962C8B-B14F-4D97-AF65-F5344CB8AC3E}">
        <p14:creationId xmlns:p14="http://schemas.microsoft.com/office/powerpoint/2010/main" val="338754808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0-#ppt_w/2"/>
                                          </p:val>
                                        </p:tav>
                                        <p:tav tm="100000">
                                          <p:val>
                                            <p:strVal val="#ppt_x"/>
                                          </p:val>
                                        </p:tav>
                                      </p:tavLst>
                                    </p:anim>
                                    <p:anim calcmode="lin" valueType="num">
                                      <p:cBhvr additive="base">
                                        <p:cTn id="13"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1"/>
          <p:cNvGrpSpPr/>
          <p:nvPr/>
        </p:nvGrpSpPr>
        <p:grpSpPr>
          <a:xfrm>
            <a:off x="118109" y="107660"/>
            <a:ext cx="8907779" cy="867279"/>
            <a:chOff x="3129129" y="1121776"/>
            <a:chExt cx="5933741" cy="1171624"/>
          </a:xfrm>
        </p:grpSpPr>
        <p:sp>
          <p:nvSpPr>
            <p:cNvPr id="29"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30"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sp>
        <p:nvSpPr>
          <p:cNvPr id="32" name="文本框 14"/>
          <p:cNvSpPr txBox="1"/>
          <p:nvPr/>
        </p:nvSpPr>
        <p:spPr>
          <a:xfrm>
            <a:off x="1577099" y="258833"/>
            <a:ext cx="6239803" cy="523220"/>
          </a:xfrm>
          <a:prstGeom prst="rect">
            <a:avLst/>
          </a:prstGeom>
          <a:noFill/>
        </p:spPr>
        <p:txBody>
          <a:bodyPr wrap="square" rtlCol="0">
            <a:spAutoFit/>
          </a:bodyPr>
          <a:lstStyle/>
          <a:p>
            <a:pPr algn="ctr"/>
            <a:r>
              <a:rPr lang="en-US" altLang="zh-CN" sz="2800" err="1">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8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err="1">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err="1">
                <a:latin typeface="Times New Roman" panose="02020603050405020304" pitchFamily="18" charset="0"/>
                <a:ea typeface="Microsoft YaHei" panose="020B0503020204020204" pitchFamily="34" charset="-122"/>
                <a:cs typeface="Times New Roman" panose="02020603050405020304" pitchFamily="18" charset="0"/>
              </a:rPr>
              <a:t>Hướng</a:t>
            </a:r>
            <a:r>
              <a:rPr lang="en-US" altLang="zh-CN" sz="28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err="1">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8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err="1">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8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err="1">
                <a:latin typeface="Times New Roman" panose="02020603050405020304" pitchFamily="18" charset="0"/>
                <a:ea typeface="Microsoft YaHei" panose="020B0503020204020204" pitchFamily="34" charset="-122"/>
                <a:cs typeface="Times New Roman" panose="02020603050405020304" pitchFamily="18" charset="0"/>
              </a:rPr>
              <a:t>Là</a:t>
            </a:r>
            <a:r>
              <a:rPr lang="en-US" altLang="zh-CN" sz="28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err="1">
                <a:latin typeface="Times New Roman" panose="02020603050405020304" pitchFamily="18" charset="0"/>
                <a:ea typeface="Microsoft YaHei" panose="020B0503020204020204" pitchFamily="34" charset="-122"/>
                <a:cs typeface="Times New Roman" panose="02020603050405020304" pitchFamily="18" charset="0"/>
              </a:rPr>
              <a:t>Gì</a:t>
            </a:r>
            <a:r>
              <a:rPr lang="en-US" altLang="zh-CN" sz="2800">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800">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34" name="组合 4"/>
          <p:cNvGrpSpPr/>
          <p:nvPr/>
        </p:nvGrpSpPr>
        <p:grpSpPr>
          <a:xfrm>
            <a:off x="797986" y="87769"/>
            <a:ext cx="1076003" cy="1167468"/>
            <a:chOff x="3150395" y="933507"/>
            <a:chExt cx="1559927" cy="1839452"/>
          </a:xfrm>
        </p:grpSpPr>
        <p:grpSp>
          <p:nvGrpSpPr>
            <p:cNvPr id="35" name="组合 5"/>
            <p:cNvGrpSpPr/>
            <p:nvPr/>
          </p:nvGrpSpPr>
          <p:grpSpPr>
            <a:xfrm>
              <a:off x="3150395" y="933507"/>
              <a:ext cx="1559927" cy="1839452"/>
              <a:chOff x="3222820" y="1148080"/>
              <a:chExt cx="1484216" cy="1750177"/>
            </a:xfrm>
          </p:grpSpPr>
          <p:grpSp>
            <p:nvGrpSpPr>
              <p:cNvPr id="37" name="组合 9"/>
              <p:cNvGrpSpPr/>
              <p:nvPr/>
            </p:nvGrpSpPr>
            <p:grpSpPr>
              <a:xfrm>
                <a:off x="3420363" y="1295115"/>
                <a:ext cx="1286673" cy="1603142"/>
                <a:chOff x="7380501" y="2927402"/>
                <a:chExt cx="2311887" cy="2880512"/>
              </a:xfrm>
            </p:grpSpPr>
            <p:sp>
              <p:nvSpPr>
                <p:cNvPr id="39"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40"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41"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38"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36" name="文本框 7"/>
            <p:cNvSpPr txBox="1"/>
            <p:nvPr/>
          </p:nvSpPr>
          <p:spPr>
            <a:xfrm>
              <a:off x="3437036" y="1269298"/>
              <a:ext cx="774240" cy="615553"/>
            </a:xfrm>
            <a:prstGeom prst="rect">
              <a:avLst/>
            </a:prstGeom>
            <a:noFill/>
          </p:spPr>
          <p:txBody>
            <a:bodyPr wrap="square" rtlCol="0">
              <a:spAutoFit/>
            </a:bodyPr>
            <a:lstStyle/>
            <a:p>
              <a:pPr algn="ctr"/>
              <a:r>
                <a:rPr lang="en-US" altLang="zh-CN" sz="2400">
                  <a:solidFill>
                    <a:srgbClr val="E87071"/>
                  </a:solidFill>
                  <a:latin typeface="Impact" panose="020B0806030902050204" pitchFamily="34" charset="0"/>
                </a:rPr>
                <a:t>03</a:t>
              </a:r>
              <a:endParaRPr lang="zh-CN" altLang="en-US" sz="2400">
                <a:solidFill>
                  <a:srgbClr val="E87071"/>
                </a:solidFill>
                <a:latin typeface="Impact" panose="020B0806030902050204" pitchFamily="34" charset="0"/>
              </a:endParaRPr>
            </a:p>
          </p:txBody>
        </p:sp>
      </p:grpSp>
      <p:sp>
        <p:nvSpPr>
          <p:cNvPr id="18" name="矩形 3"/>
          <p:cNvSpPr>
            <a:spLocks noChangeArrowheads="1"/>
          </p:cNvSpPr>
          <p:nvPr/>
        </p:nvSpPr>
        <p:spPr bwMode="auto">
          <a:xfrm>
            <a:off x="601861" y="1204014"/>
            <a:ext cx="8077437" cy="48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spcBef>
                <a:spcPct val="0"/>
              </a:spcBef>
              <a:buFont typeface="Arial" panose="020B0604020202020204" pitchFamily="34" charset="0"/>
              <a:buNone/>
            </a:pPr>
            <a:r>
              <a:rPr lang="en-US" altLang="zh-CN" sz="2800" b="1"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Sự</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khác</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nhau</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giữa</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class(</a:t>
            </a:r>
            <a:r>
              <a:rPr lang="en-US" altLang="zh-CN" sz="2800" b="1"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Lớp</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và</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object(</a:t>
            </a:r>
            <a:r>
              <a:rPr lang="en-US" altLang="zh-CN" sz="2800" b="1"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19" name="Picture 18"/>
          <p:cNvPicPr>
            <a:picLocks noChangeAspect="1"/>
          </p:cNvPicPr>
          <p:nvPr/>
        </p:nvPicPr>
        <p:blipFill>
          <a:blip r:embed="rId3"/>
          <a:stretch>
            <a:fillRect/>
          </a:stretch>
        </p:blipFill>
        <p:spPr>
          <a:xfrm>
            <a:off x="188594" y="2027505"/>
            <a:ext cx="8766807" cy="3028226"/>
          </a:xfrm>
          <a:prstGeom prst="rect">
            <a:avLst/>
          </a:prstGeom>
        </p:spPr>
      </p:pic>
      <p:sp>
        <p:nvSpPr>
          <p:cNvPr id="6" name="Down Arrow 5"/>
          <p:cNvSpPr/>
          <p:nvPr/>
        </p:nvSpPr>
        <p:spPr>
          <a:xfrm>
            <a:off x="4384107" y="1709504"/>
            <a:ext cx="187891" cy="295330"/>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959007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0-#ppt_w/2"/>
                                          </p:val>
                                        </p:tav>
                                        <p:tav tm="100000">
                                          <p:val>
                                            <p:strVal val="#ppt_x"/>
                                          </p:val>
                                        </p:tav>
                                      </p:tavLst>
                                    </p:anim>
                                    <p:anim calcmode="lin" valueType="num">
                                      <p:cBhvr additive="base">
                                        <p:cTn id="13" dur="500" fill="hold"/>
                                        <p:tgtEl>
                                          <p:spTgt spid="3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accel="50000" decel="5000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1000" fill="hold"/>
                                        <p:tgtEl>
                                          <p:spTgt spid="18"/>
                                        </p:tgtEl>
                                        <p:attrNameLst>
                                          <p:attrName>ppt_x</p:attrName>
                                        </p:attrNameLst>
                                      </p:cBhvr>
                                      <p:tavLst>
                                        <p:tav tm="0">
                                          <p:val>
                                            <p:strVal val="1+#ppt_w/2"/>
                                          </p:val>
                                        </p:tav>
                                        <p:tav tm="100000">
                                          <p:val>
                                            <p:strVal val="#ppt_x"/>
                                          </p:val>
                                        </p:tav>
                                      </p:tavLst>
                                    </p:anim>
                                    <p:anim calcmode="lin" valueType="num">
                                      <p:cBhvr additive="base">
                                        <p:cTn id="18" dur="10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22514" y="132730"/>
            <a:ext cx="8590752" cy="822739"/>
            <a:chOff x="3129129" y="1121776"/>
            <a:chExt cx="5933741" cy="1171624"/>
          </a:xfrm>
        </p:grpSpPr>
        <p:sp>
          <p:nvSpPr>
            <p:cNvPr id="3"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4" name="圆角矩形 3"/>
            <p:cNvSpPr/>
            <p:nvPr/>
          </p:nvSpPr>
          <p:spPr>
            <a:xfrm>
              <a:off x="3289330" y="1253414"/>
              <a:ext cx="5613340" cy="908350"/>
            </a:xfrm>
            <a:prstGeom prst="roundRect">
              <a:avLst>
                <a:gd name="adj" fmla="val 50000"/>
              </a:avLst>
            </a:prstGeom>
            <a:gradFill>
              <a:gsLst>
                <a:gs pos="0">
                  <a:srgbClr val="663A77"/>
                </a:gs>
                <a:gs pos="100000">
                  <a:srgbClr val="A26CB8"/>
                </a:gs>
              </a:gsLst>
              <a:lin ang="0" scaled="0"/>
            </a:gra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5" name="组合 4"/>
          <p:cNvGrpSpPr/>
          <p:nvPr/>
        </p:nvGrpSpPr>
        <p:grpSpPr>
          <a:xfrm>
            <a:off x="896707" y="149720"/>
            <a:ext cx="1099733" cy="1127818"/>
            <a:chOff x="3150395" y="933507"/>
            <a:chExt cx="1559927" cy="1839452"/>
          </a:xfrm>
        </p:grpSpPr>
        <p:grpSp>
          <p:nvGrpSpPr>
            <p:cNvPr id="6" name="组合 5"/>
            <p:cNvGrpSpPr/>
            <p:nvPr/>
          </p:nvGrpSpPr>
          <p:grpSpPr>
            <a:xfrm>
              <a:off x="3150395" y="933507"/>
              <a:ext cx="1559927" cy="1839452"/>
              <a:chOff x="3222820" y="1148080"/>
              <a:chExt cx="1484216"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 name="文本框 7"/>
            <p:cNvSpPr txBox="1"/>
            <p:nvPr/>
          </p:nvSpPr>
          <p:spPr>
            <a:xfrm>
              <a:off x="3437036" y="1269298"/>
              <a:ext cx="774240" cy="615553"/>
            </a:xfrm>
            <a:prstGeom prst="rect">
              <a:avLst/>
            </a:prstGeom>
            <a:noFill/>
          </p:spPr>
          <p:txBody>
            <a:bodyPr wrap="square" rtlCol="0">
              <a:spAutoFit/>
            </a:bodyPr>
            <a:lstStyle/>
            <a:p>
              <a:pPr algn="ctr"/>
              <a:r>
                <a:rPr lang="en-US" altLang="zh-CN" sz="2400">
                  <a:solidFill>
                    <a:srgbClr val="663A77"/>
                  </a:solidFill>
                  <a:latin typeface="Impact" panose="020B0806030902050204" pitchFamily="34" charset="0"/>
                </a:rPr>
                <a:t>04</a:t>
              </a:r>
              <a:endParaRPr lang="zh-CN" altLang="en-US" sz="2400">
                <a:solidFill>
                  <a:srgbClr val="663A77"/>
                </a:solidFill>
                <a:latin typeface="Impact" panose="020B0806030902050204" pitchFamily="34" charset="0"/>
              </a:endParaRPr>
            </a:p>
          </p:txBody>
        </p:sp>
      </p:grpSp>
      <p:grpSp>
        <p:nvGrpSpPr>
          <p:cNvPr id="29" name="组合 28"/>
          <p:cNvGrpSpPr/>
          <p:nvPr/>
        </p:nvGrpSpPr>
        <p:grpSpPr>
          <a:xfrm>
            <a:off x="1995067" y="313266"/>
            <a:ext cx="5883804" cy="1614807"/>
            <a:chOff x="1369861" y="-454131"/>
            <a:chExt cx="4889732" cy="2646265"/>
          </a:xfrm>
        </p:grpSpPr>
        <p:sp>
          <p:nvSpPr>
            <p:cNvPr id="15" name="文本框 14"/>
            <p:cNvSpPr txBox="1"/>
            <p:nvPr/>
          </p:nvSpPr>
          <p:spPr>
            <a:xfrm>
              <a:off x="1369861" y="-454131"/>
              <a:ext cx="2977879" cy="756554"/>
            </a:xfrm>
            <a:prstGeom prst="rect">
              <a:avLst/>
            </a:prstGeom>
            <a:noFill/>
          </p:spPr>
          <p:txBody>
            <a:bodyPr wrap="square" rtlCol="0">
              <a:spAutoFit/>
            </a:bodyPr>
            <a:lstStyle/>
            <a:p>
              <a:r>
                <a:rPr lang="en-US" altLang="zh-CN" sz="2400" b="1" err="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rPr>
                <a:t>Cài</a:t>
              </a:r>
              <a:r>
                <a:rPr lang="en-US" altLang="zh-CN" sz="2400" b="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err="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rPr>
                <a:t>Đặt</a:t>
              </a:r>
              <a:r>
                <a:rPr lang="en-US" altLang="zh-CN" sz="2400" b="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err="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rPr>
                <a:t>Môi</a:t>
              </a:r>
              <a:r>
                <a:rPr lang="en-US" altLang="zh-CN" sz="2400" b="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err="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rPr>
                <a:t>Trường</a:t>
              </a:r>
              <a:endParaRPr lang="zh-CN" altLang="en-US" sz="2400" b="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24" name="组合 23"/>
            <p:cNvGrpSpPr/>
            <p:nvPr/>
          </p:nvGrpSpPr>
          <p:grpSpPr>
            <a:xfrm>
              <a:off x="5790400" y="1905107"/>
              <a:ext cx="469193" cy="287027"/>
              <a:chOff x="4873620" y="2093913"/>
              <a:chExt cx="269882" cy="165100"/>
            </a:xfrm>
            <a:solidFill>
              <a:schemeClr val="bg1"/>
            </a:solidFill>
            <a:effectLst/>
          </p:grpSpPr>
          <p:sp>
            <p:nvSpPr>
              <p:cNvPr id="25" name="Freeform 502"/>
              <p:cNvSpPr/>
              <p:nvPr/>
            </p:nvSpPr>
            <p:spPr bwMode="auto">
              <a:xfrm>
                <a:off x="4873620"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28" name="Freeform 505"/>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nvGrpSpPr>
          <p:cNvPr id="30" name="组合 1428"/>
          <p:cNvGrpSpPr/>
          <p:nvPr/>
        </p:nvGrpSpPr>
        <p:grpSpPr>
          <a:xfrm>
            <a:off x="0" y="1219200"/>
            <a:ext cx="1145874" cy="3910890"/>
            <a:chOff x="4124802" y="958123"/>
            <a:chExt cx="5390196" cy="5368475"/>
          </a:xfrm>
        </p:grpSpPr>
        <p:sp>
          <p:nvSpPr>
            <p:cNvPr id="31" name="椭圆 1429"/>
            <p:cNvSpPr/>
            <p:nvPr/>
          </p:nvSpPr>
          <p:spPr>
            <a:xfrm>
              <a:off x="4124802" y="5403127"/>
              <a:ext cx="5390196" cy="923471"/>
            </a:xfrm>
            <a:prstGeom prst="ellipse">
              <a:avLst/>
            </a:prstGeom>
            <a:gradFill flip="none" rotWithShape="1">
              <a:gsLst>
                <a:gs pos="77000">
                  <a:srgbClr val="000000">
                    <a:alpha val="5000"/>
                  </a:srgbClr>
                </a:gs>
                <a:gs pos="61000">
                  <a:srgbClr val="000000">
                    <a:alpha val="19000"/>
                  </a:srgbClr>
                </a:gs>
                <a:gs pos="21000">
                  <a:srgbClr val="000000">
                    <a:alpha val="22000"/>
                  </a:srgbClr>
                </a:gs>
                <a:gs pos="100000">
                  <a:schemeClr val="tx1">
                    <a:alpha val="0"/>
                  </a:schemeClr>
                </a:gs>
                <a:gs pos="0">
                  <a:schemeClr val="tx1">
                    <a:alpha val="50000"/>
                  </a:schemeClr>
                </a:gs>
              </a:gsLst>
              <a:lin ang="0" scaled="1"/>
              <a:tileRect/>
            </a:gradFill>
            <a:ln>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nvGrpSpPr>
            <p:cNvPr id="32" name="组合 1430"/>
            <p:cNvGrpSpPr/>
            <p:nvPr/>
          </p:nvGrpSpPr>
          <p:grpSpPr>
            <a:xfrm>
              <a:off x="4621472" y="958123"/>
              <a:ext cx="2650210" cy="5056365"/>
              <a:chOff x="4621472" y="958123"/>
              <a:chExt cx="2650210" cy="5056365"/>
            </a:xfrm>
          </p:grpSpPr>
          <p:sp>
            <p:nvSpPr>
              <p:cNvPr id="33" name="椭圆 1431"/>
              <p:cNvSpPr/>
              <p:nvPr/>
            </p:nvSpPr>
            <p:spPr>
              <a:xfrm>
                <a:off x="4621472" y="958123"/>
                <a:ext cx="2650210" cy="167164"/>
              </a:xfrm>
              <a:prstGeom prst="ellipse">
                <a:avLst/>
              </a:prstGeom>
              <a:gradFill flip="none" rotWithShape="1">
                <a:gsLst>
                  <a:gs pos="100000">
                    <a:srgbClr val="FBFBFB"/>
                  </a:gs>
                  <a:gs pos="62000">
                    <a:srgbClr val="F3F3F3"/>
                  </a:gs>
                  <a:gs pos="0">
                    <a:srgbClr val="CFD0CD"/>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nvGrpSpPr>
              <p:cNvPr id="34" name="组合 1432"/>
              <p:cNvGrpSpPr/>
              <p:nvPr/>
            </p:nvGrpSpPr>
            <p:grpSpPr>
              <a:xfrm>
                <a:off x="4621472" y="1031862"/>
                <a:ext cx="2650210" cy="4982626"/>
                <a:chOff x="4621472" y="1031862"/>
                <a:chExt cx="2650210" cy="4982626"/>
              </a:xfrm>
            </p:grpSpPr>
            <p:sp>
              <p:nvSpPr>
                <p:cNvPr id="35" name="任意多边形 1433"/>
                <p:cNvSpPr/>
                <p:nvPr/>
              </p:nvSpPr>
              <p:spPr>
                <a:xfrm>
                  <a:off x="4621472" y="1031862"/>
                  <a:ext cx="2650210" cy="4982626"/>
                </a:xfrm>
                <a:custGeom>
                  <a:avLst/>
                  <a:gdLst>
                    <a:gd name="connsiteX0" fmla="*/ 0 w 2650210"/>
                    <a:gd name="connsiteY0" fmla="*/ 0 h 4982626"/>
                    <a:gd name="connsiteX1" fmla="*/ 2650210 w 2650210"/>
                    <a:gd name="connsiteY1" fmla="*/ 0 h 4982626"/>
                    <a:gd name="connsiteX2" fmla="*/ 2650210 w 2650210"/>
                    <a:gd name="connsiteY2" fmla="*/ 1016000 h 4982626"/>
                    <a:gd name="connsiteX3" fmla="*/ 2650210 w 2650210"/>
                    <a:gd name="connsiteY3" fmla="*/ 4835471 h 4982626"/>
                    <a:gd name="connsiteX4" fmla="*/ 1325105 w 2650210"/>
                    <a:gd name="connsiteY4" fmla="*/ 4982626 h 4982626"/>
                    <a:gd name="connsiteX5" fmla="*/ 0 w 2650210"/>
                    <a:gd name="connsiteY5" fmla="*/ 4835471 h 4982626"/>
                    <a:gd name="connsiteX6" fmla="*/ 0 w 2650210"/>
                    <a:gd name="connsiteY6" fmla="*/ 1016000 h 498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210" h="4982626">
                      <a:moveTo>
                        <a:pt x="0" y="0"/>
                      </a:moveTo>
                      <a:lnTo>
                        <a:pt x="2650210" y="0"/>
                      </a:lnTo>
                      <a:lnTo>
                        <a:pt x="2650210" y="1016000"/>
                      </a:lnTo>
                      <a:lnTo>
                        <a:pt x="2650210" y="4835471"/>
                      </a:lnTo>
                      <a:cubicBezTo>
                        <a:pt x="2650210" y="4916742"/>
                        <a:pt x="2056940" y="4982626"/>
                        <a:pt x="1325105" y="4982626"/>
                      </a:cubicBezTo>
                      <a:cubicBezTo>
                        <a:pt x="593270" y="4982626"/>
                        <a:pt x="0" y="4916742"/>
                        <a:pt x="0" y="4835471"/>
                      </a:cubicBezTo>
                      <a:lnTo>
                        <a:pt x="0" y="1016000"/>
                      </a:lnTo>
                      <a:close/>
                    </a:path>
                  </a:pathLst>
                </a:custGeom>
                <a:gradFill>
                  <a:gsLst>
                    <a:gs pos="31000">
                      <a:schemeClr val="bg1">
                        <a:lumMod val="95000"/>
                      </a:schemeClr>
                    </a:gs>
                    <a:gs pos="100000">
                      <a:srgbClr val="D2D3D0"/>
                    </a:gs>
                    <a:gs pos="83000">
                      <a:srgbClr val="C7C8C5"/>
                    </a:gs>
                    <a:gs pos="68000">
                      <a:srgbClr val="D3D3D1"/>
                    </a:gs>
                    <a:gs pos="49000">
                      <a:srgbClr val="E3E3E1"/>
                    </a:gs>
                    <a:gs pos="17000">
                      <a:srgbClr val="F2F2F0"/>
                    </a:gs>
                    <a:gs pos="0">
                      <a:srgbClr val="F3F3F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6" name="任意多边形 1434"/>
                <p:cNvSpPr/>
                <p:nvPr/>
              </p:nvSpPr>
              <p:spPr>
                <a:xfrm>
                  <a:off x="4621472" y="2255915"/>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7" name="任意多边形 1435"/>
                <p:cNvSpPr/>
                <p:nvPr/>
              </p:nvSpPr>
              <p:spPr>
                <a:xfrm>
                  <a:off x="4621472" y="3540596"/>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8" name="任意多边形 1436"/>
                <p:cNvSpPr/>
                <p:nvPr/>
              </p:nvSpPr>
              <p:spPr>
                <a:xfrm>
                  <a:off x="4621472" y="4708996"/>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grpSp>
      <p:sp>
        <p:nvSpPr>
          <p:cNvPr id="48" name="文本框 2329"/>
          <p:cNvSpPr txBox="1"/>
          <p:nvPr/>
        </p:nvSpPr>
        <p:spPr>
          <a:xfrm>
            <a:off x="120649" y="1492881"/>
            <a:ext cx="532785" cy="415498"/>
          </a:xfrm>
          <a:prstGeom prst="rect">
            <a:avLst/>
          </a:prstGeom>
          <a:noFill/>
        </p:spPr>
        <p:txBody>
          <a:bodyPr wrap="square" rtlCol="0">
            <a:spAutoFit/>
          </a:bodyPr>
          <a:lstStyle/>
          <a:p>
            <a:pPr algn="ctr"/>
            <a:r>
              <a:rPr lang="en-US" altLang="zh-CN" sz="2100">
                <a:solidFill>
                  <a:srgbClr val="FFB850"/>
                </a:solidFill>
                <a:latin typeface="Impact" panose="020B0806030902050204" pitchFamily="34" charset="0"/>
                <a:ea typeface="时尚中黑简体" panose="01010104010101010101" pitchFamily="2" charset="-122"/>
              </a:rPr>
              <a:t>01</a:t>
            </a:r>
            <a:endParaRPr lang="zh-CN" altLang="en-US" sz="2100">
              <a:solidFill>
                <a:srgbClr val="FFB850"/>
              </a:solidFill>
              <a:latin typeface="Impact" panose="020B0806030902050204" pitchFamily="34" charset="0"/>
              <a:ea typeface="时尚中黑简体" panose="01010104010101010101" pitchFamily="2" charset="-122"/>
            </a:endParaRPr>
          </a:p>
        </p:txBody>
      </p:sp>
      <p:sp>
        <p:nvSpPr>
          <p:cNvPr id="49" name="文本框 266"/>
          <p:cNvSpPr txBox="1"/>
          <p:nvPr/>
        </p:nvSpPr>
        <p:spPr>
          <a:xfrm>
            <a:off x="105585" y="2507241"/>
            <a:ext cx="532785" cy="415498"/>
          </a:xfrm>
          <a:prstGeom prst="rect">
            <a:avLst/>
          </a:prstGeom>
          <a:noFill/>
        </p:spPr>
        <p:txBody>
          <a:bodyPr wrap="square" rtlCol="0">
            <a:spAutoFit/>
          </a:bodyPr>
          <a:lstStyle/>
          <a:p>
            <a:pPr algn="ctr"/>
            <a:r>
              <a:rPr lang="en-US" altLang="zh-CN" sz="2100">
                <a:solidFill>
                  <a:srgbClr val="01ACBE"/>
                </a:solidFill>
                <a:latin typeface="Impact" panose="020B0806030902050204" pitchFamily="34" charset="0"/>
                <a:ea typeface="时尚中黑简体" panose="01010104010101010101" pitchFamily="2" charset="-122"/>
              </a:rPr>
              <a:t>02</a:t>
            </a:r>
            <a:endParaRPr lang="zh-CN" altLang="en-US" sz="2100">
              <a:solidFill>
                <a:srgbClr val="01ACBE"/>
              </a:solidFill>
              <a:latin typeface="Impact" panose="020B0806030902050204" pitchFamily="34" charset="0"/>
              <a:ea typeface="时尚中黑简体" panose="01010104010101010101" pitchFamily="2" charset="-122"/>
            </a:endParaRPr>
          </a:p>
        </p:txBody>
      </p:sp>
      <p:sp>
        <p:nvSpPr>
          <p:cNvPr id="50" name="文本框 267"/>
          <p:cNvSpPr txBox="1"/>
          <p:nvPr/>
        </p:nvSpPr>
        <p:spPr>
          <a:xfrm>
            <a:off x="120649" y="3387117"/>
            <a:ext cx="532785" cy="415498"/>
          </a:xfrm>
          <a:prstGeom prst="rect">
            <a:avLst/>
          </a:prstGeom>
          <a:noFill/>
        </p:spPr>
        <p:txBody>
          <a:bodyPr wrap="square" rtlCol="0">
            <a:spAutoFit/>
          </a:bodyPr>
          <a:lstStyle/>
          <a:p>
            <a:pPr algn="ctr"/>
            <a:r>
              <a:rPr lang="en-US" altLang="zh-CN" sz="2100">
                <a:solidFill>
                  <a:srgbClr val="E87071"/>
                </a:solidFill>
                <a:latin typeface="Impact" panose="020B0806030902050204" pitchFamily="34" charset="0"/>
                <a:ea typeface="时尚中黑简体" panose="01010104010101010101" pitchFamily="2" charset="-122"/>
              </a:rPr>
              <a:t>03</a:t>
            </a:r>
            <a:endParaRPr lang="zh-CN" altLang="en-US" sz="2100">
              <a:solidFill>
                <a:srgbClr val="E87071"/>
              </a:solidFill>
              <a:latin typeface="Impact" panose="020B0806030902050204" pitchFamily="34" charset="0"/>
              <a:ea typeface="时尚中黑简体" panose="01010104010101010101" pitchFamily="2" charset="-122"/>
            </a:endParaRPr>
          </a:p>
        </p:txBody>
      </p:sp>
      <p:sp>
        <p:nvSpPr>
          <p:cNvPr id="51" name="文本框 268"/>
          <p:cNvSpPr txBox="1"/>
          <p:nvPr/>
        </p:nvSpPr>
        <p:spPr>
          <a:xfrm>
            <a:off x="120649" y="4259096"/>
            <a:ext cx="532785" cy="415498"/>
          </a:xfrm>
          <a:prstGeom prst="rect">
            <a:avLst/>
          </a:prstGeom>
          <a:noFill/>
        </p:spPr>
        <p:txBody>
          <a:bodyPr wrap="square" rtlCol="0">
            <a:spAutoFit/>
          </a:bodyPr>
          <a:lstStyle/>
          <a:p>
            <a:pPr algn="ctr"/>
            <a:r>
              <a:rPr lang="en-US" altLang="zh-CN" sz="2100">
                <a:solidFill>
                  <a:srgbClr val="663A77"/>
                </a:solidFill>
                <a:latin typeface="Impact" panose="020B0806030902050204" pitchFamily="34" charset="0"/>
                <a:ea typeface="时尚中黑简体" panose="01010104010101010101" pitchFamily="2" charset="-122"/>
              </a:rPr>
              <a:t>04</a:t>
            </a:r>
            <a:endParaRPr lang="zh-CN" altLang="en-US" sz="2100">
              <a:solidFill>
                <a:srgbClr val="663A77"/>
              </a:solidFill>
              <a:latin typeface="Impact" panose="020B0806030902050204" pitchFamily="34" charset="0"/>
              <a:ea typeface="时尚中黑简体" panose="01010104010101010101" pitchFamily="2" charset="-122"/>
            </a:endParaRPr>
          </a:p>
        </p:txBody>
      </p:sp>
      <p:sp>
        <p:nvSpPr>
          <p:cNvPr id="52" name="Freeform 268"/>
          <p:cNvSpPr/>
          <p:nvPr/>
        </p:nvSpPr>
        <p:spPr bwMode="auto">
          <a:xfrm flipH="1" flipV="1">
            <a:off x="653434" y="1574971"/>
            <a:ext cx="532785"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80" tIns="34290" rIns="68580" bIns="34290" numCol="1" anchor="t" anchorCtr="0" compatLnSpc="1"/>
          <a:lstStyle/>
          <a:p>
            <a:endParaRPr lang="zh-CN" altLang="en-US" sz="1015">
              <a:solidFill>
                <a:prstClr val="black"/>
              </a:solidFill>
            </a:endParaRPr>
          </a:p>
        </p:txBody>
      </p:sp>
      <p:sp>
        <p:nvSpPr>
          <p:cNvPr id="55" name="矩形 47"/>
          <p:cNvSpPr>
            <a:spLocks noChangeArrowheads="1"/>
          </p:cNvSpPr>
          <p:nvPr/>
        </p:nvSpPr>
        <p:spPr bwMode="auto">
          <a:xfrm>
            <a:off x="1193992" y="1278355"/>
            <a:ext cx="7925432" cy="774246"/>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51430" tIns="25715" rIns="51430" bIns="25715">
            <a:spAutoFit/>
          </a:bodyPr>
          <a:lstStyle/>
          <a:p>
            <a:pPr>
              <a:lnSpc>
                <a:spcPct val="130000"/>
              </a:lnSpc>
              <a:spcBef>
                <a:spcPct val="0"/>
              </a:spcBef>
            </a:pPr>
            <a:r>
              <a:rPr lang="en-US" altLang="zh-CN" sz="1900">
                <a:latin typeface="Times New Roman" panose="02020603050405020304" pitchFamily="18" charset="0"/>
                <a:ea typeface="Microsoft YaHei" panose="020B0503020204020204" pitchFamily="34" charset="-122"/>
                <a:cs typeface="Times New Roman" panose="02020603050405020304" pitchFamily="18" charset="0"/>
              </a:rPr>
              <a:t>Download </a:t>
            </a:r>
            <a:r>
              <a:rPr lang="en-US" altLang="zh-CN" sz="1900" err="1">
                <a:latin typeface="Times New Roman" panose="02020603050405020304" pitchFamily="18" charset="0"/>
                <a:ea typeface="Microsoft YaHei" panose="020B0503020204020204" pitchFamily="34" charset="-122"/>
                <a:cs typeface="Times New Roman" panose="02020603050405020304" pitchFamily="18" charset="0"/>
              </a:rPr>
              <a:t>J2SE</a:t>
            </a:r>
            <a:r>
              <a:rPr lang="en-US" altLang="zh-CN" sz="1900">
                <a:latin typeface="Times New Roman" panose="02020603050405020304" pitchFamily="18" charset="0"/>
                <a:ea typeface="Microsoft YaHei" panose="020B0503020204020204" pitchFamily="34" charset="-122"/>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JDK</a:t>
            </a:r>
            <a:r>
              <a:rPr lang="en-US" altLang="zh-CN" sz="1900">
                <a:latin typeface="Times New Roman" panose="02020603050405020304" pitchFamily="18" charset="0"/>
                <a:ea typeface="Microsoft YaHei" panose="020B0503020204020204" pitchFamily="34" charset="-122"/>
                <a:cs typeface="Times New Roman" panose="02020603050405020304" pitchFamily="18" charset="0"/>
              </a:rPr>
              <a:t>): </a:t>
            </a:r>
            <a:r>
              <a:rPr lang="en-US" sz="1900">
                <a:latin typeface="Times New Roman" panose="02020603050405020304" pitchFamily="18" charset="0"/>
                <a:cs typeface="Times New Roman" panose="02020603050405020304" pitchFamily="18" charset="0"/>
                <a:hlinkClick r:id="rId3"/>
              </a:rPr>
              <a:t>https://</a:t>
            </a:r>
            <a:r>
              <a:rPr lang="en-US" sz="1900" err="1">
                <a:latin typeface="Times New Roman" panose="02020603050405020304" pitchFamily="18" charset="0"/>
                <a:cs typeface="Times New Roman" panose="02020603050405020304" pitchFamily="18" charset="0"/>
                <a:hlinkClick r:id="rId3"/>
              </a:rPr>
              <a:t>www.oracle.com</a:t>
            </a:r>
            <a:r>
              <a:rPr lang="en-US" sz="1900">
                <a:latin typeface="Times New Roman" panose="02020603050405020304" pitchFamily="18" charset="0"/>
                <a:cs typeface="Times New Roman" panose="02020603050405020304" pitchFamily="18" charset="0"/>
                <a:hlinkClick r:id="rId3"/>
              </a:rPr>
              <a:t>/java/technologies/</a:t>
            </a:r>
            <a:r>
              <a:rPr lang="en-US" sz="1900" err="1">
                <a:latin typeface="Times New Roman" panose="02020603050405020304" pitchFamily="18" charset="0"/>
                <a:cs typeface="Times New Roman" panose="02020603050405020304" pitchFamily="18" charset="0"/>
                <a:hlinkClick r:id="rId3"/>
              </a:rPr>
              <a:t>javase</a:t>
            </a:r>
            <a:r>
              <a:rPr lang="en-US" sz="1900">
                <a:latin typeface="Times New Roman" panose="02020603050405020304" pitchFamily="18" charset="0"/>
                <a:cs typeface="Times New Roman" panose="02020603050405020304" pitchFamily="18" charset="0"/>
                <a:hlinkClick r:id="rId3"/>
              </a:rPr>
              <a:t>/</a:t>
            </a:r>
            <a:r>
              <a:rPr lang="en-US" sz="1900" err="1">
                <a:latin typeface="Times New Roman" panose="02020603050405020304" pitchFamily="18" charset="0"/>
                <a:cs typeface="Times New Roman" panose="02020603050405020304" pitchFamily="18" charset="0"/>
                <a:hlinkClick r:id="rId3"/>
              </a:rPr>
              <a:t>javase-jdk8-downloads.</a:t>
            </a:r>
            <a:r>
              <a:rPr lang="en-US" sz="1900">
                <a:latin typeface="Times New Roman" panose="02020603050405020304" pitchFamily="18" charset="0"/>
                <a:cs typeface="Times New Roman" panose="02020603050405020304" pitchFamily="18" charset="0"/>
                <a:hlinkClick r:id="rId3"/>
              </a:rPr>
              <a:t>html</a:t>
            </a:r>
            <a:endParaRPr lang="en-US" sz="1900">
              <a:latin typeface="Times New Roman" panose="02020603050405020304" pitchFamily="18" charset="0"/>
              <a:cs typeface="Times New Roman" panose="02020603050405020304" pitchFamily="18" charset="0"/>
            </a:endParaRPr>
          </a:p>
        </p:txBody>
      </p:sp>
      <p:sp>
        <p:nvSpPr>
          <p:cNvPr id="63" name="矩形 47"/>
          <p:cNvSpPr>
            <a:spLocks noChangeArrowheads="1"/>
          </p:cNvSpPr>
          <p:nvPr/>
        </p:nvSpPr>
        <p:spPr bwMode="auto">
          <a:xfrm>
            <a:off x="1193992" y="2166116"/>
            <a:ext cx="7900856" cy="77424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51430" tIns="25715" rIns="51430" bIns="25715">
            <a:spAutoFit/>
          </a:bodyPr>
          <a:lstStyle/>
          <a:p>
            <a:pPr>
              <a:lnSpc>
                <a:spcPct val="130000"/>
              </a:lnSpc>
              <a:spcBef>
                <a:spcPct val="0"/>
              </a:spcBef>
            </a:pPr>
            <a:r>
              <a:rPr lang="vi-VN" sz="1900">
                <a:latin typeface="Times New Roman" panose="02020603050405020304" pitchFamily="18" charset="0"/>
                <a:cs typeface="Times New Roman" panose="02020603050405020304" pitchFamily="18" charset="0"/>
              </a:rPr>
              <a:t>Thiết lập biến môi trường</a:t>
            </a:r>
            <a:r>
              <a:rPr lang="en-US" sz="1900">
                <a:latin typeface="Times New Roman" panose="02020603050405020304" pitchFamily="18" charset="0"/>
                <a:cs typeface="Times New Roman" panose="02020603050405020304" pitchFamily="18" charset="0"/>
              </a:rPr>
              <a:t> </a:t>
            </a:r>
            <a:r>
              <a:rPr lang="vi-VN" sz="1900">
                <a:latin typeface="Times New Roman" panose="02020603050405020304" pitchFamily="18" charset="0"/>
                <a:cs typeface="Times New Roman" panose="02020603050405020304" pitchFamily="18" charset="0"/>
              </a:rPr>
              <a:t>This PC</a:t>
            </a:r>
            <a:r>
              <a:rPr lang="en-US" sz="1900">
                <a:latin typeface="Times New Roman" panose="02020603050405020304" pitchFamily="18" charset="0"/>
                <a:cs typeface="Times New Roman" panose="02020603050405020304" pitchFamily="18" charset="0"/>
              </a:rPr>
              <a:t> -&gt;</a:t>
            </a:r>
            <a:r>
              <a:rPr lang="vi-VN" sz="1900">
                <a:latin typeface="Times New Roman" panose="02020603050405020304" pitchFamily="18" charset="0"/>
                <a:cs typeface="Times New Roman" panose="02020603050405020304" pitchFamily="18" charset="0"/>
              </a:rPr>
              <a:t>Properties</a:t>
            </a:r>
            <a:r>
              <a:rPr lang="en-US" sz="1900">
                <a:latin typeface="Times New Roman" panose="02020603050405020304" pitchFamily="18" charset="0"/>
                <a:cs typeface="Times New Roman" panose="02020603050405020304" pitchFamily="18" charset="0"/>
              </a:rPr>
              <a:t> -&gt; </a:t>
            </a:r>
            <a:r>
              <a:rPr lang="vi-VN" sz="1900">
                <a:latin typeface="Times New Roman" panose="02020603050405020304" pitchFamily="18" charset="0"/>
                <a:cs typeface="Times New Roman" panose="02020603050405020304" pitchFamily="18" charset="0"/>
              </a:rPr>
              <a:t>Advanced system settings </a:t>
            </a:r>
            <a:r>
              <a:rPr lang="en-US" sz="1900">
                <a:latin typeface="Times New Roman" panose="02020603050405020304" pitchFamily="18" charset="0"/>
                <a:cs typeface="Times New Roman" panose="02020603050405020304" pitchFamily="18" charset="0"/>
              </a:rPr>
              <a:t>-&gt; </a:t>
            </a:r>
            <a:r>
              <a:rPr lang="vi-VN" sz="1900">
                <a:latin typeface="Times New Roman" panose="02020603050405020304" pitchFamily="18" charset="0"/>
                <a:cs typeface="Times New Roman" panose="02020603050405020304" pitchFamily="18" charset="0"/>
              </a:rPr>
              <a:t>Environments Variables</a:t>
            </a:r>
            <a:endParaRPr lang="en-US" sz="1900">
              <a:latin typeface="Times New Roman" panose="02020603050405020304" pitchFamily="18" charset="0"/>
              <a:cs typeface="Times New Roman" panose="02020603050405020304" pitchFamily="18" charset="0"/>
            </a:endParaRPr>
          </a:p>
        </p:txBody>
      </p:sp>
      <p:sp>
        <p:nvSpPr>
          <p:cNvPr id="66" name="矩形 47"/>
          <p:cNvSpPr>
            <a:spLocks noChangeArrowheads="1"/>
          </p:cNvSpPr>
          <p:nvPr/>
        </p:nvSpPr>
        <p:spPr bwMode="auto">
          <a:xfrm>
            <a:off x="1200150" y="3097703"/>
            <a:ext cx="7913116" cy="929095"/>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51430" tIns="25715" rIns="51430" bIns="25715">
            <a:spAutoFit/>
          </a:bodyPr>
          <a:lstStyle/>
          <a:p>
            <a:r>
              <a:rPr lang="vi-VN" sz="1900">
                <a:latin typeface="Times New Roman" panose="02020603050405020304" pitchFamily="18" charset="0"/>
                <a:cs typeface="Times New Roman" panose="02020603050405020304" pitchFamily="18" charset="0"/>
              </a:rPr>
              <a:t>Tạo biến JAVA_HOME trong mục System Variables và đặt giá trị là thư mục cài đặt Java </a:t>
            </a:r>
            <a:endParaRPr lang="en-US" sz="1900">
              <a:latin typeface="Times New Roman" panose="02020603050405020304" pitchFamily="18" charset="0"/>
              <a:cs typeface="Times New Roman" panose="02020603050405020304" pitchFamily="18" charset="0"/>
            </a:endParaRPr>
          </a:p>
          <a:p>
            <a:r>
              <a:rPr lang="en-US" sz="1900">
                <a:latin typeface="Times New Roman" panose="02020603050405020304" pitchFamily="18" charset="0"/>
                <a:cs typeface="Times New Roman" panose="02020603050405020304" pitchFamily="18" charset="0"/>
              </a:rPr>
              <a:t>Thêm </a:t>
            </a:r>
            <a:r>
              <a:rPr lang="vi-VN" sz="1900">
                <a:latin typeface="Times New Roman" panose="02020603050405020304" pitchFamily="18" charset="0"/>
                <a:cs typeface="Times New Roman" panose="02020603050405020304" pitchFamily="18" charset="0"/>
              </a:rPr>
              <a:t>biến PATH: giá trị </a:t>
            </a:r>
            <a:r>
              <a:rPr lang="en-US" sz="1900">
                <a:latin typeface="Times New Roman" panose="02020603050405020304" pitchFamily="18" charset="0"/>
                <a:cs typeface="Times New Roman" panose="02020603050405020304" pitchFamily="18" charset="0"/>
              </a:rPr>
              <a:t> </a:t>
            </a:r>
            <a:r>
              <a:rPr lang="vi-VN" sz="1900">
                <a:latin typeface="Times New Roman" panose="02020603050405020304" pitchFamily="18" charset="0"/>
                <a:cs typeface="Times New Roman" panose="02020603050405020304" pitchFamily="18" charset="0"/>
              </a:rPr>
              <a:t>%JAVA_HOME%\bin; </a:t>
            </a:r>
            <a:endParaRPr lang="en-US" sz="1900">
              <a:latin typeface="Times New Roman" panose="02020603050405020304" pitchFamily="18" charset="0"/>
              <a:cs typeface="Times New Roman" panose="02020603050405020304" pitchFamily="18" charset="0"/>
            </a:endParaRPr>
          </a:p>
        </p:txBody>
      </p:sp>
      <p:grpSp>
        <p:nvGrpSpPr>
          <p:cNvPr id="67" name="组合 1468"/>
          <p:cNvGrpSpPr/>
          <p:nvPr/>
        </p:nvGrpSpPr>
        <p:grpSpPr>
          <a:xfrm>
            <a:off x="1193992" y="4154609"/>
            <a:ext cx="7919581" cy="2829901"/>
            <a:chOff x="8004051" y="2103566"/>
            <a:chExt cx="6995121" cy="4933092"/>
          </a:xfrm>
        </p:grpSpPr>
        <p:sp>
          <p:nvSpPr>
            <p:cNvPr id="68" name="文本框 318"/>
            <p:cNvSpPr txBox="1"/>
            <p:nvPr/>
          </p:nvSpPr>
          <p:spPr>
            <a:xfrm>
              <a:off x="8009219" y="2103566"/>
              <a:ext cx="6989953" cy="1287641"/>
            </a:xfrm>
            <a:prstGeom prst="rect">
              <a:avLst/>
            </a:prstGeom>
            <a:noFill/>
            <a:ln>
              <a:solidFill>
                <a:schemeClr val="bg1">
                  <a:lumMod val="50000"/>
                </a:schemeClr>
              </a:solidFill>
            </a:ln>
          </p:spPr>
          <p:txBody>
            <a:bodyPr wrap="square" rtlCol="0">
              <a:spAutoFit/>
            </a:bodyPr>
            <a:lstStyle/>
            <a:p>
              <a:r>
                <a:rPr lang="en-US" sz="1400">
                  <a:latin typeface="Times New Roman" panose="02020603050405020304" pitchFamily="18" charset="0"/>
                  <a:cs typeface="Times New Roman" panose="02020603050405020304" pitchFamily="18" charset="0"/>
                </a:rPr>
                <a:t>Download Eclipse</a:t>
              </a:r>
            </a:p>
            <a:p>
              <a:r>
                <a:rPr lang="en-US" sz="1400">
                  <a:latin typeface="Times New Roman" panose="02020603050405020304" pitchFamily="18" charset="0"/>
                  <a:cs typeface="Times New Roman" panose="02020603050405020304" pitchFamily="18" charset="0"/>
                  <a:hlinkClick r:id="rId4"/>
                </a:rPr>
                <a:t>https://</a:t>
              </a:r>
              <a:r>
                <a:rPr lang="en-US" sz="1400" err="1">
                  <a:latin typeface="Times New Roman" panose="02020603050405020304" pitchFamily="18" charset="0"/>
                  <a:cs typeface="Times New Roman" panose="02020603050405020304" pitchFamily="18" charset="0"/>
                  <a:hlinkClick r:id="rId4"/>
                </a:rPr>
                <a:t>www.eclipse.org</a:t>
              </a:r>
              <a:r>
                <a:rPr lang="en-US" sz="1400">
                  <a:latin typeface="Times New Roman" panose="02020603050405020304" pitchFamily="18" charset="0"/>
                  <a:cs typeface="Times New Roman" panose="02020603050405020304" pitchFamily="18" charset="0"/>
                  <a:hlinkClick r:id="rId4"/>
                </a:rPr>
                <a:t>/downloads/</a:t>
              </a:r>
              <a:endParaRPr lang="en-US" sz="1400">
                <a:latin typeface="Times New Roman" panose="02020603050405020304" pitchFamily="18" charset="0"/>
                <a:cs typeface="Times New Roman" panose="02020603050405020304" pitchFamily="18" charset="0"/>
              </a:endParaRPr>
            </a:p>
            <a:p>
              <a:endParaRPr lang="zh-CN" altLang="en-US" sz="1400" b="1">
                <a:latin typeface="Times New Roman" panose="02020603050405020304" pitchFamily="18" charset="0"/>
                <a:ea typeface="时尚中黑简体" panose="01010104010101010101" pitchFamily="2" charset="-122"/>
                <a:cs typeface="Times New Roman" panose="02020603050405020304" pitchFamily="18" charset="0"/>
              </a:endParaRPr>
            </a:p>
          </p:txBody>
        </p:sp>
        <p:sp>
          <p:nvSpPr>
            <p:cNvPr id="69" name="矩形 47"/>
            <p:cNvSpPr>
              <a:spLocks noChangeArrowheads="1"/>
            </p:cNvSpPr>
            <p:nvPr/>
          </p:nvSpPr>
          <p:spPr bwMode="auto">
            <a:xfrm>
              <a:off x="8004051" y="5456409"/>
              <a:ext cx="3629819" cy="1580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marL="171450" indent="-171450">
                <a:lnSpc>
                  <a:spcPct val="130000"/>
                </a:lnSpc>
                <a:spcBef>
                  <a:spcPct val="0"/>
                </a:spcBef>
                <a:buFontTx/>
                <a:buChar char="-"/>
              </a:pPr>
              <a:r>
                <a:rPr lang="en-US" altLang="zh-CN" sz="1400" err="1">
                  <a:latin typeface="Times New Roman" panose="02020603050405020304" pitchFamily="18" charset="0"/>
                  <a:ea typeface="Microsoft YaHei" panose="020B0503020204020204" pitchFamily="34" charset="-122"/>
                  <a:cs typeface="Times New Roman" panose="02020603050405020304" pitchFamily="18" charset="0"/>
                </a:rPr>
                <a:t>Vượt</a:t>
              </a:r>
              <a:r>
                <a:rPr lang="en-US" altLang="zh-CN" sz="1400">
                  <a:latin typeface="Times New Roman" panose="02020603050405020304" pitchFamily="18" charset="0"/>
                  <a:ea typeface="Microsoft YaHei" panose="020B0503020204020204" pitchFamily="34" charset="-122"/>
                  <a:cs typeface="Times New Roman" panose="02020603050405020304" pitchFamily="18" charset="0"/>
                </a:rPr>
                <a:t> qua </a:t>
              </a:r>
              <a:r>
                <a:rPr lang="en-US" altLang="zh-CN" sz="1400" err="1">
                  <a:latin typeface="Times New Roman" panose="02020603050405020304" pitchFamily="18" charset="0"/>
                  <a:ea typeface="Microsoft YaHei" panose="020B0503020204020204" pitchFamily="34" charset="-122"/>
                  <a:cs typeface="Times New Roman" panose="02020603050405020304" pitchFamily="18" charset="0"/>
                </a:rPr>
                <a:t>thời</a:t>
              </a:r>
              <a:r>
                <a:rPr lang="en-US" altLang="zh-CN" sz="1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err="1">
                  <a:latin typeface="Times New Roman" panose="02020603050405020304" pitchFamily="18" charset="0"/>
                  <a:ea typeface="Microsoft YaHei" panose="020B0503020204020204" pitchFamily="34" charset="-122"/>
                  <a:cs typeface="Times New Roman" panose="02020603050405020304" pitchFamily="18" charset="0"/>
                </a:rPr>
                <a:t>gian</a:t>
              </a:r>
              <a:r>
                <a:rPr lang="en-US" altLang="zh-CN" sz="1400">
                  <a:latin typeface="Times New Roman" panose="02020603050405020304" pitchFamily="18" charset="0"/>
                  <a:ea typeface="Microsoft YaHei" panose="020B0503020204020204" pitchFamily="34" charset="-122"/>
                  <a:cs typeface="Times New Roman" panose="02020603050405020304" pitchFamily="18" charset="0"/>
                </a:rPr>
                <a:t> 2 </a:t>
              </a:r>
              <a:r>
                <a:rPr lang="en-US" altLang="zh-CN" sz="1400" err="1">
                  <a:latin typeface="Times New Roman" panose="02020603050405020304" pitchFamily="18" charset="0"/>
                  <a:ea typeface="Microsoft YaHei" panose="020B0503020204020204" pitchFamily="34" charset="-122"/>
                  <a:cs typeface="Times New Roman" panose="02020603050405020304" pitchFamily="18" charset="0"/>
                </a:rPr>
                <a:t>tháng</a:t>
              </a:r>
              <a:r>
                <a:rPr lang="en-US" altLang="zh-CN" sz="1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err="1">
                  <a:latin typeface="Times New Roman" panose="02020603050405020304" pitchFamily="18" charset="0"/>
                  <a:ea typeface="Microsoft YaHei" panose="020B0503020204020204" pitchFamily="34" charset="-122"/>
                  <a:cs typeface="Times New Roman" panose="02020603050405020304" pitchFamily="18" charset="0"/>
                </a:rPr>
                <a:t>thử</a:t>
              </a:r>
              <a:r>
                <a:rPr lang="en-US" altLang="zh-CN" sz="1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err="1">
                  <a:latin typeface="Times New Roman" panose="02020603050405020304" pitchFamily="18" charset="0"/>
                  <a:ea typeface="Microsoft YaHei" panose="020B0503020204020204" pitchFamily="34" charset="-122"/>
                  <a:cs typeface="Times New Roman" panose="02020603050405020304" pitchFamily="18" charset="0"/>
                </a:rPr>
                <a:t>việc</a:t>
              </a:r>
              <a:r>
                <a:rPr lang="en-US" altLang="zh-CN" sz="1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err="1">
                  <a:latin typeface="Times New Roman" panose="02020603050405020304" pitchFamily="18" charset="0"/>
                  <a:ea typeface="Microsoft YaHei" panose="020B0503020204020204" pitchFamily="34" charset="-122"/>
                  <a:cs typeface="Times New Roman" panose="02020603050405020304" pitchFamily="18" charset="0"/>
                </a:rPr>
                <a:t>và</a:t>
              </a:r>
              <a:r>
                <a:rPr lang="en-US" altLang="zh-CN" sz="1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err="1">
                  <a:latin typeface="Times New Roman" panose="02020603050405020304" pitchFamily="18" charset="0"/>
                  <a:ea typeface="Microsoft YaHei" panose="020B0503020204020204" pitchFamily="34" charset="-122"/>
                  <a:cs typeface="Times New Roman" panose="02020603050405020304" pitchFamily="18" charset="0"/>
                </a:rPr>
                <a:t>đánh</a:t>
              </a:r>
              <a:r>
                <a:rPr lang="en-US" altLang="zh-CN" sz="1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err="1">
                  <a:latin typeface="Times New Roman" panose="02020603050405020304" pitchFamily="18" charset="0"/>
                  <a:ea typeface="Microsoft YaHei" panose="020B0503020204020204" pitchFamily="34" charset="-122"/>
                  <a:cs typeface="Times New Roman" panose="02020603050405020304" pitchFamily="18" charset="0"/>
                </a:rPr>
                <a:t>giá</a:t>
              </a:r>
              <a:r>
                <a:rPr lang="en-US" altLang="zh-CN" sz="1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err="1">
                  <a:latin typeface="Times New Roman" panose="02020603050405020304" pitchFamily="18" charset="0"/>
                  <a:ea typeface="Microsoft YaHei" panose="020B0503020204020204" pitchFamily="34" charset="-122"/>
                  <a:cs typeface="Times New Roman" panose="02020603050405020304" pitchFamily="18" charset="0"/>
                </a:rPr>
                <a:t>bảo</a:t>
              </a:r>
              <a:r>
                <a:rPr lang="en-US" altLang="zh-CN" sz="1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err="1">
                  <a:latin typeface="Times New Roman" panose="02020603050405020304" pitchFamily="18" charset="0"/>
                  <a:ea typeface="Microsoft YaHei" panose="020B0503020204020204" pitchFamily="34" charset="-122"/>
                  <a:cs typeface="Times New Roman" panose="02020603050405020304" pitchFamily="18" charset="0"/>
                </a:rPr>
                <a:t>vệ</a:t>
              </a:r>
              <a:r>
                <a:rPr lang="en-US" altLang="zh-CN" sz="1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err="1">
                  <a:latin typeface="Times New Roman" panose="02020603050405020304" pitchFamily="18" charset="0"/>
                  <a:ea typeface="Microsoft YaHei" panose="020B0503020204020204" pitchFamily="34" charset="-122"/>
                  <a:cs typeface="Times New Roman" panose="02020603050405020304" pitchFamily="18" charset="0"/>
                </a:rPr>
                <a:t>thử</a:t>
              </a:r>
              <a:r>
                <a:rPr lang="en-US" altLang="zh-CN" sz="1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err="1">
                  <a:latin typeface="Times New Roman" panose="02020603050405020304" pitchFamily="18" charset="0"/>
                  <a:ea typeface="Microsoft YaHei" panose="020B0503020204020204" pitchFamily="34" charset="-122"/>
                  <a:cs typeface="Times New Roman" panose="02020603050405020304" pitchFamily="18" charset="0"/>
                </a:rPr>
                <a:t>việc</a:t>
              </a:r>
              <a:endParaRPr lang="en-US" altLang="zh-CN" sz="1400">
                <a:latin typeface="Times New Roman" panose="02020603050405020304" pitchFamily="18" charset="0"/>
                <a:ea typeface="Microsoft YaHei" panose="020B0503020204020204" pitchFamily="34" charset="-122"/>
                <a:cs typeface="Times New Roman" panose="02020603050405020304" pitchFamily="18" charset="0"/>
              </a:endParaRPr>
            </a:p>
            <a:p>
              <a:pPr marL="171450" indent="-171450">
                <a:lnSpc>
                  <a:spcPct val="130000"/>
                </a:lnSpc>
                <a:spcBef>
                  <a:spcPct val="0"/>
                </a:spcBef>
                <a:buFontTx/>
                <a:buChar char="-"/>
              </a:pPr>
              <a:r>
                <a:rPr lang="en-US" altLang="zh-CN" sz="1400" err="1">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Thời</a:t>
              </a:r>
              <a:r>
                <a:rPr lang="en-US" altLang="zh-CN" sz="1400">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 </a:t>
              </a:r>
              <a:r>
                <a:rPr lang="en-US" altLang="zh-CN" sz="1400" err="1">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hạn</a:t>
              </a:r>
              <a:r>
                <a:rPr lang="en-US" altLang="zh-CN" sz="1400">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 HĐLĐ </a:t>
              </a:r>
              <a:r>
                <a:rPr lang="en-US" altLang="zh-CN" sz="1400" err="1">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lần</a:t>
              </a:r>
              <a:r>
                <a:rPr lang="en-US" altLang="zh-CN" sz="1400">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 </a:t>
              </a:r>
              <a:r>
                <a:rPr lang="en-US" altLang="zh-CN" sz="1400" err="1">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đầu</a:t>
              </a:r>
              <a:r>
                <a:rPr lang="en-US" altLang="zh-CN" sz="1400">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 </a:t>
              </a:r>
              <a:r>
                <a:rPr lang="en-US" altLang="zh-CN" sz="1400" err="1">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là</a:t>
              </a:r>
              <a:r>
                <a:rPr lang="en-US" altLang="zh-CN" sz="1400">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 12 </a:t>
              </a:r>
              <a:r>
                <a:rPr lang="en-US" altLang="zh-CN" sz="1400" err="1">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tháng</a:t>
              </a:r>
              <a:endParaRPr lang="en-US" altLang="zh-CN" sz="1400">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endParaRPr>
            </a:p>
            <a:p>
              <a:pPr marL="171450" indent="-171450">
                <a:lnSpc>
                  <a:spcPct val="130000"/>
                </a:lnSpc>
                <a:spcBef>
                  <a:spcPct val="0"/>
                </a:spcBef>
                <a:buFontTx/>
                <a:buChar char="-"/>
              </a:pPr>
              <a:r>
                <a:rPr lang="en-US" altLang="zh-CN" sz="1400" err="1">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Được</a:t>
              </a:r>
              <a:r>
                <a:rPr lang="en-US" altLang="zh-CN" sz="1400">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 </a:t>
              </a:r>
              <a:r>
                <a:rPr lang="en-US" altLang="zh-CN" sz="1400" err="1">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tham</a:t>
              </a:r>
              <a:r>
                <a:rPr lang="en-US" altLang="zh-CN" sz="1400">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 </a:t>
              </a:r>
              <a:r>
                <a:rPr lang="en-US" altLang="zh-CN" sz="1400" err="1">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gia</a:t>
              </a:r>
              <a:r>
                <a:rPr lang="en-US" altLang="zh-CN" sz="1400">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 BHXH</a:t>
              </a:r>
            </a:p>
          </p:txBody>
        </p:sp>
      </p:grpSp>
      <p:sp>
        <p:nvSpPr>
          <p:cNvPr id="41" name="Freeform 268">
            <a:extLst>
              <a:ext uri="{FF2B5EF4-FFF2-40B4-BE49-F238E27FC236}">
                <a16:creationId xmlns:a16="http://schemas.microsoft.com/office/drawing/2014/main" id="{4C1E9C3C-884A-40DB-9B12-29BCB128D8F6}"/>
              </a:ext>
            </a:extLst>
          </p:cNvPr>
          <p:cNvSpPr/>
          <p:nvPr/>
        </p:nvSpPr>
        <p:spPr bwMode="auto">
          <a:xfrm flipH="1" flipV="1">
            <a:off x="661207" y="2542966"/>
            <a:ext cx="532785"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80" tIns="34290" rIns="68580" bIns="34290" numCol="1" anchor="t" anchorCtr="0" compatLnSpc="1"/>
          <a:lstStyle/>
          <a:p>
            <a:endParaRPr lang="zh-CN" altLang="en-US" sz="1015">
              <a:solidFill>
                <a:prstClr val="black"/>
              </a:solidFill>
            </a:endParaRPr>
          </a:p>
        </p:txBody>
      </p:sp>
      <p:sp>
        <p:nvSpPr>
          <p:cNvPr id="42" name="Freeform 268">
            <a:extLst>
              <a:ext uri="{FF2B5EF4-FFF2-40B4-BE49-F238E27FC236}">
                <a16:creationId xmlns:a16="http://schemas.microsoft.com/office/drawing/2014/main" id="{F716DDCF-9C3F-4E3E-9751-1CE759F98222}"/>
              </a:ext>
            </a:extLst>
          </p:cNvPr>
          <p:cNvSpPr/>
          <p:nvPr/>
        </p:nvSpPr>
        <p:spPr bwMode="auto">
          <a:xfrm flipH="1" flipV="1">
            <a:off x="653434" y="3460530"/>
            <a:ext cx="532785"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80" tIns="34290" rIns="68580" bIns="34290" numCol="1" anchor="t" anchorCtr="0" compatLnSpc="1"/>
          <a:lstStyle/>
          <a:p>
            <a:endParaRPr lang="zh-CN" altLang="en-US" sz="1015">
              <a:solidFill>
                <a:prstClr val="black"/>
              </a:solidFill>
            </a:endParaRPr>
          </a:p>
        </p:txBody>
      </p:sp>
      <p:sp>
        <p:nvSpPr>
          <p:cNvPr id="43" name="Freeform 268">
            <a:extLst>
              <a:ext uri="{FF2B5EF4-FFF2-40B4-BE49-F238E27FC236}">
                <a16:creationId xmlns:a16="http://schemas.microsoft.com/office/drawing/2014/main" id="{DEBC3188-600C-47EA-B310-5D5F56E7680C}"/>
              </a:ext>
            </a:extLst>
          </p:cNvPr>
          <p:cNvSpPr/>
          <p:nvPr/>
        </p:nvSpPr>
        <p:spPr bwMode="auto">
          <a:xfrm flipH="1" flipV="1">
            <a:off x="653434" y="4402729"/>
            <a:ext cx="532785"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80" tIns="34290" rIns="68580" bIns="34290" numCol="1" anchor="t" anchorCtr="0" compatLnSpc="1"/>
          <a:lstStyle/>
          <a:p>
            <a:endParaRPr lang="zh-CN" altLang="en-US" sz="1015">
              <a:solidFill>
                <a:prstClr val="black"/>
              </a:solidFill>
            </a:endParaRPr>
          </a:p>
        </p:txBody>
      </p:sp>
    </p:spTree>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barn(inVertical)">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1" accel="40000" fill="hold" nodeType="clickEffect" p14:presetBounceEnd="40000">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14:bounceEnd="40000">
                                          <p:cBhvr additive="base">
                                            <p:cTn id="21" dur="1500" fill="hold"/>
                                            <p:tgtEl>
                                              <p:spTgt spid="30"/>
                                            </p:tgtEl>
                                            <p:attrNameLst>
                                              <p:attrName>ppt_x</p:attrName>
                                            </p:attrNameLst>
                                          </p:cBhvr>
                                          <p:tavLst>
                                            <p:tav tm="0">
                                              <p:val>
                                                <p:strVal val="#ppt_x"/>
                                              </p:val>
                                            </p:tav>
                                            <p:tav tm="100000">
                                              <p:val>
                                                <p:strVal val="#ppt_x"/>
                                              </p:val>
                                            </p:tav>
                                          </p:tavLst>
                                        </p:anim>
                                        <p:anim calcmode="lin" valueType="num" p14:bounceEnd="40000">
                                          <p:cBhvr additive="base">
                                            <p:cTn id="22" dur="1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500" fill="hold"/>
                                            <p:tgtEl>
                                              <p:spTgt spid="48"/>
                                            </p:tgtEl>
                                            <p:attrNameLst>
                                              <p:attrName>ppt_x</p:attrName>
                                            </p:attrNameLst>
                                          </p:cBhvr>
                                          <p:tavLst>
                                            <p:tav tm="0">
                                              <p:val>
                                                <p:strVal val="#ppt_x"/>
                                              </p:val>
                                            </p:tav>
                                            <p:tav tm="100000">
                                              <p:val>
                                                <p:strVal val="#ppt_x"/>
                                              </p:val>
                                            </p:tav>
                                          </p:tavLst>
                                        </p:anim>
                                        <p:anim calcmode="lin" valueType="num">
                                          <p:cBhvr additive="base">
                                            <p:cTn id="2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500" fill="hold"/>
                                            <p:tgtEl>
                                              <p:spTgt spid="49"/>
                                            </p:tgtEl>
                                            <p:attrNameLst>
                                              <p:attrName>ppt_x</p:attrName>
                                            </p:attrNameLst>
                                          </p:cBhvr>
                                          <p:tavLst>
                                            <p:tav tm="0">
                                              <p:val>
                                                <p:strVal val="#ppt_x"/>
                                              </p:val>
                                            </p:tav>
                                            <p:tav tm="100000">
                                              <p:val>
                                                <p:strVal val="#ppt_x"/>
                                              </p:val>
                                            </p:tav>
                                          </p:tavLst>
                                        </p:anim>
                                        <p:anim calcmode="lin" valueType="num">
                                          <p:cBhvr additive="base">
                                            <p:cTn id="3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anim calcmode="lin" valueType="num">
                                          <p:cBhvr additive="base">
                                            <p:cTn id="39" dur="500" fill="hold"/>
                                            <p:tgtEl>
                                              <p:spTgt spid="50"/>
                                            </p:tgtEl>
                                            <p:attrNameLst>
                                              <p:attrName>ppt_x</p:attrName>
                                            </p:attrNameLst>
                                          </p:cBhvr>
                                          <p:tavLst>
                                            <p:tav tm="0">
                                              <p:val>
                                                <p:strVal val="#ppt_x"/>
                                              </p:val>
                                            </p:tav>
                                            <p:tav tm="100000">
                                              <p:val>
                                                <p:strVal val="#ppt_x"/>
                                              </p:val>
                                            </p:tav>
                                          </p:tavLst>
                                        </p:anim>
                                        <p:anim calcmode="lin" valueType="num">
                                          <p:cBhvr additive="base">
                                            <p:cTn id="4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1"/>
                                            </p:tgtEl>
                                            <p:attrNameLst>
                                              <p:attrName>style.visibility</p:attrName>
                                            </p:attrNameLst>
                                          </p:cBhvr>
                                          <p:to>
                                            <p:strVal val="visible"/>
                                          </p:to>
                                        </p:set>
                                        <p:anim calcmode="lin" valueType="num">
                                          <p:cBhvr additive="base">
                                            <p:cTn id="45" dur="500" fill="hold"/>
                                            <p:tgtEl>
                                              <p:spTgt spid="51"/>
                                            </p:tgtEl>
                                            <p:attrNameLst>
                                              <p:attrName>ppt_x</p:attrName>
                                            </p:attrNameLst>
                                          </p:cBhvr>
                                          <p:tavLst>
                                            <p:tav tm="0">
                                              <p:val>
                                                <p:strVal val="#ppt_x"/>
                                              </p:val>
                                            </p:tav>
                                            <p:tav tm="100000">
                                              <p:val>
                                                <p:strVal val="#ppt_x"/>
                                              </p:val>
                                            </p:tav>
                                          </p:tavLst>
                                        </p:anim>
                                        <p:anim calcmode="lin" valueType="num">
                                          <p:cBhvr additive="base">
                                            <p:cTn id="4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right)">
                                          <p:cBhvr>
                                            <p:cTn id="51" dur="500"/>
                                            <p:tgtEl>
                                              <p:spTgt spid="5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67"/>
                                            </p:tgtEl>
                                            <p:attrNameLst>
                                              <p:attrName>style.visibility</p:attrName>
                                            </p:attrNameLst>
                                          </p:cBhvr>
                                          <p:to>
                                            <p:strVal val="visible"/>
                                          </p:to>
                                        </p:set>
                                        <p:animEffect transition="in" filter="fade">
                                          <p:cBhvr>
                                            <p:cTn id="56" dur="500"/>
                                            <p:tgtEl>
                                              <p:spTgt spid="6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wipe(right)">
                                          <p:cBhvr>
                                            <p:cTn id="61" dur="500"/>
                                            <p:tgtEl>
                                              <p:spTgt spid="4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grpId="0" nodeType="click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wipe(right)">
                                          <p:cBhvr>
                                            <p:cTn id="66" dur="500"/>
                                            <p:tgtEl>
                                              <p:spTgt spid="4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wipe(right)">
                                          <p:cBhvr>
                                            <p:cTn id="7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p:bldP spid="52" grpId="0" animBg="1"/>
          <p:bldP spid="41" grpId="0" animBg="1"/>
          <p:bldP spid="42" grpId="0" animBg="1"/>
          <p:bldP spid="4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barn(inVertical)">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1" accel="4000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1500" fill="hold"/>
                                            <p:tgtEl>
                                              <p:spTgt spid="30"/>
                                            </p:tgtEl>
                                            <p:attrNameLst>
                                              <p:attrName>ppt_x</p:attrName>
                                            </p:attrNameLst>
                                          </p:cBhvr>
                                          <p:tavLst>
                                            <p:tav tm="0">
                                              <p:val>
                                                <p:strVal val="#ppt_x"/>
                                              </p:val>
                                            </p:tav>
                                            <p:tav tm="100000">
                                              <p:val>
                                                <p:strVal val="#ppt_x"/>
                                              </p:val>
                                            </p:tav>
                                          </p:tavLst>
                                        </p:anim>
                                        <p:anim calcmode="lin" valueType="num">
                                          <p:cBhvr additive="base">
                                            <p:cTn id="22" dur="1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500" fill="hold"/>
                                            <p:tgtEl>
                                              <p:spTgt spid="48"/>
                                            </p:tgtEl>
                                            <p:attrNameLst>
                                              <p:attrName>ppt_x</p:attrName>
                                            </p:attrNameLst>
                                          </p:cBhvr>
                                          <p:tavLst>
                                            <p:tav tm="0">
                                              <p:val>
                                                <p:strVal val="#ppt_x"/>
                                              </p:val>
                                            </p:tav>
                                            <p:tav tm="100000">
                                              <p:val>
                                                <p:strVal val="#ppt_x"/>
                                              </p:val>
                                            </p:tav>
                                          </p:tavLst>
                                        </p:anim>
                                        <p:anim calcmode="lin" valueType="num">
                                          <p:cBhvr additive="base">
                                            <p:cTn id="2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500" fill="hold"/>
                                            <p:tgtEl>
                                              <p:spTgt spid="49"/>
                                            </p:tgtEl>
                                            <p:attrNameLst>
                                              <p:attrName>ppt_x</p:attrName>
                                            </p:attrNameLst>
                                          </p:cBhvr>
                                          <p:tavLst>
                                            <p:tav tm="0">
                                              <p:val>
                                                <p:strVal val="#ppt_x"/>
                                              </p:val>
                                            </p:tav>
                                            <p:tav tm="100000">
                                              <p:val>
                                                <p:strVal val="#ppt_x"/>
                                              </p:val>
                                            </p:tav>
                                          </p:tavLst>
                                        </p:anim>
                                        <p:anim calcmode="lin" valueType="num">
                                          <p:cBhvr additive="base">
                                            <p:cTn id="3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anim calcmode="lin" valueType="num">
                                          <p:cBhvr additive="base">
                                            <p:cTn id="39" dur="500" fill="hold"/>
                                            <p:tgtEl>
                                              <p:spTgt spid="50"/>
                                            </p:tgtEl>
                                            <p:attrNameLst>
                                              <p:attrName>ppt_x</p:attrName>
                                            </p:attrNameLst>
                                          </p:cBhvr>
                                          <p:tavLst>
                                            <p:tav tm="0">
                                              <p:val>
                                                <p:strVal val="#ppt_x"/>
                                              </p:val>
                                            </p:tav>
                                            <p:tav tm="100000">
                                              <p:val>
                                                <p:strVal val="#ppt_x"/>
                                              </p:val>
                                            </p:tav>
                                          </p:tavLst>
                                        </p:anim>
                                        <p:anim calcmode="lin" valueType="num">
                                          <p:cBhvr additive="base">
                                            <p:cTn id="4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1"/>
                                            </p:tgtEl>
                                            <p:attrNameLst>
                                              <p:attrName>style.visibility</p:attrName>
                                            </p:attrNameLst>
                                          </p:cBhvr>
                                          <p:to>
                                            <p:strVal val="visible"/>
                                          </p:to>
                                        </p:set>
                                        <p:anim calcmode="lin" valueType="num">
                                          <p:cBhvr additive="base">
                                            <p:cTn id="45" dur="500" fill="hold"/>
                                            <p:tgtEl>
                                              <p:spTgt spid="51"/>
                                            </p:tgtEl>
                                            <p:attrNameLst>
                                              <p:attrName>ppt_x</p:attrName>
                                            </p:attrNameLst>
                                          </p:cBhvr>
                                          <p:tavLst>
                                            <p:tav tm="0">
                                              <p:val>
                                                <p:strVal val="#ppt_x"/>
                                              </p:val>
                                            </p:tav>
                                            <p:tav tm="100000">
                                              <p:val>
                                                <p:strVal val="#ppt_x"/>
                                              </p:val>
                                            </p:tav>
                                          </p:tavLst>
                                        </p:anim>
                                        <p:anim calcmode="lin" valueType="num">
                                          <p:cBhvr additive="base">
                                            <p:cTn id="4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right)">
                                          <p:cBhvr>
                                            <p:cTn id="51" dur="500"/>
                                            <p:tgtEl>
                                              <p:spTgt spid="5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67"/>
                                            </p:tgtEl>
                                            <p:attrNameLst>
                                              <p:attrName>style.visibility</p:attrName>
                                            </p:attrNameLst>
                                          </p:cBhvr>
                                          <p:to>
                                            <p:strVal val="visible"/>
                                          </p:to>
                                        </p:set>
                                        <p:animEffect transition="in" filter="fade">
                                          <p:cBhvr>
                                            <p:cTn id="56" dur="500"/>
                                            <p:tgtEl>
                                              <p:spTgt spid="6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wipe(right)">
                                          <p:cBhvr>
                                            <p:cTn id="61" dur="500"/>
                                            <p:tgtEl>
                                              <p:spTgt spid="4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grpId="0" nodeType="click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wipe(right)">
                                          <p:cBhvr>
                                            <p:cTn id="66" dur="500"/>
                                            <p:tgtEl>
                                              <p:spTgt spid="4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wipe(right)">
                                          <p:cBhvr>
                                            <p:cTn id="7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p:bldP spid="52" grpId="0" animBg="1"/>
          <p:bldP spid="41" grpId="0" animBg="1"/>
          <p:bldP spid="42" grpId="0" animBg="1"/>
          <p:bldP spid="43"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1"/>
          <p:cNvGrpSpPr/>
          <p:nvPr/>
        </p:nvGrpSpPr>
        <p:grpSpPr>
          <a:xfrm>
            <a:off x="61918" y="-46218"/>
            <a:ext cx="9082082" cy="990540"/>
            <a:chOff x="3129129" y="1121776"/>
            <a:chExt cx="5933741" cy="1171624"/>
          </a:xfrm>
        </p:grpSpPr>
        <p:sp>
          <p:nvSpPr>
            <p:cNvPr id="11"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12" name="圆角矩形 3"/>
            <p:cNvSpPr/>
            <p:nvPr/>
          </p:nvSpPr>
          <p:spPr>
            <a:xfrm>
              <a:off x="3289329" y="1233893"/>
              <a:ext cx="5613340" cy="908350"/>
            </a:xfrm>
            <a:prstGeom prst="roundRect">
              <a:avLst>
                <a:gd name="adj" fmla="val 50000"/>
              </a:avLst>
            </a:prstGeom>
            <a:solidFill>
              <a:schemeClr val="accent6">
                <a:lumMod val="50000"/>
              </a:schemeClr>
            </a:soli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FFAA2D"/>
                  </a:solidFill>
                  <a:latin typeface="Times New Roman" panose="02020603050405020304" pitchFamily="18" charset="0"/>
                  <a:cs typeface="Times New Roman" panose="02020603050405020304" pitchFamily="18" charset="0"/>
                </a:rPr>
                <a:t>Chương </a:t>
              </a:r>
              <a:r>
                <a:rPr lang="en-US" altLang="zh-CN" sz="2400" b="1" err="1">
                  <a:solidFill>
                    <a:srgbClr val="FFAA2D"/>
                  </a:solidFill>
                  <a:latin typeface="Times New Roman" panose="02020603050405020304" pitchFamily="18" charset="0"/>
                  <a:cs typeface="Times New Roman" panose="02020603050405020304" pitchFamily="18" charset="0"/>
                </a:rPr>
                <a:t>Trình</a:t>
              </a:r>
              <a:r>
                <a:rPr lang="en-US" altLang="zh-CN" sz="2400" b="1">
                  <a:solidFill>
                    <a:srgbClr val="FFAA2D"/>
                  </a:solidFill>
                  <a:latin typeface="Times New Roman" panose="02020603050405020304" pitchFamily="18" charset="0"/>
                  <a:cs typeface="Times New Roman" panose="02020603050405020304" pitchFamily="18" charset="0"/>
                </a:rPr>
                <a:t> Java </a:t>
              </a:r>
              <a:r>
                <a:rPr lang="en-US" altLang="zh-CN" sz="2400" b="1" err="1">
                  <a:solidFill>
                    <a:srgbClr val="FFAA2D"/>
                  </a:solidFill>
                  <a:latin typeface="Times New Roman" panose="02020603050405020304" pitchFamily="18" charset="0"/>
                  <a:cs typeface="Times New Roman" panose="02020603050405020304" pitchFamily="18" charset="0"/>
                </a:rPr>
                <a:t>Đầu</a:t>
              </a:r>
              <a:r>
                <a:rPr lang="en-US" altLang="zh-CN" sz="2400" b="1">
                  <a:solidFill>
                    <a:srgbClr val="FFAA2D"/>
                  </a:solidFill>
                  <a:latin typeface="Times New Roman" panose="02020603050405020304" pitchFamily="18" charset="0"/>
                  <a:cs typeface="Times New Roman" panose="02020603050405020304" pitchFamily="18" charset="0"/>
                </a:rPr>
                <a:t> </a:t>
              </a:r>
              <a:r>
                <a:rPr lang="en-US" altLang="zh-CN" sz="2400" b="1" err="1">
                  <a:solidFill>
                    <a:srgbClr val="FFAA2D"/>
                  </a:solidFill>
                  <a:latin typeface="Times New Roman" panose="02020603050405020304" pitchFamily="18" charset="0"/>
                  <a:cs typeface="Times New Roman" panose="02020603050405020304" pitchFamily="18" charset="0"/>
                </a:rPr>
                <a:t>Tiên</a:t>
              </a:r>
              <a:endParaRPr lang="zh-CN" altLang="en-US" sz="2400" b="1">
                <a:solidFill>
                  <a:srgbClr val="FFAA2D"/>
                </a:solidFill>
                <a:latin typeface="Times New Roman" panose="02020603050405020304" pitchFamily="18" charset="0"/>
                <a:cs typeface="Times New Roman" panose="02020603050405020304" pitchFamily="18" charset="0"/>
              </a:endParaRPr>
            </a:p>
          </p:txBody>
        </p:sp>
      </p:grpSp>
      <p:grpSp>
        <p:nvGrpSpPr>
          <p:cNvPr id="2" name="组合 4"/>
          <p:cNvGrpSpPr/>
          <p:nvPr/>
        </p:nvGrpSpPr>
        <p:grpSpPr>
          <a:xfrm>
            <a:off x="430886" y="-46218"/>
            <a:ext cx="1261513" cy="1294264"/>
            <a:chOff x="3150395" y="933507"/>
            <a:chExt cx="1559927" cy="1839452"/>
          </a:xfrm>
        </p:grpSpPr>
        <p:grpSp>
          <p:nvGrpSpPr>
            <p:cNvPr id="3" name="组合 5"/>
            <p:cNvGrpSpPr/>
            <p:nvPr/>
          </p:nvGrpSpPr>
          <p:grpSpPr>
            <a:xfrm>
              <a:off x="3150395" y="933507"/>
              <a:ext cx="1559927" cy="1839452"/>
              <a:chOff x="3222820" y="1148080"/>
              <a:chExt cx="1484216" cy="1750177"/>
            </a:xfrm>
          </p:grpSpPr>
          <p:grpSp>
            <p:nvGrpSpPr>
              <p:cNvPr id="5" name="组合 9"/>
              <p:cNvGrpSpPr/>
              <p:nvPr/>
            </p:nvGrpSpPr>
            <p:grpSpPr>
              <a:xfrm>
                <a:off x="3420363" y="1295115"/>
                <a:ext cx="1286673" cy="1603142"/>
                <a:chOff x="7380501" y="2927402"/>
                <a:chExt cx="2311887" cy="2880512"/>
              </a:xfrm>
            </p:grpSpPr>
            <p:sp>
              <p:nvSpPr>
                <p:cNvPr id="7"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6"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4" name="文本框 7"/>
            <p:cNvSpPr txBox="1"/>
            <p:nvPr/>
          </p:nvSpPr>
          <p:spPr>
            <a:xfrm>
              <a:off x="3487501" y="1379030"/>
              <a:ext cx="688150" cy="524907"/>
            </a:xfrm>
            <a:prstGeom prst="rect">
              <a:avLst/>
            </a:prstGeom>
            <a:noFill/>
          </p:spPr>
          <p:txBody>
            <a:bodyPr wrap="square" rtlCol="0">
              <a:spAutoFit/>
            </a:bodyPr>
            <a:lstStyle/>
            <a:p>
              <a:pPr algn="ctr"/>
              <a:r>
                <a:rPr lang="en-US" altLang="zh-CN" sz="1800">
                  <a:solidFill>
                    <a:schemeClr val="accent6">
                      <a:lumMod val="75000"/>
                    </a:schemeClr>
                  </a:solidFill>
                  <a:latin typeface="Impact" panose="020B0806030902050204" pitchFamily="34" charset="0"/>
                </a:rPr>
                <a:t>05</a:t>
              </a:r>
              <a:endParaRPr lang="zh-CN" altLang="en-US" sz="1800">
                <a:solidFill>
                  <a:schemeClr val="accent6">
                    <a:lumMod val="75000"/>
                  </a:schemeClr>
                </a:solidFill>
                <a:latin typeface="Impact" panose="020B0806030902050204" pitchFamily="34" charset="0"/>
              </a:endParaRPr>
            </a:p>
          </p:txBody>
        </p:sp>
      </p:grpSp>
      <p:pic>
        <p:nvPicPr>
          <p:cNvPr id="13" name="Picture 12"/>
          <p:cNvPicPr>
            <a:picLocks noChangeAspect="1"/>
          </p:cNvPicPr>
          <p:nvPr/>
        </p:nvPicPr>
        <p:blipFill rotWithShape="1">
          <a:blip r:embed="rId2"/>
          <a:srcRect t="10371" r="5820" b="10117"/>
          <a:stretch/>
        </p:blipFill>
        <p:spPr>
          <a:xfrm>
            <a:off x="1158041" y="944323"/>
            <a:ext cx="6957259" cy="4208238"/>
          </a:xfrm>
          <a:prstGeom prst="rect">
            <a:avLst/>
          </a:prstGeom>
        </p:spPr>
      </p:pic>
      <p:sp>
        <p:nvSpPr>
          <p:cNvPr id="15" name="Rounded Rectangle 14"/>
          <p:cNvSpPr/>
          <p:nvPr/>
        </p:nvSpPr>
        <p:spPr>
          <a:xfrm>
            <a:off x="6477973" y="1013021"/>
            <a:ext cx="2627238" cy="1433279"/>
          </a:xfrm>
          <a:prstGeom prst="round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Comment(</a:t>
            </a:r>
            <a:r>
              <a:rPr lang="en-US" sz="2800" err="1">
                <a:solidFill>
                  <a:schemeClr val="tx1"/>
                </a:solidFill>
                <a:latin typeface="Times New Roman" panose="02020603050405020304" pitchFamily="18" charset="0"/>
                <a:cs typeface="Times New Roman" panose="02020603050405020304" pitchFamily="18" charset="0"/>
              </a:rPr>
              <a:t>chú</a:t>
            </a:r>
            <a:r>
              <a:rPr lang="en-US" sz="2800">
                <a:solidFill>
                  <a:schemeClr val="tx1"/>
                </a:solidFill>
                <a:latin typeface="Times New Roman" panose="02020603050405020304" pitchFamily="18" charset="0"/>
                <a:cs typeface="Times New Roman" panose="02020603050405020304" pitchFamily="18" charset="0"/>
              </a:rPr>
              <a:t> </a:t>
            </a:r>
            <a:r>
              <a:rPr lang="en-US" sz="2800" err="1">
                <a:solidFill>
                  <a:schemeClr val="tx1"/>
                </a:solidFill>
                <a:latin typeface="Times New Roman" panose="02020603050405020304" pitchFamily="18" charset="0"/>
                <a:cs typeface="Times New Roman" panose="02020603050405020304" pitchFamily="18" charset="0"/>
              </a:rPr>
              <a:t>thích</a:t>
            </a:r>
            <a:r>
              <a:rPr lang="en-US" sz="2800">
                <a:solidFill>
                  <a:schemeClr val="tx1"/>
                </a:solidFill>
                <a:latin typeface="Times New Roman" panose="02020603050405020304" pitchFamily="18" charset="0"/>
                <a:cs typeface="Times New Roman" panose="02020603050405020304" pitchFamily="18" charset="0"/>
              </a:rPr>
              <a:t>) </a:t>
            </a:r>
            <a:r>
              <a:rPr lang="en-US" sz="2800" err="1">
                <a:solidFill>
                  <a:schemeClr val="tx1"/>
                </a:solidFill>
                <a:latin typeface="Times New Roman" panose="02020603050405020304" pitchFamily="18" charset="0"/>
                <a:cs typeface="Times New Roman" panose="02020603050405020304" pitchFamily="18" charset="0"/>
              </a:rPr>
              <a:t>không</a:t>
            </a:r>
            <a:r>
              <a:rPr lang="en-US" sz="2800">
                <a:solidFill>
                  <a:schemeClr val="tx1"/>
                </a:solidFill>
                <a:latin typeface="Times New Roman" panose="02020603050405020304" pitchFamily="18" charset="0"/>
                <a:cs typeface="Times New Roman" panose="02020603050405020304" pitchFamily="18" charset="0"/>
              </a:rPr>
              <a:t> </a:t>
            </a:r>
            <a:r>
              <a:rPr lang="en-US" sz="2800" err="1">
                <a:solidFill>
                  <a:schemeClr val="tx1"/>
                </a:solidFill>
                <a:latin typeface="Times New Roman" panose="02020603050405020304" pitchFamily="18" charset="0"/>
                <a:cs typeface="Times New Roman" panose="02020603050405020304" pitchFamily="18" charset="0"/>
              </a:rPr>
              <a:t>được</a:t>
            </a:r>
            <a:r>
              <a:rPr lang="en-US" sz="2800">
                <a:solidFill>
                  <a:schemeClr val="tx1"/>
                </a:solidFill>
                <a:latin typeface="Times New Roman" panose="02020603050405020304" pitchFamily="18" charset="0"/>
                <a:cs typeface="Times New Roman" panose="02020603050405020304" pitchFamily="18" charset="0"/>
              </a:rPr>
              <a:t> </a:t>
            </a:r>
            <a:r>
              <a:rPr lang="en-US" sz="2800" err="1">
                <a:solidFill>
                  <a:schemeClr val="tx1"/>
                </a:solidFill>
                <a:latin typeface="Times New Roman" panose="02020603050405020304" pitchFamily="18" charset="0"/>
                <a:cs typeface="Times New Roman" panose="02020603050405020304" pitchFamily="18" charset="0"/>
              </a:rPr>
              <a:t>biên</a:t>
            </a:r>
            <a:r>
              <a:rPr lang="en-US" sz="2800">
                <a:solidFill>
                  <a:schemeClr val="tx1"/>
                </a:solidFill>
                <a:latin typeface="Times New Roman" panose="02020603050405020304" pitchFamily="18" charset="0"/>
                <a:cs typeface="Times New Roman" panose="02020603050405020304" pitchFamily="18" charset="0"/>
              </a:rPr>
              <a:t> </a:t>
            </a:r>
            <a:r>
              <a:rPr lang="en-US" sz="2800" err="1">
                <a:solidFill>
                  <a:schemeClr val="tx1"/>
                </a:solidFill>
                <a:latin typeface="Times New Roman" panose="02020603050405020304" pitchFamily="18" charset="0"/>
                <a:cs typeface="Times New Roman" panose="02020603050405020304" pitchFamily="18" charset="0"/>
              </a:rPr>
              <a:t>dịch</a:t>
            </a:r>
            <a:endParaRPr lang="en-US" sz="2800">
              <a:solidFill>
                <a:schemeClr val="tx1"/>
              </a:solidFill>
              <a:latin typeface="Times New Roman" panose="02020603050405020304" pitchFamily="18" charset="0"/>
              <a:cs typeface="Times New Roman" panose="02020603050405020304" pitchFamily="18" charset="0"/>
            </a:endParaRPr>
          </a:p>
        </p:txBody>
      </p:sp>
      <p:cxnSp>
        <p:nvCxnSpPr>
          <p:cNvPr id="17" name="Straight Arrow Connector 16"/>
          <p:cNvCxnSpPr>
            <a:cxnSpLocks/>
            <a:endCxn id="15" idx="1"/>
          </p:cNvCxnSpPr>
          <p:nvPr/>
        </p:nvCxnSpPr>
        <p:spPr>
          <a:xfrm flipV="1">
            <a:off x="4404360" y="1729661"/>
            <a:ext cx="2073613" cy="22658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endCxn id="24" idx="0"/>
          </p:cNvCxnSpPr>
          <p:nvPr/>
        </p:nvCxnSpPr>
        <p:spPr>
          <a:xfrm>
            <a:off x="4636670" y="3131820"/>
            <a:ext cx="2733532" cy="32640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5422776" y="3458220"/>
            <a:ext cx="3894852" cy="1711109"/>
          </a:xfrm>
          <a:prstGeom prst="round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err="1">
                <a:solidFill>
                  <a:schemeClr val="tx1"/>
                </a:solidFill>
              </a:rPr>
              <a:t>Hàm</a:t>
            </a:r>
            <a:r>
              <a:rPr lang="en-US" sz="2800">
                <a:solidFill>
                  <a:schemeClr val="tx1"/>
                </a:solidFill>
              </a:rPr>
              <a:t> main – </a:t>
            </a:r>
            <a:r>
              <a:rPr lang="en-US" sz="2800" err="1">
                <a:solidFill>
                  <a:schemeClr val="tx1"/>
                </a:solidFill>
              </a:rPr>
              <a:t>là</a:t>
            </a:r>
            <a:r>
              <a:rPr lang="en-US" sz="2800">
                <a:solidFill>
                  <a:schemeClr val="tx1"/>
                </a:solidFill>
              </a:rPr>
              <a:t> </a:t>
            </a:r>
            <a:r>
              <a:rPr lang="en-US" sz="2800" err="1">
                <a:solidFill>
                  <a:schemeClr val="tx1"/>
                </a:solidFill>
              </a:rPr>
              <a:t>hàm</a:t>
            </a:r>
            <a:r>
              <a:rPr lang="en-US" sz="2800">
                <a:solidFill>
                  <a:schemeClr val="tx1"/>
                </a:solidFill>
              </a:rPr>
              <a:t> </a:t>
            </a:r>
            <a:r>
              <a:rPr lang="en-US" sz="2800" err="1">
                <a:solidFill>
                  <a:schemeClr val="tx1"/>
                </a:solidFill>
              </a:rPr>
              <a:t>đầu</a:t>
            </a:r>
            <a:r>
              <a:rPr lang="en-US" sz="2800">
                <a:solidFill>
                  <a:schemeClr val="tx1"/>
                </a:solidFill>
              </a:rPr>
              <a:t> </a:t>
            </a:r>
            <a:r>
              <a:rPr lang="en-US" sz="2800" err="1">
                <a:solidFill>
                  <a:schemeClr val="tx1"/>
                </a:solidFill>
              </a:rPr>
              <a:t>não</a:t>
            </a:r>
            <a:r>
              <a:rPr lang="en-US" sz="2800">
                <a:solidFill>
                  <a:schemeClr val="tx1"/>
                </a:solidFill>
              </a:rPr>
              <a:t> </a:t>
            </a:r>
            <a:r>
              <a:rPr lang="en-US" sz="2800" err="1">
                <a:solidFill>
                  <a:schemeClr val="tx1"/>
                </a:solidFill>
              </a:rPr>
              <a:t>của</a:t>
            </a:r>
            <a:r>
              <a:rPr lang="en-US" sz="2800">
                <a:solidFill>
                  <a:schemeClr val="tx1"/>
                </a:solidFill>
              </a:rPr>
              <a:t> </a:t>
            </a:r>
            <a:r>
              <a:rPr lang="en-US" sz="2800" err="1">
                <a:solidFill>
                  <a:schemeClr val="tx1"/>
                </a:solidFill>
              </a:rPr>
              <a:t>mọi</a:t>
            </a:r>
            <a:r>
              <a:rPr lang="en-US" sz="2800">
                <a:solidFill>
                  <a:schemeClr val="tx1"/>
                </a:solidFill>
              </a:rPr>
              <a:t> </a:t>
            </a:r>
            <a:r>
              <a:rPr lang="en-US" sz="2800" err="1">
                <a:solidFill>
                  <a:schemeClr val="tx1"/>
                </a:solidFill>
              </a:rPr>
              <a:t>chương</a:t>
            </a:r>
            <a:r>
              <a:rPr lang="en-US" sz="2800">
                <a:solidFill>
                  <a:schemeClr val="tx1"/>
                </a:solidFill>
              </a:rPr>
              <a:t> </a:t>
            </a:r>
            <a:r>
              <a:rPr lang="en-US" sz="2800" err="1">
                <a:solidFill>
                  <a:schemeClr val="tx1"/>
                </a:solidFill>
              </a:rPr>
              <a:t>trình</a:t>
            </a:r>
            <a:r>
              <a:rPr lang="en-US" sz="2800">
                <a:solidFill>
                  <a:schemeClr val="tx1"/>
                </a:solidFill>
              </a:rPr>
              <a:t> </a:t>
            </a:r>
            <a:r>
              <a:rPr lang="en-US" sz="2800" err="1">
                <a:solidFill>
                  <a:schemeClr val="tx1"/>
                </a:solidFill>
              </a:rPr>
              <a:t>Java.được</a:t>
            </a:r>
            <a:r>
              <a:rPr lang="en-US" sz="2800">
                <a:solidFill>
                  <a:schemeClr val="tx1"/>
                </a:solidFill>
              </a:rPr>
              <a:t> </a:t>
            </a:r>
            <a:r>
              <a:rPr lang="en-US" sz="2800" err="1">
                <a:solidFill>
                  <a:schemeClr val="tx1"/>
                </a:solidFill>
              </a:rPr>
              <a:t>thực</a:t>
            </a:r>
            <a:r>
              <a:rPr lang="en-US" sz="2800">
                <a:solidFill>
                  <a:schemeClr val="tx1"/>
                </a:solidFill>
              </a:rPr>
              <a:t> </a:t>
            </a:r>
            <a:r>
              <a:rPr lang="en-US" sz="2800" err="1">
                <a:solidFill>
                  <a:schemeClr val="tx1"/>
                </a:solidFill>
              </a:rPr>
              <a:t>thi</a:t>
            </a:r>
            <a:r>
              <a:rPr lang="en-US" sz="2800">
                <a:solidFill>
                  <a:schemeClr val="tx1"/>
                </a:solidFill>
              </a:rPr>
              <a:t> </a:t>
            </a:r>
            <a:r>
              <a:rPr lang="en-US" sz="2800" err="1">
                <a:solidFill>
                  <a:schemeClr val="tx1"/>
                </a:solidFill>
              </a:rPr>
              <a:t>đầu</a:t>
            </a:r>
            <a:r>
              <a:rPr lang="en-US" sz="2800">
                <a:solidFill>
                  <a:schemeClr val="tx1"/>
                </a:solidFill>
              </a:rPr>
              <a:t> </a:t>
            </a:r>
            <a:r>
              <a:rPr lang="en-US" sz="2800" err="1">
                <a:solidFill>
                  <a:schemeClr val="tx1"/>
                </a:solidFill>
              </a:rPr>
              <a:t>tiên</a:t>
            </a:r>
            <a:r>
              <a:rPr lang="en-US" sz="2800">
                <a:solidFill>
                  <a:schemeClr val="tx1"/>
                </a:solidFill>
              </a:rPr>
              <a:t> </a:t>
            </a:r>
            <a:r>
              <a:rPr lang="en-US" sz="2800" err="1">
                <a:solidFill>
                  <a:schemeClr val="tx1"/>
                </a:solidFill>
              </a:rPr>
              <a:t>sau</a:t>
            </a:r>
            <a:r>
              <a:rPr lang="en-US" sz="2800">
                <a:solidFill>
                  <a:schemeClr val="tx1"/>
                </a:solidFill>
              </a:rPr>
              <a:t> </a:t>
            </a:r>
            <a:r>
              <a:rPr lang="en-US" sz="2800" err="1">
                <a:solidFill>
                  <a:schemeClr val="tx1"/>
                </a:solidFill>
              </a:rPr>
              <a:t>khi</a:t>
            </a:r>
            <a:r>
              <a:rPr lang="en-US" sz="2800">
                <a:solidFill>
                  <a:schemeClr val="tx1"/>
                </a:solidFill>
              </a:rPr>
              <a:t> </a:t>
            </a:r>
            <a:r>
              <a:rPr lang="en-US" sz="2800" err="1">
                <a:solidFill>
                  <a:schemeClr val="tx1"/>
                </a:solidFill>
              </a:rPr>
              <a:t>chạy</a:t>
            </a:r>
            <a:endParaRPr lang="en-US" sz="2800">
              <a:solidFill>
                <a:schemeClr val="tx1"/>
              </a:solidFill>
            </a:endParaRPr>
          </a:p>
        </p:txBody>
      </p:sp>
      <p:sp>
        <p:nvSpPr>
          <p:cNvPr id="27" name="Rounded Rectangle 26"/>
          <p:cNvSpPr/>
          <p:nvPr/>
        </p:nvSpPr>
        <p:spPr>
          <a:xfrm>
            <a:off x="-107559" y="2515000"/>
            <a:ext cx="1630481" cy="1886440"/>
          </a:xfrm>
          <a:prstGeom prst="round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err="1">
                <a:solidFill>
                  <a:schemeClr val="tx1"/>
                </a:solidFill>
              </a:rPr>
              <a:t>Câu</a:t>
            </a:r>
            <a:r>
              <a:rPr lang="en-US" sz="2800">
                <a:solidFill>
                  <a:schemeClr val="tx1"/>
                </a:solidFill>
              </a:rPr>
              <a:t> </a:t>
            </a:r>
            <a:r>
              <a:rPr lang="en-US" sz="2800" err="1">
                <a:solidFill>
                  <a:schemeClr val="tx1"/>
                </a:solidFill>
              </a:rPr>
              <a:t>lệnh</a:t>
            </a:r>
            <a:r>
              <a:rPr lang="en-US" sz="2800">
                <a:solidFill>
                  <a:schemeClr val="tx1"/>
                </a:solidFill>
              </a:rPr>
              <a:t> in 1 </a:t>
            </a:r>
            <a:r>
              <a:rPr lang="en-US" sz="2800" err="1">
                <a:solidFill>
                  <a:schemeClr val="tx1"/>
                </a:solidFill>
              </a:rPr>
              <a:t>giá</a:t>
            </a:r>
            <a:r>
              <a:rPr lang="en-US" sz="2800">
                <a:solidFill>
                  <a:schemeClr val="tx1"/>
                </a:solidFill>
              </a:rPr>
              <a:t> </a:t>
            </a:r>
            <a:r>
              <a:rPr lang="en-US" sz="2800" err="1">
                <a:solidFill>
                  <a:schemeClr val="tx1"/>
                </a:solidFill>
              </a:rPr>
              <a:t>trị</a:t>
            </a:r>
            <a:r>
              <a:rPr lang="en-US" sz="2800">
                <a:solidFill>
                  <a:schemeClr val="tx1"/>
                </a:solidFill>
              </a:rPr>
              <a:t> </a:t>
            </a:r>
            <a:r>
              <a:rPr lang="en-US" sz="2800" err="1">
                <a:solidFill>
                  <a:schemeClr val="tx1"/>
                </a:solidFill>
              </a:rPr>
              <a:t>ra</a:t>
            </a:r>
            <a:r>
              <a:rPr lang="en-US" sz="2800">
                <a:solidFill>
                  <a:schemeClr val="tx1"/>
                </a:solidFill>
              </a:rPr>
              <a:t> console</a:t>
            </a:r>
          </a:p>
        </p:txBody>
      </p:sp>
      <p:cxnSp>
        <p:nvCxnSpPr>
          <p:cNvPr id="29" name="Straight Arrow Connector 28"/>
          <p:cNvCxnSpPr>
            <a:cxnSpLocks/>
            <a:endCxn id="27" idx="3"/>
          </p:cNvCxnSpPr>
          <p:nvPr/>
        </p:nvCxnSpPr>
        <p:spPr>
          <a:xfrm flipH="1">
            <a:off x="1522922" y="3368040"/>
            <a:ext cx="656597" cy="9018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41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ỏi - đáp: Lộ trình du học với ngân sách thấ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881" y="282407"/>
            <a:ext cx="7515616" cy="4477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31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1960" y="1074420"/>
            <a:ext cx="8366760" cy="1089660"/>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6" name="TextBox 25"/>
          <p:cNvSpPr txBox="1"/>
          <p:nvPr/>
        </p:nvSpPr>
        <p:spPr>
          <a:xfrm>
            <a:off x="1403620" y="1327029"/>
            <a:ext cx="7260507" cy="630942"/>
          </a:xfrm>
          <a:prstGeom prst="rect">
            <a:avLst/>
          </a:prstGeom>
          <a:noFill/>
        </p:spPr>
        <p:txBody>
          <a:bodyPr wrap="square" rtlCol="0">
            <a:spAutoFit/>
          </a:bodyPr>
          <a:lstStyle/>
          <a:p>
            <a:pPr algn="ctr"/>
            <a:r>
              <a:rPr lang="en-US" altLang="zh-CN" sz="3500" b="1">
                <a:solidFill>
                  <a:schemeClr val="tx1">
                    <a:lumMod val="65000"/>
                    <a:lumOff val="35000"/>
                  </a:schemeClr>
                </a:solidFill>
                <a:latin typeface="Times New Roman" panose="02020603050405020304" pitchFamily="18" charset="0"/>
                <a:ea typeface="Microsoft YaHei" panose="020B0503020204020204" pitchFamily="34" charset="-122"/>
                <a:cs typeface="Times New Roman" panose="02020603050405020304" pitchFamily="18" charset="0"/>
              </a:rPr>
              <a:t>THANKS FOR WATCHING!</a:t>
            </a:r>
          </a:p>
        </p:txBody>
      </p:sp>
      <p:grpSp>
        <p:nvGrpSpPr>
          <p:cNvPr id="27" name="组合 26"/>
          <p:cNvGrpSpPr/>
          <p:nvPr/>
        </p:nvGrpSpPr>
        <p:grpSpPr>
          <a:xfrm>
            <a:off x="441960" y="1074420"/>
            <a:ext cx="1322130" cy="1089659"/>
            <a:chOff x="899592" y="2377261"/>
            <a:chExt cx="720079" cy="574619"/>
          </a:xfrm>
          <a:effectLst>
            <a:outerShdw blurRad="50800" dist="38100" dir="2700000" algn="tl" rotWithShape="0">
              <a:prstClr val="black">
                <a:alpha val="40000"/>
              </a:prstClr>
            </a:outerShdw>
          </a:effectLst>
        </p:grpSpPr>
        <p:sp>
          <p:nvSpPr>
            <p:cNvPr id="28" name="圆角矩形 27"/>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9" name="圆角矩形 28"/>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39" name="Picture 2" descr="C:\Users\Administrator\Desktop\手.png"/>
          <p:cNvPicPr>
            <a:picLocks noChangeAspect="1" noChangeArrowheads="1"/>
          </p:cNvPicPr>
          <p:nvPr/>
        </p:nvPicPr>
        <p:blipFill>
          <a:blip r:embed="rId3"/>
          <a:srcRect/>
          <a:stretch>
            <a:fillRect/>
          </a:stretch>
        </p:blipFill>
        <p:spPr bwMode="auto">
          <a:xfrm flipH="1">
            <a:off x="243840" y="1662546"/>
            <a:ext cx="3582057" cy="3480954"/>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0.01546 -0.00154 L 0.63437 0.00309 " pathEditMode="relative" rAng="0" ptsTypes="AA">
                                      <p:cBhvr>
                                        <p:cTn id="15" dur="2000" fill="hold"/>
                                        <p:tgtEl>
                                          <p:spTgt spid="27"/>
                                        </p:tgtEl>
                                        <p:attrNameLst>
                                          <p:attrName>ppt_x</p:attrName>
                                          <p:attrName>ppt_y</p:attrName>
                                        </p:attrNameLst>
                                      </p:cBhvr>
                                      <p:rCtr x="32483" y="216"/>
                                    </p:animMotion>
                                  </p:childTnLst>
                                </p:cTn>
                              </p:par>
                              <p:par>
                                <p:cTn id="16" presetID="22" presetClass="entr" presetSubtype="8" fill="hold" grpId="0" nodeType="withEffect">
                                  <p:stCondLst>
                                    <p:cond delay="25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1750"/>
                                        <p:tgtEl>
                                          <p:spTgt spid="26"/>
                                        </p:tgtEl>
                                      </p:cBhvr>
                                    </p:animEffec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63" presetClass="path" presetSubtype="0" accel="50000" decel="50000" fill="hold" nodeType="withEffect">
                                  <p:stCondLst>
                                    <p:cond delay="0"/>
                                  </p:stCondLst>
                                  <p:childTnLst>
                                    <p:animMotion origin="layout" path="M 5.55556E-7 2.46914E-7 L 0.6316 2.46914E-7 " pathEditMode="relative" rAng="0" ptsTypes="AA">
                                      <p:cBhvr>
                                        <p:cTn id="22" dur="2000" fill="hold"/>
                                        <p:tgtEl>
                                          <p:spTgt spid="39"/>
                                        </p:tgtEl>
                                        <p:attrNameLst>
                                          <p:attrName>ppt_x</p:attrName>
                                          <p:attrName>ppt_y</p:attrName>
                                        </p:attrNameLst>
                                      </p:cBhvr>
                                      <p:rCtr x="31580" y="0"/>
                                    </p:animMotion>
                                  </p:childTnLst>
                                </p:cTn>
                              </p:par>
                              <p:par>
                                <p:cTn id="23" presetID="42" presetClass="exit" presetSubtype="0" fill="hold" nodeType="withEffect">
                                  <p:stCondLst>
                                    <p:cond delay="0"/>
                                  </p:stCondLst>
                                  <p:childTnLst>
                                    <p:animEffect transition="out" filter="fade">
                                      <p:cBhvr>
                                        <p:cTn id="24" dur="1000"/>
                                        <p:tgtEl>
                                          <p:spTgt spid="39"/>
                                        </p:tgtEl>
                                      </p:cBhvr>
                                    </p:animEffect>
                                    <p:anim calcmode="lin" valueType="num">
                                      <p:cBhvr>
                                        <p:cTn id="25" dur="1000"/>
                                        <p:tgtEl>
                                          <p:spTgt spid="39"/>
                                        </p:tgtEl>
                                        <p:attrNameLst>
                                          <p:attrName>ppt_x</p:attrName>
                                        </p:attrNameLst>
                                      </p:cBhvr>
                                      <p:tavLst>
                                        <p:tav tm="0">
                                          <p:val>
                                            <p:strVal val="ppt_x"/>
                                          </p:val>
                                        </p:tav>
                                        <p:tav tm="100000">
                                          <p:val>
                                            <p:strVal val="ppt_x"/>
                                          </p:val>
                                        </p:tav>
                                      </p:tavLst>
                                    </p:anim>
                                    <p:anim calcmode="lin" valueType="num">
                                      <p:cBhvr>
                                        <p:cTn id="26" dur="1000"/>
                                        <p:tgtEl>
                                          <p:spTgt spid="39"/>
                                        </p:tgtEl>
                                        <p:attrNameLst>
                                          <p:attrName>ppt_y</p:attrName>
                                        </p:attrNameLst>
                                      </p:cBhvr>
                                      <p:tavLst>
                                        <p:tav tm="0">
                                          <p:val>
                                            <p:strVal val="ppt_y"/>
                                          </p:val>
                                        </p:tav>
                                        <p:tav tm="100000">
                                          <p:val>
                                            <p:strVal val="ppt_y+.1"/>
                                          </p:val>
                                        </p:tav>
                                      </p:tavLst>
                                    </p:anim>
                                    <p:set>
                                      <p:cBhvr>
                                        <p:cTn id="27" dur="1" fill="hold">
                                          <p:stCondLst>
                                            <p:cond delay="9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Ngôn</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Ngữ</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17272" y="1391358"/>
            <a:ext cx="8616269" cy="3588937"/>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marL="457200" indent="-457200">
              <a:buFontTx/>
              <a:buChar char="-"/>
            </a:pPr>
            <a:r>
              <a:rPr lang="vi-VN" sz="2800">
                <a:latin typeface="Times New Roman" panose="02020603050405020304" pitchFamily="18" charset="0"/>
                <a:cs typeface="Times New Roman" panose="02020603050405020304" pitchFamily="18" charset="0"/>
              </a:rPr>
              <a:t>Java là một ngôn ngữ lập lập trình, được phát triển bởi Sun</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Microsystem vào năm 1995</a:t>
            </a:r>
            <a:r>
              <a:rPr lang="en-US" sz="2800">
                <a:latin typeface="Times New Roman" panose="02020603050405020304" pitchFamily="18" charset="0"/>
                <a:cs typeface="Times New Roman" panose="02020603050405020304" pitchFamily="18" charset="0"/>
              </a:rPr>
              <a:t>.</a:t>
            </a:r>
          </a:p>
          <a:p>
            <a:pPr marL="457200" indent="-457200">
              <a:buFontTx/>
              <a:buChar char="-"/>
            </a:pPr>
            <a:endParaRPr lang="en-US" sz="2800">
              <a:latin typeface="Times New Roman" panose="02020603050405020304" pitchFamily="18" charset="0"/>
              <a:cs typeface="Times New Roman" panose="02020603050405020304" pitchFamily="18" charset="0"/>
            </a:endParaRPr>
          </a:p>
          <a:p>
            <a:pPr marL="457200" indent="-457200">
              <a:buFontTx/>
              <a:buChar char="-"/>
            </a:pPr>
            <a:r>
              <a:rPr lang="en-US" sz="2800">
                <a:latin typeface="Times New Roman" panose="02020603050405020304" pitchFamily="18" charset="0"/>
                <a:cs typeface="Times New Roman" panose="02020603050405020304" pitchFamily="18" charset="0"/>
              </a:rPr>
              <a:t>L</a:t>
            </a:r>
            <a:r>
              <a:rPr lang="vi-VN" sz="2800">
                <a:latin typeface="Times New Roman" panose="02020603050405020304" pitchFamily="18" charset="0"/>
                <a:cs typeface="Times New Roman" panose="02020603050405020304" pitchFamily="18" charset="0"/>
              </a:rPr>
              <a:t>à ngôn ngữ kế thừa trực tiếp từ C/C++</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 và là một ngôn ngữ lập trình hướng đối tượng</a:t>
            </a:r>
            <a:r>
              <a:rPr lang="en-US" sz="2800">
                <a:latin typeface="Times New Roman" panose="02020603050405020304" pitchFamily="18" charset="0"/>
                <a:cs typeface="Times New Roman" panose="02020603050405020304" pitchFamily="18" charset="0"/>
              </a:rPr>
              <a:t> (OOP)</a:t>
            </a:r>
            <a:r>
              <a:rPr lang="vi-VN" sz="2800">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cs typeface="Times New Roman" panose="02020603050405020304" pitchFamily="18" charset="0"/>
            </a:endParaRPr>
          </a:p>
          <a:p>
            <a:pPr marL="457200" indent="-457200">
              <a:buFontTx/>
              <a:buChar char="-"/>
            </a:pP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0645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Ngôn</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Ngữ</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5" name="Rectangle 24"/>
          <p:cNvSpPr/>
          <p:nvPr/>
        </p:nvSpPr>
        <p:spPr>
          <a:xfrm>
            <a:off x="347730" y="1376963"/>
            <a:ext cx="8383647" cy="3603333"/>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r>
              <a:rPr lang="vi-VN" sz="2800">
                <a:latin typeface="+mj-lt"/>
              </a:rPr>
              <a:t>Ngày nay Java được sử dụng với các mục đích sau:</a:t>
            </a:r>
            <a:endParaRPr lang="en-US" sz="2800">
              <a:latin typeface="+mj-lt"/>
            </a:endParaRPr>
          </a:p>
          <a:p>
            <a:endParaRPr lang="vi-VN" sz="2800">
              <a:latin typeface="+mj-lt"/>
            </a:endParaRPr>
          </a:p>
          <a:p>
            <a:pPr marL="457200" indent="-457200">
              <a:buFontTx/>
              <a:buChar char="-"/>
            </a:pPr>
            <a:r>
              <a:rPr lang="vi-VN" sz="2800">
                <a:latin typeface="+mj-lt"/>
              </a:rPr>
              <a:t>Phát triển ứng dụng cho các thiết bị điện tử thông minh, các ứng dụng cho doanh nghiệp với quy mô lớn.</a:t>
            </a:r>
          </a:p>
          <a:p>
            <a:pPr marL="457200" indent="-457200">
              <a:buFontTx/>
              <a:buChar char="-"/>
            </a:pPr>
            <a:r>
              <a:rPr lang="vi-VN" sz="2800">
                <a:latin typeface="+mj-lt"/>
              </a:rPr>
              <a:t>Tạo các trang web có nội dung động (web applet), nâng cao chức năng của server.</a:t>
            </a:r>
          </a:p>
          <a:p>
            <a:pPr marL="457200" indent="-457200">
              <a:buFontTx/>
              <a:buChar char="-"/>
            </a:pPr>
            <a:r>
              <a:rPr lang="vi-VN" sz="2800">
                <a:latin typeface="+mj-lt"/>
              </a:rPr>
              <a:t>Phát triển nhiều loại ứng dụng khác nhau</a:t>
            </a:r>
            <a:endParaRPr lang="en-US" sz="2800">
              <a:latin typeface="+mj-lt"/>
            </a:endParaRPr>
          </a:p>
          <a:p>
            <a:endParaRPr lang="en-US" sz="2800">
              <a:latin typeface="+mj-lt"/>
            </a:endParaRPr>
          </a:p>
        </p:txBody>
      </p:sp>
    </p:spTree>
    <p:extLst>
      <p:ext uri="{BB962C8B-B14F-4D97-AF65-F5344CB8AC3E}">
        <p14:creationId xmlns:p14="http://schemas.microsoft.com/office/powerpoint/2010/main" val="60837925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Ngôn</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Ngữ</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1" name="Rectangle 30"/>
          <p:cNvSpPr/>
          <p:nvPr/>
        </p:nvSpPr>
        <p:spPr>
          <a:xfrm>
            <a:off x="347730" y="1391358"/>
            <a:ext cx="8616269" cy="3437751"/>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r>
              <a:rPr lang="vi-VN" sz="2800">
                <a:latin typeface="+mj-lt"/>
              </a:rPr>
              <a:t>Tiêu chí hàng đầu của Ngôn ngữ Lập trình Java là</a:t>
            </a:r>
            <a:r>
              <a:rPr lang="en-US" sz="2800">
                <a:latin typeface="+mj-lt"/>
              </a:rPr>
              <a:t>:</a:t>
            </a:r>
            <a:r>
              <a:rPr lang="vi-VN" sz="2800">
                <a:latin typeface="+mj-lt"/>
              </a:rPr>
              <a:t> </a:t>
            </a:r>
            <a:endParaRPr lang="en-US" sz="2800">
              <a:latin typeface="+mj-lt"/>
            </a:endParaRPr>
          </a:p>
          <a:p>
            <a:endParaRPr lang="en-US" sz="2800">
              <a:latin typeface="+mj-lt"/>
            </a:endParaRPr>
          </a:p>
          <a:p>
            <a:pPr algn="ctr"/>
            <a:r>
              <a:rPr lang="vi-VN" sz="2800">
                <a:latin typeface="+mj-lt"/>
              </a:rPr>
              <a:t>"Write Once, Run Anywhere" </a:t>
            </a:r>
            <a:endParaRPr lang="en-US" sz="2800">
              <a:latin typeface="+mj-lt"/>
            </a:endParaRPr>
          </a:p>
          <a:p>
            <a:endParaRPr lang="en-US" sz="2800">
              <a:latin typeface="+mj-lt"/>
            </a:endParaRPr>
          </a:p>
          <a:p>
            <a:pPr algn="ctr"/>
            <a:r>
              <a:rPr lang="vi-VN" sz="2800">
                <a:latin typeface="+mj-lt"/>
              </a:rPr>
              <a:t>(Viết một lần, chạy mọi nơi)</a:t>
            </a:r>
            <a:endParaRPr lang="en-US" sz="2800">
              <a:latin typeface="+mj-lt"/>
            </a:endParaRPr>
          </a:p>
        </p:txBody>
      </p:sp>
    </p:spTree>
    <p:extLst>
      <p:ext uri="{BB962C8B-B14F-4D97-AF65-F5344CB8AC3E}">
        <p14:creationId xmlns:p14="http://schemas.microsoft.com/office/powerpoint/2010/main" val="36487666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Ngôn</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Ngữ</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3" name="Rectangle 32"/>
          <p:cNvSpPr/>
          <p:nvPr/>
        </p:nvSpPr>
        <p:spPr>
          <a:xfrm>
            <a:off x="347730" y="1490142"/>
            <a:ext cx="8616270" cy="3490154"/>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r>
              <a:rPr lang="vi-VN" sz="2800">
                <a:latin typeface="+mj-lt"/>
              </a:rPr>
              <a:t>Java cơ bản gồm có 3 thành phần chính</a:t>
            </a:r>
            <a:r>
              <a:rPr lang="en-US" sz="2800">
                <a:latin typeface="+mj-lt"/>
              </a:rPr>
              <a:t>:</a:t>
            </a:r>
          </a:p>
          <a:p>
            <a:pPr marL="285750" indent="-285750">
              <a:buFontTx/>
              <a:buChar char="-"/>
            </a:pPr>
            <a:r>
              <a:rPr lang="pt-BR" sz="2800">
                <a:latin typeface="Times New Roman" panose="02020603050405020304" pitchFamily="18" charset="0"/>
                <a:cs typeface="Times New Roman" panose="02020603050405020304" pitchFamily="18" charset="0"/>
              </a:rPr>
              <a:t>Java Virtual Machine (Java VM)</a:t>
            </a:r>
          </a:p>
          <a:p>
            <a:pPr marL="285750" indent="-285750">
              <a:buFontTx/>
              <a:buChar char="-"/>
            </a:pPr>
            <a:endParaRPr lang="pt-BR" sz="2800">
              <a:latin typeface="+mj-lt"/>
            </a:endParaRPr>
          </a:p>
          <a:p>
            <a:pPr marL="285750" indent="-285750">
              <a:buFontTx/>
              <a:buChar char="-"/>
            </a:pPr>
            <a:r>
              <a:rPr lang="en-US" sz="2800">
                <a:latin typeface="Times New Roman" panose="02020603050405020304" pitchFamily="18" charset="0"/>
                <a:cs typeface="Times New Roman" panose="02020603050405020304" pitchFamily="18" charset="0"/>
              </a:rPr>
              <a:t>Java Application Programming Interface (Java API).</a:t>
            </a:r>
          </a:p>
          <a:p>
            <a:pPr marL="285750" indent="-285750">
              <a:buFontTx/>
              <a:buChar char="-"/>
            </a:pPr>
            <a:endParaRPr lang="en-US" sz="2800">
              <a:latin typeface="+mj-lt"/>
            </a:endParaRPr>
          </a:p>
          <a:p>
            <a:pPr marL="285750" indent="-285750">
              <a:buFontTx/>
              <a:buChar char="-"/>
            </a:pPr>
            <a:r>
              <a:rPr lang="en-US" sz="2800">
                <a:latin typeface="Times New Roman" panose="02020603050405020304" pitchFamily="18" charset="0"/>
                <a:cs typeface="Times New Roman" panose="02020603050405020304" pitchFamily="18" charset="0"/>
              </a:rPr>
              <a:t>Java Development Kit (JDK)</a:t>
            </a:r>
          </a:p>
        </p:txBody>
      </p:sp>
    </p:spTree>
    <p:extLst>
      <p:ext uri="{BB962C8B-B14F-4D97-AF65-F5344CB8AC3E}">
        <p14:creationId xmlns:p14="http://schemas.microsoft.com/office/powerpoint/2010/main" val="388207678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562512"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solidFill>
                  <a:srgbClr val="FFAA2D"/>
                </a:solidFill>
              </a:endParaRPr>
            </a:p>
          </p:txBody>
        </p:sp>
      </p:grpSp>
      <p:grpSp>
        <p:nvGrpSpPr>
          <p:cNvPr id="21" name="组合 20"/>
          <p:cNvGrpSpPr/>
          <p:nvPr/>
        </p:nvGrpSpPr>
        <p:grpSpPr>
          <a:xfrm>
            <a:off x="562965" y="163204"/>
            <a:ext cx="1169945"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p>
            </p:txBody>
          </p:sp>
        </p:grpSp>
        <p:sp>
          <p:nvSpPr>
            <p:cNvPr id="24" name="文本框 23"/>
            <p:cNvSpPr txBox="1"/>
            <p:nvPr/>
          </p:nvSpPr>
          <p:spPr>
            <a:xfrm>
              <a:off x="3514455" y="1292811"/>
              <a:ext cx="774240" cy="615553"/>
            </a:xfrm>
            <a:prstGeom prst="rect">
              <a:avLst/>
            </a:prstGeom>
            <a:noFill/>
          </p:spPr>
          <p:txBody>
            <a:bodyPr wrap="square" rtlCol="0">
              <a:spAutoFit/>
            </a:bodyPr>
            <a:lstStyle/>
            <a:p>
              <a:r>
                <a:rPr lang="en-US" altLang="zh-CN" sz="2400">
                  <a:solidFill>
                    <a:srgbClr val="FFB850"/>
                  </a:solidFill>
                  <a:latin typeface="Impact" panose="020B0806030902050204" pitchFamily="34" charset="0"/>
                </a:rPr>
                <a:t>01</a:t>
              </a:r>
              <a:endParaRPr lang="zh-CN" altLang="en-US" sz="2400">
                <a:solidFill>
                  <a:srgbClr val="FFB850"/>
                </a:solidFill>
                <a:latin typeface="Impact" panose="020B0806030902050204" pitchFamily="34" charset="0"/>
              </a:endParaRPr>
            </a:p>
          </p:txBody>
        </p:sp>
      </p:grpSp>
      <p:sp>
        <p:nvSpPr>
          <p:cNvPr id="32" name="文本框 31"/>
          <p:cNvSpPr txBox="1"/>
          <p:nvPr/>
        </p:nvSpPr>
        <p:spPr>
          <a:xfrm>
            <a:off x="1657808" y="381466"/>
            <a:ext cx="6685439" cy="523220"/>
          </a:xfrm>
          <a:prstGeom prst="rect">
            <a:avLst/>
          </a:prstGeom>
          <a:noFill/>
        </p:spPr>
        <p:txBody>
          <a:bodyPr wrap="square" rtlCol="0">
            <a:spAutoFit/>
          </a:bodyPr>
          <a:lstStyle/>
          <a:p>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Ngôn</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Ngữ</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3" name="文本框 31"/>
          <p:cNvSpPr txBox="1"/>
          <p:nvPr/>
        </p:nvSpPr>
        <p:spPr>
          <a:xfrm>
            <a:off x="562965" y="1251349"/>
            <a:ext cx="834727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Các Platform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Nền</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tảng</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Của Java:</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TextBox 1">
            <a:extLst>
              <a:ext uri="{FF2B5EF4-FFF2-40B4-BE49-F238E27FC236}">
                <a16:creationId xmlns:a16="http://schemas.microsoft.com/office/drawing/2014/main" id="{002B3795-0588-469C-BE89-6FA771614E89}"/>
              </a:ext>
            </a:extLst>
          </p:cNvPr>
          <p:cNvSpPr txBox="1"/>
          <p:nvPr/>
        </p:nvSpPr>
        <p:spPr>
          <a:xfrm>
            <a:off x="562964" y="1869777"/>
            <a:ext cx="8347278" cy="2885405"/>
          </a:xfrm>
          <a:prstGeom prst="rect">
            <a:avLst/>
          </a:prstGeom>
          <a:noFill/>
        </p:spPr>
        <p:txBody>
          <a:bodyPr wrap="square" rtlCol="0">
            <a:spAutoFit/>
          </a:bodyPr>
          <a:lstStyle/>
          <a:p>
            <a:pPr marL="171450" indent="-171450">
              <a:buFont typeface="Arial" panose="020B0604020202020204" pitchFamily="34" charset="0"/>
              <a:buChar char="•"/>
            </a:pPr>
            <a:r>
              <a:rPr lang="vi-VN" sz="2800" b="1">
                <a:solidFill>
                  <a:srgbClr val="000000"/>
                </a:solidFill>
                <a:latin typeface="+mj-lt"/>
              </a:rPr>
              <a:t>J2SE (Java 2 Platform Standard Edition)</a:t>
            </a:r>
            <a:r>
              <a:rPr lang="vi-VN" sz="2800">
                <a:solidFill>
                  <a:srgbClr val="000000"/>
                </a:solidFill>
                <a:latin typeface="+mj-lt"/>
              </a:rPr>
              <a:t/>
            </a:r>
            <a:br>
              <a:rPr lang="vi-VN" sz="2800">
                <a:solidFill>
                  <a:srgbClr val="000000"/>
                </a:solidFill>
                <a:latin typeface="+mj-lt"/>
              </a:rPr>
            </a:br>
            <a:r>
              <a:rPr lang="en-US" sz="2800">
                <a:solidFill>
                  <a:srgbClr val="000000"/>
                </a:solidFill>
                <a:latin typeface="+mj-lt"/>
              </a:rPr>
              <a:t>- </a:t>
            </a:r>
            <a:r>
              <a:rPr lang="vi-VN" sz="2800">
                <a:solidFill>
                  <a:srgbClr val="000000"/>
                </a:solidFill>
                <a:latin typeface="+mj-lt"/>
              </a:rPr>
              <a:t>Cung cấp các thành phần cốt lõi để xây dựng ứng dụng desktop</a:t>
            </a:r>
            <a:r>
              <a:rPr lang="en-US" sz="2800">
                <a:solidFill>
                  <a:srgbClr val="000000"/>
                </a:solidFill>
                <a:latin typeface="+mj-lt"/>
              </a:rPr>
              <a:t> </a:t>
            </a:r>
            <a:r>
              <a:rPr lang="vi-VN" sz="2800">
                <a:solidFill>
                  <a:srgbClr val="000000"/>
                </a:solidFill>
                <a:latin typeface="+mj-lt"/>
              </a:rPr>
              <a:t>based</a:t>
            </a:r>
            <a:endParaRPr lang="en-US" sz="2800">
              <a:solidFill>
                <a:srgbClr val="000000"/>
              </a:solidFill>
              <a:latin typeface="+mj-lt"/>
            </a:endParaRPr>
          </a:p>
          <a:p>
            <a:r>
              <a:rPr lang="vi-VN" sz="2800">
                <a:solidFill>
                  <a:srgbClr val="000000"/>
                </a:solidFill>
                <a:latin typeface="+mj-lt"/>
              </a:rPr>
              <a:t/>
            </a:r>
            <a:br>
              <a:rPr lang="vi-VN" sz="2800">
                <a:solidFill>
                  <a:srgbClr val="000000"/>
                </a:solidFill>
                <a:latin typeface="+mj-lt"/>
              </a:rPr>
            </a:br>
            <a:r>
              <a:rPr lang="en-US" sz="2800">
                <a:solidFill>
                  <a:srgbClr val="000000"/>
                </a:solidFill>
                <a:latin typeface="+mj-lt"/>
              </a:rPr>
              <a:t> - </a:t>
            </a:r>
            <a:r>
              <a:rPr lang="vi-VN" sz="2800">
                <a:solidFill>
                  <a:srgbClr val="000000"/>
                </a:solidFill>
                <a:latin typeface="+mj-lt"/>
              </a:rPr>
              <a:t>JRE: Java Runtime Environment: môi trường thực thi để chạy các</a:t>
            </a:r>
            <a:r>
              <a:rPr lang="en-US" sz="2800">
                <a:solidFill>
                  <a:srgbClr val="000000"/>
                </a:solidFill>
                <a:latin typeface="+mj-lt"/>
              </a:rPr>
              <a:t> </a:t>
            </a:r>
            <a:r>
              <a:rPr lang="vi-VN" sz="2800">
                <a:solidFill>
                  <a:srgbClr val="000000"/>
                </a:solidFill>
                <a:latin typeface="+mj-lt"/>
              </a:rPr>
              <a:t>ứng dụng Java</a:t>
            </a:r>
            <a:endParaRPr lang="en-US" sz="2800">
              <a:solidFill>
                <a:srgbClr val="000000"/>
              </a:solidFill>
              <a:latin typeface="+mj-lt"/>
            </a:endParaRPr>
          </a:p>
          <a:p>
            <a:endParaRPr lang="en-US"/>
          </a:p>
        </p:txBody>
      </p:sp>
    </p:spTree>
    <p:extLst>
      <p:ext uri="{BB962C8B-B14F-4D97-AF65-F5344CB8AC3E}">
        <p14:creationId xmlns:p14="http://schemas.microsoft.com/office/powerpoint/2010/main" val="33577698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562512"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solidFill>
                  <a:srgbClr val="FFAA2D"/>
                </a:solidFill>
              </a:endParaRPr>
            </a:p>
          </p:txBody>
        </p:sp>
      </p:grpSp>
      <p:grpSp>
        <p:nvGrpSpPr>
          <p:cNvPr id="21" name="组合 20"/>
          <p:cNvGrpSpPr/>
          <p:nvPr/>
        </p:nvGrpSpPr>
        <p:grpSpPr>
          <a:xfrm>
            <a:off x="562965" y="163204"/>
            <a:ext cx="1169945"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p>
            </p:txBody>
          </p:sp>
        </p:grpSp>
        <p:sp>
          <p:nvSpPr>
            <p:cNvPr id="24" name="文本框 23"/>
            <p:cNvSpPr txBox="1"/>
            <p:nvPr/>
          </p:nvSpPr>
          <p:spPr>
            <a:xfrm>
              <a:off x="3514455" y="1292811"/>
              <a:ext cx="774240" cy="615553"/>
            </a:xfrm>
            <a:prstGeom prst="rect">
              <a:avLst/>
            </a:prstGeom>
            <a:noFill/>
          </p:spPr>
          <p:txBody>
            <a:bodyPr wrap="square" rtlCol="0">
              <a:spAutoFit/>
            </a:bodyPr>
            <a:lstStyle/>
            <a:p>
              <a:r>
                <a:rPr lang="en-US" altLang="zh-CN" sz="2400">
                  <a:solidFill>
                    <a:srgbClr val="FFB850"/>
                  </a:solidFill>
                  <a:latin typeface="Impact" panose="020B0806030902050204" pitchFamily="34" charset="0"/>
                </a:rPr>
                <a:t>01</a:t>
              </a:r>
              <a:endParaRPr lang="zh-CN" altLang="en-US" sz="2400">
                <a:solidFill>
                  <a:srgbClr val="FFB850"/>
                </a:solidFill>
                <a:latin typeface="Impact" panose="020B0806030902050204" pitchFamily="34" charset="0"/>
              </a:endParaRPr>
            </a:p>
          </p:txBody>
        </p:sp>
      </p:grpSp>
      <p:sp>
        <p:nvSpPr>
          <p:cNvPr id="32" name="文本框 31"/>
          <p:cNvSpPr txBox="1"/>
          <p:nvPr/>
        </p:nvSpPr>
        <p:spPr>
          <a:xfrm>
            <a:off x="1657808" y="381466"/>
            <a:ext cx="6685439" cy="523220"/>
          </a:xfrm>
          <a:prstGeom prst="rect">
            <a:avLst/>
          </a:prstGeom>
          <a:noFill/>
        </p:spPr>
        <p:txBody>
          <a:bodyPr wrap="square" rtlCol="0">
            <a:spAutoFit/>
          </a:bodyPr>
          <a:lstStyle/>
          <a:p>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Ngôn</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Ngữ</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3" name="文本框 31"/>
          <p:cNvSpPr txBox="1"/>
          <p:nvPr/>
        </p:nvSpPr>
        <p:spPr>
          <a:xfrm>
            <a:off x="562965" y="1251349"/>
            <a:ext cx="834727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Các Platform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Nền</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tảng</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Của Java:</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TextBox 1">
            <a:extLst>
              <a:ext uri="{FF2B5EF4-FFF2-40B4-BE49-F238E27FC236}">
                <a16:creationId xmlns:a16="http://schemas.microsoft.com/office/drawing/2014/main" id="{002B3795-0588-469C-BE89-6FA771614E89}"/>
              </a:ext>
            </a:extLst>
          </p:cNvPr>
          <p:cNvSpPr txBox="1"/>
          <p:nvPr/>
        </p:nvSpPr>
        <p:spPr>
          <a:xfrm>
            <a:off x="562964" y="1869777"/>
            <a:ext cx="8347278" cy="2454518"/>
          </a:xfrm>
          <a:prstGeom prst="rect">
            <a:avLst/>
          </a:prstGeom>
          <a:noFill/>
        </p:spPr>
        <p:txBody>
          <a:bodyPr wrap="square" rtlCol="0">
            <a:spAutoFit/>
          </a:bodyPr>
          <a:lstStyle/>
          <a:p>
            <a:pPr marL="171450" indent="-171450">
              <a:buFont typeface="Arial" panose="020B0604020202020204" pitchFamily="34" charset="0"/>
              <a:buChar char="•"/>
            </a:pPr>
            <a:r>
              <a:rPr lang="vi-VN" sz="2800" b="1">
                <a:solidFill>
                  <a:srgbClr val="000000"/>
                </a:solidFill>
                <a:latin typeface="+mj-lt"/>
              </a:rPr>
              <a:t>J2EE (Java 2 Platform Enterprise Edition)</a:t>
            </a:r>
            <a:r>
              <a:rPr lang="vi-VN" sz="2800">
                <a:solidFill>
                  <a:srgbClr val="000000"/>
                </a:solidFill>
                <a:latin typeface="+mj-lt"/>
              </a:rPr>
              <a:t/>
            </a:r>
            <a:br>
              <a:rPr lang="vi-VN" sz="2800">
                <a:solidFill>
                  <a:srgbClr val="000000"/>
                </a:solidFill>
                <a:latin typeface="+mj-lt"/>
              </a:rPr>
            </a:br>
            <a:r>
              <a:rPr lang="en-US" sz="2800">
                <a:solidFill>
                  <a:srgbClr val="000000"/>
                </a:solidFill>
                <a:latin typeface="+mj-lt"/>
              </a:rPr>
              <a:t>- </a:t>
            </a:r>
            <a:r>
              <a:rPr lang="vi-VN" sz="2800">
                <a:solidFill>
                  <a:srgbClr val="000000"/>
                </a:solidFill>
                <a:latin typeface="+mj-lt"/>
              </a:rPr>
              <a:t>Xây dựng các ứng dụng hướng dịch vụ </a:t>
            </a:r>
            <a:endParaRPr lang="en-US" sz="2800">
              <a:solidFill>
                <a:srgbClr val="000000"/>
              </a:solidFill>
              <a:latin typeface="+mj-lt"/>
            </a:endParaRPr>
          </a:p>
          <a:p>
            <a:r>
              <a:rPr lang="en-US" sz="2800">
                <a:solidFill>
                  <a:srgbClr val="000000"/>
                </a:solidFill>
                <a:latin typeface="+mj-lt"/>
              </a:rPr>
              <a:t>    </a:t>
            </a:r>
            <a:r>
              <a:rPr lang="vi-VN" sz="2800">
                <a:solidFill>
                  <a:srgbClr val="000000"/>
                </a:solidFill>
                <a:latin typeface="+mj-lt"/>
              </a:rPr>
              <a:t>(service-oriented)</a:t>
            </a:r>
            <a:br>
              <a:rPr lang="vi-VN" sz="2800">
                <a:solidFill>
                  <a:srgbClr val="000000"/>
                </a:solidFill>
                <a:latin typeface="+mj-lt"/>
              </a:rPr>
            </a:br>
            <a:r>
              <a:rPr lang="en-US" sz="2800">
                <a:solidFill>
                  <a:srgbClr val="000000"/>
                </a:solidFill>
                <a:latin typeface="+mj-lt"/>
              </a:rPr>
              <a:t>  - </a:t>
            </a:r>
            <a:r>
              <a:rPr lang="vi-VN" sz="2800">
                <a:solidFill>
                  <a:srgbClr val="000000"/>
                </a:solidFill>
                <a:latin typeface="+mj-lt"/>
              </a:rPr>
              <a:t>Web service</a:t>
            </a:r>
            <a:br>
              <a:rPr lang="vi-VN" sz="2800">
                <a:solidFill>
                  <a:srgbClr val="000000"/>
                </a:solidFill>
                <a:latin typeface="+mj-lt"/>
              </a:rPr>
            </a:br>
            <a:r>
              <a:rPr lang="en-US" sz="2800">
                <a:solidFill>
                  <a:srgbClr val="000000"/>
                </a:solidFill>
                <a:latin typeface="+mj-lt"/>
              </a:rPr>
              <a:t>  - </a:t>
            </a:r>
            <a:r>
              <a:rPr lang="vi-VN" sz="2800">
                <a:solidFill>
                  <a:srgbClr val="000000"/>
                </a:solidFill>
                <a:latin typeface="+mj-lt"/>
              </a:rPr>
              <a:t>Ứng dụng doanh nghiệp</a:t>
            </a:r>
            <a:r>
              <a:rPr lang="vi-VN" sz="1400">
                <a:solidFill>
                  <a:srgbClr val="000000"/>
                </a:solidFill>
              </a:rPr>
              <a:t/>
            </a:r>
            <a:br>
              <a:rPr lang="vi-VN" sz="1400">
                <a:solidFill>
                  <a:srgbClr val="000000"/>
                </a:solidFill>
              </a:rPr>
            </a:br>
            <a:endParaRPr lang="en-US"/>
          </a:p>
        </p:txBody>
      </p:sp>
    </p:spTree>
    <p:extLst>
      <p:ext uri="{BB962C8B-B14F-4D97-AF65-F5344CB8AC3E}">
        <p14:creationId xmlns:p14="http://schemas.microsoft.com/office/powerpoint/2010/main" val="10174079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562512"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solidFill>
                  <a:srgbClr val="FFAA2D"/>
                </a:solidFill>
              </a:endParaRPr>
            </a:p>
          </p:txBody>
        </p:sp>
      </p:grpSp>
      <p:grpSp>
        <p:nvGrpSpPr>
          <p:cNvPr id="21" name="组合 20"/>
          <p:cNvGrpSpPr/>
          <p:nvPr/>
        </p:nvGrpSpPr>
        <p:grpSpPr>
          <a:xfrm>
            <a:off x="562965" y="163204"/>
            <a:ext cx="1169945"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p>
            </p:txBody>
          </p:sp>
        </p:grpSp>
        <p:sp>
          <p:nvSpPr>
            <p:cNvPr id="24" name="文本框 23"/>
            <p:cNvSpPr txBox="1"/>
            <p:nvPr/>
          </p:nvSpPr>
          <p:spPr>
            <a:xfrm>
              <a:off x="3514455" y="1292811"/>
              <a:ext cx="774240" cy="615553"/>
            </a:xfrm>
            <a:prstGeom prst="rect">
              <a:avLst/>
            </a:prstGeom>
            <a:noFill/>
          </p:spPr>
          <p:txBody>
            <a:bodyPr wrap="square" rtlCol="0">
              <a:spAutoFit/>
            </a:bodyPr>
            <a:lstStyle/>
            <a:p>
              <a:r>
                <a:rPr lang="en-US" altLang="zh-CN" sz="2400">
                  <a:solidFill>
                    <a:srgbClr val="FFB850"/>
                  </a:solidFill>
                  <a:latin typeface="Impact" panose="020B0806030902050204" pitchFamily="34" charset="0"/>
                </a:rPr>
                <a:t>01</a:t>
              </a:r>
              <a:endParaRPr lang="zh-CN" altLang="en-US" sz="2400">
                <a:solidFill>
                  <a:srgbClr val="FFB850"/>
                </a:solidFill>
                <a:latin typeface="Impact" panose="020B0806030902050204" pitchFamily="34" charset="0"/>
              </a:endParaRPr>
            </a:p>
          </p:txBody>
        </p:sp>
      </p:grpSp>
      <p:sp>
        <p:nvSpPr>
          <p:cNvPr id="32" name="文本框 31"/>
          <p:cNvSpPr txBox="1"/>
          <p:nvPr/>
        </p:nvSpPr>
        <p:spPr>
          <a:xfrm>
            <a:off x="1657808" y="381466"/>
            <a:ext cx="6685439" cy="523220"/>
          </a:xfrm>
          <a:prstGeom prst="rect">
            <a:avLst/>
          </a:prstGeom>
          <a:noFill/>
        </p:spPr>
        <p:txBody>
          <a:bodyPr wrap="square" rtlCol="0">
            <a:spAutoFit/>
          </a:bodyPr>
          <a:lstStyle/>
          <a:p>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Ngôn</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Ngữ</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3" name="文本框 31"/>
          <p:cNvSpPr txBox="1"/>
          <p:nvPr/>
        </p:nvSpPr>
        <p:spPr>
          <a:xfrm>
            <a:off x="562965" y="1251349"/>
            <a:ext cx="834727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Các Platform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Nền</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tảng</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Của Java:</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TextBox 1">
            <a:extLst>
              <a:ext uri="{FF2B5EF4-FFF2-40B4-BE49-F238E27FC236}">
                <a16:creationId xmlns:a16="http://schemas.microsoft.com/office/drawing/2014/main" id="{002B3795-0588-469C-BE89-6FA771614E89}"/>
              </a:ext>
            </a:extLst>
          </p:cNvPr>
          <p:cNvSpPr txBox="1"/>
          <p:nvPr/>
        </p:nvSpPr>
        <p:spPr>
          <a:xfrm>
            <a:off x="578903" y="2076269"/>
            <a:ext cx="8347278" cy="1815882"/>
          </a:xfrm>
          <a:prstGeom prst="rect">
            <a:avLst/>
          </a:prstGeom>
          <a:noFill/>
        </p:spPr>
        <p:txBody>
          <a:bodyPr wrap="square" rtlCol="0">
            <a:spAutoFit/>
          </a:bodyPr>
          <a:lstStyle/>
          <a:p>
            <a:pPr marL="171450" indent="-171450">
              <a:buFont typeface="Arial" panose="020B0604020202020204" pitchFamily="34" charset="0"/>
              <a:buChar char="•"/>
            </a:pPr>
            <a:r>
              <a:rPr lang="vi-VN" sz="2800" b="1">
                <a:solidFill>
                  <a:srgbClr val="000000"/>
                </a:solidFill>
                <a:latin typeface="+mj-lt"/>
              </a:rPr>
              <a:t>J2ME (Java 2 Platform Mobile Edition)</a:t>
            </a:r>
            <a:r>
              <a:rPr lang="en-US" sz="2800">
                <a:solidFill>
                  <a:srgbClr val="000000"/>
                </a:solidFill>
                <a:latin typeface="+mj-lt"/>
              </a:rPr>
              <a:t/>
            </a:r>
            <a:br>
              <a:rPr lang="en-US" sz="2800">
                <a:solidFill>
                  <a:srgbClr val="000000"/>
                </a:solidFill>
                <a:latin typeface="+mj-lt"/>
              </a:rPr>
            </a:br>
            <a:r>
              <a:rPr lang="en-US" sz="2800">
                <a:solidFill>
                  <a:srgbClr val="000000"/>
                </a:solidFill>
                <a:latin typeface="+mj-lt"/>
              </a:rPr>
              <a:t>- X</a:t>
            </a:r>
            <a:r>
              <a:rPr lang="vi-VN" sz="2800">
                <a:solidFill>
                  <a:srgbClr val="000000"/>
                </a:solidFill>
                <a:latin typeface="+mj-lt"/>
              </a:rPr>
              <a:t>ây dựng ứng</a:t>
            </a:r>
            <a:r>
              <a:rPr lang="en-US" sz="2800">
                <a:solidFill>
                  <a:srgbClr val="000000"/>
                </a:solidFill>
                <a:latin typeface="+mj-lt"/>
              </a:rPr>
              <a:t> </a:t>
            </a:r>
            <a:r>
              <a:rPr lang="vi-VN" sz="2800">
                <a:solidFill>
                  <a:srgbClr val="000000"/>
                </a:solidFill>
                <a:latin typeface="+mj-lt"/>
              </a:rPr>
              <a:t>dụng di động</a:t>
            </a:r>
            <a:r>
              <a:rPr lang="vi-VN" sz="2800">
                <a:latin typeface="+mj-lt"/>
              </a:rPr>
              <a:t> </a:t>
            </a:r>
            <a:br>
              <a:rPr lang="vi-VN" sz="2800">
                <a:latin typeface="+mj-lt"/>
              </a:rPr>
            </a:br>
            <a:endParaRPr lang="en-US" sz="2800">
              <a:latin typeface="+mj-lt"/>
            </a:endParaRPr>
          </a:p>
          <a:p>
            <a:endParaRPr lang="en-US" sz="2800">
              <a:latin typeface="+mj-lt"/>
            </a:endParaRPr>
          </a:p>
        </p:txBody>
      </p:sp>
    </p:spTree>
    <p:extLst>
      <p:ext uri="{BB962C8B-B14F-4D97-AF65-F5344CB8AC3E}">
        <p14:creationId xmlns:p14="http://schemas.microsoft.com/office/powerpoint/2010/main" val="22536069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57509" y="146602"/>
            <a:ext cx="8662626"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21" name="组合 20"/>
          <p:cNvGrpSpPr/>
          <p:nvPr/>
        </p:nvGrpSpPr>
        <p:grpSpPr>
          <a:xfrm>
            <a:off x="581820" y="146602"/>
            <a:ext cx="1169945" cy="1379589"/>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24" name="文本框 23"/>
            <p:cNvSpPr txBox="1"/>
            <p:nvPr/>
          </p:nvSpPr>
          <p:spPr>
            <a:xfrm>
              <a:off x="3437036" y="1269298"/>
              <a:ext cx="774240" cy="615553"/>
            </a:xfrm>
            <a:prstGeom prst="rect">
              <a:avLst/>
            </a:prstGeom>
            <a:noFill/>
          </p:spPr>
          <p:txBody>
            <a:bodyPr wrap="square" rtlCol="0">
              <a:spAutoFit/>
            </a:bodyPr>
            <a:lstStyle/>
            <a:p>
              <a:pPr algn="ctr"/>
              <a:r>
                <a:rPr lang="en-US" altLang="zh-CN" sz="2400">
                  <a:solidFill>
                    <a:srgbClr val="FFB850"/>
                  </a:solidFill>
                  <a:latin typeface="Impact" panose="020B0806030902050204" pitchFamily="34" charset="0"/>
                </a:rPr>
                <a:t>01</a:t>
              </a:r>
              <a:endParaRPr lang="zh-CN" altLang="en-US" sz="2400">
                <a:solidFill>
                  <a:srgbClr val="FFB850"/>
                </a:solidFill>
                <a:latin typeface="Impact" panose="020B0806030902050204" pitchFamily="34" charset="0"/>
              </a:endParaRPr>
            </a:p>
          </p:txBody>
        </p:sp>
      </p:grpSp>
      <p:sp>
        <p:nvSpPr>
          <p:cNvPr id="32" name="文本框 31"/>
          <p:cNvSpPr txBox="1"/>
          <p:nvPr/>
        </p:nvSpPr>
        <p:spPr>
          <a:xfrm>
            <a:off x="1657808" y="407053"/>
            <a:ext cx="6899630" cy="523220"/>
          </a:xfrm>
          <a:prstGeom prst="rect">
            <a:avLst/>
          </a:prstGeom>
          <a:noFill/>
        </p:spPr>
        <p:txBody>
          <a:bodyPr wrap="square" rtlCol="0">
            <a:spAutoFit/>
          </a:bodyPr>
          <a:lstStyle/>
          <a:p>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Ngôn</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Ngữ</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4" name="Rounded Rectangle 3"/>
          <p:cNvSpPr/>
          <p:nvPr/>
        </p:nvSpPr>
        <p:spPr>
          <a:xfrm>
            <a:off x="123865" y="1967247"/>
            <a:ext cx="2500530" cy="211906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vi-VN" sz="2800">
                <a:latin typeface="+mj-lt"/>
              </a:rPr>
              <a:t>Tiêu chuẩn của một môi trường Java điển hình</a:t>
            </a:r>
            <a:r>
              <a:rPr lang="en-US" sz="2800">
                <a:latin typeface="+mj-lt"/>
              </a:rPr>
              <a:t> </a:t>
            </a:r>
          </a:p>
        </p:txBody>
      </p:sp>
      <p:pic>
        <p:nvPicPr>
          <p:cNvPr id="5" name="Picture 4"/>
          <p:cNvPicPr>
            <a:picLocks noChangeAspect="1"/>
          </p:cNvPicPr>
          <p:nvPr/>
        </p:nvPicPr>
        <p:blipFill>
          <a:blip r:embed="rId3"/>
          <a:stretch>
            <a:fillRect/>
          </a:stretch>
        </p:blipFill>
        <p:spPr>
          <a:xfrm>
            <a:off x="3032760" y="1188029"/>
            <a:ext cx="5987375" cy="3892735"/>
          </a:xfrm>
          <a:prstGeom prst="rect">
            <a:avLst/>
          </a:prstGeom>
        </p:spPr>
      </p:pic>
      <p:sp>
        <p:nvSpPr>
          <p:cNvPr id="6" name="Right Arrow 5"/>
          <p:cNvSpPr/>
          <p:nvPr/>
        </p:nvSpPr>
        <p:spPr>
          <a:xfrm>
            <a:off x="2624395" y="2937678"/>
            <a:ext cx="408365" cy="178201"/>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982</TotalTime>
  <Words>788</Words>
  <Application>Microsoft Office PowerPoint</Application>
  <PresentationFormat>On-screen Show (16:9)</PresentationFormat>
  <Paragraphs>119</Paragraphs>
  <Slides>18</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Microsoft YaHei</vt:lpstr>
      <vt:lpstr>宋体</vt:lpstr>
      <vt:lpstr>Arial</vt:lpstr>
      <vt:lpstr>Calibri</vt:lpstr>
      <vt:lpstr>Calibri Light</vt:lpstr>
      <vt:lpstr>Impact</vt:lpstr>
      <vt:lpstr>Times New Roman</vt:lpstr>
      <vt:lpstr>Wingdings</vt:lpstr>
      <vt:lpstr>时尚中黑简体</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微粒体年度总结计划PPT模版</dc:title>
  <dc:creator>kk</dc:creator>
  <cp:lastModifiedBy>Trinh Duc Giang</cp:lastModifiedBy>
  <cp:revision>338</cp:revision>
  <cp:lastPrinted>2019-05-11T01:18:13Z</cp:lastPrinted>
  <dcterms:created xsi:type="dcterms:W3CDTF">2019-05-11T01:18:13Z</dcterms:created>
  <dcterms:modified xsi:type="dcterms:W3CDTF">2023-03-04T08:41:59Z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1033-10.1.0.6758</vt:lpwstr>
  </property>
</Properties>
</file>