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29" r:id="rId3"/>
    <p:sldId id="347" r:id="rId4"/>
    <p:sldId id="342" r:id="rId5"/>
    <p:sldId id="354" r:id="rId6"/>
    <p:sldId id="353" r:id="rId7"/>
    <p:sldId id="343" r:id="rId8"/>
    <p:sldId id="344" r:id="rId9"/>
    <p:sldId id="345" r:id="rId10"/>
    <p:sldId id="346" r:id="rId11"/>
    <p:sldId id="355" r:id="rId12"/>
    <p:sldId id="331" r:id="rId13"/>
    <p:sldId id="303" r:id="rId14"/>
    <p:sldId id="350" r:id="rId15"/>
    <p:sldId id="349" r:id="rId16"/>
    <p:sldId id="351" r:id="rId17"/>
    <p:sldId id="352" r:id="rId18"/>
    <p:sldId id="356" r:id="rId19"/>
    <p:sldId id="333" r:id="rId20"/>
    <p:sldId id="311" r:id="rId21"/>
  </p:sldIdLst>
  <p:sldSz cx="9144000" cy="5143500" type="screen16x9"/>
  <p:notesSz cx="7315200" cy="96012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dc_cuongtm" initials="o" lastIdx="1" clrIdx="0">
    <p:extLst>
      <p:ext uri="{19B8F6BF-5375-455C-9EA6-DF929625EA0E}">
        <p15:presenceInfo xmlns:p15="http://schemas.microsoft.com/office/powerpoint/2012/main" userId="S-1-5-21-1978076751-3396122582-1341001408-146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50"/>
    <a:srgbClr val="3C844A"/>
    <a:srgbClr val="A26CB8"/>
    <a:srgbClr val="E87071"/>
    <a:srgbClr val="01ACBE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1789" autoAdjust="0"/>
  </p:normalViewPr>
  <p:slideViewPr>
    <p:cSldViewPr snapToGrid="0">
      <p:cViewPr varScale="1">
        <p:scale>
          <a:sx n="106" d="100"/>
          <a:sy n="106" d="100"/>
        </p:scale>
        <p:origin x="667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8137A3-A659-45B4-A19F-C1B005FCD7C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5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5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44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5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2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97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6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3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7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8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4834"/>
            <a:ext cx="1929254" cy="1693831"/>
            <a:chOff x="2553093" y="952901"/>
            <a:chExt cx="2096908" cy="1866900"/>
          </a:xfrm>
        </p:grpSpPr>
        <p:sp>
          <p:nvSpPr>
            <p:cNvPr id="5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2783718" y="1324275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72874" y="437770"/>
            <a:ext cx="805150" cy="718592"/>
            <a:chOff x="3262497" y="1084626"/>
            <a:chExt cx="112685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62497" y="1084626"/>
              <a:ext cx="1126854" cy="958123"/>
              <a:chOff x="2892834" y="1141776"/>
              <a:chExt cx="1126854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943363" y="114177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3266480" y="1209433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85147" y="2113167"/>
            <a:ext cx="791782" cy="1043247"/>
            <a:chOff x="3155526" y="2335585"/>
            <a:chExt cx="1147961" cy="966191"/>
          </a:xfrm>
        </p:grpSpPr>
        <p:grpSp>
          <p:nvGrpSpPr>
            <p:cNvPr id="17" name="组合 16"/>
            <p:cNvGrpSpPr/>
            <p:nvPr/>
          </p:nvGrpSpPr>
          <p:grpSpPr>
            <a:xfrm>
              <a:off x="3155526" y="2335585"/>
              <a:ext cx="1147961" cy="966191"/>
              <a:chOff x="2785863" y="1141409"/>
              <a:chExt cx="1147961" cy="966191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785863" y="1141409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166655" y="2557458"/>
              <a:ext cx="1088129" cy="48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73857" y="3234249"/>
            <a:ext cx="750898" cy="718592"/>
            <a:chOff x="3227162" y="3591385"/>
            <a:chExt cx="1089578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89578" cy="958123"/>
              <a:chOff x="2857499" y="1149477"/>
              <a:chExt cx="1089578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83862" y="1159582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50771" y="3701112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949077" y="464956"/>
            <a:ext cx="6428734" cy="675771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937113" y="2108175"/>
            <a:ext cx="6467699" cy="1133653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884382" y="3235371"/>
            <a:ext cx="6521206" cy="814565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900139" y="4049937"/>
            <a:ext cx="6504672" cy="675771"/>
            <a:chOff x="4555085" y="4807551"/>
            <a:chExt cx="4697322" cy="974450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5" y="4807551"/>
              <a:ext cx="4697322" cy="974450"/>
              <a:chOff x="4555085" y="4807551"/>
              <a:chExt cx="4697322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5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417924" y="464955"/>
            <a:ext cx="778013" cy="4308016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2949075" y="539098"/>
            <a:ext cx="631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Cấu Trúc Và Quy Chuẩn Project Java</a:t>
            </a:r>
            <a:endParaRPr lang="zh-CN" altLang="en-US" sz="2800" b="1">
              <a:solidFill>
                <a:srgbClr val="FFC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44105" y="2101311"/>
            <a:ext cx="6232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 Và Các Kiểu Dữ        Liệu C</a:t>
            </a:r>
            <a:r>
              <a:rPr lang="vi-VN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ơ</a:t>
            </a:r>
            <a:r>
              <a:rPr lang="en-US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Bản Trong Java</a:t>
            </a:r>
            <a:endParaRPr lang="zh-CN" altLang="en-US" sz="2800" b="1">
              <a:solidFill>
                <a:srgbClr val="01ACB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004079" y="3310863"/>
            <a:ext cx="5686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E8707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800" b="1">
              <a:solidFill>
                <a:srgbClr val="E8707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944900" y="4126317"/>
            <a:ext cx="6028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Phép Gán, So Sánh Trong Java</a:t>
            </a:r>
            <a:endParaRPr lang="zh-CN" altLang="en-US" sz="2800" b="1">
              <a:solidFill>
                <a:srgbClr val="663A77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4" name="组合 29"/>
          <p:cNvGrpSpPr/>
          <p:nvPr/>
        </p:nvGrpSpPr>
        <p:grpSpPr>
          <a:xfrm>
            <a:off x="1772874" y="4049937"/>
            <a:ext cx="760682" cy="723034"/>
            <a:chOff x="2957626" y="3769915"/>
            <a:chExt cx="1113652" cy="964046"/>
          </a:xfrm>
        </p:grpSpPr>
        <p:grpSp>
          <p:nvGrpSpPr>
            <p:cNvPr id="85" name="组合 30"/>
            <p:cNvGrpSpPr/>
            <p:nvPr/>
          </p:nvGrpSpPr>
          <p:grpSpPr>
            <a:xfrm>
              <a:off x="2957626" y="3769915"/>
              <a:ext cx="1113652" cy="964046"/>
              <a:chOff x="2587963" y="111843"/>
              <a:chExt cx="1113652" cy="964046"/>
            </a:xfrm>
          </p:grpSpPr>
          <p:sp>
            <p:nvSpPr>
              <p:cNvPr id="88" name="圆角矩形 34"/>
              <p:cNvSpPr/>
              <p:nvPr/>
            </p:nvSpPr>
            <p:spPr>
              <a:xfrm>
                <a:off x="2587963" y="11776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89" name="圆角矩形 35"/>
              <p:cNvSpPr/>
              <p:nvPr/>
            </p:nvSpPr>
            <p:spPr>
              <a:xfrm>
                <a:off x="2638400" y="111843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86" name="文本框 32"/>
            <p:cNvSpPr txBox="1"/>
            <p:nvPr/>
          </p:nvSpPr>
          <p:spPr>
            <a:xfrm>
              <a:off x="3008886" y="3882010"/>
              <a:ext cx="103051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sp>
        <p:nvSpPr>
          <p:cNvPr id="7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785147" y="1268582"/>
            <a:ext cx="736574" cy="703059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Impact" panose="020B0806030902050204" pitchFamily="34" charset="0"/>
              </a:rPr>
              <a:t>02</a:t>
            </a:r>
            <a:endParaRPr lang="zh-CN" altLang="en-US" sz="2800">
              <a:latin typeface="Impact" panose="020B0806030902050204" pitchFamily="34" charset="0"/>
            </a:endParaRPr>
          </a:p>
        </p:txBody>
      </p:sp>
      <p:grpSp>
        <p:nvGrpSpPr>
          <p:cNvPr id="68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2960446" y="1272849"/>
            <a:ext cx="6007156" cy="718522"/>
            <a:chOff x="4555084" y="4807549"/>
            <a:chExt cx="4361682" cy="974162"/>
          </a:xfrm>
        </p:grpSpPr>
        <p:pic>
          <p:nvPicPr>
            <p:cNvPr id="69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72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Access Modifier (Phạm Vi Truy Cập)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15701" y="0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1124" y="-71719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59562" y="164038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15701" y="790867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Biến Static (Biến tĩnh)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1749-551C-496B-962A-42CCF59D4C08}"/>
              </a:ext>
            </a:extLst>
          </p:cNvPr>
          <p:cNvSpPr txBox="1"/>
          <p:nvPr/>
        </p:nvSpPr>
        <p:spPr>
          <a:xfrm>
            <a:off x="438808" y="1249287"/>
            <a:ext cx="8557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latin typeface="Times New Roman (Headings)"/>
              </a:rPr>
              <a:t>Biến static được khai báo trong một class với từ khóa "static", phía bên ngoài các phương thức, constructor và block</a:t>
            </a:r>
            <a:r>
              <a:rPr lang="en-US" sz="2800">
                <a:latin typeface="Times New Roman (Headings)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latin typeface="Times New Roman (Headings)"/>
              </a:rPr>
              <a:t>Biến static được tạo khi chương trình bắt đầu chạy và chỉ bị phá hủy khi chương trình dừng. </a:t>
            </a:r>
            <a:endParaRPr lang="en-US" sz="2800">
              <a:latin typeface="Times New Roman (Headings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latin typeface="Times New Roman (Headings)"/>
              </a:rPr>
              <a:t>Biến static được truy cập thông qua tên của class chứa nó, với cú pháp: TenClass.tenBien</a:t>
            </a:r>
            <a:r>
              <a:rPr lang="en-US" sz="2800">
                <a:latin typeface="Times New Roman (Headings)"/>
              </a:rPr>
              <a:t>Static</a:t>
            </a:r>
            <a:r>
              <a:rPr lang="vi-VN" sz="2800">
                <a:latin typeface="Times New Roman (Headings)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 (Headings)"/>
              </a:rPr>
              <a:t>P</a:t>
            </a:r>
            <a:r>
              <a:rPr lang="vi-VN" sz="2800">
                <a:latin typeface="Times New Roman (Headings)"/>
              </a:rPr>
              <a:t>hương thức sử dụng biến static bằng cách gọi tên của nó khi phương thức đó cũng </a:t>
            </a:r>
            <a:r>
              <a:rPr lang="en-US" sz="2800">
                <a:latin typeface="Times New Roman (Headings)"/>
              </a:rPr>
              <a:t>là </a:t>
            </a:r>
            <a:r>
              <a:rPr lang="vi-VN" sz="2800">
                <a:latin typeface="Times New Roman (Headings)"/>
              </a:rPr>
              <a:t>"static".</a:t>
            </a:r>
          </a:p>
        </p:txBody>
      </p:sp>
    </p:spTree>
    <p:extLst>
      <p:ext uri="{BB962C8B-B14F-4D97-AF65-F5344CB8AC3E}">
        <p14:creationId xmlns:p14="http://schemas.microsoft.com/office/powerpoint/2010/main" val="22975076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15701" y="0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1124" y="-71719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59562" y="164038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15701" y="790867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Bài tập về biến: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1749-551C-496B-962A-42CCF59D4C08}"/>
              </a:ext>
            </a:extLst>
          </p:cNvPr>
          <p:cNvSpPr txBox="1"/>
          <p:nvPr/>
        </p:nvSpPr>
        <p:spPr>
          <a:xfrm>
            <a:off x="450926" y="1426244"/>
            <a:ext cx="8557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Tạo 5 biến với các kiểu dữ liệu bất kì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Tạo 3 biến toàn cục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Tạo 3 biến cục bộ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Tạo 3 biến static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Tất cả theo quy tắt đặt tên biến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>
                <a:latin typeface="Times New Roman (Headings)"/>
              </a:rPr>
              <a:t>Sử dụng biến để viết ch</a:t>
            </a:r>
            <a:r>
              <a:rPr lang="vi-VN" sz="2800">
                <a:latin typeface="Times New Roman (Headings)"/>
              </a:rPr>
              <a:t>ư</a:t>
            </a:r>
            <a:r>
              <a:rPr lang="en-US" sz="2800">
                <a:latin typeface="Times New Roman (Headings)"/>
              </a:rPr>
              <a:t>ơng trình tính tổng/hiệu/tích/th</a:t>
            </a:r>
            <a:r>
              <a:rPr lang="vi-VN" sz="2800">
                <a:latin typeface="Times New Roman (Headings)"/>
              </a:rPr>
              <a:t>ư</a:t>
            </a:r>
            <a:r>
              <a:rPr lang="en-US" sz="2800">
                <a:latin typeface="Times New Roman (Headings)"/>
              </a:rPr>
              <a:t>ơng 2 số nguyên</a:t>
            </a:r>
            <a:endParaRPr lang="vi-VN" sz="280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19019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3484" y="126173"/>
            <a:ext cx="8712598" cy="866951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36178" y="44317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67344" y="290211"/>
            <a:ext cx="689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Kiểu Dữ Liệu C</a:t>
            </a:r>
            <a:r>
              <a:rPr lang="vi-VN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ơ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Bản Trong Java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CAF25-8C99-470A-B5D0-832C2EB1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42" y="923227"/>
            <a:ext cx="5508303" cy="41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6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001FC2-675D-4B96-931B-8A649486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05" y="665383"/>
            <a:ext cx="6759433" cy="447811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998C8C-CBA7-47E2-942C-46F52850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40" y="710619"/>
            <a:ext cx="6537750" cy="44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9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63EB2A-CD40-4505-B713-348B4997F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" b="1"/>
          <a:stretch/>
        </p:blipFill>
        <p:spPr>
          <a:xfrm>
            <a:off x="550129" y="838561"/>
            <a:ext cx="8043741" cy="41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47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3C1E6F3-C7CD-4BDB-BEED-7128964A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28" y="655805"/>
            <a:ext cx="6287943" cy="45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76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E7CD1C-C3AF-404B-B50B-23001520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0" y="866819"/>
            <a:ext cx="7418139" cy="41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2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FFAA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FFAA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30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E870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2800">
                <a:solidFill>
                  <a:srgbClr val="E8707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107E5-7794-43AD-8688-CB13A63B8B9C}"/>
              </a:ext>
            </a:extLst>
          </p:cNvPr>
          <p:cNvSpPr txBox="1"/>
          <p:nvPr/>
        </p:nvSpPr>
        <p:spPr>
          <a:xfrm>
            <a:off x="425387" y="871974"/>
            <a:ext cx="850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sử dụng toán tử: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Viết ch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kiểm tra số chẵn, lẻ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Giải phư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 trình bậc 1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Tìm số lớn nhất trong dãy số</a:t>
            </a:r>
          </a:p>
        </p:txBody>
      </p:sp>
    </p:spTree>
    <p:extLst>
      <p:ext uri="{BB962C8B-B14F-4D97-AF65-F5344CB8AC3E}">
        <p14:creationId xmlns:p14="http://schemas.microsoft.com/office/powerpoint/2010/main" val="3445567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ỏi - đáp: Lộ trình du học với ngân sách thấ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" y="282407"/>
            <a:ext cx="7515616" cy="4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7730" y="148808"/>
            <a:ext cx="8616270" cy="1007332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2965" y="163204"/>
            <a:ext cx="1245251" cy="1335588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514455" y="1292811"/>
              <a:ext cx="774240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57807" y="407053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Cấu Trúc Và Quy Chuẩn Project Java</a:t>
            </a:r>
            <a:endParaRPr lang="zh-CN" altLang="en-US" sz="2800" b="1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0EDCD-C6BD-4517-B9B4-A96632F9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7" y="1681248"/>
            <a:ext cx="8431576" cy="2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64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441960" y="1074420"/>
            <a:ext cx="8366760" cy="108966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1403620" y="1327029"/>
            <a:ext cx="7260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WATCHING!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1960" y="1074420"/>
            <a:ext cx="1322130" cy="10896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43840" y="1662546"/>
            <a:ext cx="3582057" cy="34809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-0.00154 L 0.63437 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3" y="2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6316 2.469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7730" y="148808"/>
            <a:ext cx="8465070" cy="657592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9742" y="73208"/>
            <a:ext cx="954081" cy="1017431"/>
            <a:chOff x="3150396" y="933507"/>
            <a:chExt cx="1350360" cy="1758295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61889" y="181186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Access Modifier (Phạm Vi Truy Cập)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DA6B344E-3617-4ECD-B073-8ED91FC4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5" y="854587"/>
            <a:ext cx="7840964" cy="42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0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3484" y="126173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907" y="54454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67345" y="290211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CDBCB-909C-42CB-8C20-EA6E1470C9C7}"/>
              </a:ext>
            </a:extLst>
          </p:cNvPr>
          <p:cNvSpPr txBox="1"/>
          <p:nvPr/>
        </p:nvSpPr>
        <p:spPr>
          <a:xfrm>
            <a:off x="0" y="874962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Biến là gì?</a:t>
            </a:r>
          </a:p>
          <a:p>
            <a:pPr marL="285750" indent="-285750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phần tử trong chương trình Java</a:t>
            </a:r>
          </a:p>
          <a:p>
            <a:pPr marL="285750" indent="-285750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giá trị trong phạm vi một khối lệnh hay một Class</a:t>
            </a:r>
          </a:p>
          <a:p>
            <a:pPr marL="285750" indent="-285750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Một biến đại diện cho một kiểu dữ liệu cụ thể. Nó sẽ thống nhất xuyên suốt ch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  <a:p>
            <a:pPr marL="285750" indent="-285750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Cú pháp khai báo biến:</a:t>
            </a:r>
          </a:p>
          <a:p>
            <a:pPr marL="971550" lvl="2" indent="-285750">
              <a:buFontTx/>
              <a:buChar char="-"/>
            </a:pPr>
            <a:r>
              <a:rPr 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KiểuDữLiệu </a:t>
            </a: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 = (giá trị của biến…)</a:t>
            </a:r>
          </a:p>
          <a:p>
            <a:pPr marL="971550" lvl="2" indent="-285750">
              <a:buFontTx/>
              <a:buChar char="-"/>
            </a:pP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&lt;Hoặc&gt;    </a:t>
            </a:r>
            <a:r>
              <a:rPr 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KiểuDữLiệu </a:t>
            </a: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 = tênBiếnKhác(Chỉ khi cùng kiểu 											    dữ liệu)</a:t>
            </a:r>
          </a:p>
          <a:p>
            <a:pPr marL="971550" lvl="2" indent="-285750">
              <a:buFontTx/>
              <a:buChar char="-"/>
            </a:pP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&lt;Hoặc&gt;    </a:t>
            </a:r>
            <a:r>
              <a:rPr 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KiểuDữLiệu </a:t>
            </a: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tênBiến1, tênBiến2, tênBiến3,…(chỉ khi 									      cùng kiểu dữ liệu).</a:t>
            </a:r>
          </a:p>
          <a:p>
            <a:pPr marL="971550" lvl="2" indent="-285750">
              <a:buFontTx/>
              <a:buChar char="-"/>
            </a:pP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&lt;Ví dụ&gt;    </a:t>
            </a:r>
            <a:r>
              <a:rPr 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3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kieuSoNguyen = 1;</a:t>
            </a:r>
          </a:p>
        </p:txBody>
      </p:sp>
    </p:spTree>
    <p:extLst>
      <p:ext uri="{BB962C8B-B14F-4D97-AF65-F5344CB8AC3E}">
        <p14:creationId xmlns:p14="http://schemas.microsoft.com/office/powerpoint/2010/main" val="3436515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3484" y="126173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907" y="54454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67345" y="290211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97804-46C2-471B-8AAE-511932489E44}"/>
              </a:ext>
            </a:extLst>
          </p:cNvPr>
          <p:cNvSpPr txBox="1"/>
          <p:nvPr/>
        </p:nvSpPr>
        <p:spPr>
          <a:xfrm>
            <a:off x="59721" y="1069281"/>
            <a:ext cx="8999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 Quy tắc khai báo biến: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 được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bằng một ký tự(chữ)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hoặc một dấu gạch dưới(_), hoặc một ký tự dollar($)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 biến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 chứa khoảng trắng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từ ký tự thứ hai, có thể dùng ký tự(chữ), dấu gạch </a:t>
            </a: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dưới(_), hoặc ký tự dollar($)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trùng với các từ khóa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chữ hoa và chữ thường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17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3484" y="126173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907" y="54454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67345" y="290211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23484" y="979250"/>
            <a:ext cx="539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 Các loại biến trong Java (2 loại):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97977-51B6-40F1-9085-B17CF660A258}"/>
              </a:ext>
            </a:extLst>
          </p:cNvPr>
          <p:cNvSpPr txBox="1"/>
          <p:nvPr/>
        </p:nvSpPr>
        <p:spPr>
          <a:xfrm>
            <a:off x="327614" y="1555191"/>
            <a:ext cx="8504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Biến tham trị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Kiểu này dành cho các biến, tham số khai báo kiểu dữ liệu cơ bản nguyên thủy gồm: 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byte, short, int, long, float, double, boolean, char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Biến tham chiếu (Reference Type)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L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 trữ giá trị của các đối 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ợng.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VD: Person objPerson = new Person();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objPerson là biến tham chiếu đến đối 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ợng Person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8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3484" y="126173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907" y="54454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67345" y="290211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23484" y="1011973"/>
            <a:ext cx="559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 Các kiểu biến trong Java (3 kiểu):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ADFF3-46A0-44A2-B281-8F52BB08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7" y="1527520"/>
            <a:ext cx="7676655" cy="35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9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15701" y="0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1124" y="-71719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59562" y="164038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15701" y="790867"/>
            <a:ext cx="5067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Biến Local (Biến địa ph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1749-551C-496B-962A-42CCF59D4C08}"/>
              </a:ext>
            </a:extLst>
          </p:cNvPr>
          <p:cNvSpPr txBox="1"/>
          <p:nvPr/>
        </p:nvSpPr>
        <p:spPr>
          <a:xfrm>
            <a:off x="438808" y="1314087"/>
            <a:ext cx="8557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Biến local được khai báo trong các phương thức, hàm contructor hoặc trong các block.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B</a:t>
            </a:r>
            <a:r>
              <a:rPr lang="vi-VN" sz="2800">
                <a:latin typeface="+mj-lt"/>
              </a:rPr>
              <a:t>ị phá hủy khi kết thúc các phương thức, contructor và block.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Không được sử dụng "access modifier" khi khai báo biến local.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C</a:t>
            </a:r>
            <a:r>
              <a:rPr lang="vi-VN" sz="2800">
                <a:latin typeface="+mj-lt"/>
              </a:rPr>
              <a:t>ần khởi tạo giá trị mặc định cho biến local trước khi có thể sử dụng.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96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15701" y="0"/>
            <a:ext cx="8712598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1124" y="-71719"/>
            <a:ext cx="1161136" cy="1340607"/>
            <a:chOff x="3150396" y="933508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459562" y="164038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D8997-50F6-468F-BBA8-78FD70D2564C}"/>
              </a:ext>
            </a:extLst>
          </p:cNvPr>
          <p:cNvSpPr txBox="1"/>
          <p:nvPr/>
        </p:nvSpPr>
        <p:spPr>
          <a:xfrm>
            <a:off x="215701" y="790867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Biến Instance (Biến toàn cục)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1749-551C-496B-962A-42CCF59D4C08}"/>
              </a:ext>
            </a:extLst>
          </p:cNvPr>
          <p:cNvSpPr txBox="1"/>
          <p:nvPr/>
        </p:nvSpPr>
        <p:spPr>
          <a:xfrm>
            <a:off x="438808" y="1314087"/>
            <a:ext cx="8557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Biến instance được khai báo trong một lớp(class), bên ngoài các phương thức, constructor và các block. </a:t>
            </a:r>
            <a:endParaRPr lang="en-US" sz="28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Phạm vi sử dụng trong toàn bộ class đó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ược phép sử dụng "access modifier" khi khai báo biến instance, mặc định là "default".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cần khởi tạo giá trị trước khi sử dụng.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Gọi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nó trực tiếp bằng tên khi sử dụng ở khắp 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bên trong class đó.</a:t>
            </a:r>
          </a:p>
        </p:txBody>
      </p:sp>
    </p:spTree>
    <p:extLst>
      <p:ext uri="{BB962C8B-B14F-4D97-AF65-F5344CB8AC3E}">
        <p14:creationId xmlns:p14="http://schemas.microsoft.com/office/powerpoint/2010/main" val="2246877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720</Words>
  <Application>Microsoft Office PowerPoint</Application>
  <PresentationFormat>On-screen Show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YaHei</vt:lpstr>
      <vt:lpstr>宋体</vt:lpstr>
      <vt:lpstr>Arial</vt:lpstr>
      <vt:lpstr>Calibri</vt:lpstr>
      <vt:lpstr>Calibri Light</vt:lpstr>
      <vt:lpstr>Impact</vt:lpstr>
      <vt:lpstr>Times New Roman</vt:lpstr>
      <vt:lpstr>Times New Roman (Headings)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微粒体年度总结计划PPT模版</dc:title>
  <dc:creator>kk</dc:creator>
  <cp:lastModifiedBy>Trinh Duc Giang</cp:lastModifiedBy>
  <cp:revision>419</cp:revision>
  <cp:lastPrinted>2019-05-11T01:18:13Z</cp:lastPrinted>
  <dcterms:created xsi:type="dcterms:W3CDTF">2019-05-11T01:18:13Z</dcterms:created>
  <dcterms:modified xsi:type="dcterms:W3CDTF">2023-03-04T08:42:07Z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