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329" r:id="rId3"/>
    <p:sldId id="353" r:id="rId4"/>
    <p:sldId id="354" r:id="rId5"/>
    <p:sldId id="347" r:id="rId6"/>
    <p:sldId id="342" r:id="rId7"/>
    <p:sldId id="357" r:id="rId8"/>
    <p:sldId id="356" r:id="rId9"/>
    <p:sldId id="355" r:id="rId10"/>
    <p:sldId id="358" r:id="rId11"/>
    <p:sldId id="359" r:id="rId12"/>
    <p:sldId id="360" r:id="rId13"/>
    <p:sldId id="303" r:id="rId14"/>
    <p:sldId id="361" r:id="rId15"/>
    <p:sldId id="362" r:id="rId16"/>
    <p:sldId id="363" r:id="rId17"/>
    <p:sldId id="333" r:id="rId18"/>
    <p:sldId id="311" r:id="rId19"/>
  </p:sldIdLst>
  <p:sldSz cx="9144000" cy="5143500" type="screen16x9"/>
  <p:notesSz cx="7315200" cy="96012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dc_cuongtm" initials="o" lastIdx="1" clrIdx="0">
    <p:extLst>
      <p:ext uri="{19B8F6BF-5375-455C-9EA6-DF929625EA0E}">
        <p15:presenceInfo xmlns:p15="http://schemas.microsoft.com/office/powerpoint/2012/main" userId="S-1-5-21-1978076751-3396122582-1341001408-146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50"/>
    <a:srgbClr val="3C844A"/>
    <a:srgbClr val="A26CB8"/>
    <a:srgbClr val="E87071"/>
    <a:srgbClr val="01ACBE"/>
    <a:srgbClr val="663A77"/>
    <a:srgbClr val="FFAA2D"/>
    <a:srgbClr val="F1A9A9"/>
    <a:srgbClr val="01DAF1"/>
    <a:srgbClr val="FF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1789" autoAdjust="0"/>
  </p:normalViewPr>
  <p:slideViewPr>
    <p:cSldViewPr snapToGrid="0">
      <p:cViewPr varScale="1">
        <p:scale>
          <a:sx n="106" d="100"/>
          <a:sy n="106" d="100"/>
        </p:scale>
        <p:origin x="667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8137A3-A659-45B4-A19F-C1B005FCD7C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8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3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6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27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33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8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6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3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3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6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56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4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041093"/>
            <a:ext cx="1929254" cy="1693831"/>
            <a:chOff x="2553093" y="952901"/>
            <a:chExt cx="2096908" cy="1866900"/>
          </a:xfrm>
        </p:grpSpPr>
        <p:sp>
          <p:nvSpPr>
            <p:cNvPr id="5" name="椭圆 4"/>
            <p:cNvSpPr/>
            <p:nvPr/>
          </p:nvSpPr>
          <p:spPr>
            <a:xfrm>
              <a:off x="2553093" y="952901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08704" y="1150504"/>
              <a:ext cx="1429346" cy="14293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2783718" y="1324275"/>
              <a:ext cx="1866283" cy="12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663A77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NỘI DUNG</a:t>
              </a:r>
              <a:endParaRPr lang="zh-CN" altLang="en-US" sz="2800" b="1">
                <a:solidFill>
                  <a:srgbClr val="663A77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72874" y="754029"/>
            <a:ext cx="805150" cy="718592"/>
            <a:chOff x="3262497" y="1084626"/>
            <a:chExt cx="112685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62497" y="1084626"/>
              <a:ext cx="1126854" cy="958123"/>
              <a:chOff x="2892834" y="1141776"/>
              <a:chExt cx="1126854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943363" y="1141776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3266480" y="1209433"/>
              <a:ext cx="1030515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85147" y="2429426"/>
            <a:ext cx="791782" cy="1043247"/>
            <a:chOff x="3155526" y="2335585"/>
            <a:chExt cx="1147961" cy="966191"/>
          </a:xfrm>
        </p:grpSpPr>
        <p:grpSp>
          <p:nvGrpSpPr>
            <p:cNvPr id="17" name="组合 16"/>
            <p:cNvGrpSpPr/>
            <p:nvPr/>
          </p:nvGrpSpPr>
          <p:grpSpPr>
            <a:xfrm>
              <a:off x="3155526" y="2335585"/>
              <a:ext cx="1147961" cy="966191"/>
              <a:chOff x="2785863" y="1141409"/>
              <a:chExt cx="1147961" cy="966191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785863" y="1141409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166655" y="2557458"/>
              <a:ext cx="1088129" cy="484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73857" y="3550508"/>
            <a:ext cx="750898" cy="718592"/>
            <a:chOff x="3227162" y="3591385"/>
            <a:chExt cx="1089578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89578" cy="958123"/>
              <a:chOff x="2857499" y="1149477"/>
              <a:chExt cx="1089578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83862" y="1159582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50771" y="3701112"/>
              <a:ext cx="1030515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7" name="组合 36" descr="Làm  Quen Với Hàm(Method) Trong Java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/>
        </p:nvGrpSpPr>
        <p:grpSpPr>
          <a:xfrm>
            <a:off x="2949077" y="781215"/>
            <a:ext cx="6028503" cy="675771"/>
            <a:chOff x="4555084" y="1092328"/>
            <a:chExt cx="4389024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sp>
          <p:nvSpPr>
            <p:cNvPr id="41" name="圆角矩形 40" descr="Làm  Quen Với Hàm(Method)">
              <a:extLs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SpPr/>
            <p:nvPr/>
          </p:nvSpPr>
          <p:spPr>
            <a:xfrm>
              <a:off x="4555084" y="1092328"/>
              <a:ext cx="4389024" cy="958121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>
                  <a:solidFill>
                    <a:srgbClr val="FFC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Làm  Quen Với Hàm (Method)</a:t>
              </a:r>
              <a:endParaRPr lang="zh-CN" altLang="en-US" sz="2800" b="1">
                <a:solidFill>
                  <a:srgbClr val="FFC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937113" y="2424434"/>
            <a:ext cx="6467699" cy="1133653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884382" y="3551630"/>
            <a:ext cx="6521206" cy="814565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b="1" dirty="0" err="1">
                    <a:solidFill>
                      <a:srgbClr val="E8707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Vòng</a:t>
                </a:r>
                <a:r>
                  <a:rPr lang="en-US" altLang="zh-CN" sz="2800" b="1" dirty="0">
                    <a:solidFill>
                      <a:srgbClr val="E8707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err="1">
                    <a:solidFill>
                      <a:srgbClr val="E8707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Lặp</a:t>
                </a:r>
                <a:r>
                  <a:rPr lang="en-US" altLang="zh-CN" sz="2800" b="1" dirty="0">
                    <a:solidFill>
                      <a:srgbClr val="E8707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err="1">
                    <a:solidFill>
                      <a:srgbClr val="E8707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Trong</a:t>
                </a:r>
                <a:r>
                  <a:rPr lang="en-US" altLang="zh-CN" sz="2800" b="1" dirty="0">
                    <a:solidFill>
                      <a:srgbClr val="E8707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Java</a:t>
                </a:r>
                <a:endParaRPr lang="zh-CN" altLang="en-US" sz="2800" b="1" dirty="0">
                  <a:solidFill>
                    <a:srgbClr val="E8707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417924" y="781214"/>
            <a:ext cx="778013" cy="3487886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sp>
        <p:nvSpPr>
          <p:cNvPr id="97" name="矩形 96"/>
          <p:cNvSpPr/>
          <p:nvPr/>
        </p:nvSpPr>
        <p:spPr>
          <a:xfrm>
            <a:off x="2944105" y="2417570"/>
            <a:ext cx="6232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Cấu</a:t>
            </a:r>
            <a:r>
              <a:rPr lang="en-US" altLang="zh-CN" sz="2800" b="1" dirty="0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Trúc</a:t>
            </a:r>
            <a:r>
              <a:rPr lang="en-US" altLang="zh-CN" sz="2800" b="1" dirty="0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Rẽ</a:t>
            </a:r>
            <a:r>
              <a:rPr lang="en-US" altLang="zh-CN" sz="2800" b="1" dirty="0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Nhánh-Biểu</a:t>
            </a:r>
            <a:r>
              <a:rPr lang="en-US" altLang="zh-CN" sz="2800" b="1" dirty="0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Thức</a:t>
            </a:r>
            <a:r>
              <a:rPr lang="en-US" altLang="zh-CN" sz="2800" b="1" dirty="0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Điều</a:t>
            </a:r>
            <a:r>
              <a:rPr lang="en-US" altLang="zh-CN" sz="2800" b="1" dirty="0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Kiện</a:t>
            </a:r>
            <a:r>
              <a:rPr lang="en-US" altLang="zh-CN" sz="2800" b="1" dirty="0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</a:t>
            </a:r>
            <a:r>
              <a:rPr lang="en-US" altLang="zh-CN" sz="2800" b="1" dirty="0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Java</a:t>
            </a:r>
            <a:endParaRPr lang="zh-CN" altLang="en-US" sz="2800" b="1" dirty="0">
              <a:solidFill>
                <a:srgbClr val="01ACBE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圆角矩形 34">
            <a:extLst>
              <a:ext uri="{FF2B5EF4-FFF2-40B4-BE49-F238E27FC236}">
                <a16:creationId xmlns:a16="http://schemas.microsoft.com/office/drawing/2014/main" id="{4A98B195-D5E7-4238-B9B0-9E6698C21C3A}"/>
              </a:ext>
            </a:extLst>
          </p:cNvPr>
          <p:cNvSpPr/>
          <p:nvPr/>
        </p:nvSpPr>
        <p:spPr>
          <a:xfrm>
            <a:off x="1785147" y="1584841"/>
            <a:ext cx="736574" cy="703059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Impact" panose="020B0806030902050204" pitchFamily="34" charset="0"/>
              </a:rPr>
              <a:t>02</a:t>
            </a:r>
            <a:endParaRPr lang="zh-CN" altLang="en-US" sz="2800">
              <a:latin typeface="Impact" panose="020B0806030902050204" pitchFamily="34" charset="0"/>
            </a:endParaRPr>
          </a:p>
        </p:txBody>
      </p:sp>
      <p:grpSp>
        <p:nvGrpSpPr>
          <p:cNvPr id="68" name="组合 51">
            <a:extLst>
              <a:ext uri="{FF2B5EF4-FFF2-40B4-BE49-F238E27FC236}">
                <a16:creationId xmlns:a16="http://schemas.microsoft.com/office/drawing/2014/main" id="{8541760D-945C-4378-82F6-7A5400A5AB52}"/>
              </a:ext>
            </a:extLst>
          </p:cNvPr>
          <p:cNvGrpSpPr/>
          <p:nvPr/>
        </p:nvGrpSpPr>
        <p:grpSpPr>
          <a:xfrm>
            <a:off x="2944105" y="1597967"/>
            <a:ext cx="6007156" cy="718522"/>
            <a:chOff x="4555084" y="4807549"/>
            <a:chExt cx="4361682" cy="974162"/>
          </a:xfrm>
        </p:grpSpPr>
        <p:pic>
          <p:nvPicPr>
            <p:cNvPr id="69" name="图片 52">
              <a:extLst>
                <a:ext uri="{FF2B5EF4-FFF2-40B4-BE49-F238E27FC236}">
                  <a16:creationId xmlns:a16="http://schemas.microsoft.com/office/drawing/2014/main" id="{FFBFCEFB-B31E-4550-BC8E-612DD98E2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873327" y="5580404"/>
              <a:ext cx="3646270" cy="201307"/>
            </a:xfrm>
            <a:prstGeom prst="rect">
              <a:avLst/>
            </a:prstGeom>
          </p:spPr>
        </p:pic>
        <p:sp>
          <p:nvSpPr>
            <p:cNvPr id="72" name="圆角矩形 55">
              <a:extLst>
                <a:ext uri="{FF2B5EF4-FFF2-40B4-BE49-F238E27FC236}">
                  <a16:creationId xmlns:a16="http://schemas.microsoft.com/office/drawing/2014/main" id="{0F7C8556-007B-452E-985B-7181A0451B30}"/>
                </a:ext>
              </a:extLst>
            </p:cNvPr>
            <p:cNvSpPr/>
            <p:nvPr/>
          </p:nvSpPr>
          <p:spPr>
            <a:xfrm>
              <a:off x="4555084" y="4807549"/>
              <a:ext cx="4361682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Biến Boolean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22088"/>
            <a:ext cx="9144000" cy="674550"/>
            <a:chOff x="3129129" y="1121776"/>
            <a:chExt cx="6189792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6189792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98069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Cấu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Trúc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Rẽ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Nhánh-Biểu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Thức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Điều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Kiện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Trong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Java</a:t>
              </a:r>
              <a:endPara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2093" y="-66132"/>
            <a:ext cx="887466" cy="1098450"/>
            <a:chOff x="3149762" y="916761"/>
            <a:chExt cx="1351556" cy="1771661"/>
          </a:xfrm>
        </p:grpSpPr>
        <p:grpSp>
          <p:nvGrpSpPr>
            <p:cNvPr id="82" name="组合 81"/>
            <p:cNvGrpSpPr/>
            <p:nvPr/>
          </p:nvGrpSpPr>
          <p:grpSpPr>
            <a:xfrm>
              <a:off x="3149762" y="916761"/>
              <a:ext cx="1351556" cy="1771661"/>
              <a:chOff x="3222217" y="1132147"/>
              <a:chExt cx="1285958" cy="1685676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289093" y="1214680"/>
                <a:ext cx="1219082" cy="1603143"/>
                <a:chOff x="7144634" y="2782876"/>
                <a:chExt cx="2190439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144634" y="2782876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217" y="1132147"/>
                <a:ext cx="1284819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7819" y="1212512"/>
              <a:ext cx="774240" cy="63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0" y="696638"/>
            <a:ext cx="6983170" cy="43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825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22088"/>
            <a:ext cx="9144000" cy="674550"/>
            <a:chOff x="3129129" y="1121776"/>
            <a:chExt cx="6189792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6189792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98069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Cấu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Trúc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Rẽ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Nhánh-Biểu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Thức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Điều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Kiện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Trong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Java</a:t>
              </a:r>
              <a:endPara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2093" y="-66132"/>
            <a:ext cx="887466" cy="1098450"/>
            <a:chOff x="3149762" y="916761"/>
            <a:chExt cx="1351556" cy="1771661"/>
          </a:xfrm>
        </p:grpSpPr>
        <p:grpSp>
          <p:nvGrpSpPr>
            <p:cNvPr id="82" name="组合 81"/>
            <p:cNvGrpSpPr/>
            <p:nvPr/>
          </p:nvGrpSpPr>
          <p:grpSpPr>
            <a:xfrm>
              <a:off x="3149762" y="916761"/>
              <a:ext cx="1351556" cy="1771661"/>
              <a:chOff x="3222217" y="1132147"/>
              <a:chExt cx="1285958" cy="1685676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289093" y="1214680"/>
                <a:ext cx="1219082" cy="1603143"/>
                <a:chOff x="7144634" y="2782876"/>
                <a:chExt cx="2190439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144634" y="2782876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217" y="1132147"/>
                <a:ext cx="1284819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7819" y="1212512"/>
              <a:ext cx="774240" cy="63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" t="7612" r="6510" b="34383"/>
          <a:stretch/>
        </p:blipFill>
        <p:spPr>
          <a:xfrm>
            <a:off x="555432" y="950006"/>
            <a:ext cx="8393858" cy="39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727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22088"/>
            <a:ext cx="9144000" cy="674550"/>
            <a:chOff x="3129129" y="1121776"/>
            <a:chExt cx="6189792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6189792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98069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Cấu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Trúc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Rẽ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Nhánh-Biểu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Thức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Điều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Kiện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Trong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Java</a:t>
              </a:r>
              <a:endPara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2093" y="-66132"/>
            <a:ext cx="887466" cy="1098450"/>
            <a:chOff x="3149762" y="916761"/>
            <a:chExt cx="1351556" cy="1771661"/>
          </a:xfrm>
        </p:grpSpPr>
        <p:grpSp>
          <p:nvGrpSpPr>
            <p:cNvPr id="82" name="组合 81"/>
            <p:cNvGrpSpPr/>
            <p:nvPr/>
          </p:nvGrpSpPr>
          <p:grpSpPr>
            <a:xfrm>
              <a:off x="3149762" y="916761"/>
              <a:ext cx="1351556" cy="1771661"/>
              <a:chOff x="3222217" y="1132147"/>
              <a:chExt cx="1285958" cy="1685676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289093" y="1214680"/>
                <a:ext cx="1219082" cy="1603143"/>
                <a:chOff x="7144634" y="2782876"/>
                <a:chExt cx="2190439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144634" y="2782876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217" y="1132147"/>
                <a:ext cx="1284819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7819" y="1212512"/>
              <a:ext cx="774240" cy="63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91" y="675431"/>
            <a:ext cx="6561418" cy="44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804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/>
          <p:nvPr/>
        </p:nvGrpSpPr>
        <p:grpSpPr>
          <a:xfrm>
            <a:off x="185386" y="1"/>
            <a:ext cx="8889472" cy="701040"/>
            <a:chOff x="3129129" y="1121776"/>
            <a:chExt cx="5933741" cy="1171624"/>
          </a:xfrm>
        </p:grpSpPr>
        <p:sp>
          <p:nvSpPr>
            <p:cNvPr id="29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30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32" name="文本框 14"/>
          <p:cNvSpPr txBox="1"/>
          <p:nvPr/>
        </p:nvSpPr>
        <p:spPr>
          <a:xfrm>
            <a:off x="1557951" y="112295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Vòng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Lặp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Java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591981" y="-30093"/>
            <a:ext cx="860201" cy="789889"/>
            <a:chOff x="2912215" y="455848"/>
            <a:chExt cx="1066422" cy="1974366"/>
          </a:xfrm>
        </p:grpSpPr>
        <p:grpSp>
          <p:nvGrpSpPr>
            <p:cNvPr id="35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41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36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9" y="802180"/>
            <a:ext cx="6941065" cy="43413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/>
          <p:nvPr/>
        </p:nvGrpSpPr>
        <p:grpSpPr>
          <a:xfrm>
            <a:off x="185386" y="1"/>
            <a:ext cx="8889472" cy="701040"/>
            <a:chOff x="3129129" y="1121776"/>
            <a:chExt cx="5933741" cy="1171624"/>
          </a:xfrm>
        </p:grpSpPr>
        <p:sp>
          <p:nvSpPr>
            <p:cNvPr id="29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30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32" name="文本框 14"/>
          <p:cNvSpPr txBox="1"/>
          <p:nvPr/>
        </p:nvSpPr>
        <p:spPr>
          <a:xfrm>
            <a:off x="1557951" y="112295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Vòng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Lặp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Java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591981" y="-30093"/>
            <a:ext cx="860201" cy="789889"/>
            <a:chOff x="2912215" y="455848"/>
            <a:chExt cx="1066422" cy="1974366"/>
          </a:xfrm>
        </p:grpSpPr>
        <p:grpSp>
          <p:nvGrpSpPr>
            <p:cNvPr id="35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41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36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91" y="769374"/>
            <a:ext cx="6887861" cy="438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523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/>
          <p:nvPr/>
        </p:nvGrpSpPr>
        <p:grpSpPr>
          <a:xfrm>
            <a:off x="185386" y="1"/>
            <a:ext cx="8889472" cy="701040"/>
            <a:chOff x="3129129" y="1121776"/>
            <a:chExt cx="5933741" cy="1171624"/>
          </a:xfrm>
        </p:grpSpPr>
        <p:sp>
          <p:nvSpPr>
            <p:cNvPr id="29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30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32" name="文本框 14"/>
          <p:cNvSpPr txBox="1"/>
          <p:nvPr/>
        </p:nvSpPr>
        <p:spPr>
          <a:xfrm>
            <a:off x="1557951" y="112295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Thực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hành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591981" y="-30093"/>
            <a:ext cx="860201" cy="789889"/>
            <a:chOff x="2912215" y="455848"/>
            <a:chExt cx="1066422" cy="1974366"/>
          </a:xfrm>
        </p:grpSpPr>
        <p:grpSp>
          <p:nvGrpSpPr>
            <p:cNvPr id="35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41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36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E87071"/>
                  </a:solidFill>
                  <a:latin typeface="Impact" panose="020B0806030902050204" pitchFamily="34" charset="0"/>
                </a:rPr>
                <a:t>5</a:t>
              </a:r>
              <a:endParaRPr lang="zh-CN" altLang="en-US" sz="24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25386" y="838561"/>
            <a:ext cx="8553013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333333"/>
                </a:solidFill>
                <a:latin typeface="RobotoBold"/>
              </a:rPr>
              <a:t>Bài tập 1:</a:t>
            </a:r>
            <a:r>
              <a:rPr lang="vi-VN" dirty="0"/>
              <a:t/>
            </a:r>
            <a:br>
              <a:rPr lang="vi-VN" dirty="0"/>
            </a:br>
            <a:r>
              <a:rPr lang="vi-VN" dirty="0" smtClean="0">
                <a:solidFill>
                  <a:srgbClr val="333333"/>
                </a:solidFill>
                <a:latin typeface="Roboto"/>
              </a:rPr>
              <a:t>Viết </a:t>
            </a:r>
            <a:r>
              <a:rPr lang="vi-VN" dirty="0">
                <a:solidFill>
                  <a:srgbClr val="333333"/>
                </a:solidFill>
                <a:latin typeface="Roboto"/>
              </a:rPr>
              <a:t>chương trình Java mà khi chạy, màn hình console sẽ cho phép ta nhập vào một số nguyên, in ra màn hình “Đây là số nguyên dương”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333333"/>
                </a:solidFill>
                <a:latin typeface="Roboto"/>
              </a:rPr>
              <a:t>Nếu số vừa nhập vào là một số lớn hơn hoặc bằng 0, ngược lại in ra “Đây là số nguyên âm</a:t>
            </a:r>
            <a:r>
              <a:rPr lang="vi-VN" dirty="0" smtClean="0">
                <a:solidFill>
                  <a:srgbClr val="333333"/>
                </a:solidFill>
                <a:latin typeface="Roboto"/>
              </a:rPr>
              <a:t>”.</a:t>
            </a:r>
            <a:endParaRPr lang="en-US" dirty="0" smtClean="0">
              <a:solidFill>
                <a:srgbClr val="333333"/>
              </a:solidFill>
              <a:latin typeface="Roboto"/>
            </a:endParaRPr>
          </a:p>
          <a:p>
            <a:endParaRPr lang="en-US" dirty="0" smtClean="0">
              <a:solidFill>
                <a:srgbClr val="333333"/>
              </a:solidFill>
              <a:latin typeface="Roboto"/>
            </a:endParaRPr>
          </a:p>
          <a:p>
            <a:r>
              <a:rPr lang="vi-VN" dirty="0"/>
              <a:t>Bài tập 2</a:t>
            </a:r>
            <a:r>
              <a:rPr lang="vi-VN" dirty="0" smtClean="0"/>
              <a:t>: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Viết chương trình cho phép nhập vào một số nguyên dạng số, sau khi chạy thì chương trình sẽ ghi số đó ra dưới dạng chữ.</a:t>
            </a:r>
          </a:p>
          <a:p>
            <a:r>
              <a:rPr lang="vi-VN" dirty="0"/>
              <a:t>VD: 1 -&gt; Một, 2 -&gt; Hai, </a:t>
            </a:r>
            <a:r>
              <a:rPr lang="vi-V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vi-VN" dirty="0"/>
              <a:t>Bài tập 3</a:t>
            </a:r>
            <a:r>
              <a:rPr lang="vi-VN" dirty="0" smtClean="0"/>
              <a:t>: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Viết chương trình cho phép nhập vào 3 số thực</a:t>
            </a:r>
          </a:p>
          <a:p>
            <a:r>
              <a:rPr lang="vi-VN" dirty="0"/>
              <a:t>Chương trình này sẽ kiểm tra 3 số này có phải là 3 cạnh của một tam giác hay không.</a:t>
            </a:r>
          </a:p>
          <a:p>
            <a:endParaRPr lang="vi-VN" dirty="0" smtClean="0"/>
          </a:p>
          <a:p>
            <a:endParaRPr lang="vi-V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2751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/>
          <p:nvPr/>
        </p:nvGrpSpPr>
        <p:grpSpPr>
          <a:xfrm>
            <a:off x="185386" y="1"/>
            <a:ext cx="8889472" cy="701040"/>
            <a:chOff x="3129129" y="1121776"/>
            <a:chExt cx="5933741" cy="1171624"/>
          </a:xfrm>
        </p:grpSpPr>
        <p:sp>
          <p:nvSpPr>
            <p:cNvPr id="29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30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32" name="文本框 14"/>
          <p:cNvSpPr txBox="1"/>
          <p:nvPr/>
        </p:nvSpPr>
        <p:spPr>
          <a:xfrm>
            <a:off x="1557951" y="112295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Thực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hành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591981" y="-30093"/>
            <a:ext cx="860201" cy="789889"/>
            <a:chOff x="2912215" y="455848"/>
            <a:chExt cx="1066422" cy="1974366"/>
          </a:xfrm>
        </p:grpSpPr>
        <p:grpSp>
          <p:nvGrpSpPr>
            <p:cNvPr id="35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41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36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E87071"/>
                  </a:solidFill>
                  <a:latin typeface="Impact" panose="020B0806030902050204" pitchFamily="34" charset="0"/>
                </a:rPr>
                <a:t>5</a:t>
              </a:r>
              <a:endParaRPr lang="zh-CN" altLang="en-US" sz="24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25386" y="838561"/>
            <a:ext cx="8553013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/>
              <a:t>Bài </a:t>
            </a:r>
            <a:r>
              <a:rPr lang="vi-VN" dirty="0"/>
              <a:t>tập 4</a:t>
            </a:r>
            <a:r>
              <a:rPr lang="vi-VN" dirty="0" smtClean="0"/>
              <a:t>: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Viết chương trình cho phép nhập vào 3 số</a:t>
            </a:r>
          </a:p>
          <a:p>
            <a:r>
              <a:rPr lang="vi-VN" dirty="0"/>
              <a:t>Chương trình sẽ kiểm tra 3 số này có phải là 3 cạnh của một tam giác vuông hay không.</a:t>
            </a:r>
          </a:p>
          <a:p>
            <a:endParaRPr lang="en-US" dirty="0" smtClean="0"/>
          </a:p>
          <a:p>
            <a:r>
              <a:rPr lang="vi-VN" dirty="0" smtClean="0"/>
              <a:t>Bài </a:t>
            </a:r>
            <a:r>
              <a:rPr lang="vi-VN" dirty="0"/>
              <a:t>tập 5</a:t>
            </a:r>
            <a:r>
              <a:rPr lang="vi-VN" dirty="0" smtClean="0"/>
              <a:t>*: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Viết chương trình cho phép người dùng nhập vào mã số sinh viên</a:t>
            </a:r>
          </a:p>
          <a:p>
            <a:r>
              <a:rPr lang="vi-VN" dirty="0"/>
              <a:t>Sau đó kiểm tra xem mã số này có đúng với định dạng đã cho hay không.</a:t>
            </a:r>
          </a:p>
          <a:p>
            <a:r>
              <a:rPr lang="vi-VN" dirty="0"/>
              <a:t>Định dạng mã số sinh viên là “Bxxxxxxx” với x là số nguyên từ 1-9. (Sử dụng biểu thức chính quy để ràng buộc định dạng)</a:t>
            </a:r>
          </a:p>
          <a:p>
            <a:endParaRPr lang="vi-VN" dirty="0" smtClean="0"/>
          </a:p>
          <a:p>
            <a:endParaRPr lang="vi-V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732558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ỏi - đáp: Lộ trình du học với ngân sách thấ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1" y="282407"/>
            <a:ext cx="7515616" cy="447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441960" y="1074420"/>
            <a:ext cx="8366760" cy="108966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TextBox 25"/>
          <p:cNvSpPr txBox="1"/>
          <p:nvPr/>
        </p:nvSpPr>
        <p:spPr>
          <a:xfrm>
            <a:off x="1403620" y="1327029"/>
            <a:ext cx="726050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THANKS FOR WATCHING!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41960" y="1074420"/>
            <a:ext cx="1322130" cy="108965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43840" y="1662546"/>
            <a:ext cx="3582057" cy="34809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-0.00154 L 0.63437 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83" y="2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6914E-7 L 0.6316 2.46914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082123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Làm  Quen Với Hàm (Method)</a:t>
              </a:r>
              <a:endPara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5235" y="29820"/>
            <a:ext cx="1094841" cy="1001458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858F38-E4E2-420D-B51C-821EBD09BE23}"/>
              </a:ext>
            </a:extLst>
          </p:cNvPr>
          <p:cNvSpPr txBox="1"/>
          <p:nvPr/>
        </p:nvSpPr>
        <p:spPr>
          <a:xfrm>
            <a:off x="215235" y="916595"/>
            <a:ext cx="87843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Hàm/ Ph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ơng Thức (Method) là gì?: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trong Java là một tập hợp 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dòng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lệnh để thực hiện một hành động. Ví dụ khi bạn gọi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System.out.print, hệ thống thực thi một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khối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lệnh để hiển thị một thông báo trên bàn điều khiển console.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Cách khai báo một Hàm trong Java: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62769-3A05-408D-B9B1-3EEBFF890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5" y="3656289"/>
            <a:ext cx="8310955" cy="10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645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082123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Làm  Quen Với Hàm (Method)</a:t>
              </a:r>
              <a:endPara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5235" y="29820"/>
            <a:ext cx="1094841" cy="1001458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01AEB8-C7E6-4B21-B7C2-9C9E93118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2" y="2371940"/>
            <a:ext cx="8823335" cy="129815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502C28-1C99-4620-8473-E0859BD80F3D}"/>
              </a:ext>
            </a:extLst>
          </p:cNvPr>
          <p:cNvSpPr/>
          <p:nvPr/>
        </p:nvSpPr>
        <p:spPr>
          <a:xfrm>
            <a:off x="160331" y="831899"/>
            <a:ext cx="2885377" cy="1189992"/>
          </a:xfrm>
          <a:prstGeom prst="round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317500" dist="1143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Access Modifier: public/private/</a:t>
            </a:r>
          </a:p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protected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B70CFB-C796-4AAB-9872-5FF3450E755E}"/>
              </a:ext>
            </a:extLst>
          </p:cNvPr>
          <p:cNvCxnSpPr>
            <a:cxnSpLocks/>
          </p:cNvCxnSpPr>
          <p:nvPr/>
        </p:nvCxnSpPr>
        <p:spPr>
          <a:xfrm flipH="1">
            <a:off x="896015" y="2021891"/>
            <a:ext cx="1" cy="63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6B3AD9-1E1F-40DB-89CF-528E2E047798}"/>
              </a:ext>
            </a:extLst>
          </p:cNvPr>
          <p:cNvSpPr/>
          <p:nvPr/>
        </p:nvSpPr>
        <p:spPr>
          <a:xfrm>
            <a:off x="3759689" y="853109"/>
            <a:ext cx="2048806" cy="1173677"/>
          </a:xfrm>
          <a:prstGeom prst="round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317500" dist="1143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Kiểu trả về:void/int/String/…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025015-CCDB-4BF3-82F1-228C03C049B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713981" y="2026786"/>
            <a:ext cx="2070111" cy="62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0ABAA7-8BC0-4F95-9314-6242A15F55CC}"/>
              </a:ext>
            </a:extLst>
          </p:cNvPr>
          <p:cNvSpPr/>
          <p:nvPr/>
        </p:nvSpPr>
        <p:spPr>
          <a:xfrm>
            <a:off x="6517678" y="1214877"/>
            <a:ext cx="1918177" cy="461459"/>
          </a:xfrm>
          <a:prstGeom prst="round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317500" dist="1143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Tên hàm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D02469-EEB2-4D3A-B4A1-3E5B4B2ADB95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137566" y="1676336"/>
            <a:ext cx="2339201" cy="89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D27FC1-7500-4517-99AA-AF924D791BF1}"/>
              </a:ext>
            </a:extLst>
          </p:cNvPr>
          <p:cNvSpPr/>
          <p:nvPr/>
        </p:nvSpPr>
        <p:spPr>
          <a:xfrm>
            <a:off x="7170985" y="4026130"/>
            <a:ext cx="1897552" cy="924121"/>
          </a:xfrm>
          <a:prstGeom prst="round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317500" dist="1143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Danh sách tham số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C57515-1824-4715-80E7-B7411A71F98E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119761" y="2908205"/>
            <a:ext cx="240468" cy="111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F2F0C9B-3884-4524-ABC3-BC893FC44846}"/>
              </a:ext>
            </a:extLst>
          </p:cNvPr>
          <p:cNvSpPr/>
          <p:nvPr/>
        </p:nvSpPr>
        <p:spPr>
          <a:xfrm>
            <a:off x="295797" y="3944057"/>
            <a:ext cx="1897552" cy="924121"/>
          </a:xfrm>
          <a:prstGeom prst="round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317500" dist="1143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Khối lệnh của hàm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DF77B8-6DEF-4515-BF96-4D27CBFB0E90}"/>
              </a:ext>
            </a:extLst>
          </p:cNvPr>
          <p:cNvCxnSpPr>
            <a:cxnSpLocks/>
          </p:cNvCxnSpPr>
          <p:nvPr/>
        </p:nvCxnSpPr>
        <p:spPr>
          <a:xfrm flipV="1">
            <a:off x="1244573" y="3248112"/>
            <a:ext cx="358446" cy="69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320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082123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Làm  Quen Với Hàm (Method)</a:t>
              </a:r>
              <a:endPara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5235" y="29820"/>
            <a:ext cx="1094841" cy="1001458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76CB35-9A97-4F9E-9F39-5C21655D86B1}"/>
              </a:ext>
            </a:extLst>
          </p:cNvPr>
          <p:cNvSpPr txBox="1"/>
          <p:nvPr/>
        </p:nvSpPr>
        <p:spPr>
          <a:xfrm>
            <a:off x="360954" y="722336"/>
            <a:ext cx="438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Cách sử dụng Hàm: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3E2EB-1AF8-403A-846F-69D479508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8" y="1514811"/>
            <a:ext cx="8836923" cy="28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40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148808"/>
            <a:ext cx="8812800" cy="657592"/>
            <a:chOff x="3129129" y="1121776"/>
            <a:chExt cx="5933741" cy="1171624"/>
          </a:xfrm>
          <a:solidFill>
            <a:schemeClr val="accent1">
              <a:lumMod val="75000"/>
            </a:schemeClr>
          </a:solidFill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5333" y="93834"/>
            <a:ext cx="966550" cy="1026822"/>
            <a:chOff x="3150396" y="933507"/>
            <a:chExt cx="1350360" cy="1758295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6" y="933507"/>
              <a:ext cx="1350360" cy="1758295"/>
              <a:chOff x="3222820" y="1148080"/>
              <a:chExt cx="1284820" cy="167295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283275" y="1217897"/>
                <a:ext cx="1219082" cy="1603142"/>
                <a:chOff x="7134179" y="2788658"/>
                <a:chExt cx="2190439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134179" y="2788658"/>
                  <a:ext cx="2190439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0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467445" y="1147356"/>
              <a:ext cx="774243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661889" y="181186"/>
            <a:ext cx="69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Biến boolean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BE847-DF33-4DC1-9616-208F469F0506}"/>
              </a:ext>
            </a:extLst>
          </p:cNvPr>
          <p:cNvSpPr txBox="1"/>
          <p:nvPr/>
        </p:nvSpPr>
        <p:spPr>
          <a:xfrm>
            <a:off x="237931" y="1069979"/>
            <a:ext cx="8280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i="1" dirty="0">
                <a:latin typeface="+mj-lt"/>
              </a:rPr>
              <a:t>Boolean data type</a:t>
            </a:r>
            <a:r>
              <a:rPr lang="en-US" sz="2800" i="1" dirty="0">
                <a:latin typeface="+mj-lt"/>
              </a:rPr>
              <a:t>:</a:t>
            </a:r>
            <a:r>
              <a:rPr lang="vi-VN" sz="2800" dirty="0">
                <a:latin typeface="+mj-lt"/>
              </a:rPr>
              <a:t> là một kiểu dữ liệu có một trong hai giá trị có thể (thường được kí hiệu là </a:t>
            </a:r>
            <a:r>
              <a:rPr lang="vi-VN" sz="2800" i="1" dirty="0">
                <a:latin typeface="+mj-lt"/>
              </a:rPr>
              <a:t>đúng</a:t>
            </a:r>
            <a:r>
              <a:rPr lang="vi-VN" sz="2800" dirty="0">
                <a:latin typeface="+mj-lt"/>
              </a:rPr>
              <a:t> (</a:t>
            </a:r>
            <a:r>
              <a:rPr lang="vi-VN" sz="2800" i="1" dirty="0">
                <a:latin typeface="+mj-lt"/>
              </a:rPr>
              <a:t>true</a:t>
            </a:r>
            <a:r>
              <a:rPr lang="vi-VN" sz="2800" dirty="0">
                <a:latin typeface="+mj-lt"/>
              </a:rPr>
              <a:t>) và </a:t>
            </a:r>
            <a:r>
              <a:rPr lang="vi-VN" sz="2800" i="1" dirty="0">
                <a:latin typeface="+mj-lt"/>
              </a:rPr>
              <a:t>sai</a:t>
            </a:r>
            <a:r>
              <a:rPr lang="vi-VN" sz="2800" dirty="0">
                <a:latin typeface="+mj-lt"/>
              </a:rPr>
              <a:t> (</a:t>
            </a:r>
            <a:r>
              <a:rPr lang="vi-VN" sz="2800" i="1" dirty="0">
                <a:latin typeface="+mj-lt"/>
              </a:rPr>
              <a:t>false</a:t>
            </a:r>
            <a:r>
              <a:rPr lang="vi-VN" sz="2800" dirty="0">
                <a:latin typeface="+mj-lt"/>
              </a:rPr>
              <a:t>))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(if/else)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if(2 &gt; 1) =&gt; true. if(10 &lt; 9) =&gt; false</a:t>
            </a:r>
          </a:p>
        </p:txBody>
      </p:sp>
    </p:spTree>
    <p:extLst>
      <p:ext uri="{BB962C8B-B14F-4D97-AF65-F5344CB8AC3E}">
        <p14:creationId xmlns:p14="http://schemas.microsoft.com/office/powerpoint/2010/main" val="2036430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22088"/>
            <a:ext cx="9144000" cy="674550"/>
            <a:chOff x="3129129" y="1121776"/>
            <a:chExt cx="6189792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6189792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98069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Cấu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Trúc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Rẽ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Nhánh-Biểu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Thức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Điều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Kiện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Trong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Java</a:t>
              </a:r>
              <a:endPara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2093" y="-66132"/>
            <a:ext cx="887466" cy="1098450"/>
            <a:chOff x="3149762" y="916761"/>
            <a:chExt cx="1351556" cy="1771661"/>
          </a:xfrm>
        </p:grpSpPr>
        <p:grpSp>
          <p:nvGrpSpPr>
            <p:cNvPr id="82" name="组合 81"/>
            <p:cNvGrpSpPr/>
            <p:nvPr/>
          </p:nvGrpSpPr>
          <p:grpSpPr>
            <a:xfrm>
              <a:off x="3149762" y="916761"/>
              <a:ext cx="1351556" cy="1771661"/>
              <a:chOff x="3222217" y="1132147"/>
              <a:chExt cx="1285958" cy="1685676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289093" y="1214680"/>
                <a:ext cx="1219082" cy="1603143"/>
                <a:chOff x="7144634" y="2782876"/>
                <a:chExt cx="2190439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144634" y="2782876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217" y="1132147"/>
                <a:ext cx="1284819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7819" y="1212512"/>
              <a:ext cx="774240" cy="63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40" y="696638"/>
            <a:ext cx="5971119" cy="44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15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22088"/>
            <a:ext cx="9144000" cy="674550"/>
            <a:chOff x="3129129" y="1121776"/>
            <a:chExt cx="6189792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6189792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98069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Cấu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Trúc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Rẽ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Nhánh-Biểu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Thức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Điều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Kiện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Trong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Java</a:t>
              </a:r>
              <a:endPara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2093" y="-66132"/>
            <a:ext cx="887466" cy="1098450"/>
            <a:chOff x="3149762" y="916761"/>
            <a:chExt cx="1351556" cy="1771661"/>
          </a:xfrm>
        </p:grpSpPr>
        <p:grpSp>
          <p:nvGrpSpPr>
            <p:cNvPr id="82" name="组合 81"/>
            <p:cNvGrpSpPr/>
            <p:nvPr/>
          </p:nvGrpSpPr>
          <p:grpSpPr>
            <a:xfrm>
              <a:off x="3149762" y="916761"/>
              <a:ext cx="1351556" cy="1771661"/>
              <a:chOff x="3222217" y="1132147"/>
              <a:chExt cx="1285958" cy="1685676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289093" y="1214680"/>
                <a:ext cx="1219082" cy="1603143"/>
                <a:chOff x="7144634" y="2782876"/>
                <a:chExt cx="2190439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144634" y="2782876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217" y="1132147"/>
                <a:ext cx="1284819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7819" y="1212512"/>
              <a:ext cx="774240" cy="63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17" y="784858"/>
            <a:ext cx="6761395" cy="43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510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22088"/>
            <a:ext cx="9144000" cy="674550"/>
            <a:chOff x="3129129" y="1121776"/>
            <a:chExt cx="6189792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6189792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98069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Cấu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Trúc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Rẽ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Nhánh-Biểu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Thức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Điều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Kiện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Trong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Java</a:t>
              </a:r>
              <a:endPara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2093" y="-66132"/>
            <a:ext cx="887466" cy="1098450"/>
            <a:chOff x="3149762" y="916761"/>
            <a:chExt cx="1351556" cy="1771661"/>
          </a:xfrm>
        </p:grpSpPr>
        <p:grpSp>
          <p:nvGrpSpPr>
            <p:cNvPr id="82" name="组合 81"/>
            <p:cNvGrpSpPr/>
            <p:nvPr/>
          </p:nvGrpSpPr>
          <p:grpSpPr>
            <a:xfrm>
              <a:off x="3149762" y="916761"/>
              <a:ext cx="1351556" cy="1771661"/>
              <a:chOff x="3222217" y="1132147"/>
              <a:chExt cx="1285958" cy="1685676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289093" y="1214680"/>
                <a:ext cx="1219082" cy="1603143"/>
                <a:chOff x="7144634" y="2782876"/>
                <a:chExt cx="2190439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144634" y="2782876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217" y="1132147"/>
                <a:ext cx="1284819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7819" y="1212512"/>
              <a:ext cx="774240" cy="63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77" y="721163"/>
            <a:ext cx="6653275" cy="44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22088"/>
            <a:ext cx="9144000" cy="674550"/>
            <a:chOff x="3129129" y="1121776"/>
            <a:chExt cx="6189792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6189792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980697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Cấu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Trúc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Rẽ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Nhánh-Biểu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Thức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Điều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Kiện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Trong</a:t>
              </a: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Java</a:t>
              </a:r>
              <a:endPara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2093" y="-66132"/>
            <a:ext cx="887466" cy="1098450"/>
            <a:chOff x="3149762" y="916761"/>
            <a:chExt cx="1351556" cy="1771661"/>
          </a:xfrm>
        </p:grpSpPr>
        <p:grpSp>
          <p:nvGrpSpPr>
            <p:cNvPr id="82" name="组合 81"/>
            <p:cNvGrpSpPr/>
            <p:nvPr/>
          </p:nvGrpSpPr>
          <p:grpSpPr>
            <a:xfrm>
              <a:off x="3149762" y="916761"/>
              <a:ext cx="1351556" cy="1771661"/>
              <a:chOff x="3222217" y="1132147"/>
              <a:chExt cx="1285958" cy="1685676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289093" y="1214680"/>
                <a:ext cx="1219082" cy="1603143"/>
                <a:chOff x="7144634" y="2782876"/>
                <a:chExt cx="2190439" cy="2880513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144634" y="2782876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217" y="1132147"/>
                <a:ext cx="1284819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437819" y="1212512"/>
              <a:ext cx="774240" cy="63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5" y="721163"/>
            <a:ext cx="6865000" cy="43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83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216</Words>
  <Application>Microsoft Office PowerPoint</Application>
  <PresentationFormat>On-screen Show (16:9)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Microsoft YaHei</vt:lpstr>
      <vt:lpstr>宋体</vt:lpstr>
      <vt:lpstr>Arial</vt:lpstr>
      <vt:lpstr>Calibri</vt:lpstr>
      <vt:lpstr>Calibri Light</vt:lpstr>
      <vt:lpstr>Impact</vt:lpstr>
      <vt:lpstr>Roboto</vt:lpstr>
      <vt:lpstr>RobotoBold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微粒体年度总结计划PPT模版</dc:title>
  <dc:creator>kk</dc:creator>
  <cp:lastModifiedBy>Trinh Duc Giang</cp:lastModifiedBy>
  <cp:revision>439</cp:revision>
  <cp:lastPrinted>2019-05-11T01:18:13Z</cp:lastPrinted>
  <dcterms:created xsi:type="dcterms:W3CDTF">2019-05-11T01:18:13Z</dcterms:created>
  <dcterms:modified xsi:type="dcterms:W3CDTF">2023-03-11T01:35:53Z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