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7" r:id="rId2"/>
    <p:sldId id="329" r:id="rId3"/>
    <p:sldId id="362" r:id="rId4"/>
    <p:sldId id="347" r:id="rId5"/>
    <p:sldId id="363" r:id="rId6"/>
    <p:sldId id="366" r:id="rId7"/>
    <p:sldId id="365" r:id="rId8"/>
    <p:sldId id="364" r:id="rId9"/>
    <p:sldId id="368" r:id="rId10"/>
    <p:sldId id="367" r:id="rId11"/>
    <p:sldId id="369" r:id="rId12"/>
    <p:sldId id="342" r:id="rId13"/>
    <p:sldId id="371" r:id="rId14"/>
    <p:sldId id="373" r:id="rId15"/>
    <p:sldId id="372" r:id="rId16"/>
    <p:sldId id="370" r:id="rId17"/>
    <p:sldId id="375" r:id="rId18"/>
    <p:sldId id="303" r:id="rId19"/>
    <p:sldId id="376" r:id="rId20"/>
    <p:sldId id="377" r:id="rId21"/>
    <p:sldId id="378" r:id="rId22"/>
    <p:sldId id="333" r:id="rId23"/>
    <p:sldId id="311" r:id="rId24"/>
  </p:sldIdLst>
  <p:sldSz cx="9144000" cy="5143500" type="screen16x9"/>
  <p:notesSz cx="7315200" cy="96012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sdc_cuongtm" initials="o" lastIdx="1" clrIdx="0">
    <p:extLst>
      <p:ext uri="{19B8F6BF-5375-455C-9EA6-DF929625EA0E}">
        <p15:presenceInfo xmlns:p15="http://schemas.microsoft.com/office/powerpoint/2012/main" userId="S-1-5-21-1978076751-3396122582-1341001408-14624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850"/>
    <a:srgbClr val="3C844A"/>
    <a:srgbClr val="A26CB8"/>
    <a:srgbClr val="E87071"/>
    <a:srgbClr val="01ACBE"/>
    <a:srgbClr val="663A77"/>
    <a:srgbClr val="FFAA2D"/>
    <a:srgbClr val="F1A9A9"/>
    <a:srgbClr val="01DAF1"/>
    <a:srgbClr val="FFD3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5" autoAdjust="0"/>
    <p:restoredTop sz="91789" autoAdjust="0"/>
  </p:normalViewPr>
  <p:slideViewPr>
    <p:cSldViewPr snapToGrid="0">
      <p:cViewPr varScale="1">
        <p:scale>
          <a:sx n="106" d="100"/>
          <a:sy n="106" d="100"/>
        </p:scale>
        <p:origin x="667" y="9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zh-CN" altLang="en-US"/>
          </a:p>
        </p:txBody>
      </p:sp>
      <p:sp>
        <p:nvSpPr>
          <p:cNvPr id="3" name="日期占位符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B48137A3-A659-45B4-A19F-C1B005FCD7C6}" type="datetimeFigureOut">
              <a:rPr lang="zh-CN" altLang="en-US" smtClean="0"/>
              <a:t>2023/3/11</a:t>
            </a:fld>
            <a:endParaRPr lang="zh-CN" altLang="en-US"/>
          </a:p>
        </p:txBody>
      </p:sp>
      <p:sp>
        <p:nvSpPr>
          <p:cNvPr id="4" name="幻灯片图像占位符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zh-CN" altLang="en-US"/>
          </a:p>
        </p:txBody>
      </p:sp>
      <p:sp>
        <p:nvSpPr>
          <p:cNvPr id="5" name="备注占位符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C6A56CAD-6EE7-44C3-9BDA-506B74854F6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10</a:t>
            </a:fld>
            <a:endParaRPr lang="zh-CN" altLang="en-US"/>
          </a:p>
        </p:txBody>
      </p:sp>
    </p:spTree>
    <p:extLst>
      <p:ext uri="{BB962C8B-B14F-4D97-AF65-F5344CB8AC3E}">
        <p14:creationId xmlns:p14="http://schemas.microsoft.com/office/powerpoint/2010/main" val="3170780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11</a:t>
            </a:fld>
            <a:endParaRPr lang="zh-CN" altLang="en-US"/>
          </a:p>
        </p:txBody>
      </p:sp>
    </p:spTree>
    <p:extLst>
      <p:ext uri="{BB962C8B-B14F-4D97-AF65-F5344CB8AC3E}">
        <p14:creationId xmlns:p14="http://schemas.microsoft.com/office/powerpoint/2010/main" val="2108064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12</a:t>
            </a:fld>
            <a:endParaRPr lang="zh-CN" altLang="en-US"/>
          </a:p>
        </p:txBody>
      </p:sp>
    </p:spTree>
    <p:extLst>
      <p:ext uri="{BB962C8B-B14F-4D97-AF65-F5344CB8AC3E}">
        <p14:creationId xmlns:p14="http://schemas.microsoft.com/office/powerpoint/2010/main" val="73539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13</a:t>
            </a:fld>
            <a:endParaRPr lang="zh-CN" altLang="en-US"/>
          </a:p>
        </p:txBody>
      </p:sp>
    </p:spTree>
    <p:extLst>
      <p:ext uri="{BB962C8B-B14F-4D97-AF65-F5344CB8AC3E}">
        <p14:creationId xmlns:p14="http://schemas.microsoft.com/office/powerpoint/2010/main" val="1765156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14</a:t>
            </a:fld>
            <a:endParaRPr lang="zh-CN" altLang="en-US"/>
          </a:p>
        </p:txBody>
      </p:sp>
    </p:spTree>
    <p:extLst>
      <p:ext uri="{BB962C8B-B14F-4D97-AF65-F5344CB8AC3E}">
        <p14:creationId xmlns:p14="http://schemas.microsoft.com/office/powerpoint/2010/main" val="2037185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15</a:t>
            </a:fld>
            <a:endParaRPr lang="zh-CN" altLang="en-US"/>
          </a:p>
        </p:txBody>
      </p:sp>
    </p:spTree>
    <p:extLst>
      <p:ext uri="{BB962C8B-B14F-4D97-AF65-F5344CB8AC3E}">
        <p14:creationId xmlns:p14="http://schemas.microsoft.com/office/powerpoint/2010/main" val="3494049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16</a:t>
            </a:fld>
            <a:endParaRPr lang="zh-CN" altLang="en-US"/>
          </a:p>
        </p:txBody>
      </p:sp>
    </p:spTree>
    <p:extLst>
      <p:ext uri="{BB962C8B-B14F-4D97-AF65-F5344CB8AC3E}">
        <p14:creationId xmlns:p14="http://schemas.microsoft.com/office/powerpoint/2010/main" val="38198370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17</a:t>
            </a:fld>
            <a:endParaRPr lang="zh-CN" altLang="en-US"/>
          </a:p>
        </p:txBody>
      </p:sp>
    </p:spTree>
    <p:extLst>
      <p:ext uri="{BB962C8B-B14F-4D97-AF65-F5344CB8AC3E}">
        <p14:creationId xmlns:p14="http://schemas.microsoft.com/office/powerpoint/2010/main" val="41208578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19</a:t>
            </a:fld>
            <a:endParaRPr lang="zh-CN" altLang="en-US"/>
          </a:p>
        </p:txBody>
      </p:sp>
    </p:spTree>
    <p:extLst>
      <p:ext uri="{BB962C8B-B14F-4D97-AF65-F5344CB8AC3E}">
        <p14:creationId xmlns:p14="http://schemas.microsoft.com/office/powerpoint/2010/main" val="625519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a:t>
            </a:fld>
            <a:endParaRPr lang="zh-CN" altLang="en-US"/>
          </a:p>
        </p:txBody>
      </p:sp>
    </p:spTree>
    <p:extLst>
      <p:ext uri="{BB962C8B-B14F-4D97-AF65-F5344CB8AC3E}">
        <p14:creationId xmlns:p14="http://schemas.microsoft.com/office/powerpoint/2010/main" val="19030278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20</a:t>
            </a:fld>
            <a:endParaRPr lang="zh-CN" altLang="en-US"/>
          </a:p>
        </p:txBody>
      </p:sp>
    </p:spTree>
    <p:extLst>
      <p:ext uri="{BB962C8B-B14F-4D97-AF65-F5344CB8AC3E}">
        <p14:creationId xmlns:p14="http://schemas.microsoft.com/office/powerpoint/2010/main" val="1269082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21</a:t>
            </a:fld>
            <a:endParaRPr lang="zh-CN" altLang="en-US"/>
          </a:p>
        </p:txBody>
      </p:sp>
    </p:spTree>
    <p:extLst>
      <p:ext uri="{BB962C8B-B14F-4D97-AF65-F5344CB8AC3E}">
        <p14:creationId xmlns:p14="http://schemas.microsoft.com/office/powerpoint/2010/main" val="20563679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A56CAD-6EE7-44C3-9BDA-506B74854F69}" type="slidenum">
              <a:rPr lang="zh-CN" altLang="en-US" smtClean="0"/>
              <a:t>22</a:t>
            </a:fld>
            <a:endParaRPr lang="zh-CN" altLang="en-US"/>
          </a:p>
        </p:txBody>
      </p:sp>
    </p:spTree>
    <p:extLst>
      <p:ext uri="{BB962C8B-B14F-4D97-AF65-F5344CB8AC3E}">
        <p14:creationId xmlns:p14="http://schemas.microsoft.com/office/powerpoint/2010/main" val="35137566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23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3</a:t>
            </a:fld>
            <a:endParaRPr lang="zh-CN" altLang="en-US"/>
          </a:p>
        </p:txBody>
      </p:sp>
    </p:spTree>
    <p:extLst>
      <p:ext uri="{BB962C8B-B14F-4D97-AF65-F5344CB8AC3E}">
        <p14:creationId xmlns:p14="http://schemas.microsoft.com/office/powerpoint/2010/main" val="533570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4</a:t>
            </a:fld>
            <a:endParaRPr lang="zh-CN" altLang="en-US"/>
          </a:p>
        </p:txBody>
      </p:sp>
    </p:spTree>
    <p:extLst>
      <p:ext uri="{BB962C8B-B14F-4D97-AF65-F5344CB8AC3E}">
        <p14:creationId xmlns:p14="http://schemas.microsoft.com/office/powerpoint/2010/main" val="1157363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5</a:t>
            </a:fld>
            <a:endParaRPr lang="zh-CN" altLang="en-US"/>
          </a:p>
        </p:txBody>
      </p:sp>
    </p:spTree>
    <p:extLst>
      <p:ext uri="{BB962C8B-B14F-4D97-AF65-F5344CB8AC3E}">
        <p14:creationId xmlns:p14="http://schemas.microsoft.com/office/powerpoint/2010/main" val="754822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6</a:t>
            </a:fld>
            <a:endParaRPr lang="zh-CN" altLang="en-US"/>
          </a:p>
        </p:txBody>
      </p:sp>
    </p:spTree>
    <p:extLst>
      <p:ext uri="{BB962C8B-B14F-4D97-AF65-F5344CB8AC3E}">
        <p14:creationId xmlns:p14="http://schemas.microsoft.com/office/powerpoint/2010/main" val="1259579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7</a:t>
            </a:fld>
            <a:endParaRPr lang="zh-CN" altLang="en-US"/>
          </a:p>
        </p:txBody>
      </p:sp>
    </p:spTree>
    <p:extLst>
      <p:ext uri="{BB962C8B-B14F-4D97-AF65-F5344CB8AC3E}">
        <p14:creationId xmlns:p14="http://schemas.microsoft.com/office/powerpoint/2010/main" val="1197342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8</a:t>
            </a:fld>
            <a:endParaRPr lang="zh-CN" altLang="en-US"/>
          </a:p>
        </p:txBody>
      </p:sp>
    </p:spTree>
    <p:extLst>
      <p:ext uri="{BB962C8B-B14F-4D97-AF65-F5344CB8AC3E}">
        <p14:creationId xmlns:p14="http://schemas.microsoft.com/office/powerpoint/2010/main" val="1679827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9</a:t>
            </a:fld>
            <a:endParaRPr lang="zh-CN" altLang="en-US"/>
          </a:p>
        </p:txBody>
      </p:sp>
    </p:spTree>
    <p:extLst>
      <p:ext uri="{BB962C8B-B14F-4D97-AF65-F5344CB8AC3E}">
        <p14:creationId xmlns:p14="http://schemas.microsoft.com/office/powerpoint/2010/main" val="99077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7895655-7A59-4F16-9A55-9CC0386921BF}" type="datetimeFigureOut">
              <a:rPr lang="zh-CN" altLang="en-US" smtClean="0"/>
              <a:t>2023/3/11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7895655-7A59-4F16-9A55-9CC0386921BF}" type="datetimeFigureOut">
              <a:rPr lang="zh-CN" altLang="en-US" smtClean="0"/>
              <a:t>2023/3/11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7895655-7A59-4F16-9A55-9CC0386921BF}" type="datetimeFigureOut">
              <a:rPr lang="zh-CN" altLang="en-US" smtClean="0"/>
              <a:t>2023/3/11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7895655-7A59-4F16-9A55-9CC0386921BF}" type="datetimeFigureOut">
              <a:rPr lang="zh-CN" altLang="en-US" smtClean="0"/>
              <a:t>2023/3/11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7895655-7A59-4F16-9A55-9CC0386921BF}" type="datetimeFigureOut">
              <a:rPr lang="zh-CN" altLang="en-US" smtClean="0"/>
              <a:t>2023/3/11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7895655-7A59-4F16-9A55-9CC0386921BF}" type="datetimeFigureOut">
              <a:rPr lang="zh-CN" altLang="en-US" smtClean="0"/>
              <a:t>2023/3/11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7895655-7A59-4F16-9A55-9CC0386921BF}" type="datetimeFigureOut">
              <a:rPr lang="zh-CN" altLang="en-US" smtClean="0"/>
              <a:t>2023/3/11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895655-7A59-4F16-9A55-9CC0386921BF}" type="datetimeFigureOut">
              <a:rPr lang="zh-CN" altLang="en-US" smtClean="0"/>
              <a:t>2023/3/11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7895655-7A59-4F16-9A55-9CC0386921BF}" type="datetimeFigureOut">
              <a:rPr lang="zh-CN" altLang="en-US" smtClean="0"/>
              <a:t>2023/3/11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7895655-7A59-4F16-9A55-9CC0386921BF}" type="datetimeFigureOut">
              <a:rPr lang="zh-CN" altLang="en-US" smtClean="0"/>
              <a:t>2023/3/11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7895655-7A59-4F16-9A55-9CC0386921BF}" type="datetimeFigureOut">
              <a:rPr lang="zh-CN" altLang="en-US" smtClean="0"/>
              <a:t>2023/3/11</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1FDC294-D409-42D3-B6E8-774A87E6E79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36095"/>
            <a:ext cx="1929254" cy="1693831"/>
            <a:chOff x="2553093" y="952901"/>
            <a:chExt cx="2096908" cy="1866900"/>
          </a:xfrm>
        </p:grpSpPr>
        <p:sp>
          <p:nvSpPr>
            <p:cNvPr id="5" name="椭圆 4"/>
            <p:cNvSpPr/>
            <p:nvPr/>
          </p:nvSpPr>
          <p:spPr>
            <a:xfrm>
              <a:off x="2553093" y="952901"/>
              <a:ext cx="1866900" cy="1866900"/>
            </a:xfrm>
            <a:prstGeom prst="ellipse">
              <a:avLst/>
            </a:prstGeom>
            <a:gradFill>
              <a:gsLst>
                <a:gs pos="0">
                  <a:srgbClr val="F5F5F5"/>
                </a:gs>
                <a:gs pos="100000">
                  <a:schemeClr val="bg1">
                    <a:lumMod val="85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6" name="椭圆 5"/>
            <p:cNvSpPr/>
            <p:nvPr/>
          </p:nvSpPr>
          <p:spPr>
            <a:xfrm>
              <a:off x="3008704" y="1150504"/>
              <a:ext cx="1429346" cy="1429345"/>
            </a:xfrm>
            <a:prstGeom prst="ellipse">
              <a:avLst/>
            </a:prstGeom>
            <a:solidFill>
              <a:schemeClr val="bg1">
                <a:lumMod val="95000"/>
              </a:schemeClr>
            </a:solidFill>
            <a:ln w="22225">
              <a:gradFill flip="none" rotWithShape="1">
                <a:gsLst>
                  <a:gs pos="0">
                    <a:schemeClr val="bg1">
                      <a:lumMod val="75000"/>
                    </a:schemeClr>
                  </a:gs>
                  <a:gs pos="100000">
                    <a:schemeClr val="bg1"/>
                  </a:gs>
                </a:gsLst>
                <a:lin ang="2700000" scaled="1"/>
                <a:tileRect/>
              </a:gradFill>
            </a:ln>
            <a:effectLst>
              <a:innerShdw blurRad="1016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7" name="文本框 136"/>
            <p:cNvSpPr txBox="1"/>
            <p:nvPr/>
          </p:nvSpPr>
          <p:spPr>
            <a:xfrm>
              <a:off x="2783718" y="1324275"/>
              <a:ext cx="1866283" cy="1272437"/>
            </a:xfrm>
            <a:prstGeom prst="rect">
              <a:avLst/>
            </a:prstGeom>
            <a:noFill/>
          </p:spPr>
          <p:txBody>
            <a:bodyPr wrap="square" rtlCol="0">
              <a:spAutoFit/>
            </a:bodyPr>
            <a:lstStyle/>
            <a:p>
              <a:pPr algn="ctr"/>
              <a:r>
                <a:rPr lang="en-US" altLang="zh-CN" sz="2800" b="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NỘI DUNG</a:t>
              </a:r>
              <a:endParaRPr lang="zh-CN" altLang="en-US" sz="2800" b="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
          <p:cNvGrpSpPr/>
          <p:nvPr/>
        </p:nvGrpSpPr>
        <p:grpSpPr>
          <a:xfrm>
            <a:off x="1752712" y="905283"/>
            <a:ext cx="805150" cy="718592"/>
            <a:chOff x="3262497" y="1084626"/>
            <a:chExt cx="1126854" cy="958123"/>
          </a:xfrm>
        </p:grpSpPr>
        <p:grpSp>
          <p:nvGrpSpPr>
            <p:cNvPr id="10" name="组合 9"/>
            <p:cNvGrpSpPr/>
            <p:nvPr/>
          </p:nvGrpSpPr>
          <p:grpSpPr>
            <a:xfrm>
              <a:off x="3262497" y="1084626"/>
              <a:ext cx="1126854" cy="958123"/>
              <a:chOff x="2892834" y="1141776"/>
              <a:chExt cx="1126854" cy="958123"/>
            </a:xfrm>
          </p:grpSpPr>
          <p:sp>
            <p:nvSpPr>
              <p:cNvPr id="14" name="圆角矩形 13"/>
              <p:cNvSpPr/>
              <p:nvPr/>
            </p:nvSpPr>
            <p:spPr>
              <a:xfrm>
                <a:off x="2943363" y="1141776"/>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5" name="圆角矩形 14"/>
              <p:cNvSpPr/>
              <p:nvPr/>
            </p:nvSpPr>
            <p:spPr>
              <a:xfrm>
                <a:off x="2892834" y="1178024"/>
                <a:ext cx="1063215" cy="901028"/>
              </a:xfrm>
              <a:prstGeom prst="roundRect">
                <a:avLst>
                  <a:gd name="adj" fmla="val 13889"/>
                </a:avLst>
              </a:pr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12" name="文本框 11"/>
            <p:cNvSpPr txBox="1"/>
            <p:nvPr/>
          </p:nvSpPr>
          <p:spPr>
            <a:xfrm>
              <a:off x="3266480" y="1209433"/>
              <a:ext cx="1030515" cy="697627"/>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01</a:t>
              </a:r>
              <a:endParaRPr lang="zh-CN" altLang="en-US" sz="2800">
                <a:solidFill>
                  <a:schemeClr val="bg1"/>
                </a:solidFill>
                <a:latin typeface="Impact" panose="020B0806030902050204" pitchFamily="34" charset="0"/>
              </a:endParaRPr>
            </a:p>
          </p:txBody>
        </p:sp>
      </p:grpSp>
      <p:grpSp>
        <p:nvGrpSpPr>
          <p:cNvPr id="16" name="组合 15"/>
          <p:cNvGrpSpPr/>
          <p:nvPr/>
        </p:nvGrpSpPr>
        <p:grpSpPr>
          <a:xfrm>
            <a:off x="1752713" y="2580680"/>
            <a:ext cx="789156" cy="718591"/>
            <a:chOff x="3136676" y="2335585"/>
            <a:chExt cx="1166811" cy="966191"/>
          </a:xfrm>
        </p:grpSpPr>
        <p:grpSp>
          <p:nvGrpSpPr>
            <p:cNvPr id="17" name="组合 16"/>
            <p:cNvGrpSpPr/>
            <p:nvPr/>
          </p:nvGrpSpPr>
          <p:grpSpPr>
            <a:xfrm>
              <a:off x="3155526" y="2335585"/>
              <a:ext cx="1147961" cy="966191"/>
              <a:chOff x="2785863" y="1141409"/>
              <a:chExt cx="1147961" cy="966191"/>
            </a:xfrm>
          </p:grpSpPr>
          <p:sp>
            <p:nvSpPr>
              <p:cNvPr id="21" name="圆角矩形 20"/>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2" name="圆角矩形 21"/>
              <p:cNvSpPr/>
              <p:nvPr/>
            </p:nvSpPr>
            <p:spPr>
              <a:xfrm>
                <a:off x="2785863" y="1141409"/>
                <a:ext cx="1063215" cy="901028"/>
              </a:xfrm>
              <a:prstGeom prst="roundRect">
                <a:avLst>
                  <a:gd name="adj" fmla="val 13889"/>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19" name="文本框 18"/>
            <p:cNvSpPr txBox="1"/>
            <p:nvPr/>
          </p:nvSpPr>
          <p:spPr>
            <a:xfrm>
              <a:off x="3136676" y="2451721"/>
              <a:ext cx="1088129" cy="484574"/>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03</a:t>
              </a:r>
              <a:endParaRPr lang="zh-CN" altLang="en-US" sz="2800">
                <a:solidFill>
                  <a:schemeClr val="bg1"/>
                </a:solidFill>
                <a:latin typeface="Impact" panose="020B0806030902050204" pitchFamily="34" charset="0"/>
              </a:endParaRPr>
            </a:p>
          </p:txBody>
        </p:sp>
      </p:grpSp>
      <p:grpSp>
        <p:nvGrpSpPr>
          <p:cNvPr id="23" name="组合 22"/>
          <p:cNvGrpSpPr/>
          <p:nvPr/>
        </p:nvGrpSpPr>
        <p:grpSpPr>
          <a:xfrm>
            <a:off x="1748266" y="3393321"/>
            <a:ext cx="750898" cy="718592"/>
            <a:chOff x="3227162" y="3591385"/>
            <a:chExt cx="1089578" cy="958123"/>
          </a:xfrm>
        </p:grpSpPr>
        <p:grpSp>
          <p:nvGrpSpPr>
            <p:cNvPr id="24" name="组合 23"/>
            <p:cNvGrpSpPr/>
            <p:nvPr/>
          </p:nvGrpSpPr>
          <p:grpSpPr>
            <a:xfrm>
              <a:off x="3227162" y="3591385"/>
              <a:ext cx="1089578" cy="958123"/>
              <a:chOff x="2857499" y="1149477"/>
              <a:chExt cx="1089578" cy="958123"/>
            </a:xfrm>
          </p:grpSpPr>
          <p:sp>
            <p:nvSpPr>
              <p:cNvPr id="28" name="圆角矩形 27"/>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9" name="圆角矩形 28"/>
              <p:cNvSpPr/>
              <p:nvPr/>
            </p:nvSpPr>
            <p:spPr>
              <a:xfrm>
                <a:off x="2883862" y="1159582"/>
                <a:ext cx="1063215" cy="901028"/>
              </a:xfrm>
              <a:prstGeom prst="roundRect">
                <a:avLst>
                  <a:gd name="adj" fmla="val 13889"/>
                </a:avLst>
              </a:prstGeom>
              <a:solidFill>
                <a:srgbClr val="E87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26" name="文本框 25"/>
            <p:cNvSpPr txBox="1"/>
            <p:nvPr/>
          </p:nvSpPr>
          <p:spPr>
            <a:xfrm>
              <a:off x="3250771" y="3701112"/>
              <a:ext cx="1030515" cy="697627"/>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04</a:t>
              </a:r>
              <a:endParaRPr lang="zh-CN" altLang="en-US" sz="2800">
                <a:solidFill>
                  <a:schemeClr val="bg1"/>
                </a:solidFill>
                <a:latin typeface="Impact" panose="020B0806030902050204" pitchFamily="34" charset="0"/>
              </a:endParaRPr>
            </a:p>
          </p:txBody>
        </p:sp>
      </p:grpSp>
      <p:grpSp>
        <p:nvGrpSpPr>
          <p:cNvPr id="37" name="组合 36" descr="Làm  Quen Với Hàm(Method) Trong Java">
            <a:extLst>
              <a:ext uri="{C183D7F6-B498-43B3-948B-1728B52AA6E4}">
                <adec:decorative xmlns="" xmlns:adec="http://schemas.microsoft.com/office/drawing/2017/decorative" val="0"/>
              </a:ext>
            </a:extLst>
          </p:cNvPr>
          <p:cNvGrpSpPr/>
          <p:nvPr/>
        </p:nvGrpSpPr>
        <p:grpSpPr>
          <a:xfrm>
            <a:off x="2928916" y="932469"/>
            <a:ext cx="6081234" cy="803626"/>
            <a:chOff x="4555084" y="1092328"/>
            <a:chExt cx="4389024" cy="1150809"/>
          </a:xfrm>
        </p:grpSpPr>
        <p:pic>
          <p:nvPicPr>
            <p:cNvPr id="38" name="图片 37"/>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926460" y="2041830"/>
              <a:ext cx="3646270" cy="201307"/>
            </a:xfrm>
            <a:prstGeom prst="rect">
              <a:avLst/>
            </a:prstGeom>
          </p:spPr>
        </p:pic>
        <p:sp>
          <p:nvSpPr>
            <p:cNvPr id="41" name="圆角矩形 40" descr="Làm  Quen Với Hàm(Method)">
              <a:extLst>
                <a:ext uri="{C183D7F6-B498-43B3-948B-1728B52AA6E4}">
                  <adec:decorative xmlns="" xmlns:adec="http://schemas.microsoft.com/office/drawing/2017/decorative" val="0"/>
                </a:ext>
              </a:extLst>
            </p:cNvPr>
            <p:cNvSpPr/>
            <p:nvPr/>
          </p:nvSpPr>
          <p:spPr>
            <a:xfrm>
              <a:off x="4555084" y="1092328"/>
              <a:ext cx="4389024" cy="958121"/>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Lệnh Điều Khiển Trong Vòng Lặp</a:t>
              </a:r>
              <a:endParaRPr lang="zh-CN" altLang="en-US" sz="2800" b="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
        <p:nvSpPr>
          <p:cNvPr id="46" name="圆角矩形 45"/>
          <p:cNvSpPr/>
          <p:nvPr/>
        </p:nvSpPr>
        <p:spPr>
          <a:xfrm>
            <a:off x="2916951" y="2575689"/>
            <a:ext cx="6093199" cy="642887"/>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String (Chuỗi) Trong Java</a:t>
            </a:r>
            <a:endParaRPr lang="zh-CN" altLang="en-US" sz="2800" b="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47" name="组合 46"/>
          <p:cNvGrpSpPr/>
          <p:nvPr/>
        </p:nvGrpSpPr>
        <p:grpSpPr>
          <a:xfrm>
            <a:off x="2916951" y="3411544"/>
            <a:ext cx="6093198" cy="782460"/>
            <a:chOff x="4555084" y="3594980"/>
            <a:chExt cx="4389024" cy="1150703"/>
          </a:xfrm>
        </p:grpSpPr>
        <p:pic>
          <p:nvPicPr>
            <p:cNvPr id="48" name="图片 47"/>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926460" y="4544376"/>
              <a:ext cx="3646270" cy="201307"/>
            </a:xfrm>
            <a:prstGeom prst="rect">
              <a:avLst/>
            </a:prstGeom>
          </p:spPr>
        </p:pic>
        <p:sp>
          <p:nvSpPr>
            <p:cNvPr id="51" name="圆角矩形 50"/>
            <p:cNvSpPr/>
            <p:nvPr/>
          </p:nvSpPr>
          <p:spPr>
            <a:xfrm>
              <a:off x="4555084" y="3594980"/>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StringBuilder Và StringBuffer</a:t>
              </a:r>
              <a:endParaRPr lang="zh-CN" altLang="en-US"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57" name="组合 56"/>
          <p:cNvGrpSpPr/>
          <p:nvPr/>
        </p:nvGrpSpPr>
        <p:grpSpPr>
          <a:xfrm>
            <a:off x="2397762" y="932468"/>
            <a:ext cx="778013" cy="3141687"/>
            <a:chOff x="3971019" y="796001"/>
            <a:chExt cx="989404" cy="5338506"/>
          </a:xfrm>
        </p:grpSpPr>
        <p:sp>
          <p:nvSpPr>
            <p:cNvPr id="58" name="矩形 57"/>
            <p:cNvSpPr/>
            <p:nvPr/>
          </p:nvSpPr>
          <p:spPr>
            <a:xfrm>
              <a:off x="4614031" y="796001"/>
              <a:ext cx="346392" cy="5287413"/>
            </a:xfrm>
            <a:prstGeom prst="rect">
              <a:avLst/>
            </a:prstGeom>
            <a:gradFill>
              <a:gsLst>
                <a:gs pos="0">
                  <a:schemeClr val="tx1">
                    <a:alpha val="8000"/>
                  </a:schemeClr>
                </a:gs>
                <a:gs pos="100000">
                  <a:srgbClr val="F2F2F2">
                    <a:alpha val="0"/>
                  </a:srgb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9" name="矩形 58"/>
            <p:cNvSpPr/>
            <p:nvPr/>
          </p:nvSpPr>
          <p:spPr>
            <a:xfrm>
              <a:off x="4178614" y="796001"/>
              <a:ext cx="452661" cy="5287413"/>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pic>
          <p:nvPicPr>
            <p:cNvPr id="60" name="图片 59"/>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5400000">
              <a:off x="1404452" y="3362569"/>
              <a:ext cx="5338505" cy="205371"/>
            </a:xfrm>
            <a:prstGeom prst="rect">
              <a:avLst/>
            </a:prstGeom>
          </p:spPr>
        </p:pic>
        <p:sp>
          <p:nvSpPr>
            <p:cNvPr id="62" name="梯形 61"/>
            <p:cNvSpPr/>
            <p:nvPr/>
          </p:nvSpPr>
          <p:spPr>
            <a:xfrm rot="5400000">
              <a:off x="4085362" y="2026910"/>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63" name="梯形 62"/>
            <p:cNvSpPr/>
            <p:nvPr/>
          </p:nvSpPr>
          <p:spPr>
            <a:xfrm rot="5400000">
              <a:off x="4085362" y="3275907"/>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64" name="梯形 63"/>
            <p:cNvSpPr/>
            <p:nvPr/>
          </p:nvSpPr>
          <p:spPr>
            <a:xfrm rot="5400000">
              <a:off x="4085362" y="4502881"/>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65" name="流程图: 手动输入 32"/>
            <p:cNvSpPr/>
            <p:nvPr/>
          </p:nvSpPr>
          <p:spPr>
            <a:xfrm flipH="1">
              <a:off x="4614203" y="5187950"/>
              <a:ext cx="345594" cy="89546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6677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6677 h 10000"/>
                <a:gd name="connsiteX0-11" fmla="*/ 0 w 10000"/>
                <a:gd name="connsiteY0-12" fmla="*/ 6875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6875 h 10000"/>
                <a:gd name="connsiteX0-21" fmla="*/ 0 w 10185"/>
                <a:gd name="connsiteY0-22" fmla="*/ 6624 h 10000"/>
                <a:gd name="connsiteX1-23" fmla="*/ 10185 w 10185"/>
                <a:gd name="connsiteY1-24" fmla="*/ 0 h 10000"/>
                <a:gd name="connsiteX2-25" fmla="*/ 10185 w 10185"/>
                <a:gd name="connsiteY2-26" fmla="*/ 10000 h 10000"/>
                <a:gd name="connsiteX3-27" fmla="*/ 185 w 10185"/>
                <a:gd name="connsiteY3-28" fmla="*/ 10000 h 10000"/>
                <a:gd name="connsiteX4-29" fmla="*/ 0 w 10185"/>
                <a:gd name="connsiteY4-30" fmla="*/ 6624 h 10000"/>
                <a:gd name="connsiteX0-31" fmla="*/ 0 w 10092"/>
                <a:gd name="connsiteY0-32" fmla="*/ 8092 h 10000"/>
                <a:gd name="connsiteX1-33" fmla="*/ 10092 w 10092"/>
                <a:gd name="connsiteY1-34" fmla="*/ 0 h 10000"/>
                <a:gd name="connsiteX2-35" fmla="*/ 10092 w 10092"/>
                <a:gd name="connsiteY2-36" fmla="*/ 10000 h 10000"/>
                <a:gd name="connsiteX3-37" fmla="*/ 92 w 10092"/>
                <a:gd name="connsiteY3-38" fmla="*/ 10000 h 10000"/>
                <a:gd name="connsiteX4-39" fmla="*/ 0 w 10092"/>
                <a:gd name="connsiteY4-40" fmla="*/ 8092 h 10000"/>
                <a:gd name="connsiteX0-41" fmla="*/ 0 w 10092"/>
                <a:gd name="connsiteY0-42" fmla="*/ 8736 h 10000"/>
                <a:gd name="connsiteX1-43" fmla="*/ 10092 w 10092"/>
                <a:gd name="connsiteY1-44" fmla="*/ 0 h 10000"/>
                <a:gd name="connsiteX2-45" fmla="*/ 10092 w 10092"/>
                <a:gd name="connsiteY2-46" fmla="*/ 10000 h 10000"/>
                <a:gd name="connsiteX3-47" fmla="*/ 92 w 10092"/>
                <a:gd name="connsiteY3-48" fmla="*/ 10000 h 10000"/>
                <a:gd name="connsiteX4-49" fmla="*/ 0 w 10092"/>
                <a:gd name="connsiteY4-50" fmla="*/ 8736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75" name="圆角矩形 34">
            <a:extLst>
              <a:ext uri="{FF2B5EF4-FFF2-40B4-BE49-F238E27FC236}">
                <a16:creationId xmlns:a16="http://schemas.microsoft.com/office/drawing/2014/main" id="{4A98B195-D5E7-4238-B9B0-9E6698C21C3A}"/>
              </a:ext>
            </a:extLst>
          </p:cNvPr>
          <p:cNvSpPr/>
          <p:nvPr/>
        </p:nvSpPr>
        <p:spPr>
          <a:xfrm>
            <a:off x="1764985" y="1736095"/>
            <a:ext cx="736574" cy="703059"/>
          </a:xfrm>
          <a:prstGeom prst="roundRect">
            <a:avLst>
              <a:gd name="adj" fmla="val 1388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2800">
                <a:latin typeface="Impact" panose="020B0806030902050204" pitchFamily="34" charset="0"/>
              </a:rPr>
              <a:t>02</a:t>
            </a:r>
            <a:endParaRPr lang="zh-CN" altLang="en-US" sz="2800">
              <a:latin typeface="Impact" panose="020B0806030902050204" pitchFamily="34" charset="0"/>
            </a:endParaRPr>
          </a:p>
        </p:txBody>
      </p:sp>
      <p:grpSp>
        <p:nvGrpSpPr>
          <p:cNvPr id="68" name="组合 51">
            <a:extLst>
              <a:ext uri="{FF2B5EF4-FFF2-40B4-BE49-F238E27FC236}">
                <a16:creationId xmlns:a16="http://schemas.microsoft.com/office/drawing/2014/main" id="{8541760D-945C-4378-82F6-7A5400A5AB52}"/>
              </a:ext>
            </a:extLst>
          </p:cNvPr>
          <p:cNvGrpSpPr/>
          <p:nvPr/>
        </p:nvGrpSpPr>
        <p:grpSpPr>
          <a:xfrm>
            <a:off x="2923943" y="1787646"/>
            <a:ext cx="6086206" cy="651508"/>
            <a:chOff x="4555084" y="4807549"/>
            <a:chExt cx="4361682" cy="974162"/>
          </a:xfrm>
        </p:grpSpPr>
        <p:pic>
          <p:nvPicPr>
            <p:cNvPr id="69" name="图片 52">
              <a:extLst>
                <a:ext uri="{FF2B5EF4-FFF2-40B4-BE49-F238E27FC236}">
                  <a16:creationId xmlns:a16="http://schemas.microsoft.com/office/drawing/2014/main" id="{FFBFCEFB-B31E-4550-BC8E-612DD98E2383}"/>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873327" y="5580404"/>
              <a:ext cx="3646270" cy="201307"/>
            </a:xfrm>
            <a:prstGeom prst="rect">
              <a:avLst/>
            </a:prstGeom>
          </p:spPr>
        </p:pic>
        <p:sp>
          <p:nvSpPr>
            <p:cNvPr id="72" name="圆角矩形 55">
              <a:extLst>
                <a:ext uri="{FF2B5EF4-FFF2-40B4-BE49-F238E27FC236}">
                  <a16:creationId xmlns:a16="http://schemas.microsoft.com/office/drawing/2014/main" id="{0F7C8556-007B-452E-985B-7181A0451B30}"/>
                </a:ext>
              </a:extLst>
            </p:cNvPr>
            <p:cNvSpPr/>
            <p:nvPr/>
          </p:nvSpPr>
          <p:spPr>
            <a:xfrm>
              <a:off x="4555084" y="4807549"/>
              <a:ext cx="4361682"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r>
                <a:rPr lang="en-US" altLang="zh-CN" sz="2800" b="1">
                  <a:solidFill>
                    <a:schemeClr val="accent1">
                      <a:lumMod val="50000"/>
                    </a:schemeClr>
                  </a:solidFill>
                  <a:latin typeface="Times New Roman" panose="02020603050405020304" pitchFamily="18" charset="0"/>
                  <a:cs typeface="Times New Roman" panose="02020603050405020304" pitchFamily="18" charset="0"/>
                </a:rPr>
                <a:t>Mảng/Danh Sách Trong Java</a:t>
              </a:r>
              <a:endParaRPr lang="zh-CN" altLang="en-US" sz="2800" b="1">
                <a:solidFill>
                  <a:schemeClr val="accent1">
                    <a:lumMod val="50000"/>
                  </a:schemeClr>
                </a:solidFill>
                <a:latin typeface="Times New Roman" panose="02020603050405020304" pitchFamily="18" charset="0"/>
                <a:cs typeface="Times New Roman" panose="02020603050405020304" pitchFamily="18" charset="0"/>
              </a:endParaRPr>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 fill="hold"/>
                                        <p:tgtEl>
                                          <p:spTgt spid="4"/>
                                        </p:tgtEl>
                                        <p:attrNameLst>
                                          <p:attrName>ppt_w</p:attrName>
                                        </p:attrNameLst>
                                      </p:cBhvr>
                                      <p:tavLst>
                                        <p:tav tm="0">
                                          <p:val>
                                            <p:fltVal val="0"/>
                                          </p:val>
                                        </p:tav>
                                        <p:tav tm="100000">
                                          <p:val>
                                            <p:strVal val="#ppt_w"/>
                                          </p:val>
                                        </p:tav>
                                      </p:tavLst>
                                    </p:anim>
                                    <p:anim calcmode="lin" valueType="num">
                                      <p:cBhvr>
                                        <p:cTn id="8" dur="100" fill="hold"/>
                                        <p:tgtEl>
                                          <p:spTgt spid="4"/>
                                        </p:tgtEl>
                                        <p:attrNameLst>
                                          <p:attrName>ppt_h</p:attrName>
                                        </p:attrNameLst>
                                      </p:cBhvr>
                                      <p:tavLst>
                                        <p:tav tm="0">
                                          <p:val>
                                            <p:fltVal val="0"/>
                                          </p:val>
                                        </p:tav>
                                        <p:tav tm="100000">
                                          <p:val>
                                            <p:strVal val="#ppt_h"/>
                                          </p:val>
                                        </p:tav>
                                      </p:tavLst>
                                    </p:anim>
                                    <p:animEffect transition="in" filter="fade">
                                      <p:cBhvr>
                                        <p:cTn id="9" dur="100"/>
                                        <p:tgtEl>
                                          <p:spTgt spid="4"/>
                                        </p:tgtEl>
                                      </p:cBhvr>
                                    </p:animEffect>
                                  </p:childTnLst>
                                </p:cTn>
                              </p:par>
                              <p:par>
                                <p:cTn id="10" presetID="6" presetClass="emph" presetSubtype="0" fill="hold" nodeType="withEffect">
                                  <p:stCondLst>
                                    <p:cond delay="100"/>
                                  </p:stCondLst>
                                  <p:childTnLst>
                                    <p:animScale>
                                      <p:cBhvr>
                                        <p:cTn id="11" dur="100" fill="hold"/>
                                        <p:tgtEl>
                                          <p:spTgt spid="4"/>
                                        </p:tgtEl>
                                      </p:cBhvr>
                                      <p:by x="110000" y="110000"/>
                                    </p:animScale>
                                  </p:childTnLst>
                                </p:cTn>
                              </p:par>
                              <p:par>
                                <p:cTn id="12" presetID="6" presetClass="emph" presetSubtype="0" fill="hold" nodeType="withEffect">
                                  <p:stCondLst>
                                    <p:cond delay="200"/>
                                  </p:stCondLst>
                                  <p:childTnLst>
                                    <p:animScale>
                                      <p:cBhvr>
                                        <p:cTn id="13" dur="200" fill="hold"/>
                                        <p:tgtEl>
                                          <p:spTgt spid="4"/>
                                        </p:tgtEl>
                                      </p:cBhvr>
                                      <p:by x="90000" y="90000"/>
                                    </p:animScale>
                                  </p:childTnLst>
                                </p:cTn>
                              </p:par>
                              <p:par>
                                <p:cTn id="14" presetID="6" presetClass="emph" presetSubtype="0" fill="hold" nodeType="withEffect">
                                  <p:stCondLst>
                                    <p:cond delay="400"/>
                                  </p:stCondLst>
                                  <p:childTnLst>
                                    <p:animScale>
                                      <p:cBhvr>
                                        <p:cTn id="15" dur="100" fill="hold"/>
                                        <p:tgtEl>
                                          <p:spTgt spid="4"/>
                                        </p:tgtEl>
                                      </p:cBhvr>
                                      <p:by x="105000" y="105000"/>
                                    </p:animScale>
                                  </p:childTnLst>
                                </p:cTn>
                              </p:par>
                              <p:par>
                                <p:cTn id="16" presetID="6" presetClass="emph" presetSubtype="0" fill="hold" nodeType="withEffect">
                                  <p:stCondLst>
                                    <p:cond delay="500"/>
                                  </p:stCondLst>
                                  <p:childTnLst>
                                    <p:animScale>
                                      <p:cBhvr>
                                        <p:cTn id="17" dur="200" fill="hold"/>
                                        <p:tgtEl>
                                          <p:spTgt spid="4"/>
                                        </p:tgtEl>
                                      </p:cBhvr>
                                      <p:by x="95000" y="95000"/>
                                    </p:animScale>
                                  </p:childTnLst>
                                </p:cTn>
                              </p:par>
                            </p:childTnLst>
                          </p:cTn>
                        </p:par>
                        <p:par>
                          <p:cTn id="18" fill="hold">
                            <p:stCondLst>
                              <p:cond delay="500"/>
                            </p:stCondLst>
                            <p:childTnLst>
                              <p:par>
                                <p:cTn id="19" presetID="16" presetClass="entr" presetSubtype="42" fill="hold" nodeType="after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barn(outHorizontal)">
                                      <p:cBhvr>
                                        <p:cTn id="21" dur="500"/>
                                        <p:tgtEl>
                                          <p:spTgt spid="57"/>
                                        </p:tgtEl>
                                      </p:cBhvr>
                                    </p:animEffect>
                                  </p:childTnLst>
                                </p:cTn>
                              </p:par>
                            </p:childTnLst>
                          </p:cTn>
                        </p:par>
                        <p:par>
                          <p:cTn id="22" fill="hold">
                            <p:stCondLst>
                              <p:cond delay="1000"/>
                            </p:stCondLst>
                            <p:childTnLst>
                              <p:par>
                                <p:cTn id="23" presetID="12" presetClass="entr" presetSubtype="2"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p:tgtEl>
                                          <p:spTgt spid="9"/>
                                        </p:tgtEl>
                                        <p:attrNameLst>
                                          <p:attrName>ppt_x</p:attrName>
                                        </p:attrNameLst>
                                      </p:cBhvr>
                                      <p:tavLst>
                                        <p:tav tm="0">
                                          <p:val>
                                            <p:strVal val="#ppt_x+#ppt_w*1.125000"/>
                                          </p:val>
                                        </p:tav>
                                        <p:tav tm="100000">
                                          <p:val>
                                            <p:strVal val="#ppt_x"/>
                                          </p:val>
                                        </p:tav>
                                      </p:tavLst>
                                    </p:anim>
                                    <p:animEffect transition="in" filter="wipe(left)">
                                      <p:cBhvr>
                                        <p:cTn id="26" dur="500"/>
                                        <p:tgtEl>
                                          <p:spTgt spid="9"/>
                                        </p:tgtEl>
                                      </p:cBhvr>
                                    </p:animEffect>
                                  </p:childTnLst>
                                </p:cTn>
                              </p:par>
                              <p:par>
                                <p:cTn id="27" presetID="12" presetClass="entr" presetSubtype="8"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p:tgtEl>
                                          <p:spTgt spid="37"/>
                                        </p:tgtEl>
                                        <p:attrNameLst>
                                          <p:attrName>ppt_x</p:attrName>
                                        </p:attrNameLst>
                                      </p:cBhvr>
                                      <p:tavLst>
                                        <p:tav tm="0">
                                          <p:val>
                                            <p:strVal val="#ppt_x-#ppt_w*1.125000"/>
                                          </p:val>
                                        </p:tav>
                                        <p:tav tm="100000">
                                          <p:val>
                                            <p:strVal val="#ppt_x"/>
                                          </p:val>
                                        </p:tav>
                                      </p:tavLst>
                                    </p:anim>
                                    <p:animEffect transition="in" filter="wipe(right)">
                                      <p:cBhvr>
                                        <p:cTn id="30" dur="500"/>
                                        <p:tgtEl>
                                          <p:spTgt spid="37"/>
                                        </p:tgtEl>
                                      </p:cBhvr>
                                    </p:animEffect>
                                  </p:childTnLst>
                                </p:cTn>
                              </p:par>
                            </p:childTnLst>
                          </p:cTn>
                        </p:par>
                        <p:par>
                          <p:cTn id="31" fill="hold">
                            <p:stCondLst>
                              <p:cond delay="1500"/>
                            </p:stCondLst>
                            <p:childTnLst>
                              <p:par>
                                <p:cTn id="32" presetID="12" presetClass="entr" presetSubtype="2"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p:tgtEl>
                                          <p:spTgt spid="16"/>
                                        </p:tgtEl>
                                        <p:attrNameLst>
                                          <p:attrName>ppt_x</p:attrName>
                                        </p:attrNameLst>
                                      </p:cBhvr>
                                      <p:tavLst>
                                        <p:tav tm="0">
                                          <p:val>
                                            <p:strVal val="#ppt_x+#ppt_w*1.125000"/>
                                          </p:val>
                                        </p:tav>
                                        <p:tav tm="100000">
                                          <p:val>
                                            <p:strVal val="#ppt_x"/>
                                          </p:val>
                                        </p:tav>
                                      </p:tavLst>
                                    </p:anim>
                                    <p:animEffect transition="in" filter="wipe(left)">
                                      <p:cBhvr>
                                        <p:cTn id="35" dur="500"/>
                                        <p:tgtEl>
                                          <p:spTgt spid="16"/>
                                        </p:tgtEl>
                                      </p:cBhvr>
                                    </p:animEffect>
                                  </p:childTnLst>
                                </p:cTn>
                              </p:par>
                            </p:childTnLst>
                          </p:cTn>
                        </p:par>
                        <p:par>
                          <p:cTn id="36" fill="hold">
                            <p:stCondLst>
                              <p:cond delay="2000"/>
                            </p:stCondLst>
                            <p:childTnLst>
                              <p:par>
                                <p:cTn id="37" presetID="12" presetClass="entr" presetSubtype="2" fill="hold" nodeType="after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p:tgtEl>
                                          <p:spTgt spid="23"/>
                                        </p:tgtEl>
                                        <p:attrNameLst>
                                          <p:attrName>ppt_x</p:attrName>
                                        </p:attrNameLst>
                                      </p:cBhvr>
                                      <p:tavLst>
                                        <p:tav tm="0">
                                          <p:val>
                                            <p:strVal val="#ppt_x+#ppt_w*1.125000"/>
                                          </p:val>
                                        </p:tav>
                                        <p:tav tm="100000">
                                          <p:val>
                                            <p:strVal val="#ppt_x"/>
                                          </p:val>
                                        </p:tav>
                                      </p:tavLst>
                                    </p:anim>
                                    <p:animEffect transition="in" filter="wipe(left)">
                                      <p:cBhvr>
                                        <p:cTn id="40" dur="500"/>
                                        <p:tgtEl>
                                          <p:spTgt spid="23"/>
                                        </p:tgtEl>
                                      </p:cBhvr>
                                    </p:animEffect>
                                  </p:childTnLst>
                                </p:cTn>
                              </p:par>
                              <p:par>
                                <p:cTn id="41" presetID="12" presetClass="entr" presetSubtype="8" fill="hold" nodeType="with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500"/>
                                        <p:tgtEl>
                                          <p:spTgt spid="47"/>
                                        </p:tgtEl>
                                        <p:attrNameLst>
                                          <p:attrName>ppt_x</p:attrName>
                                        </p:attrNameLst>
                                      </p:cBhvr>
                                      <p:tavLst>
                                        <p:tav tm="0">
                                          <p:val>
                                            <p:strVal val="#ppt_x-#ppt_w*1.125000"/>
                                          </p:val>
                                        </p:tav>
                                        <p:tav tm="100000">
                                          <p:val>
                                            <p:strVal val="#ppt_x"/>
                                          </p:val>
                                        </p:tav>
                                      </p:tavLst>
                                    </p:anim>
                                    <p:animEffect transition="in" filter="wipe(right)">
                                      <p:cBhvr>
                                        <p:cTn id="4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54974"/>
            <a:ext cx="9144000" cy="657592"/>
            <a:chOff x="3129129" y="1121776"/>
            <a:chExt cx="5933741" cy="1171624"/>
          </a:xfrm>
          <a:solidFill>
            <a:schemeClr val="accent1">
              <a:lumMod val="75000"/>
            </a:schemeClr>
          </a:solidFill>
        </p:grpSpPr>
        <p:sp>
          <p:nvSpPr>
            <p:cNvPr id="1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bg1"/>
                  </a:solidFill>
                  <a:latin typeface="Times New Roman" panose="02020603050405020304" pitchFamily="18" charset="0"/>
                  <a:cs typeface="Times New Roman" panose="02020603050405020304" pitchFamily="18" charset="0"/>
                </a:rPr>
                <a:t>Mảng/Danh Sách Trong Java</a:t>
              </a:r>
              <a:endParaRPr lang="zh-CN" altLang="en-US" sz="2800" b="1">
                <a:solidFill>
                  <a:schemeClr val="bg1"/>
                </a:solidFill>
                <a:latin typeface="Times New Roman" panose="02020603050405020304" pitchFamily="18" charset="0"/>
                <a:cs typeface="Times New Roman" panose="02020603050405020304" pitchFamily="18" charset="0"/>
              </a:endParaRPr>
            </a:p>
          </p:txBody>
        </p:sp>
      </p:grpSp>
      <p:grpSp>
        <p:nvGrpSpPr>
          <p:cNvPr id="21" name="组合 20"/>
          <p:cNvGrpSpPr/>
          <p:nvPr/>
        </p:nvGrpSpPr>
        <p:grpSpPr>
          <a:xfrm>
            <a:off x="153893" y="7893"/>
            <a:ext cx="958628" cy="960120"/>
            <a:chOff x="3150396" y="933507"/>
            <a:chExt cx="1350360" cy="1758295"/>
          </a:xfrm>
        </p:grpSpPr>
        <p:grpSp>
          <p:nvGrpSpPr>
            <p:cNvPr id="22" name="组合 21"/>
            <p:cNvGrpSpPr/>
            <p:nvPr/>
          </p:nvGrpSpPr>
          <p:grpSpPr>
            <a:xfrm>
              <a:off x="3150396" y="933507"/>
              <a:ext cx="1350360" cy="1758295"/>
              <a:chOff x="3222820" y="1148080"/>
              <a:chExt cx="1284820" cy="1672959"/>
            </a:xfrm>
          </p:grpSpPr>
          <p:grpSp>
            <p:nvGrpSpPr>
              <p:cNvPr id="26" name="组合 25"/>
              <p:cNvGrpSpPr/>
              <p:nvPr/>
            </p:nvGrpSpPr>
            <p:grpSpPr>
              <a:xfrm>
                <a:off x="3283275" y="1217897"/>
                <a:ext cx="1219082" cy="1603142"/>
                <a:chOff x="7134179" y="2788658"/>
                <a:chExt cx="2190439" cy="2880512"/>
              </a:xfrm>
            </p:grpSpPr>
            <p:sp>
              <p:nvSpPr>
                <p:cNvPr id="28"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467445" y="1147356"/>
              <a:ext cx="774243" cy="720610"/>
            </a:xfrm>
            <a:prstGeom prst="rect">
              <a:avLst/>
            </a:prstGeom>
            <a:noFill/>
          </p:spPr>
          <p:txBody>
            <a:bodyPr wrap="square" rtlCol="0">
              <a:spAutoFit/>
            </a:bodyPr>
            <a:lstStyle/>
            <a:p>
              <a:r>
                <a:rPr lang="en-US" altLang="zh-CN"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pic>
        <p:nvPicPr>
          <p:cNvPr id="3" name="Picture 2">
            <a:extLst>
              <a:ext uri="{FF2B5EF4-FFF2-40B4-BE49-F238E27FC236}">
                <a16:creationId xmlns:a16="http://schemas.microsoft.com/office/drawing/2014/main" id="{92B7D267-7249-4DC4-9555-768AC34808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6363" y="786450"/>
            <a:ext cx="6311274" cy="4357050"/>
          </a:xfrm>
          <a:prstGeom prst="rect">
            <a:avLst/>
          </a:prstGeom>
        </p:spPr>
      </p:pic>
    </p:spTree>
    <p:extLst>
      <p:ext uri="{BB962C8B-B14F-4D97-AF65-F5344CB8AC3E}">
        <p14:creationId xmlns:p14="http://schemas.microsoft.com/office/powerpoint/2010/main" val="268388984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54974"/>
            <a:ext cx="9144000" cy="657592"/>
            <a:chOff x="3129129" y="1121776"/>
            <a:chExt cx="5933741" cy="1171624"/>
          </a:xfrm>
          <a:solidFill>
            <a:schemeClr val="accent1">
              <a:lumMod val="75000"/>
            </a:schemeClr>
          </a:solidFill>
        </p:grpSpPr>
        <p:sp>
          <p:nvSpPr>
            <p:cNvPr id="1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bg1"/>
                  </a:solidFill>
                  <a:latin typeface="Times New Roman" panose="02020603050405020304" pitchFamily="18" charset="0"/>
                  <a:cs typeface="Times New Roman" panose="02020603050405020304" pitchFamily="18" charset="0"/>
                </a:rPr>
                <a:t>Mảng/Danh Sách Trong Java</a:t>
              </a:r>
              <a:endParaRPr lang="zh-CN" altLang="en-US" sz="2800" b="1">
                <a:solidFill>
                  <a:schemeClr val="bg1"/>
                </a:solidFill>
                <a:latin typeface="Times New Roman" panose="02020603050405020304" pitchFamily="18" charset="0"/>
                <a:cs typeface="Times New Roman" panose="02020603050405020304" pitchFamily="18" charset="0"/>
              </a:endParaRPr>
            </a:p>
          </p:txBody>
        </p:sp>
      </p:grpSp>
      <p:grpSp>
        <p:nvGrpSpPr>
          <p:cNvPr id="21" name="组合 20"/>
          <p:cNvGrpSpPr/>
          <p:nvPr/>
        </p:nvGrpSpPr>
        <p:grpSpPr>
          <a:xfrm>
            <a:off x="153893" y="7893"/>
            <a:ext cx="958628" cy="960120"/>
            <a:chOff x="3150396" y="933507"/>
            <a:chExt cx="1350360" cy="1758295"/>
          </a:xfrm>
        </p:grpSpPr>
        <p:grpSp>
          <p:nvGrpSpPr>
            <p:cNvPr id="22" name="组合 21"/>
            <p:cNvGrpSpPr/>
            <p:nvPr/>
          </p:nvGrpSpPr>
          <p:grpSpPr>
            <a:xfrm>
              <a:off x="3150396" y="933507"/>
              <a:ext cx="1350360" cy="1758295"/>
              <a:chOff x="3222820" y="1148080"/>
              <a:chExt cx="1284820" cy="1672959"/>
            </a:xfrm>
          </p:grpSpPr>
          <p:grpSp>
            <p:nvGrpSpPr>
              <p:cNvPr id="26" name="组合 25"/>
              <p:cNvGrpSpPr/>
              <p:nvPr/>
            </p:nvGrpSpPr>
            <p:grpSpPr>
              <a:xfrm>
                <a:off x="3283275" y="1217897"/>
                <a:ext cx="1219082" cy="1603142"/>
                <a:chOff x="7134179" y="2788658"/>
                <a:chExt cx="2190439" cy="2880512"/>
              </a:xfrm>
            </p:grpSpPr>
            <p:sp>
              <p:nvSpPr>
                <p:cNvPr id="28"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467445" y="1147356"/>
              <a:ext cx="774243" cy="720610"/>
            </a:xfrm>
            <a:prstGeom prst="rect">
              <a:avLst/>
            </a:prstGeom>
            <a:noFill/>
          </p:spPr>
          <p:txBody>
            <a:bodyPr wrap="square" rtlCol="0">
              <a:spAutoFit/>
            </a:bodyPr>
            <a:lstStyle/>
            <a:p>
              <a:r>
                <a:rPr lang="en-US" altLang="zh-CN"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pic>
        <p:nvPicPr>
          <p:cNvPr id="3" name="Picture 2">
            <a:extLst>
              <a:ext uri="{FF2B5EF4-FFF2-40B4-BE49-F238E27FC236}">
                <a16:creationId xmlns:a16="http://schemas.microsoft.com/office/drawing/2014/main" id="{7C3FD4BB-FAD2-4D73-ACD1-5A79260C16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0963" y="719831"/>
            <a:ext cx="6322073" cy="4352627"/>
          </a:xfrm>
          <a:prstGeom prst="rect">
            <a:avLst/>
          </a:prstGeom>
        </p:spPr>
      </p:pic>
    </p:spTree>
    <p:extLst>
      <p:ext uri="{BB962C8B-B14F-4D97-AF65-F5344CB8AC3E}">
        <p14:creationId xmlns:p14="http://schemas.microsoft.com/office/powerpoint/2010/main" val="116164421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0" y="22088"/>
            <a:ext cx="9144000" cy="674550"/>
            <a:chOff x="3129129" y="1121776"/>
            <a:chExt cx="6189792" cy="1171624"/>
          </a:xfrm>
        </p:grpSpPr>
        <p:sp>
          <p:nvSpPr>
            <p:cNvPr id="79"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0"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String (Chuỗi) Trong Java</a:t>
              </a:r>
              <a:endParaRPr lang="zh-CN" altLang="en-US"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81" name="组合 80"/>
          <p:cNvGrpSpPr/>
          <p:nvPr/>
        </p:nvGrpSpPr>
        <p:grpSpPr>
          <a:xfrm>
            <a:off x="112093" y="-66132"/>
            <a:ext cx="887466" cy="1098450"/>
            <a:chOff x="3149762" y="916761"/>
            <a:chExt cx="1351556" cy="1771661"/>
          </a:xfrm>
        </p:grpSpPr>
        <p:grpSp>
          <p:nvGrpSpPr>
            <p:cNvPr id="82" name="组合 81"/>
            <p:cNvGrpSpPr/>
            <p:nvPr/>
          </p:nvGrpSpPr>
          <p:grpSpPr>
            <a:xfrm>
              <a:off x="3149762" y="916761"/>
              <a:ext cx="1351556" cy="1771661"/>
              <a:chOff x="3222217" y="1132147"/>
              <a:chExt cx="1285958" cy="1685676"/>
            </a:xfrm>
          </p:grpSpPr>
          <p:grpSp>
            <p:nvGrpSpPr>
              <p:cNvPr id="86" name="组合 85"/>
              <p:cNvGrpSpPr/>
              <p:nvPr/>
            </p:nvGrpSpPr>
            <p:grpSpPr>
              <a:xfrm>
                <a:off x="3289093" y="1214680"/>
                <a:ext cx="1219082" cy="1603143"/>
                <a:chOff x="7144634" y="2782876"/>
                <a:chExt cx="2190439" cy="2880513"/>
              </a:xfrm>
            </p:grpSpPr>
            <p:sp>
              <p:nvSpPr>
                <p:cNvPr id="88"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89"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90"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87"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4" name="文本框 83"/>
            <p:cNvSpPr txBox="1"/>
            <p:nvPr/>
          </p:nvSpPr>
          <p:spPr>
            <a:xfrm>
              <a:off x="3437819" y="1212512"/>
              <a:ext cx="774240" cy="633453"/>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pic>
        <p:nvPicPr>
          <p:cNvPr id="3" name="Picture 2">
            <a:extLst>
              <a:ext uri="{FF2B5EF4-FFF2-40B4-BE49-F238E27FC236}">
                <a16:creationId xmlns:a16="http://schemas.microsoft.com/office/drawing/2014/main" id="{95364046-FA8D-4936-B02B-93DC48B7C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733" y="729667"/>
            <a:ext cx="6476533" cy="4413833"/>
          </a:xfrm>
          <a:prstGeom prst="rect">
            <a:avLst/>
          </a:prstGeom>
        </p:spPr>
      </p:pic>
    </p:spTree>
    <p:extLst>
      <p:ext uri="{BB962C8B-B14F-4D97-AF65-F5344CB8AC3E}">
        <p14:creationId xmlns:p14="http://schemas.microsoft.com/office/powerpoint/2010/main" val="343651548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1+#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0" y="22088"/>
            <a:ext cx="9144000" cy="674550"/>
            <a:chOff x="3129129" y="1121776"/>
            <a:chExt cx="6189792" cy="1171624"/>
          </a:xfrm>
        </p:grpSpPr>
        <p:sp>
          <p:nvSpPr>
            <p:cNvPr id="79"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0"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String (Chuỗi) Trong Java</a:t>
              </a:r>
              <a:endParaRPr lang="zh-CN" altLang="en-US"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81" name="组合 80"/>
          <p:cNvGrpSpPr/>
          <p:nvPr/>
        </p:nvGrpSpPr>
        <p:grpSpPr>
          <a:xfrm>
            <a:off x="112093" y="-66132"/>
            <a:ext cx="887466" cy="1098450"/>
            <a:chOff x="3149762" y="916761"/>
            <a:chExt cx="1351556" cy="1771661"/>
          </a:xfrm>
        </p:grpSpPr>
        <p:grpSp>
          <p:nvGrpSpPr>
            <p:cNvPr id="82" name="组合 81"/>
            <p:cNvGrpSpPr/>
            <p:nvPr/>
          </p:nvGrpSpPr>
          <p:grpSpPr>
            <a:xfrm>
              <a:off x="3149762" y="916761"/>
              <a:ext cx="1351556" cy="1771661"/>
              <a:chOff x="3222217" y="1132147"/>
              <a:chExt cx="1285958" cy="1685676"/>
            </a:xfrm>
          </p:grpSpPr>
          <p:grpSp>
            <p:nvGrpSpPr>
              <p:cNvPr id="86" name="组合 85"/>
              <p:cNvGrpSpPr/>
              <p:nvPr/>
            </p:nvGrpSpPr>
            <p:grpSpPr>
              <a:xfrm>
                <a:off x="3289093" y="1214680"/>
                <a:ext cx="1219082" cy="1603143"/>
                <a:chOff x="7144634" y="2782876"/>
                <a:chExt cx="2190439" cy="2880513"/>
              </a:xfrm>
            </p:grpSpPr>
            <p:sp>
              <p:nvSpPr>
                <p:cNvPr id="88"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89"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90"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87"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4" name="文本框 83"/>
            <p:cNvSpPr txBox="1"/>
            <p:nvPr/>
          </p:nvSpPr>
          <p:spPr>
            <a:xfrm>
              <a:off x="3437819" y="1212512"/>
              <a:ext cx="774240" cy="633453"/>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pic>
        <p:nvPicPr>
          <p:cNvPr id="5" name="Picture 4">
            <a:extLst>
              <a:ext uri="{FF2B5EF4-FFF2-40B4-BE49-F238E27FC236}">
                <a16:creationId xmlns:a16="http://schemas.microsoft.com/office/drawing/2014/main" id="{C1D6ACE7-2EAE-4F10-AE6B-29570B1E1D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622" y="1176780"/>
            <a:ext cx="7624756" cy="3416286"/>
          </a:xfrm>
          <a:prstGeom prst="rect">
            <a:avLst/>
          </a:prstGeom>
        </p:spPr>
      </p:pic>
    </p:spTree>
    <p:extLst>
      <p:ext uri="{BB962C8B-B14F-4D97-AF65-F5344CB8AC3E}">
        <p14:creationId xmlns:p14="http://schemas.microsoft.com/office/powerpoint/2010/main" val="271822217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1+#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0" y="22088"/>
            <a:ext cx="9144000" cy="674550"/>
            <a:chOff x="3129129" y="1121776"/>
            <a:chExt cx="6189792" cy="1171624"/>
          </a:xfrm>
        </p:grpSpPr>
        <p:sp>
          <p:nvSpPr>
            <p:cNvPr id="79"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0"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String (Chuỗi) Trong Java</a:t>
              </a:r>
              <a:endParaRPr lang="zh-CN" altLang="en-US"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81" name="组合 80"/>
          <p:cNvGrpSpPr/>
          <p:nvPr/>
        </p:nvGrpSpPr>
        <p:grpSpPr>
          <a:xfrm>
            <a:off x="112093" y="-66132"/>
            <a:ext cx="887466" cy="1098450"/>
            <a:chOff x="3149762" y="916761"/>
            <a:chExt cx="1351556" cy="1771661"/>
          </a:xfrm>
        </p:grpSpPr>
        <p:grpSp>
          <p:nvGrpSpPr>
            <p:cNvPr id="82" name="组合 81"/>
            <p:cNvGrpSpPr/>
            <p:nvPr/>
          </p:nvGrpSpPr>
          <p:grpSpPr>
            <a:xfrm>
              <a:off x="3149762" y="916761"/>
              <a:ext cx="1351556" cy="1771661"/>
              <a:chOff x="3222217" y="1132147"/>
              <a:chExt cx="1285958" cy="1685676"/>
            </a:xfrm>
          </p:grpSpPr>
          <p:grpSp>
            <p:nvGrpSpPr>
              <p:cNvPr id="86" name="组合 85"/>
              <p:cNvGrpSpPr/>
              <p:nvPr/>
            </p:nvGrpSpPr>
            <p:grpSpPr>
              <a:xfrm>
                <a:off x="3289093" y="1214680"/>
                <a:ext cx="1219082" cy="1603143"/>
                <a:chOff x="7144634" y="2782876"/>
                <a:chExt cx="2190439" cy="2880513"/>
              </a:xfrm>
            </p:grpSpPr>
            <p:sp>
              <p:nvSpPr>
                <p:cNvPr id="88"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89"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90"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87"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4" name="文本框 83"/>
            <p:cNvSpPr txBox="1"/>
            <p:nvPr/>
          </p:nvSpPr>
          <p:spPr>
            <a:xfrm>
              <a:off x="3437819" y="1212512"/>
              <a:ext cx="774240" cy="633453"/>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pic>
        <p:nvPicPr>
          <p:cNvPr id="3" name="Picture 2">
            <a:extLst>
              <a:ext uri="{FF2B5EF4-FFF2-40B4-BE49-F238E27FC236}">
                <a16:creationId xmlns:a16="http://schemas.microsoft.com/office/drawing/2014/main" id="{74614577-1BE9-4E50-95D0-FCAFDA58A4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3731" y="784858"/>
            <a:ext cx="6276538" cy="4358642"/>
          </a:xfrm>
          <a:prstGeom prst="rect">
            <a:avLst/>
          </a:prstGeom>
        </p:spPr>
      </p:pic>
    </p:spTree>
    <p:extLst>
      <p:ext uri="{BB962C8B-B14F-4D97-AF65-F5344CB8AC3E}">
        <p14:creationId xmlns:p14="http://schemas.microsoft.com/office/powerpoint/2010/main" val="375606232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1+#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0" y="22088"/>
            <a:ext cx="9144000" cy="674550"/>
            <a:chOff x="3129129" y="1121776"/>
            <a:chExt cx="6189792" cy="1171624"/>
          </a:xfrm>
        </p:grpSpPr>
        <p:sp>
          <p:nvSpPr>
            <p:cNvPr id="79"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0"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String (Chuỗi) Trong Java</a:t>
              </a:r>
              <a:endParaRPr lang="zh-CN" altLang="en-US"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81" name="组合 80"/>
          <p:cNvGrpSpPr/>
          <p:nvPr/>
        </p:nvGrpSpPr>
        <p:grpSpPr>
          <a:xfrm>
            <a:off x="112093" y="-66132"/>
            <a:ext cx="887466" cy="1098450"/>
            <a:chOff x="3149762" y="916761"/>
            <a:chExt cx="1351556" cy="1771661"/>
          </a:xfrm>
        </p:grpSpPr>
        <p:grpSp>
          <p:nvGrpSpPr>
            <p:cNvPr id="82" name="组合 81"/>
            <p:cNvGrpSpPr/>
            <p:nvPr/>
          </p:nvGrpSpPr>
          <p:grpSpPr>
            <a:xfrm>
              <a:off x="3149762" y="916761"/>
              <a:ext cx="1351556" cy="1771661"/>
              <a:chOff x="3222217" y="1132147"/>
              <a:chExt cx="1285958" cy="1685676"/>
            </a:xfrm>
          </p:grpSpPr>
          <p:grpSp>
            <p:nvGrpSpPr>
              <p:cNvPr id="86" name="组合 85"/>
              <p:cNvGrpSpPr/>
              <p:nvPr/>
            </p:nvGrpSpPr>
            <p:grpSpPr>
              <a:xfrm>
                <a:off x="3289093" y="1214680"/>
                <a:ext cx="1219082" cy="1603143"/>
                <a:chOff x="7144634" y="2782876"/>
                <a:chExt cx="2190439" cy="2880513"/>
              </a:xfrm>
            </p:grpSpPr>
            <p:sp>
              <p:nvSpPr>
                <p:cNvPr id="88"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89"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90"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87"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4" name="文本框 83"/>
            <p:cNvSpPr txBox="1"/>
            <p:nvPr/>
          </p:nvSpPr>
          <p:spPr>
            <a:xfrm>
              <a:off x="3437819" y="1212512"/>
              <a:ext cx="774240" cy="633453"/>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pic>
        <p:nvPicPr>
          <p:cNvPr id="3" name="Picture 2">
            <a:extLst>
              <a:ext uri="{FF2B5EF4-FFF2-40B4-BE49-F238E27FC236}">
                <a16:creationId xmlns:a16="http://schemas.microsoft.com/office/drawing/2014/main" id="{F92E31C8-D916-428E-A964-BEDB5C0271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2063" y="673229"/>
            <a:ext cx="6039873" cy="4372394"/>
          </a:xfrm>
          <a:prstGeom prst="rect">
            <a:avLst/>
          </a:prstGeom>
        </p:spPr>
      </p:pic>
    </p:spTree>
    <p:extLst>
      <p:ext uri="{BB962C8B-B14F-4D97-AF65-F5344CB8AC3E}">
        <p14:creationId xmlns:p14="http://schemas.microsoft.com/office/powerpoint/2010/main" val="421002806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1+#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0" y="22088"/>
            <a:ext cx="9144000" cy="674550"/>
            <a:chOff x="3129129" y="1121776"/>
            <a:chExt cx="6189792" cy="1171624"/>
          </a:xfrm>
        </p:grpSpPr>
        <p:sp>
          <p:nvSpPr>
            <p:cNvPr id="79"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0"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String (Chuỗi) Trong Java</a:t>
              </a:r>
              <a:endParaRPr lang="zh-CN" altLang="en-US"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81" name="组合 80"/>
          <p:cNvGrpSpPr/>
          <p:nvPr/>
        </p:nvGrpSpPr>
        <p:grpSpPr>
          <a:xfrm>
            <a:off x="112093" y="-66132"/>
            <a:ext cx="887466" cy="1098450"/>
            <a:chOff x="3149762" y="916761"/>
            <a:chExt cx="1351556" cy="1771661"/>
          </a:xfrm>
        </p:grpSpPr>
        <p:grpSp>
          <p:nvGrpSpPr>
            <p:cNvPr id="82" name="组合 81"/>
            <p:cNvGrpSpPr/>
            <p:nvPr/>
          </p:nvGrpSpPr>
          <p:grpSpPr>
            <a:xfrm>
              <a:off x="3149762" y="916761"/>
              <a:ext cx="1351556" cy="1771661"/>
              <a:chOff x="3222217" y="1132147"/>
              <a:chExt cx="1285958" cy="1685676"/>
            </a:xfrm>
          </p:grpSpPr>
          <p:grpSp>
            <p:nvGrpSpPr>
              <p:cNvPr id="86" name="组合 85"/>
              <p:cNvGrpSpPr/>
              <p:nvPr/>
            </p:nvGrpSpPr>
            <p:grpSpPr>
              <a:xfrm>
                <a:off x="3289093" y="1214680"/>
                <a:ext cx="1219082" cy="1603143"/>
                <a:chOff x="7144634" y="2782876"/>
                <a:chExt cx="2190439" cy="2880513"/>
              </a:xfrm>
            </p:grpSpPr>
            <p:sp>
              <p:nvSpPr>
                <p:cNvPr id="88"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89"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90"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87"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4" name="文本框 83"/>
            <p:cNvSpPr txBox="1"/>
            <p:nvPr/>
          </p:nvSpPr>
          <p:spPr>
            <a:xfrm>
              <a:off x="3437819" y="1212512"/>
              <a:ext cx="774240" cy="633453"/>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pic>
        <p:nvPicPr>
          <p:cNvPr id="3" name="Picture 2">
            <a:extLst>
              <a:ext uri="{FF2B5EF4-FFF2-40B4-BE49-F238E27FC236}">
                <a16:creationId xmlns:a16="http://schemas.microsoft.com/office/drawing/2014/main" id="{882C1767-6A0C-463F-AFA6-FFCAE7EE9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4941" y="721163"/>
            <a:ext cx="6034117" cy="4358642"/>
          </a:xfrm>
          <a:prstGeom prst="rect">
            <a:avLst/>
          </a:prstGeom>
        </p:spPr>
      </p:pic>
    </p:spTree>
    <p:extLst>
      <p:ext uri="{BB962C8B-B14F-4D97-AF65-F5344CB8AC3E}">
        <p14:creationId xmlns:p14="http://schemas.microsoft.com/office/powerpoint/2010/main" val="262766327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1+#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0" y="22088"/>
            <a:ext cx="9144000" cy="674550"/>
            <a:chOff x="3129129" y="1121776"/>
            <a:chExt cx="6189792" cy="1171624"/>
          </a:xfrm>
        </p:grpSpPr>
        <p:sp>
          <p:nvSpPr>
            <p:cNvPr id="79"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0"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String (Chuỗi) Trong Java</a:t>
              </a:r>
              <a:endParaRPr lang="zh-CN" altLang="en-US"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81" name="组合 80"/>
          <p:cNvGrpSpPr/>
          <p:nvPr/>
        </p:nvGrpSpPr>
        <p:grpSpPr>
          <a:xfrm>
            <a:off x="112093" y="-66132"/>
            <a:ext cx="887466" cy="1098450"/>
            <a:chOff x="3149762" y="916761"/>
            <a:chExt cx="1351556" cy="1771661"/>
          </a:xfrm>
        </p:grpSpPr>
        <p:grpSp>
          <p:nvGrpSpPr>
            <p:cNvPr id="82" name="组合 81"/>
            <p:cNvGrpSpPr/>
            <p:nvPr/>
          </p:nvGrpSpPr>
          <p:grpSpPr>
            <a:xfrm>
              <a:off x="3149762" y="916761"/>
              <a:ext cx="1351556" cy="1771661"/>
              <a:chOff x="3222217" y="1132147"/>
              <a:chExt cx="1285958" cy="1685676"/>
            </a:xfrm>
          </p:grpSpPr>
          <p:grpSp>
            <p:nvGrpSpPr>
              <p:cNvPr id="86" name="组合 85"/>
              <p:cNvGrpSpPr/>
              <p:nvPr/>
            </p:nvGrpSpPr>
            <p:grpSpPr>
              <a:xfrm>
                <a:off x="3289093" y="1214680"/>
                <a:ext cx="1219082" cy="1603143"/>
                <a:chOff x="7144634" y="2782876"/>
                <a:chExt cx="2190439" cy="2880513"/>
              </a:xfrm>
            </p:grpSpPr>
            <p:sp>
              <p:nvSpPr>
                <p:cNvPr id="88"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89"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90"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87"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4" name="文本框 83"/>
            <p:cNvSpPr txBox="1"/>
            <p:nvPr/>
          </p:nvSpPr>
          <p:spPr>
            <a:xfrm>
              <a:off x="3437819" y="1212512"/>
              <a:ext cx="774240" cy="633453"/>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pic>
        <p:nvPicPr>
          <p:cNvPr id="3" name="Picture 2">
            <a:extLst>
              <a:ext uri="{FF2B5EF4-FFF2-40B4-BE49-F238E27FC236}">
                <a16:creationId xmlns:a16="http://schemas.microsoft.com/office/drawing/2014/main" id="{0855CC37-8458-4B38-9E8F-9658076ABE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9007" y="762770"/>
            <a:ext cx="5945985" cy="4358642"/>
          </a:xfrm>
          <a:prstGeom prst="rect">
            <a:avLst/>
          </a:prstGeom>
        </p:spPr>
      </p:pic>
    </p:spTree>
    <p:extLst>
      <p:ext uri="{BB962C8B-B14F-4D97-AF65-F5344CB8AC3E}">
        <p14:creationId xmlns:p14="http://schemas.microsoft.com/office/powerpoint/2010/main" val="346767114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1+#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1"/>
          <p:cNvGrpSpPr/>
          <p:nvPr/>
        </p:nvGrpSpPr>
        <p:grpSpPr>
          <a:xfrm>
            <a:off x="185386" y="1"/>
            <a:ext cx="8889472" cy="701040"/>
            <a:chOff x="3129129" y="1121776"/>
            <a:chExt cx="5933741" cy="1171624"/>
          </a:xfrm>
        </p:grpSpPr>
        <p:sp>
          <p:nvSpPr>
            <p:cNvPr id="29"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30" name="圆角矩形 3"/>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sp>
        <p:nvSpPr>
          <p:cNvPr id="32" name="文本框 14"/>
          <p:cNvSpPr txBox="1"/>
          <p:nvPr/>
        </p:nvSpPr>
        <p:spPr>
          <a:xfrm>
            <a:off x="1557951" y="112295"/>
            <a:ext cx="5522771" cy="461665"/>
          </a:xfrm>
          <a:prstGeom prst="rect">
            <a:avLst/>
          </a:prstGeom>
          <a:noFill/>
        </p:spPr>
        <p:txBody>
          <a:bodyPr wrap="square" rtlCol="0">
            <a:spAutoFit/>
          </a:bodyPr>
          <a:lstStyle/>
          <a:p>
            <a:r>
              <a:rPr lang="en-US" altLang="zh-CN"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StringBuilder Và StringBuffer</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34" name="组合 4"/>
          <p:cNvGrpSpPr/>
          <p:nvPr/>
        </p:nvGrpSpPr>
        <p:grpSpPr>
          <a:xfrm>
            <a:off x="591981" y="-30093"/>
            <a:ext cx="860201" cy="789889"/>
            <a:chOff x="2912215" y="455848"/>
            <a:chExt cx="1066422" cy="1974366"/>
          </a:xfrm>
        </p:grpSpPr>
        <p:grpSp>
          <p:nvGrpSpPr>
            <p:cNvPr id="35" name="组合 5"/>
            <p:cNvGrpSpPr/>
            <p:nvPr/>
          </p:nvGrpSpPr>
          <p:grpSpPr>
            <a:xfrm>
              <a:off x="2912215" y="455848"/>
              <a:ext cx="1066422" cy="1974366"/>
              <a:chOff x="2996200" y="693603"/>
              <a:chExt cx="1014663" cy="1878543"/>
            </a:xfrm>
          </p:grpSpPr>
          <p:sp>
            <p:nvSpPr>
              <p:cNvPr id="41" name="椭圆 13"/>
              <p:cNvSpPr/>
              <p:nvPr/>
            </p:nvSpPr>
            <p:spPr>
              <a:xfrm>
                <a:off x="3120961" y="975274"/>
                <a:ext cx="765141" cy="1292595"/>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38" name="椭圆 10"/>
              <p:cNvSpPr/>
              <p:nvPr/>
            </p:nvSpPr>
            <p:spPr>
              <a:xfrm>
                <a:off x="2996200" y="693603"/>
                <a:ext cx="1014663" cy="1878543"/>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36" name="文本框 7"/>
            <p:cNvSpPr txBox="1"/>
            <p:nvPr/>
          </p:nvSpPr>
          <p:spPr>
            <a:xfrm>
              <a:off x="3058305" y="850449"/>
              <a:ext cx="774239" cy="1153954"/>
            </a:xfrm>
            <a:prstGeom prst="rect">
              <a:avLst/>
            </a:prstGeom>
            <a:noFill/>
          </p:spPr>
          <p:txBody>
            <a:bodyPr wrap="square" rtlCol="0">
              <a:spAutoFit/>
            </a:bodyPr>
            <a:lstStyle/>
            <a:p>
              <a:pPr algn="ctr"/>
              <a:r>
                <a:rPr lang="en-US" altLang="zh-CN" sz="2400">
                  <a:solidFill>
                    <a:srgbClr val="E87071"/>
                  </a:solidFill>
                  <a:latin typeface="Impact" panose="020B0806030902050204" pitchFamily="34" charset="0"/>
                </a:rPr>
                <a:t>04</a:t>
              </a:r>
              <a:endParaRPr lang="zh-CN" altLang="en-US" sz="2400">
                <a:solidFill>
                  <a:srgbClr val="E87071"/>
                </a:solidFill>
                <a:latin typeface="Impact" panose="020B0806030902050204" pitchFamily="34" charset="0"/>
              </a:endParaRPr>
            </a:p>
          </p:txBody>
        </p:sp>
      </p:grpSp>
      <p:sp>
        <p:nvSpPr>
          <p:cNvPr id="3" name="TextBox 2">
            <a:extLst>
              <a:ext uri="{FF2B5EF4-FFF2-40B4-BE49-F238E27FC236}">
                <a16:creationId xmlns:a16="http://schemas.microsoft.com/office/drawing/2014/main" id="{F64D0260-C102-46D4-BAD6-ECD763F7E88D}"/>
              </a:ext>
            </a:extLst>
          </p:cNvPr>
          <p:cNvSpPr txBox="1"/>
          <p:nvPr/>
        </p:nvSpPr>
        <p:spPr>
          <a:xfrm>
            <a:off x="97918" y="799228"/>
            <a:ext cx="8948163" cy="3970318"/>
          </a:xfrm>
          <a:prstGeom prst="rect">
            <a:avLst/>
          </a:prstGeom>
          <a:noFill/>
        </p:spPr>
        <p:txBody>
          <a:bodyPr wrap="square" rtlCol="0">
            <a:spAutoFit/>
          </a:bodyPr>
          <a:lstStyle/>
          <a:p>
            <a:pPr marL="457200" indent="-457200">
              <a:buFont typeface="Wingdings" panose="05000000000000000000" pitchFamily="2" charset="2"/>
              <a:buChar char="v"/>
            </a:pPr>
            <a:r>
              <a:rPr lang="vi-VN" sz="2800">
                <a:latin typeface="+mj-lt"/>
              </a:rPr>
              <a:t>StringBuilder và StringBuffer là khá giống nhau</a:t>
            </a:r>
            <a:r>
              <a:rPr lang="en-US" sz="2800">
                <a:latin typeface="+mj-lt"/>
              </a:rPr>
              <a:t>.</a:t>
            </a:r>
          </a:p>
          <a:p>
            <a:pPr marL="457200" indent="-457200">
              <a:buFont typeface="Wingdings" panose="05000000000000000000" pitchFamily="2" charset="2"/>
              <a:buChar char="v"/>
            </a:pPr>
            <a:r>
              <a:rPr lang="vi-VN" sz="2800">
                <a:latin typeface="+mj-lt"/>
              </a:rPr>
              <a:t>StringBuilder có các phương thức tương tự nhưng không được đồng bộ, vì vậy mà hiệu suất của nó cao hơn, bạn nên sử dụng StringBuilder trong ứng dụng đơn luồng, hoặc sử dụng như một biến địa phương trong một phương thức</a:t>
            </a:r>
            <a:endParaRPr lang="en-US" sz="2800">
              <a:latin typeface="+mj-lt"/>
            </a:endParaRPr>
          </a:p>
          <a:p>
            <a:pPr marL="457200" indent="-457200">
              <a:buFont typeface="Wingdings" panose="05000000000000000000" pitchFamily="2" charset="2"/>
              <a:buChar char="v"/>
            </a:pPr>
            <a:r>
              <a:rPr lang="vi-VN" sz="2800">
                <a:latin typeface="+mj-lt"/>
              </a:rPr>
              <a:t>StringBuffer đã được đồng bộ, nó thích hợp khi làm việc với ứng dụng đa luồng, nhiều luồng có thể truy cập vào một đối tượng StringBuffer cùng lúc.</a:t>
            </a:r>
            <a:endParaRPr lang="en-US" sz="2800">
              <a:latin typeface="+mj-lt"/>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0-#ppt_w/2"/>
                                          </p:val>
                                        </p:tav>
                                        <p:tav tm="100000">
                                          <p:val>
                                            <p:strVal val="#ppt_x"/>
                                          </p:val>
                                        </p:tav>
                                      </p:tavLst>
                                    </p:anim>
                                    <p:anim calcmode="lin" valueType="num">
                                      <p:cBhvr additive="base">
                                        <p:cTn id="13"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1"/>
          <p:cNvGrpSpPr/>
          <p:nvPr/>
        </p:nvGrpSpPr>
        <p:grpSpPr>
          <a:xfrm>
            <a:off x="185386" y="1"/>
            <a:ext cx="8889472" cy="701040"/>
            <a:chOff x="3129129" y="1121776"/>
            <a:chExt cx="5933741" cy="1171624"/>
          </a:xfrm>
        </p:grpSpPr>
        <p:sp>
          <p:nvSpPr>
            <p:cNvPr id="29"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30" name="圆角矩形 3"/>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sp>
        <p:nvSpPr>
          <p:cNvPr id="32" name="文本框 14"/>
          <p:cNvSpPr txBox="1"/>
          <p:nvPr/>
        </p:nvSpPr>
        <p:spPr>
          <a:xfrm>
            <a:off x="1557951" y="112295"/>
            <a:ext cx="5522771" cy="461665"/>
          </a:xfrm>
          <a:prstGeom prst="rect">
            <a:avLst/>
          </a:prstGeom>
          <a:noFill/>
        </p:spPr>
        <p:txBody>
          <a:bodyPr wrap="square" rtlCol="0">
            <a:spAutoFit/>
          </a:bodyPr>
          <a:lstStyle/>
          <a:p>
            <a:r>
              <a:rPr lang="en-US" altLang="zh-CN"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StringBuilder Và StringBuffer</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34" name="组合 4"/>
          <p:cNvGrpSpPr/>
          <p:nvPr/>
        </p:nvGrpSpPr>
        <p:grpSpPr>
          <a:xfrm>
            <a:off x="591981" y="-30093"/>
            <a:ext cx="860201" cy="789889"/>
            <a:chOff x="2912215" y="455848"/>
            <a:chExt cx="1066422" cy="1974366"/>
          </a:xfrm>
        </p:grpSpPr>
        <p:grpSp>
          <p:nvGrpSpPr>
            <p:cNvPr id="35" name="组合 5"/>
            <p:cNvGrpSpPr/>
            <p:nvPr/>
          </p:nvGrpSpPr>
          <p:grpSpPr>
            <a:xfrm>
              <a:off x="2912215" y="455848"/>
              <a:ext cx="1066422" cy="1974366"/>
              <a:chOff x="2996200" y="693603"/>
              <a:chExt cx="1014663" cy="1878543"/>
            </a:xfrm>
          </p:grpSpPr>
          <p:sp>
            <p:nvSpPr>
              <p:cNvPr id="41" name="椭圆 13"/>
              <p:cNvSpPr/>
              <p:nvPr/>
            </p:nvSpPr>
            <p:spPr>
              <a:xfrm>
                <a:off x="3120961" y="975274"/>
                <a:ext cx="765141" cy="1292595"/>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38" name="椭圆 10"/>
              <p:cNvSpPr/>
              <p:nvPr/>
            </p:nvSpPr>
            <p:spPr>
              <a:xfrm>
                <a:off x="2996200" y="693603"/>
                <a:ext cx="1014663" cy="1878543"/>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36" name="文本框 7"/>
            <p:cNvSpPr txBox="1"/>
            <p:nvPr/>
          </p:nvSpPr>
          <p:spPr>
            <a:xfrm>
              <a:off x="3058305" y="850449"/>
              <a:ext cx="774239" cy="1153954"/>
            </a:xfrm>
            <a:prstGeom prst="rect">
              <a:avLst/>
            </a:prstGeom>
            <a:noFill/>
          </p:spPr>
          <p:txBody>
            <a:bodyPr wrap="square" rtlCol="0">
              <a:spAutoFit/>
            </a:bodyPr>
            <a:lstStyle/>
            <a:p>
              <a:pPr algn="ctr"/>
              <a:r>
                <a:rPr lang="en-US" altLang="zh-CN" sz="2400">
                  <a:solidFill>
                    <a:srgbClr val="E87071"/>
                  </a:solidFill>
                  <a:latin typeface="Impact" panose="020B0806030902050204" pitchFamily="34" charset="0"/>
                </a:rPr>
                <a:t>04</a:t>
              </a:r>
              <a:endParaRPr lang="zh-CN" altLang="en-US" sz="2400">
                <a:solidFill>
                  <a:srgbClr val="E87071"/>
                </a:solidFill>
                <a:latin typeface="Impact" panose="020B0806030902050204" pitchFamily="34" charset="0"/>
              </a:endParaRPr>
            </a:p>
          </p:txBody>
        </p:sp>
      </p:grpSp>
      <p:pic>
        <p:nvPicPr>
          <p:cNvPr id="3" name="Picture 2">
            <a:extLst>
              <a:ext uri="{FF2B5EF4-FFF2-40B4-BE49-F238E27FC236}">
                <a16:creationId xmlns:a16="http://schemas.microsoft.com/office/drawing/2014/main" id="{4A1208AD-1D32-4338-AE02-A0876D18A3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510" y="889025"/>
            <a:ext cx="8876348" cy="4112273"/>
          </a:xfrm>
          <a:prstGeom prst="rect">
            <a:avLst/>
          </a:prstGeom>
        </p:spPr>
      </p:pic>
    </p:spTree>
    <p:extLst>
      <p:ext uri="{BB962C8B-B14F-4D97-AF65-F5344CB8AC3E}">
        <p14:creationId xmlns:p14="http://schemas.microsoft.com/office/powerpoint/2010/main" val="316459059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0-#ppt_w/2"/>
                                          </p:val>
                                        </p:tav>
                                        <p:tav tm="100000">
                                          <p:val>
                                            <p:strVal val="#ppt_x"/>
                                          </p:val>
                                        </p:tav>
                                      </p:tavLst>
                                    </p:anim>
                                    <p:anim calcmode="lin" valueType="num">
                                      <p:cBhvr additive="base">
                                        <p:cTn id="13"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8549"/>
            <a:ext cx="9082123" cy="723708"/>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Lệnh Điều Khiển Trong Vòng Lặp</a:t>
              </a:r>
              <a:endParaRPr lang="zh-CN" altLang="en-US"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215235" y="29820"/>
            <a:ext cx="1094841" cy="1001458"/>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rgbClr val="FFC000"/>
                  </a:solidFill>
                  <a:latin typeface="Impact" panose="020B0806030902050204" pitchFamily="34" charset="0"/>
                </a:rPr>
                <a:t>01</a:t>
              </a:r>
              <a:endParaRPr lang="zh-CN" altLang="en-US" sz="2800">
                <a:solidFill>
                  <a:srgbClr val="FFC000"/>
                </a:solidFill>
                <a:latin typeface="Impact" panose="020B0806030902050204" pitchFamily="34" charset="0"/>
              </a:endParaRPr>
            </a:p>
          </p:txBody>
        </p:sp>
      </p:grpSp>
      <p:pic>
        <p:nvPicPr>
          <p:cNvPr id="4" name="Picture 3">
            <a:extLst>
              <a:ext uri="{FF2B5EF4-FFF2-40B4-BE49-F238E27FC236}">
                <a16:creationId xmlns:a16="http://schemas.microsoft.com/office/drawing/2014/main" id="{0227F20D-63C5-49D2-8ED1-0A9495AD87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7780" y="717770"/>
            <a:ext cx="6459928" cy="4425729"/>
          </a:xfrm>
          <a:prstGeom prst="rect">
            <a:avLst/>
          </a:prstGeom>
        </p:spPr>
      </p:pic>
    </p:spTree>
    <p:extLst>
      <p:ext uri="{BB962C8B-B14F-4D97-AF65-F5344CB8AC3E}">
        <p14:creationId xmlns:p14="http://schemas.microsoft.com/office/powerpoint/2010/main" val="108306451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1"/>
          <p:cNvGrpSpPr/>
          <p:nvPr/>
        </p:nvGrpSpPr>
        <p:grpSpPr>
          <a:xfrm>
            <a:off x="185386" y="1"/>
            <a:ext cx="8889472" cy="701040"/>
            <a:chOff x="3129129" y="1121776"/>
            <a:chExt cx="5933741" cy="1171624"/>
          </a:xfrm>
        </p:grpSpPr>
        <p:sp>
          <p:nvSpPr>
            <p:cNvPr id="29"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30" name="圆角矩形 3"/>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sp>
        <p:nvSpPr>
          <p:cNvPr id="32" name="文本框 14"/>
          <p:cNvSpPr txBox="1"/>
          <p:nvPr/>
        </p:nvSpPr>
        <p:spPr>
          <a:xfrm>
            <a:off x="1557951" y="112295"/>
            <a:ext cx="5522771" cy="461665"/>
          </a:xfrm>
          <a:prstGeom prst="rect">
            <a:avLst/>
          </a:prstGeom>
          <a:noFill/>
        </p:spPr>
        <p:txBody>
          <a:bodyPr wrap="square" rtlCol="0">
            <a:spAutoFit/>
          </a:bodyPr>
          <a:lstStyle/>
          <a:p>
            <a:r>
              <a:rPr lang="en-US" altLang="zh-CN" sz="24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Bài</a:t>
            </a:r>
            <a:r>
              <a:rPr lang="en-US" altLang="zh-CN" sz="24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tập</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34" name="组合 4"/>
          <p:cNvGrpSpPr/>
          <p:nvPr/>
        </p:nvGrpSpPr>
        <p:grpSpPr>
          <a:xfrm>
            <a:off x="591981" y="-30093"/>
            <a:ext cx="860201" cy="789889"/>
            <a:chOff x="2912215" y="455848"/>
            <a:chExt cx="1066422" cy="1974366"/>
          </a:xfrm>
        </p:grpSpPr>
        <p:grpSp>
          <p:nvGrpSpPr>
            <p:cNvPr id="35" name="组合 5"/>
            <p:cNvGrpSpPr/>
            <p:nvPr/>
          </p:nvGrpSpPr>
          <p:grpSpPr>
            <a:xfrm>
              <a:off x="2912215" y="455848"/>
              <a:ext cx="1066422" cy="1974366"/>
              <a:chOff x="2996200" y="693603"/>
              <a:chExt cx="1014663" cy="1878543"/>
            </a:xfrm>
          </p:grpSpPr>
          <p:sp>
            <p:nvSpPr>
              <p:cNvPr id="41" name="椭圆 13"/>
              <p:cNvSpPr/>
              <p:nvPr/>
            </p:nvSpPr>
            <p:spPr>
              <a:xfrm>
                <a:off x="3120961" y="975274"/>
                <a:ext cx="765141" cy="1292595"/>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38" name="椭圆 10"/>
              <p:cNvSpPr/>
              <p:nvPr/>
            </p:nvSpPr>
            <p:spPr>
              <a:xfrm>
                <a:off x="2996200" y="693603"/>
                <a:ext cx="1014663" cy="1878543"/>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36" name="文本框 7"/>
            <p:cNvSpPr txBox="1"/>
            <p:nvPr/>
          </p:nvSpPr>
          <p:spPr>
            <a:xfrm>
              <a:off x="3058305" y="850449"/>
              <a:ext cx="774239" cy="1153954"/>
            </a:xfrm>
            <a:prstGeom prst="rect">
              <a:avLst/>
            </a:prstGeom>
            <a:noFill/>
          </p:spPr>
          <p:txBody>
            <a:bodyPr wrap="square" rtlCol="0">
              <a:spAutoFit/>
            </a:bodyPr>
            <a:lstStyle/>
            <a:p>
              <a:pPr algn="ctr"/>
              <a:r>
                <a:rPr lang="en-US" altLang="zh-CN" sz="2400" dirty="0" smtClean="0">
                  <a:solidFill>
                    <a:srgbClr val="E87071"/>
                  </a:solidFill>
                  <a:latin typeface="Impact" panose="020B0806030902050204" pitchFamily="34" charset="0"/>
                </a:rPr>
                <a:t>05</a:t>
              </a:r>
              <a:endParaRPr lang="zh-CN" altLang="en-US" sz="2400" dirty="0">
                <a:solidFill>
                  <a:srgbClr val="E87071"/>
                </a:solidFill>
                <a:latin typeface="Impact" panose="020B0806030902050204" pitchFamily="34" charset="0"/>
              </a:endParaRPr>
            </a:p>
          </p:txBody>
        </p:sp>
      </p:grpSp>
      <p:sp>
        <p:nvSpPr>
          <p:cNvPr id="2" name="Rectangle 1"/>
          <p:cNvSpPr/>
          <p:nvPr/>
        </p:nvSpPr>
        <p:spPr>
          <a:xfrm>
            <a:off x="306000" y="1001858"/>
            <a:ext cx="8398800" cy="3939989"/>
          </a:xfrm>
          <a:prstGeom prst="rect">
            <a:avLst/>
          </a:prstGeom>
        </p:spPr>
        <p:txBody>
          <a:bodyPr wrap="square">
            <a:spAutoFit/>
          </a:bodyPr>
          <a:lstStyle/>
          <a:p>
            <a:pPr>
              <a:lnSpc>
                <a:spcPct val="107000"/>
              </a:lnSpc>
            </a:pPr>
            <a:r>
              <a:rPr lang="en-US" sz="16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Bài</a:t>
            </a:r>
            <a:r>
              <a:rPr lang="en-US" sz="16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tập</a:t>
            </a:r>
            <a:r>
              <a:rPr lang="en-US" sz="16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1:</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Viết</a:t>
            </a:r>
            <a:r>
              <a:rPr lang="en-US" sz="16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chương</a:t>
            </a:r>
            <a:r>
              <a:rPr lang="en-US" sz="16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trình</a:t>
            </a:r>
            <a:r>
              <a:rPr lang="en-US" sz="16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cho</a:t>
            </a:r>
            <a:r>
              <a:rPr lang="en-US" sz="16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phép</a:t>
            </a:r>
            <a:r>
              <a:rPr lang="en-US" sz="16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nhập</a:t>
            </a:r>
            <a:r>
              <a:rPr lang="en-US" sz="16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vào</a:t>
            </a:r>
            <a:r>
              <a:rPr lang="en-US" sz="16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một</a:t>
            </a:r>
            <a:r>
              <a:rPr lang="en-US" sz="16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số</a:t>
            </a:r>
            <a:r>
              <a:rPr lang="en-US" sz="16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nguyên</a:t>
            </a:r>
            <a:r>
              <a:rPr lang="en-US" sz="16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dương</a:t>
            </a:r>
            <a:r>
              <a:rPr lang="en-US" sz="16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n, </a:t>
            </a:r>
            <a:r>
              <a:rPr lang="en-US" sz="16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tính</a:t>
            </a:r>
            <a:r>
              <a:rPr lang="en-US" sz="16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tổng</a:t>
            </a:r>
            <a:r>
              <a:rPr lang="en-US" sz="16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tất</a:t>
            </a:r>
            <a:r>
              <a:rPr lang="en-US" sz="16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cả</a:t>
            </a:r>
            <a:r>
              <a:rPr lang="en-US" sz="16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số</a:t>
            </a:r>
            <a:r>
              <a:rPr lang="en-US" sz="16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chẵn</a:t>
            </a:r>
            <a:r>
              <a:rPr lang="en-US" sz="16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trong</a:t>
            </a:r>
            <a:r>
              <a:rPr lang="en-US" sz="16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khoảng</a:t>
            </a:r>
            <a:r>
              <a:rPr lang="en-US" sz="16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từ</a:t>
            </a:r>
            <a:r>
              <a:rPr lang="en-US" sz="16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0 - n</a:t>
            </a:r>
            <a:r>
              <a:rPr lang="en-US" sz="1600"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a:t>
            </a:r>
          </a:p>
          <a:p>
            <a:r>
              <a:rPr lang="en-US" sz="1600" dirty="0" err="1" smtClean="0">
                <a:latin typeface="Times New Roman" panose="02020603050405020304" pitchFamily="18" charset="0"/>
                <a:cs typeface="Times New Roman" panose="02020603050405020304" pitchFamily="18" charset="0"/>
              </a:rPr>
              <a:t>Bài</a:t>
            </a: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tập</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2:</a:t>
            </a:r>
            <a:endParaRPr lang="en-US"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Viết</a:t>
            </a: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nguyên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tìm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phép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nhân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1 - 20 , </a:t>
            </a:r>
            <a:r>
              <a:rPr lang="en-US" sz="1600" dirty="0" err="1">
                <a:latin typeface="Times New Roman" panose="02020603050405020304" pitchFamily="18" charset="0"/>
                <a:cs typeface="Times New Roman" panose="02020603050405020304" pitchFamily="18" charset="0"/>
              </a:rPr>
              <a:t>sau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đó</a:t>
            </a:r>
            <a:r>
              <a:rPr lang="en-US" sz="1600" dirty="0">
                <a:latin typeface="Times New Roman" panose="02020603050405020304" pitchFamily="18" charset="0"/>
                <a:cs typeface="Times New Roman" panose="02020603050405020304" pitchFamily="18" charset="0"/>
              </a:rPr>
              <a:t> in </a:t>
            </a:r>
            <a:r>
              <a:rPr lang="en-US" sz="1600" dirty="0" err="1">
                <a:latin typeface="Times New Roman" panose="02020603050405020304" pitchFamily="18" charset="0"/>
                <a:cs typeface="Times New Roman" panose="02020603050405020304" pitchFamily="18" charset="0"/>
              </a:rPr>
              <a:t>kết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màn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hình</a:t>
            </a:r>
            <a:r>
              <a:rPr lang="en-US" sz="1600" dirty="0" smtClean="0">
                <a:latin typeface="Times New Roman" panose="02020603050405020304" pitchFamily="18" charset="0"/>
                <a:cs typeface="Times New Roman" panose="02020603050405020304" pitchFamily="18" charset="0"/>
              </a:rPr>
              <a:t>.</a:t>
            </a:r>
          </a:p>
          <a:p>
            <a:endParaRPr lang="en-US" sz="16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Bài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tập</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3:</a:t>
            </a:r>
            <a:endParaRPr lang="en-US" sz="1600" dirty="0">
              <a:latin typeface="Times New Roman" panose="02020603050405020304" pitchFamily="18" charset="0"/>
              <a:cs typeface="Times New Roman" panose="02020603050405020304" pitchFamily="18" charset="0"/>
            </a:endParaRPr>
          </a:p>
          <a:p>
            <a:pPr lvl="0"/>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Viết</a:t>
            </a: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phép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nguyên</a:t>
            </a:r>
            <a:r>
              <a:rPr lang="en-US" sz="1600" dirty="0">
                <a:latin typeface="Times New Roman" panose="02020603050405020304" pitchFamily="18" charset="0"/>
                <a:cs typeface="Times New Roman" panose="02020603050405020304" pitchFamily="18" charset="0"/>
              </a:rPr>
              <a:t> n ( n &lt; 1000 )</a:t>
            </a:r>
          </a:p>
          <a:p>
            <a:pPr lvl="0"/>
            <a:r>
              <a:rPr lang="en-US" sz="1600" dirty="0">
                <a:latin typeface="Times New Roman" panose="02020603050405020304" pitchFamily="18" charset="0"/>
                <a:cs typeface="Times New Roman" panose="02020603050405020304" pitchFamily="18" charset="0"/>
              </a:rPr>
              <a:t>In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nguyên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khoảng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0 - n</a:t>
            </a:r>
            <a:r>
              <a:rPr lang="en-US" sz="1600" dirty="0" smtClean="0">
                <a:latin typeface="Times New Roman" panose="02020603050405020304" pitchFamily="18" charset="0"/>
                <a:cs typeface="Times New Roman" panose="02020603050405020304" pitchFamily="18" charset="0"/>
              </a:rPr>
              <a:t>.</a:t>
            </a:r>
          </a:p>
          <a:p>
            <a:pPr lvl="0"/>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Bài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tập</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4:</a:t>
            </a:r>
            <a:endParaRPr lang="en-US" sz="1600" dirty="0">
              <a:latin typeface="Times New Roman" panose="02020603050405020304" pitchFamily="18" charset="0"/>
              <a:cs typeface="Times New Roman" panose="02020603050405020304" pitchFamily="18" charset="0"/>
            </a:endParaRPr>
          </a:p>
          <a:p>
            <a:pPr lvl="0"/>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Viết</a:t>
            </a: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phép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vào</a:t>
            </a:r>
            <a:r>
              <a:rPr lang="en-US" sz="1600" dirty="0">
                <a:latin typeface="Times New Roman" panose="02020603050405020304" pitchFamily="18" charset="0"/>
                <a:cs typeface="Times New Roman" panose="02020603050405020304" pitchFamily="18" charset="0"/>
              </a:rPr>
              <a:t> n, </a:t>
            </a:r>
            <a:r>
              <a:rPr lang="en-US" sz="1600" dirty="0" err="1">
                <a:latin typeface="Times New Roman" panose="02020603050405020304" pitchFamily="18" charset="0"/>
                <a:cs typeface="Times New Roman" panose="02020603050405020304" pitchFamily="18" charset="0"/>
              </a:rPr>
              <a:t>sau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vào</a:t>
            </a:r>
            <a:r>
              <a:rPr lang="en-US" sz="1600" dirty="0">
                <a:latin typeface="Times New Roman" panose="02020603050405020304" pitchFamily="18" charset="0"/>
                <a:cs typeface="Times New Roman" panose="02020603050405020304" pitchFamily="18" charset="0"/>
              </a:rPr>
              <a:t> n </a:t>
            </a:r>
            <a:r>
              <a:rPr lang="en-US" sz="1600" dirty="0" err="1">
                <a:latin typeface="Times New Roman" panose="02020603050405020304" pitchFamily="18" charset="0"/>
                <a:cs typeface="Times New Roman" panose="02020603050405020304" pitchFamily="18" charset="0"/>
              </a:rPr>
              <a:t>phần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nguyên</a:t>
            </a:r>
            <a:r>
              <a:rPr lang="en-US" sz="1600" dirty="0">
                <a:latin typeface="Times New Roman" panose="02020603050405020304" pitchFamily="18" charset="0"/>
                <a:cs typeface="Times New Roman" panose="02020603050405020304" pitchFamily="18" charset="0"/>
              </a:rPr>
              <a:t>.</a:t>
            </a:r>
          </a:p>
          <a:p>
            <a:r>
              <a:rPr lang="en-US" sz="1600" dirty="0" err="1">
                <a:latin typeface="Times New Roman" panose="02020603050405020304" pitchFamily="18" charset="0"/>
                <a:cs typeface="Times New Roman" panose="02020603050405020304" pitchFamily="18" charset="0"/>
              </a:rPr>
              <a:t>Cuối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cùng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xuất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giá</a:t>
            </a:r>
            <a:r>
              <a:rPr lang="en-US" sz="1600" dirty="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trị</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lớn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nhất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nhỏ</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nhất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và</a:t>
            </a: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trung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mảng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này</a:t>
            </a:r>
            <a:r>
              <a:rPr lang="en-US" sz="1600" dirty="0">
                <a:latin typeface="Times New Roman" panose="02020603050405020304" pitchFamily="18" charset="0"/>
                <a:cs typeface="Times New Roman" panose="02020603050405020304" pitchFamily="18" charset="0"/>
              </a:rPr>
              <a:t>.</a:t>
            </a:r>
          </a:p>
          <a:p>
            <a:endParaRPr lang="en-US" sz="1600"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49116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0-#ppt_w/2"/>
                                          </p:val>
                                        </p:tav>
                                        <p:tav tm="100000">
                                          <p:val>
                                            <p:strVal val="#ppt_x"/>
                                          </p:val>
                                        </p:tav>
                                      </p:tavLst>
                                    </p:anim>
                                    <p:anim calcmode="lin" valueType="num">
                                      <p:cBhvr additive="base">
                                        <p:cTn id="13"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1"/>
          <p:cNvGrpSpPr/>
          <p:nvPr/>
        </p:nvGrpSpPr>
        <p:grpSpPr>
          <a:xfrm>
            <a:off x="185386" y="1"/>
            <a:ext cx="8889472" cy="701040"/>
            <a:chOff x="3129129" y="1121776"/>
            <a:chExt cx="5933741" cy="1171624"/>
          </a:xfrm>
        </p:grpSpPr>
        <p:sp>
          <p:nvSpPr>
            <p:cNvPr id="29"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30" name="圆角矩形 3"/>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sp>
        <p:nvSpPr>
          <p:cNvPr id="32" name="文本框 14"/>
          <p:cNvSpPr txBox="1"/>
          <p:nvPr/>
        </p:nvSpPr>
        <p:spPr>
          <a:xfrm>
            <a:off x="1557951" y="112295"/>
            <a:ext cx="5522771" cy="461665"/>
          </a:xfrm>
          <a:prstGeom prst="rect">
            <a:avLst/>
          </a:prstGeom>
          <a:noFill/>
        </p:spPr>
        <p:txBody>
          <a:bodyPr wrap="square" rtlCol="0">
            <a:spAutoFit/>
          </a:bodyPr>
          <a:lstStyle/>
          <a:p>
            <a:r>
              <a:rPr lang="en-US" altLang="zh-CN" sz="24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Bài</a:t>
            </a:r>
            <a:r>
              <a:rPr lang="en-US" altLang="zh-CN" sz="24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tập</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34" name="组合 4"/>
          <p:cNvGrpSpPr/>
          <p:nvPr/>
        </p:nvGrpSpPr>
        <p:grpSpPr>
          <a:xfrm>
            <a:off x="591981" y="-30093"/>
            <a:ext cx="860201" cy="789889"/>
            <a:chOff x="2912215" y="455848"/>
            <a:chExt cx="1066422" cy="1974366"/>
          </a:xfrm>
        </p:grpSpPr>
        <p:grpSp>
          <p:nvGrpSpPr>
            <p:cNvPr id="35" name="组合 5"/>
            <p:cNvGrpSpPr/>
            <p:nvPr/>
          </p:nvGrpSpPr>
          <p:grpSpPr>
            <a:xfrm>
              <a:off x="2912215" y="455848"/>
              <a:ext cx="1066422" cy="1974366"/>
              <a:chOff x="2996200" y="693603"/>
              <a:chExt cx="1014663" cy="1878543"/>
            </a:xfrm>
          </p:grpSpPr>
          <p:sp>
            <p:nvSpPr>
              <p:cNvPr id="41" name="椭圆 13"/>
              <p:cNvSpPr/>
              <p:nvPr/>
            </p:nvSpPr>
            <p:spPr>
              <a:xfrm>
                <a:off x="3120961" y="975274"/>
                <a:ext cx="765141" cy="1292595"/>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38" name="椭圆 10"/>
              <p:cNvSpPr/>
              <p:nvPr/>
            </p:nvSpPr>
            <p:spPr>
              <a:xfrm>
                <a:off x="2996200" y="693603"/>
                <a:ext cx="1014663" cy="1878543"/>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36" name="文本框 7"/>
            <p:cNvSpPr txBox="1"/>
            <p:nvPr/>
          </p:nvSpPr>
          <p:spPr>
            <a:xfrm>
              <a:off x="3058305" y="850449"/>
              <a:ext cx="774239" cy="1153954"/>
            </a:xfrm>
            <a:prstGeom prst="rect">
              <a:avLst/>
            </a:prstGeom>
            <a:noFill/>
          </p:spPr>
          <p:txBody>
            <a:bodyPr wrap="square" rtlCol="0">
              <a:spAutoFit/>
            </a:bodyPr>
            <a:lstStyle/>
            <a:p>
              <a:pPr algn="ctr"/>
              <a:r>
                <a:rPr lang="en-US" altLang="zh-CN" sz="2400" dirty="0" smtClean="0">
                  <a:solidFill>
                    <a:srgbClr val="E87071"/>
                  </a:solidFill>
                  <a:latin typeface="Impact" panose="020B0806030902050204" pitchFamily="34" charset="0"/>
                </a:rPr>
                <a:t>05</a:t>
              </a:r>
              <a:endParaRPr lang="zh-CN" altLang="en-US" sz="2400" dirty="0">
                <a:solidFill>
                  <a:srgbClr val="E87071"/>
                </a:solidFill>
                <a:latin typeface="Impact" panose="020B0806030902050204" pitchFamily="34" charset="0"/>
              </a:endParaRPr>
            </a:p>
          </p:txBody>
        </p:sp>
      </p:grpSp>
      <p:sp>
        <p:nvSpPr>
          <p:cNvPr id="2" name="Rectangle 1"/>
          <p:cNvSpPr/>
          <p:nvPr/>
        </p:nvSpPr>
        <p:spPr>
          <a:xfrm>
            <a:off x="313200" y="838561"/>
            <a:ext cx="8398800" cy="4247317"/>
          </a:xfrm>
          <a:prstGeom prst="rect">
            <a:avLst/>
          </a:prstGeom>
        </p:spPr>
        <p:txBody>
          <a:bodyPr wrap="square">
            <a:spAutoFit/>
          </a:bodyPr>
          <a:lstStyle/>
          <a:p>
            <a:r>
              <a:rPr lang="en-US" sz="1500" dirty="0" err="1">
                <a:latin typeface="Times New Roman" panose="02020603050405020304" pitchFamily="18" charset="0"/>
                <a:cs typeface="Times New Roman" panose="02020603050405020304" pitchFamily="18" charset="0"/>
              </a:rPr>
              <a:t>Bài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tập</a:t>
            </a:r>
            <a:r>
              <a:rPr lang="en-US"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5</a:t>
            </a:r>
            <a:r>
              <a:rPr lang="en-US" sz="1500" dirty="0" smtClean="0">
                <a:latin typeface="Times New Roman" panose="02020603050405020304" pitchFamily="18" charset="0"/>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a:p>
            <a:pPr lvl="0"/>
            <a:r>
              <a:rPr lang="en-US" sz="1500" dirty="0" err="1">
                <a:latin typeface="Times New Roman" panose="02020603050405020304" pitchFamily="18" charset="0"/>
                <a:cs typeface="Times New Roman" panose="02020603050405020304" pitchFamily="18" charset="0"/>
              </a:rPr>
              <a:t>Viết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chương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trình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phép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người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dùng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nhập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vào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một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chuỗi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sau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nhập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vào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một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ký</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tự</a:t>
            </a:r>
            <a:r>
              <a:rPr lang="en-US" sz="1500" dirty="0">
                <a:latin typeface="Times New Roman" panose="02020603050405020304" pitchFamily="18" charset="0"/>
                <a:cs typeface="Times New Roman" panose="02020603050405020304" pitchFamily="18" charset="0"/>
              </a:rPr>
              <a:t>.</a:t>
            </a:r>
          </a:p>
          <a:p>
            <a:pPr lvl="0"/>
            <a:r>
              <a:rPr lang="en-US" sz="1500" dirty="0" err="1">
                <a:latin typeface="Times New Roman" panose="02020603050405020304" pitchFamily="18" charset="0"/>
                <a:cs typeface="Times New Roman" panose="02020603050405020304" pitchFamily="18" charset="0"/>
              </a:rPr>
              <a:t>Kiểm</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xem</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ký</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tự</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xuất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hiện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trong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chuỗi</a:t>
            </a:r>
            <a:r>
              <a:rPr lang="en-US" sz="1500" dirty="0">
                <a:latin typeface="Times New Roman" panose="02020603050405020304" pitchFamily="18" charset="0"/>
                <a:cs typeface="Times New Roman" panose="02020603050405020304" pitchFamily="18" charset="0"/>
              </a:rPr>
              <a:t> hay </a:t>
            </a:r>
            <a:r>
              <a:rPr lang="en-US" sz="1500" dirty="0" err="1">
                <a:latin typeface="Times New Roman" panose="02020603050405020304" pitchFamily="18" charset="0"/>
                <a:cs typeface="Times New Roman" panose="02020603050405020304" pitchFamily="18" charset="0"/>
              </a:rPr>
              <a:t>không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Nếu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có</a:t>
            </a:r>
            <a:r>
              <a:rPr lang="en-US" sz="1500" dirty="0">
                <a:latin typeface="Times New Roman" panose="02020603050405020304" pitchFamily="18" charset="0"/>
                <a:cs typeface="Times New Roman" panose="02020603050405020304" pitchFamily="18" charset="0"/>
              </a:rPr>
              <a:t> in </a:t>
            </a:r>
            <a:r>
              <a:rPr lang="en-US" sz="1500" dirty="0" err="1">
                <a:latin typeface="Times New Roman" panose="02020603050405020304" pitchFamily="18" charset="0"/>
                <a:cs typeface="Times New Roman" panose="02020603050405020304" pitchFamily="18" charset="0"/>
              </a:rPr>
              <a:t>ra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ngược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lại</a:t>
            </a:r>
            <a:r>
              <a:rPr lang="en-US" sz="1500" dirty="0">
                <a:latin typeface="Times New Roman" panose="02020603050405020304" pitchFamily="18" charset="0"/>
                <a:cs typeface="Times New Roman" panose="02020603050405020304" pitchFamily="18" charset="0"/>
              </a:rPr>
              <a:t> in </a:t>
            </a:r>
            <a:r>
              <a:rPr lang="en-US" sz="1500" dirty="0" err="1">
                <a:latin typeface="Times New Roman" panose="02020603050405020304" pitchFamily="18" charset="0"/>
                <a:cs typeface="Times New Roman" panose="02020603050405020304" pitchFamily="18" charset="0"/>
              </a:rPr>
              <a:t>ra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Không</a:t>
            </a:r>
            <a:r>
              <a:rPr lang="en-US" sz="1500" dirty="0" smtClean="0">
                <a:latin typeface="Times New Roman" panose="02020603050405020304" pitchFamily="18" charset="0"/>
                <a:cs typeface="Times New Roman" panose="02020603050405020304" pitchFamily="18" charset="0"/>
              </a:rPr>
              <a:t>”.</a:t>
            </a:r>
          </a:p>
          <a:p>
            <a:pPr lvl="0"/>
            <a:endParaRPr lang="en-US" sz="1500" dirty="0">
              <a:latin typeface="Times New Roman" panose="02020603050405020304" pitchFamily="18" charset="0"/>
              <a:cs typeface="Times New Roman" panose="02020603050405020304" pitchFamily="18" charset="0"/>
            </a:endParaRPr>
          </a:p>
          <a:p>
            <a:r>
              <a:rPr lang="en-US" sz="1500" dirty="0" err="1" smtClean="0">
                <a:latin typeface="Times New Roman" panose="02020603050405020304" pitchFamily="18" charset="0"/>
                <a:cs typeface="Times New Roman" panose="02020603050405020304" pitchFamily="18" charset="0"/>
              </a:rPr>
              <a:t>Bài</a:t>
            </a:r>
            <a:r>
              <a:rPr lang="en-US" sz="1500" dirty="0" smtClean="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tập</a:t>
            </a:r>
            <a:r>
              <a:rPr lang="en-US"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6</a:t>
            </a:r>
            <a:r>
              <a:rPr lang="en-US" sz="1500" dirty="0" smtClean="0">
                <a:latin typeface="Times New Roman" panose="02020603050405020304" pitchFamily="18" charset="0"/>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a:p>
            <a:pPr lvl="0"/>
            <a:r>
              <a:rPr lang="en-US" sz="1500" dirty="0" err="1">
                <a:latin typeface="Times New Roman" panose="02020603050405020304" pitchFamily="18" charset="0"/>
                <a:cs typeface="Times New Roman" panose="02020603050405020304" pitchFamily="18" charset="0"/>
              </a:rPr>
              <a:t>Viết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chương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trình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phép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người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dùng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nhập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vào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một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chuỗi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sau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nhập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vào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một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ký</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tự</a:t>
            </a:r>
            <a:r>
              <a:rPr lang="en-US" sz="1500" dirty="0">
                <a:latin typeface="Times New Roman" panose="02020603050405020304" pitchFamily="18" charset="0"/>
                <a:cs typeface="Times New Roman" panose="02020603050405020304" pitchFamily="18" charset="0"/>
              </a:rPr>
              <a:t>.</a:t>
            </a:r>
          </a:p>
          <a:p>
            <a:pPr lvl="0"/>
            <a:r>
              <a:rPr lang="en-US" sz="1500" dirty="0" err="1">
                <a:latin typeface="Times New Roman" panose="02020603050405020304" pitchFamily="18" charset="0"/>
                <a:cs typeface="Times New Roman" panose="02020603050405020304" pitchFamily="18" charset="0"/>
              </a:rPr>
              <a:t>Kiểm</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xem</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ký</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tự</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nhập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vào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nằm</a:t>
            </a:r>
            <a:r>
              <a:rPr lang="en-US" sz="1500" dirty="0">
                <a:latin typeface="Times New Roman" panose="02020603050405020304" pitchFamily="18" charset="0"/>
                <a:cs typeface="Times New Roman" panose="02020603050405020304" pitchFamily="18" charset="0"/>
              </a:rPr>
              <a:t> ở </a:t>
            </a:r>
            <a:r>
              <a:rPr lang="en-US" sz="1500" dirty="0" err="1">
                <a:latin typeface="Times New Roman" panose="02020603050405020304" pitchFamily="18" charset="0"/>
                <a:cs typeface="Times New Roman" panose="02020603050405020304" pitchFamily="18" charset="0"/>
              </a:rPr>
              <a:t>vị</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trí</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thứ</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mấy</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trong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chuỗi</a:t>
            </a:r>
            <a:r>
              <a:rPr lang="en-US" sz="1500" dirty="0">
                <a:latin typeface="Times New Roman" panose="02020603050405020304" pitchFamily="18" charset="0"/>
                <a:cs typeface="Times New Roman" panose="02020603050405020304" pitchFamily="18" charset="0"/>
              </a:rPr>
              <a:t>(</a:t>
            </a:r>
            <a:r>
              <a:rPr lang="en-US" sz="1500" dirty="0" err="1">
                <a:latin typeface="Times New Roman" panose="02020603050405020304" pitchFamily="18" charset="0"/>
                <a:cs typeface="Times New Roman" panose="02020603050405020304" pitchFamily="18" charset="0"/>
              </a:rPr>
              <a:t>nếu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số</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đếm</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bắt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đầu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từ</a:t>
            </a:r>
            <a:r>
              <a:rPr lang="en-US" sz="1500" dirty="0">
                <a:latin typeface="Times New Roman" panose="02020603050405020304" pitchFamily="18" charset="0"/>
                <a:cs typeface="Times New Roman" panose="02020603050405020304" pitchFamily="18" charset="0"/>
              </a:rPr>
              <a:t> 0).</a:t>
            </a:r>
          </a:p>
          <a:p>
            <a:pPr lvl="0"/>
            <a:r>
              <a:rPr lang="en-US" sz="1500" dirty="0" err="1">
                <a:latin typeface="Times New Roman" panose="02020603050405020304" pitchFamily="18" charset="0"/>
                <a:cs typeface="Times New Roman" panose="02020603050405020304" pitchFamily="18" charset="0"/>
              </a:rPr>
              <a:t>Nếu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xuất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hiện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trong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chuỗi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thì</a:t>
            </a:r>
            <a:r>
              <a:rPr lang="en-US" sz="1500" dirty="0">
                <a:latin typeface="Times New Roman" panose="02020603050405020304" pitchFamily="18" charset="0"/>
                <a:cs typeface="Times New Roman" panose="02020603050405020304" pitchFamily="18" charset="0"/>
              </a:rPr>
              <a:t> in </a:t>
            </a:r>
            <a:r>
              <a:rPr lang="en-US" sz="1500" dirty="0" err="1">
                <a:latin typeface="Times New Roman" panose="02020603050405020304" pitchFamily="18" charset="0"/>
                <a:cs typeface="Times New Roman" panose="02020603050405020304" pitchFamily="18" charset="0"/>
              </a:rPr>
              <a:t>ra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vị</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trí</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của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trong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chuỗi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nếu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không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thì</a:t>
            </a:r>
            <a:r>
              <a:rPr lang="en-US" sz="1500" dirty="0">
                <a:latin typeface="Times New Roman" panose="02020603050405020304" pitchFamily="18" charset="0"/>
                <a:cs typeface="Times New Roman" panose="02020603050405020304" pitchFamily="18" charset="0"/>
              </a:rPr>
              <a:t> in </a:t>
            </a:r>
            <a:r>
              <a:rPr lang="en-US" sz="1500" dirty="0" err="1">
                <a:latin typeface="Times New Roman" panose="02020603050405020304" pitchFamily="18" charset="0"/>
                <a:cs typeface="Times New Roman" panose="02020603050405020304" pitchFamily="18" charset="0"/>
              </a:rPr>
              <a:t>ra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Không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tồn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tại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trong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chuỗi</a:t>
            </a:r>
            <a:r>
              <a:rPr lang="en-US" sz="1500" dirty="0" smtClean="0">
                <a:latin typeface="Times New Roman" panose="02020603050405020304" pitchFamily="18" charset="0"/>
                <a:cs typeface="Times New Roman" panose="02020603050405020304" pitchFamily="18" charset="0"/>
              </a:rPr>
              <a:t>”.</a:t>
            </a:r>
          </a:p>
          <a:p>
            <a:pPr lvl="0"/>
            <a:endParaRPr lang="en-US" sz="1500" dirty="0">
              <a:latin typeface="Times New Roman" panose="02020603050405020304" pitchFamily="18" charset="0"/>
              <a:cs typeface="Times New Roman" panose="02020603050405020304" pitchFamily="18" charset="0"/>
            </a:endParaRPr>
          </a:p>
          <a:p>
            <a:r>
              <a:rPr lang="en-US" sz="1500" dirty="0" err="1" smtClean="0">
                <a:latin typeface="Times New Roman" panose="02020603050405020304" pitchFamily="18" charset="0"/>
                <a:cs typeface="Times New Roman" panose="02020603050405020304" pitchFamily="18" charset="0"/>
              </a:rPr>
              <a:t>Bài</a:t>
            </a:r>
            <a:r>
              <a:rPr lang="en-US" sz="1500" dirty="0" smtClean="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tập</a:t>
            </a:r>
            <a:r>
              <a:rPr lang="en-US"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7</a:t>
            </a:r>
            <a:r>
              <a:rPr lang="en-US" sz="1500" dirty="0" smtClean="0">
                <a:latin typeface="Times New Roman" panose="02020603050405020304" pitchFamily="18" charset="0"/>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a:p>
            <a:pPr lvl="0"/>
            <a:r>
              <a:rPr lang="en-US" sz="1500" dirty="0" err="1">
                <a:latin typeface="Times New Roman" panose="02020603050405020304" pitchFamily="18" charset="0"/>
                <a:cs typeface="Times New Roman" panose="02020603050405020304" pitchFamily="18" charset="0"/>
              </a:rPr>
              <a:t>Viết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chương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trình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phép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nhập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vào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một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chuỗi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kiểm</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xem</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chuỗi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này</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xuất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hiện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số</a:t>
            </a:r>
            <a:r>
              <a:rPr lang="en-US" sz="1500" dirty="0">
                <a:latin typeface="Times New Roman" panose="02020603050405020304" pitchFamily="18" charset="0"/>
                <a:cs typeface="Times New Roman" panose="02020603050405020304" pitchFamily="18" charset="0"/>
              </a:rPr>
              <a:t> hay </a:t>
            </a:r>
            <a:r>
              <a:rPr lang="en-US" sz="1500" dirty="0" err="1">
                <a:latin typeface="Times New Roman" panose="02020603050405020304" pitchFamily="18" charset="0"/>
                <a:cs typeface="Times New Roman" panose="02020603050405020304" pitchFamily="18" charset="0"/>
              </a:rPr>
              <a:t>không</a:t>
            </a:r>
            <a:r>
              <a:rPr lang="en-US" sz="1500" dirty="0">
                <a:latin typeface="Times New Roman" panose="02020603050405020304" pitchFamily="18" charset="0"/>
                <a:cs typeface="Times New Roman" panose="02020603050405020304" pitchFamily="18" charset="0"/>
              </a:rPr>
              <a:t>.</a:t>
            </a:r>
          </a:p>
          <a:p>
            <a:pPr lvl="0"/>
            <a:r>
              <a:rPr lang="en-US" sz="1500" dirty="0" err="1">
                <a:latin typeface="Times New Roman" panose="02020603050405020304" pitchFamily="18" charset="0"/>
                <a:cs typeface="Times New Roman" panose="02020603050405020304" pitchFamily="18" charset="0"/>
              </a:rPr>
              <a:t>Nếu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có</a:t>
            </a:r>
            <a:r>
              <a:rPr lang="en-US" sz="1500" dirty="0">
                <a:latin typeface="Times New Roman" panose="02020603050405020304" pitchFamily="18" charset="0"/>
                <a:cs typeface="Times New Roman" panose="02020603050405020304" pitchFamily="18" charset="0"/>
              </a:rPr>
              <a:t> tin </a:t>
            </a:r>
            <a:r>
              <a:rPr lang="en-US" sz="1500" dirty="0" err="1">
                <a:latin typeface="Times New Roman" panose="02020603050405020304" pitchFamily="18" charset="0"/>
                <a:cs typeface="Times New Roman" panose="02020603050405020304" pitchFamily="18" charset="0"/>
              </a:rPr>
              <a:t>ra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ngược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lại</a:t>
            </a:r>
            <a:r>
              <a:rPr lang="en-US" sz="1500" dirty="0">
                <a:latin typeface="Times New Roman" panose="02020603050405020304" pitchFamily="18" charset="0"/>
                <a:cs typeface="Times New Roman" panose="02020603050405020304" pitchFamily="18" charset="0"/>
              </a:rPr>
              <a:t>, in </a:t>
            </a:r>
            <a:r>
              <a:rPr lang="en-US" sz="1500" dirty="0" err="1">
                <a:latin typeface="Times New Roman" panose="02020603050405020304" pitchFamily="18" charset="0"/>
                <a:cs typeface="Times New Roman" panose="02020603050405020304" pitchFamily="18" charset="0"/>
              </a:rPr>
              <a:t>ra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Không</a:t>
            </a:r>
            <a:r>
              <a:rPr lang="en-US" sz="1500" dirty="0" smtClean="0">
                <a:latin typeface="Times New Roman" panose="02020603050405020304" pitchFamily="18" charset="0"/>
                <a:cs typeface="Times New Roman" panose="02020603050405020304" pitchFamily="18" charset="0"/>
              </a:rPr>
              <a:t>”.</a:t>
            </a:r>
          </a:p>
          <a:p>
            <a:pPr lvl="0"/>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Bài</a:t>
            </a:r>
            <a:r>
              <a:rPr lang="en-US" sz="1500" dirty="0" smtClean="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tập</a:t>
            </a:r>
            <a:r>
              <a:rPr lang="en-US"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8</a:t>
            </a:r>
            <a:r>
              <a:rPr lang="en-US" sz="1500" dirty="0" smtClean="0">
                <a:latin typeface="Times New Roman" panose="02020603050405020304" pitchFamily="18" charset="0"/>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a:p>
            <a:pPr lvl="0"/>
            <a:r>
              <a:rPr lang="en-US" sz="1500" dirty="0" err="1">
                <a:latin typeface="Times New Roman" panose="02020603050405020304" pitchFamily="18" charset="0"/>
                <a:cs typeface="Times New Roman" panose="02020603050405020304" pitchFamily="18" charset="0"/>
              </a:rPr>
              <a:t>Viết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chương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trình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phép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nhập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vào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một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chuỗi</a:t>
            </a:r>
            <a:endParaRPr lang="en-US" sz="1500" dirty="0">
              <a:latin typeface="Times New Roman" panose="02020603050405020304" pitchFamily="18" charset="0"/>
              <a:cs typeface="Times New Roman" panose="02020603050405020304" pitchFamily="18" charset="0"/>
            </a:endParaRPr>
          </a:p>
          <a:p>
            <a:pPr lvl="0"/>
            <a:r>
              <a:rPr lang="en-US" sz="1500" dirty="0" err="1">
                <a:latin typeface="Times New Roman" panose="02020603050405020304" pitchFamily="18" charset="0"/>
                <a:cs typeface="Times New Roman" panose="02020603050405020304" pitchFamily="18" charset="0"/>
              </a:rPr>
              <a:t>Kiểm</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xem</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chuỗi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này</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ký</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tự</a:t>
            </a:r>
            <a:r>
              <a:rPr lang="en-US" sz="1500" dirty="0">
                <a:latin typeface="Times New Roman" panose="02020603050405020304" pitchFamily="18" charset="0"/>
                <a:cs typeface="Times New Roman" panose="02020603050405020304" pitchFamily="18" charset="0"/>
              </a:rPr>
              <a:t> “a” </a:t>
            </a:r>
            <a:r>
              <a:rPr lang="en-US" sz="1500" dirty="0" err="1">
                <a:latin typeface="Times New Roman" panose="02020603050405020304" pitchFamily="18" charset="0"/>
                <a:cs typeface="Times New Roman" panose="02020603050405020304" pitchFamily="18" charset="0"/>
              </a:rPr>
              <a:t>xuất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hiện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bao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nhiêu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lần</a:t>
            </a:r>
            <a:endParaRPr lang="en-US" sz="1500" dirty="0">
              <a:latin typeface="Times New Roman" panose="02020603050405020304" pitchFamily="18" charset="0"/>
              <a:cs typeface="Times New Roman" panose="02020603050405020304" pitchFamily="18" charset="0"/>
            </a:endParaRPr>
          </a:p>
          <a:p>
            <a:pPr lvl="0"/>
            <a:r>
              <a:rPr lang="en-US" sz="1500" dirty="0">
                <a:latin typeface="Times New Roman" panose="02020603050405020304" pitchFamily="18" charset="0"/>
                <a:cs typeface="Times New Roman" panose="02020603050405020304" pitchFamily="18" charset="0"/>
              </a:rPr>
              <a:t>In </a:t>
            </a:r>
            <a:r>
              <a:rPr lang="en-US" sz="1500" dirty="0" err="1">
                <a:latin typeface="Times New Roman" panose="02020603050405020304" pitchFamily="18" charset="0"/>
                <a:cs typeface="Times New Roman" panose="02020603050405020304" pitchFamily="18" charset="0"/>
              </a:rPr>
              <a:t>ra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số</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lần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đó</a:t>
            </a:r>
            <a:r>
              <a:rPr lang="en-US" sz="15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199054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0-#ppt_w/2"/>
                                          </p:val>
                                        </p:tav>
                                        <p:tav tm="100000">
                                          <p:val>
                                            <p:strVal val="#ppt_x"/>
                                          </p:val>
                                        </p:tav>
                                      </p:tavLst>
                                    </p:anim>
                                    <p:anim calcmode="lin" valueType="num">
                                      <p:cBhvr additive="base">
                                        <p:cTn id="13"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ỏi - đáp: Lộ trình du học với ngân sách thấ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881" y="282407"/>
            <a:ext cx="7515616" cy="4477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311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441960" y="1074420"/>
            <a:ext cx="8366760" cy="1089660"/>
          </a:xfrm>
          <a:prstGeom prst="roundRect">
            <a:avLst>
              <a:gd name="adj" fmla="val 42270"/>
            </a:avLst>
          </a:prstGeom>
          <a:solidFill>
            <a:schemeClr val="bg1">
              <a:lumMod val="8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6" name="TextBox 25"/>
          <p:cNvSpPr txBox="1"/>
          <p:nvPr/>
        </p:nvSpPr>
        <p:spPr>
          <a:xfrm>
            <a:off x="1403620" y="1327029"/>
            <a:ext cx="7260507" cy="630942"/>
          </a:xfrm>
          <a:prstGeom prst="rect">
            <a:avLst/>
          </a:prstGeom>
          <a:noFill/>
        </p:spPr>
        <p:txBody>
          <a:bodyPr wrap="square" rtlCol="0">
            <a:spAutoFit/>
          </a:bodyPr>
          <a:lstStyle/>
          <a:p>
            <a:pPr algn="ctr"/>
            <a:r>
              <a:rPr lang="en-US" altLang="zh-CN" sz="3500" b="1">
                <a:solidFill>
                  <a:schemeClr val="tx1">
                    <a:lumMod val="65000"/>
                    <a:lumOff val="35000"/>
                  </a:schemeClr>
                </a:solidFill>
                <a:latin typeface="Times New Roman" panose="02020603050405020304" pitchFamily="18" charset="0"/>
                <a:ea typeface="Microsoft YaHei" panose="020B0503020204020204" pitchFamily="34" charset="-122"/>
                <a:cs typeface="Times New Roman" panose="02020603050405020304" pitchFamily="18" charset="0"/>
              </a:rPr>
              <a:t>THANKS FOR WATCHING!</a:t>
            </a:r>
          </a:p>
        </p:txBody>
      </p:sp>
      <p:grpSp>
        <p:nvGrpSpPr>
          <p:cNvPr id="27" name="组合 26"/>
          <p:cNvGrpSpPr/>
          <p:nvPr/>
        </p:nvGrpSpPr>
        <p:grpSpPr>
          <a:xfrm>
            <a:off x="441960" y="1074420"/>
            <a:ext cx="1322130" cy="1089659"/>
            <a:chOff x="899592" y="2377261"/>
            <a:chExt cx="720079" cy="574619"/>
          </a:xfrm>
          <a:effectLst>
            <a:outerShdw blurRad="50800" dist="38100" dir="2700000" algn="tl" rotWithShape="0">
              <a:prstClr val="black">
                <a:alpha val="40000"/>
              </a:prstClr>
            </a:outerShdw>
          </a:effectLst>
        </p:grpSpPr>
        <p:sp>
          <p:nvSpPr>
            <p:cNvPr id="28" name="圆角矩形 27"/>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9" name="圆角矩形 28"/>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pic>
        <p:nvPicPr>
          <p:cNvPr id="39" name="Picture 2" descr="C:\Users\Administrator\Desktop\手.png"/>
          <p:cNvPicPr>
            <a:picLocks noChangeAspect="1" noChangeArrowheads="1"/>
          </p:cNvPicPr>
          <p:nvPr/>
        </p:nvPicPr>
        <p:blipFill>
          <a:blip r:embed="rId3"/>
          <a:srcRect/>
          <a:stretch>
            <a:fillRect/>
          </a:stretch>
        </p:blipFill>
        <p:spPr bwMode="auto">
          <a:xfrm flipH="1">
            <a:off x="243840" y="1662546"/>
            <a:ext cx="3582057" cy="3480954"/>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par>
                                <p:cTn id="14" presetID="63" presetClass="path" presetSubtype="0" accel="50000" decel="50000" fill="hold" nodeType="withEffect">
                                  <p:stCondLst>
                                    <p:cond delay="0"/>
                                  </p:stCondLst>
                                  <p:childTnLst>
                                    <p:animMotion origin="layout" path="M -0.01546 -0.00154 L 0.63437 0.00309 " pathEditMode="relative" rAng="0" ptsTypes="AA">
                                      <p:cBhvr>
                                        <p:cTn id="15" dur="2000" fill="hold"/>
                                        <p:tgtEl>
                                          <p:spTgt spid="27"/>
                                        </p:tgtEl>
                                        <p:attrNameLst>
                                          <p:attrName>ppt_x</p:attrName>
                                          <p:attrName>ppt_y</p:attrName>
                                        </p:attrNameLst>
                                      </p:cBhvr>
                                      <p:rCtr x="32483" y="216"/>
                                    </p:animMotion>
                                  </p:childTnLst>
                                </p:cTn>
                              </p:par>
                              <p:par>
                                <p:cTn id="16" presetID="22" presetClass="entr" presetSubtype="8" fill="hold" grpId="0" nodeType="withEffect">
                                  <p:stCondLst>
                                    <p:cond delay="25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1750"/>
                                        <p:tgtEl>
                                          <p:spTgt spid="26"/>
                                        </p:tgtEl>
                                      </p:cBhvr>
                                    </p:animEffec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63" presetClass="path" presetSubtype="0" accel="50000" decel="50000" fill="hold" nodeType="withEffect">
                                  <p:stCondLst>
                                    <p:cond delay="0"/>
                                  </p:stCondLst>
                                  <p:childTnLst>
                                    <p:animMotion origin="layout" path="M 5.55556E-7 2.46914E-7 L 0.6316 2.46914E-7 " pathEditMode="relative" rAng="0" ptsTypes="AA">
                                      <p:cBhvr>
                                        <p:cTn id="22" dur="2000" fill="hold"/>
                                        <p:tgtEl>
                                          <p:spTgt spid="39"/>
                                        </p:tgtEl>
                                        <p:attrNameLst>
                                          <p:attrName>ppt_x</p:attrName>
                                          <p:attrName>ppt_y</p:attrName>
                                        </p:attrNameLst>
                                      </p:cBhvr>
                                      <p:rCtr x="31580" y="0"/>
                                    </p:animMotion>
                                  </p:childTnLst>
                                </p:cTn>
                              </p:par>
                              <p:par>
                                <p:cTn id="23" presetID="42" presetClass="exit" presetSubtype="0" fill="hold" nodeType="withEffect">
                                  <p:stCondLst>
                                    <p:cond delay="0"/>
                                  </p:stCondLst>
                                  <p:childTnLst>
                                    <p:animEffect transition="out" filter="fade">
                                      <p:cBhvr>
                                        <p:cTn id="24" dur="1000"/>
                                        <p:tgtEl>
                                          <p:spTgt spid="39"/>
                                        </p:tgtEl>
                                      </p:cBhvr>
                                    </p:animEffect>
                                    <p:anim calcmode="lin" valueType="num">
                                      <p:cBhvr>
                                        <p:cTn id="25" dur="1000"/>
                                        <p:tgtEl>
                                          <p:spTgt spid="39"/>
                                        </p:tgtEl>
                                        <p:attrNameLst>
                                          <p:attrName>ppt_x</p:attrName>
                                        </p:attrNameLst>
                                      </p:cBhvr>
                                      <p:tavLst>
                                        <p:tav tm="0">
                                          <p:val>
                                            <p:strVal val="ppt_x"/>
                                          </p:val>
                                        </p:tav>
                                        <p:tav tm="100000">
                                          <p:val>
                                            <p:strVal val="ppt_x"/>
                                          </p:val>
                                        </p:tav>
                                      </p:tavLst>
                                    </p:anim>
                                    <p:anim calcmode="lin" valueType="num">
                                      <p:cBhvr>
                                        <p:cTn id="26" dur="1000"/>
                                        <p:tgtEl>
                                          <p:spTgt spid="39"/>
                                        </p:tgtEl>
                                        <p:attrNameLst>
                                          <p:attrName>ppt_y</p:attrName>
                                        </p:attrNameLst>
                                      </p:cBhvr>
                                      <p:tavLst>
                                        <p:tav tm="0">
                                          <p:val>
                                            <p:strVal val="ppt_y"/>
                                          </p:val>
                                        </p:tav>
                                        <p:tav tm="100000">
                                          <p:val>
                                            <p:strVal val="ppt_y+.1"/>
                                          </p:val>
                                        </p:tav>
                                      </p:tavLst>
                                    </p:anim>
                                    <p:set>
                                      <p:cBhvr>
                                        <p:cTn id="27" dur="1" fill="hold">
                                          <p:stCondLst>
                                            <p:cond delay="9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8549"/>
            <a:ext cx="9082123" cy="723708"/>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Lệnh Điều Khiển Trong Vòng Lặp</a:t>
              </a:r>
              <a:endParaRPr lang="zh-CN" altLang="en-US"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215235" y="29820"/>
            <a:ext cx="1094841" cy="1001458"/>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rgbClr val="FFC000"/>
                  </a:solidFill>
                  <a:latin typeface="Impact" panose="020B0806030902050204" pitchFamily="34" charset="0"/>
                </a:rPr>
                <a:t>01</a:t>
              </a:r>
              <a:endParaRPr lang="zh-CN" altLang="en-US" sz="2800">
                <a:solidFill>
                  <a:srgbClr val="FFC000"/>
                </a:solidFill>
                <a:latin typeface="Impact" panose="020B0806030902050204" pitchFamily="34" charset="0"/>
              </a:endParaRPr>
            </a:p>
          </p:txBody>
        </p:sp>
      </p:grpSp>
      <p:pic>
        <p:nvPicPr>
          <p:cNvPr id="3" name="Picture 2">
            <a:extLst>
              <a:ext uri="{FF2B5EF4-FFF2-40B4-BE49-F238E27FC236}">
                <a16:creationId xmlns:a16="http://schemas.microsoft.com/office/drawing/2014/main" id="{65142A0E-58F6-4C2E-BE4D-BB683472FF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6122" y="710987"/>
            <a:ext cx="6429877" cy="4407867"/>
          </a:xfrm>
          <a:prstGeom prst="rect">
            <a:avLst/>
          </a:prstGeom>
        </p:spPr>
      </p:pic>
    </p:spTree>
    <p:extLst>
      <p:ext uri="{BB962C8B-B14F-4D97-AF65-F5344CB8AC3E}">
        <p14:creationId xmlns:p14="http://schemas.microsoft.com/office/powerpoint/2010/main" val="243685197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148808"/>
            <a:ext cx="8812800" cy="657592"/>
            <a:chOff x="3129129" y="1121776"/>
            <a:chExt cx="5933741" cy="1171624"/>
          </a:xfrm>
          <a:solidFill>
            <a:schemeClr val="accent1">
              <a:lumMod val="75000"/>
            </a:schemeClr>
          </a:solidFill>
        </p:grpSpPr>
        <p:sp>
          <p:nvSpPr>
            <p:cNvPr id="1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bg1"/>
                  </a:solidFill>
                  <a:latin typeface="Times New Roman" panose="02020603050405020304" pitchFamily="18" charset="0"/>
                  <a:cs typeface="Times New Roman" panose="02020603050405020304" pitchFamily="18" charset="0"/>
                </a:rPr>
                <a:t>Mảng/Danh Sách Trong Java</a:t>
              </a:r>
              <a:endParaRPr lang="zh-CN" altLang="en-US" sz="2800" b="1">
                <a:solidFill>
                  <a:schemeClr val="bg1"/>
                </a:solidFill>
                <a:latin typeface="Times New Roman" panose="02020603050405020304" pitchFamily="18" charset="0"/>
                <a:cs typeface="Times New Roman" panose="02020603050405020304" pitchFamily="18" charset="0"/>
              </a:endParaRPr>
            </a:p>
          </p:txBody>
        </p:sp>
      </p:grpSp>
      <p:grpSp>
        <p:nvGrpSpPr>
          <p:cNvPr id="21" name="组合 20"/>
          <p:cNvGrpSpPr/>
          <p:nvPr/>
        </p:nvGrpSpPr>
        <p:grpSpPr>
          <a:xfrm>
            <a:off x="245333" y="93834"/>
            <a:ext cx="966550" cy="1026822"/>
            <a:chOff x="3150396" y="933507"/>
            <a:chExt cx="1350360" cy="1758295"/>
          </a:xfrm>
        </p:grpSpPr>
        <p:grpSp>
          <p:nvGrpSpPr>
            <p:cNvPr id="22" name="组合 21"/>
            <p:cNvGrpSpPr/>
            <p:nvPr/>
          </p:nvGrpSpPr>
          <p:grpSpPr>
            <a:xfrm>
              <a:off x="3150396" y="933507"/>
              <a:ext cx="1350360" cy="1758295"/>
              <a:chOff x="3222820" y="1148080"/>
              <a:chExt cx="1284820" cy="1672959"/>
            </a:xfrm>
          </p:grpSpPr>
          <p:grpSp>
            <p:nvGrpSpPr>
              <p:cNvPr id="26" name="组合 25"/>
              <p:cNvGrpSpPr/>
              <p:nvPr/>
            </p:nvGrpSpPr>
            <p:grpSpPr>
              <a:xfrm>
                <a:off x="3283275" y="1217897"/>
                <a:ext cx="1219082" cy="1603142"/>
                <a:chOff x="7134179" y="2788658"/>
                <a:chExt cx="2190439" cy="2880512"/>
              </a:xfrm>
            </p:grpSpPr>
            <p:sp>
              <p:nvSpPr>
                <p:cNvPr id="28"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467445" y="1147356"/>
              <a:ext cx="774243" cy="720610"/>
            </a:xfrm>
            <a:prstGeom prst="rect">
              <a:avLst/>
            </a:prstGeom>
            <a:noFill/>
          </p:spPr>
          <p:txBody>
            <a:bodyPr wrap="square" rtlCol="0">
              <a:spAutoFit/>
            </a:bodyPr>
            <a:lstStyle/>
            <a:p>
              <a:r>
                <a:rPr lang="en-US" altLang="zh-CN"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
        <p:nvSpPr>
          <p:cNvPr id="3" name="Rectangle 1">
            <a:extLst>
              <a:ext uri="{FF2B5EF4-FFF2-40B4-BE49-F238E27FC236}">
                <a16:creationId xmlns:a16="http://schemas.microsoft.com/office/drawing/2014/main" id="{1855D609-6AA6-41C4-9278-75E9D253ABA6}"/>
              </a:ext>
            </a:extLst>
          </p:cNvPr>
          <p:cNvSpPr>
            <a:spLocks noChangeArrowheads="1"/>
          </p:cNvSpPr>
          <p:nvPr/>
        </p:nvSpPr>
        <p:spPr bwMode="auto">
          <a:xfrm>
            <a:off x="0" y="794487"/>
            <a:ext cx="8991600"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457200" lvl="0" indent="-457200" defTabSz="914400">
              <a:buFont typeface="Wingdings" panose="05000000000000000000" pitchFamily="2" charset="2"/>
              <a:buChar char="Ø"/>
            </a:pPr>
            <a:r>
              <a:rPr lang="en-US" altLang="en-US" sz="2600">
                <a:solidFill>
                  <a:srgbClr val="333333"/>
                </a:solidFill>
                <a:latin typeface="Times New Roman" panose="02020603050405020304" pitchFamily="18" charset="0"/>
                <a:cs typeface="Times New Roman" panose="02020603050405020304" pitchFamily="18" charset="0"/>
              </a:rPr>
              <a:t>Mảng (array) là một tập hợp các phần tử có cùng kiểu được lưu trữ gần nhau trong bộ nhớ.</a:t>
            </a:r>
            <a:endParaRPr lang="en-US" altLang="en-US" sz="2600">
              <a:latin typeface="Times New Roman" panose="02020603050405020304" pitchFamily="18" charset="0"/>
              <a:cs typeface="Times New Roman" panose="02020603050405020304" pitchFamily="18" charset="0"/>
            </a:endParaRPr>
          </a:p>
          <a:p>
            <a:pPr marL="457200" lvl="0" indent="-457200" defTabSz="914400">
              <a:buFont typeface="Wingdings" panose="05000000000000000000" pitchFamily="2" charset="2"/>
              <a:buChar char="Ø"/>
            </a:pPr>
            <a:r>
              <a:rPr lang="en-US" altLang="en-US" sz="2600">
                <a:solidFill>
                  <a:srgbClr val="333333"/>
                </a:solidFill>
                <a:latin typeface="Times New Roman" panose="02020603050405020304" pitchFamily="18" charset="0"/>
                <a:cs typeface="Times New Roman" panose="02020603050405020304" pitchFamily="18" charset="0"/>
              </a:rPr>
              <a:t>Là một đối tượng chứa các phần tử có kiểu dữ liệu giống nhau. </a:t>
            </a:r>
          </a:p>
          <a:p>
            <a:pPr marL="457200" lvl="0" indent="-457200" defTabSz="914400">
              <a:buFont typeface="Wingdings" panose="05000000000000000000" pitchFamily="2" charset="2"/>
              <a:buChar char="Ø"/>
            </a:pPr>
            <a:r>
              <a:rPr lang="en-US" altLang="en-US" sz="2600">
                <a:solidFill>
                  <a:srgbClr val="333333"/>
                </a:solidFill>
                <a:latin typeface="Times New Roman" panose="02020603050405020304" pitchFamily="18" charset="0"/>
                <a:cs typeface="Times New Roman" panose="02020603050405020304" pitchFamily="18" charset="0"/>
              </a:rPr>
              <a:t>Chỉ có thể lưu trữ một tập các phần tử có số lượng phần tử cố định.</a:t>
            </a:r>
            <a:endParaRPr lang="en-US" altLang="en-US" sz="2600">
              <a:latin typeface="Times New Roman" panose="02020603050405020304" pitchFamily="18" charset="0"/>
              <a:cs typeface="Times New Roman" panose="02020603050405020304" pitchFamily="18" charset="0"/>
            </a:endParaRPr>
          </a:p>
          <a:p>
            <a:pPr marL="457200" lvl="0" indent="-457200" defTabSz="914400">
              <a:buFont typeface="Wingdings" panose="05000000000000000000" pitchFamily="2" charset="2"/>
              <a:buChar char="Ø"/>
            </a:pPr>
            <a:r>
              <a:rPr lang="en-US" altLang="en-US" sz="2600">
                <a:solidFill>
                  <a:srgbClr val="333333"/>
                </a:solidFill>
                <a:latin typeface="Times New Roman" panose="02020603050405020304" pitchFamily="18" charset="0"/>
                <a:cs typeface="Times New Roman" panose="02020603050405020304" pitchFamily="18" charset="0"/>
              </a:rPr>
              <a:t>Mảng trong java lưu các phần tử theo chỉ số, chỉ số của phần tử đầu tiên là 0.</a:t>
            </a:r>
            <a:endParaRPr lang="en-US" altLang="en-US" sz="2600">
              <a:latin typeface="Times New Roman" panose="02020603050405020304" pitchFamily="18" charset="0"/>
              <a:cs typeface="Times New Roman" panose="02020603050405020304" pitchFamily="18" charset="0"/>
            </a:endParaRPr>
          </a:p>
        </p:txBody>
      </p:sp>
      <p:pic>
        <p:nvPicPr>
          <p:cNvPr id="1026" name="Picture 2" descr="Mảng trong java">
            <a:extLst>
              <a:ext uri="{FF2B5EF4-FFF2-40B4-BE49-F238E27FC236}">
                <a16:creationId xmlns:a16="http://schemas.microsoft.com/office/drawing/2014/main" id="{CE91718A-A9A3-400B-AD39-7F12D4C0E3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2383" y="3246120"/>
            <a:ext cx="5778197" cy="1897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43099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54974"/>
            <a:ext cx="9144000" cy="657592"/>
            <a:chOff x="3129129" y="1121776"/>
            <a:chExt cx="5933741" cy="1171624"/>
          </a:xfrm>
          <a:solidFill>
            <a:schemeClr val="accent1">
              <a:lumMod val="75000"/>
            </a:schemeClr>
          </a:solidFill>
        </p:grpSpPr>
        <p:sp>
          <p:nvSpPr>
            <p:cNvPr id="1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bg1"/>
                  </a:solidFill>
                  <a:latin typeface="Times New Roman" panose="02020603050405020304" pitchFamily="18" charset="0"/>
                  <a:cs typeface="Times New Roman" panose="02020603050405020304" pitchFamily="18" charset="0"/>
                </a:rPr>
                <a:t>Mảng/Danh Sách Trong Java</a:t>
              </a:r>
              <a:endParaRPr lang="zh-CN" altLang="en-US" sz="2800" b="1">
                <a:solidFill>
                  <a:schemeClr val="bg1"/>
                </a:solidFill>
                <a:latin typeface="Times New Roman" panose="02020603050405020304" pitchFamily="18" charset="0"/>
                <a:cs typeface="Times New Roman" panose="02020603050405020304" pitchFamily="18" charset="0"/>
              </a:endParaRPr>
            </a:p>
          </p:txBody>
        </p:sp>
      </p:grpSp>
      <p:grpSp>
        <p:nvGrpSpPr>
          <p:cNvPr id="21" name="组合 20"/>
          <p:cNvGrpSpPr/>
          <p:nvPr/>
        </p:nvGrpSpPr>
        <p:grpSpPr>
          <a:xfrm>
            <a:off x="153893" y="7893"/>
            <a:ext cx="958628" cy="960120"/>
            <a:chOff x="3150396" y="933507"/>
            <a:chExt cx="1350360" cy="1758295"/>
          </a:xfrm>
        </p:grpSpPr>
        <p:grpSp>
          <p:nvGrpSpPr>
            <p:cNvPr id="22" name="组合 21"/>
            <p:cNvGrpSpPr/>
            <p:nvPr/>
          </p:nvGrpSpPr>
          <p:grpSpPr>
            <a:xfrm>
              <a:off x="3150396" y="933507"/>
              <a:ext cx="1350360" cy="1758295"/>
              <a:chOff x="3222820" y="1148080"/>
              <a:chExt cx="1284820" cy="1672959"/>
            </a:xfrm>
          </p:grpSpPr>
          <p:grpSp>
            <p:nvGrpSpPr>
              <p:cNvPr id="26" name="组合 25"/>
              <p:cNvGrpSpPr/>
              <p:nvPr/>
            </p:nvGrpSpPr>
            <p:grpSpPr>
              <a:xfrm>
                <a:off x="3283275" y="1217897"/>
                <a:ext cx="1219082" cy="1603142"/>
                <a:chOff x="7134179" y="2788658"/>
                <a:chExt cx="2190439" cy="2880512"/>
              </a:xfrm>
            </p:grpSpPr>
            <p:sp>
              <p:nvSpPr>
                <p:cNvPr id="28"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467445" y="1147356"/>
              <a:ext cx="774243" cy="720610"/>
            </a:xfrm>
            <a:prstGeom prst="rect">
              <a:avLst/>
            </a:prstGeom>
            <a:noFill/>
          </p:spPr>
          <p:txBody>
            <a:bodyPr wrap="square" rtlCol="0">
              <a:spAutoFit/>
            </a:bodyPr>
            <a:lstStyle/>
            <a:p>
              <a:r>
                <a:rPr lang="en-US" altLang="zh-CN"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pic>
        <p:nvPicPr>
          <p:cNvPr id="4" name="Picture 3">
            <a:extLst>
              <a:ext uri="{FF2B5EF4-FFF2-40B4-BE49-F238E27FC236}">
                <a16:creationId xmlns:a16="http://schemas.microsoft.com/office/drawing/2014/main" id="{8ABC0328-93B6-4936-AD91-D05C46409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8472" y="777568"/>
            <a:ext cx="6447056" cy="4237074"/>
          </a:xfrm>
          <a:prstGeom prst="rect">
            <a:avLst/>
          </a:prstGeom>
        </p:spPr>
      </p:pic>
    </p:spTree>
    <p:extLst>
      <p:ext uri="{BB962C8B-B14F-4D97-AF65-F5344CB8AC3E}">
        <p14:creationId xmlns:p14="http://schemas.microsoft.com/office/powerpoint/2010/main" val="48387350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54974"/>
            <a:ext cx="9144000" cy="657592"/>
            <a:chOff x="3129129" y="1121776"/>
            <a:chExt cx="5933741" cy="1171624"/>
          </a:xfrm>
          <a:solidFill>
            <a:schemeClr val="accent1">
              <a:lumMod val="75000"/>
            </a:schemeClr>
          </a:solidFill>
        </p:grpSpPr>
        <p:sp>
          <p:nvSpPr>
            <p:cNvPr id="1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bg1"/>
                  </a:solidFill>
                  <a:latin typeface="Times New Roman" panose="02020603050405020304" pitchFamily="18" charset="0"/>
                  <a:cs typeface="Times New Roman" panose="02020603050405020304" pitchFamily="18" charset="0"/>
                </a:rPr>
                <a:t>Mảng/Danh Sách Trong Java</a:t>
              </a:r>
              <a:endParaRPr lang="zh-CN" altLang="en-US" sz="2800" b="1">
                <a:solidFill>
                  <a:schemeClr val="bg1"/>
                </a:solidFill>
                <a:latin typeface="Times New Roman" panose="02020603050405020304" pitchFamily="18" charset="0"/>
                <a:cs typeface="Times New Roman" panose="02020603050405020304" pitchFamily="18" charset="0"/>
              </a:endParaRPr>
            </a:p>
          </p:txBody>
        </p:sp>
      </p:grpSp>
      <p:grpSp>
        <p:nvGrpSpPr>
          <p:cNvPr id="21" name="组合 20"/>
          <p:cNvGrpSpPr/>
          <p:nvPr/>
        </p:nvGrpSpPr>
        <p:grpSpPr>
          <a:xfrm>
            <a:off x="153893" y="7893"/>
            <a:ext cx="958628" cy="960120"/>
            <a:chOff x="3150396" y="933507"/>
            <a:chExt cx="1350360" cy="1758295"/>
          </a:xfrm>
        </p:grpSpPr>
        <p:grpSp>
          <p:nvGrpSpPr>
            <p:cNvPr id="22" name="组合 21"/>
            <p:cNvGrpSpPr/>
            <p:nvPr/>
          </p:nvGrpSpPr>
          <p:grpSpPr>
            <a:xfrm>
              <a:off x="3150396" y="933507"/>
              <a:ext cx="1350360" cy="1758295"/>
              <a:chOff x="3222820" y="1148080"/>
              <a:chExt cx="1284820" cy="1672959"/>
            </a:xfrm>
          </p:grpSpPr>
          <p:grpSp>
            <p:nvGrpSpPr>
              <p:cNvPr id="26" name="组合 25"/>
              <p:cNvGrpSpPr/>
              <p:nvPr/>
            </p:nvGrpSpPr>
            <p:grpSpPr>
              <a:xfrm>
                <a:off x="3283275" y="1217897"/>
                <a:ext cx="1219082" cy="1603142"/>
                <a:chOff x="7134179" y="2788658"/>
                <a:chExt cx="2190439" cy="2880512"/>
              </a:xfrm>
            </p:grpSpPr>
            <p:sp>
              <p:nvSpPr>
                <p:cNvPr id="28"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467445" y="1147356"/>
              <a:ext cx="774243" cy="720610"/>
            </a:xfrm>
            <a:prstGeom prst="rect">
              <a:avLst/>
            </a:prstGeom>
            <a:noFill/>
          </p:spPr>
          <p:txBody>
            <a:bodyPr wrap="square" rtlCol="0">
              <a:spAutoFit/>
            </a:bodyPr>
            <a:lstStyle/>
            <a:p>
              <a:r>
                <a:rPr lang="en-US" altLang="zh-CN"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pic>
        <p:nvPicPr>
          <p:cNvPr id="3" name="Picture 2">
            <a:extLst>
              <a:ext uri="{FF2B5EF4-FFF2-40B4-BE49-F238E27FC236}">
                <a16:creationId xmlns:a16="http://schemas.microsoft.com/office/drawing/2014/main" id="{D0B39CDF-1526-4D47-88A0-30CB990AD8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5750" y="731476"/>
            <a:ext cx="6672500" cy="4357050"/>
          </a:xfrm>
          <a:prstGeom prst="rect">
            <a:avLst/>
          </a:prstGeom>
        </p:spPr>
      </p:pic>
    </p:spTree>
    <p:extLst>
      <p:ext uri="{BB962C8B-B14F-4D97-AF65-F5344CB8AC3E}">
        <p14:creationId xmlns:p14="http://schemas.microsoft.com/office/powerpoint/2010/main" val="352219246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18" name="组合 17"/>
          <p:cNvGrpSpPr/>
          <p:nvPr/>
        </p:nvGrpSpPr>
        <p:grpSpPr>
          <a:xfrm>
            <a:off x="0" y="54974"/>
            <a:ext cx="9144000" cy="657592"/>
            <a:chOff x="3129129" y="1121776"/>
            <a:chExt cx="5933741" cy="1171624"/>
          </a:xfrm>
          <a:solidFill>
            <a:schemeClr val="accent1">
              <a:lumMod val="75000"/>
            </a:schemeClr>
          </a:solidFill>
        </p:grpSpPr>
        <p:sp>
          <p:nvSpPr>
            <p:cNvPr id="1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bg1"/>
                  </a:solidFill>
                  <a:latin typeface="Times New Roman" panose="02020603050405020304" pitchFamily="18" charset="0"/>
                  <a:cs typeface="Times New Roman" panose="02020603050405020304" pitchFamily="18" charset="0"/>
                </a:rPr>
                <a:t>Mảng/Danh Sách Trong Java</a:t>
              </a:r>
              <a:endParaRPr lang="zh-CN" altLang="en-US" sz="2800" b="1">
                <a:solidFill>
                  <a:schemeClr val="bg1"/>
                </a:solidFill>
                <a:latin typeface="Times New Roman" panose="02020603050405020304" pitchFamily="18" charset="0"/>
                <a:cs typeface="Times New Roman" panose="02020603050405020304" pitchFamily="18" charset="0"/>
              </a:endParaRPr>
            </a:p>
          </p:txBody>
        </p:sp>
      </p:grpSp>
      <p:grpSp>
        <p:nvGrpSpPr>
          <p:cNvPr id="21" name="组合 20"/>
          <p:cNvGrpSpPr/>
          <p:nvPr/>
        </p:nvGrpSpPr>
        <p:grpSpPr>
          <a:xfrm>
            <a:off x="153893" y="7893"/>
            <a:ext cx="958628" cy="960120"/>
            <a:chOff x="3150396" y="933507"/>
            <a:chExt cx="1350360" cy="1758295"/>
          </a:xfrm>
        </p:grpSpPr>
        <p:grpSp>
          <p:nvGrpSpPr>
            <p:cNvPr id="22" name="组合 21"/>
            <p:cNvGrpSpPr/>
            <p:nvPr/>
          </p:nvGrpSpPr>
          <p:grpSpPr>
            <a:xfrm>
              <a:off x="3150396" y="933507"/>
              <a:ext cx="1350360" cy="1758295"/>
              <a:chOff x="3222820" y="1148080"/>
              <a:chExt cx="1284820" cy="1672959"/>
            </a:xfrm>
          </p:grpSpPr>
          <p:grpSp>
            <p:nvGrpSpPr>
              <p:cNvPr id="26" name="组合 25"/>
              <p:cNvGrpSpPr/>
              <p:nvPr/>
            </p:nvGrpSpPr>
            <p:grpSpPr>
              <a:xfrm>
                <a:off x="3283275" y="1217897"/>
                <a:ext cx="1219082" cy="1603142"/>
                <a:chOff x="7134179" y="2788658"/>
                <a:chExt cx="2190439" cy="2880512"/>
              </a:xfrm>
            </p:grpSpPr>
            <p:sp>
              <p:nvSpPr>
                <p:cNvPr id="28"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467445" y="1147356"/>
              <a:ext cx="774243" cy="720610"/>
            </a:xfrm>
            <a:prstGeom prst="rect">
              <a:avLst/>
            </a:prstGeom>
            <a:noFill/>
          </p:spPr>
          <p:txBody>
            <a:bodyPr wrap="square" rtlCol="0">
              <a:spAutoFit/>
            </a:bodyPr>
            <a:lstStyle/>
            <a:p>
              <a:r>
                <a:rPr lang="en-US" altLang="zh-CN"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pic>
        <p:nvPicPr>
          <p:cNvPr id="3" name="Picture 2">
            <a:extLst>
              <a:ext uri="{FF2B5EF4-FFF2-40B4-BE49-F238E27FC236}">
                <a16:creationId xmlns:a16="http://schemas.microsoft.com/office/drawing/2014/main" id="{CB414200-AEA3-422E-BB4B-2B97433944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2" y="1363955"/>
            <a:ext cx="3994172" cy="2397633"/>
          </a:xfrm>
          <a:prstGeom prst="rect">
            <a:avLst/>
          </a:prstGeom>
        </p:spPr>
      </p:pic>
      <p:sp>
        <p:nvSpPr>
          <p:cNvPr id="4" name="Rectangle 2">
            <a:extLst>
              <a:ext uri="{FF2B5EF4-FFF2-40B4-BE49-F238E27FC236}">
                <a16:creationId xmlns:a16="http://schemas.microsoft.com/office/drawing/2014/main" id="{43A5367C-3C20-42C6-BA97-0E00509CA9C4}"/>
              </a:ext>
            </a:extLst>
          </p:cNvPr>
          <p:cNvSpPr>
            <a:spLocks noChangeArrowheads="1"/>
          </p:cNvSpPr>
          <p:nvPr/>
        </p:nvSpPr>
        <p:spPr bwMode="auto">
          <a:xfrm>
            <a:off x="246872" y="1405429"/>
            <a:ext cx="4096528" cy="2314686"/>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935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C678DD"/>
                </a:solidFill>
                <a:effectLst/>
                <a:latin typeface="Times New Roman" panose="02020603050405020304" pitchFamily="18" charset="0"/>
                <a:cs typeface="Times New Roman" panose="02020603050405020304" pitchFamily="18" charset="0"/>
              </a:rPr>
              <a:t>int</a:t>
            </a:r>
            <a:r>
              <a:rPr kumimoji="0" lang="en-US" altLang="en-US" sz="2800" b="0" i="0" u="none" strike="noStrike" cap="none" normalizeH="0" baseline="0">
                <a:ln>
                  <a:noFill/>
                </a:ln>
                <a:solidFill>
                  <a:srgbClr val="ABB2BF"/>
                </a:solidFill>
                <a:effectLst/>
                <a:latin typeface="Times New Roman" panose="02020603050405020304" pitchFamily="18" charset="0"/>
                <a:cs typeface="Times New Roman" panose="02020603050405020304" pitchFamily="18" charset="0"/>
              </a:rPr>
              <a:t>[][] a </a:t>
            </a:r>
            <a:r>
              <a:rPr kumimoji="0" lang="en-US" altLang="en-US" sz="2800" b="0" i="0" u="none" strike="noStrike" cap="none" normalizeH="0" baseline="0">
                <a:ln>
                  <a:noFill/>
                </a:ln>
                <a:solidFill>
                  <a:srgbClr val="56B6C2"/>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a:ln>
                  <a:noFill/>
                </a:ln>
                <a:solidFill>
                  <a:srgbClr val="ABB2BF"/>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ABB2BF"/>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a:ln>
                  <a:noFill/>
                </a:ln>
                <a:solidFill>
                  <a:srgbClr val="D19A66"/>
                </a:solidFill>
                <a:effectLst/>
                <a:latin typeface="Times New Roman" panose="02020603050405020304" pitchFamily="18" charset="0"/>
                <a:cs typeface="Times New Roman" panose="02020603050405020304" pitchFamily="18" charset="0"/>
              </a:rPr>
              <a:t>1</a:t>
            </a:r>
            <a:r>
              <a:rPr kumimoji="0" lang="en-US" altLang="en-US" sz="2800" b="0" i="0" u="none" strike="noStrike" cap="none" normalizeH="0" baseline="0">
                <a:ln>
                  <a:noFill/>
                </a:ln>
                <a:solidFill>
                  <a:srgbClr val="ABB2BF"/>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a:ln>
                  <a:noFill/>
                </a:ln>
                <a:solidFill>
                  <a:srgbClr val="D19A66"/>
                </a:solidFill>
                <a:effectLst/>
                <a:latin typeface="Times New Roman" panose="02020603050405020304" pitchFamily="18" charset="0"/>
                <a:cs typeface="Times New Roman" panose="02020603050405020304" pitchFamily="18" charset="0"/>
              </a:rPr>
              <a:t>2</a:t>
            </a:r>
            <a:r>
              <a:rPr kumimoji="0" lang="en-US" altLang="en-US" sz="2800" b="0" i="0" u="none" strike="noStrike" cap="none" normalizeH="0" baseline="0">
                <a:ln>
                  <a:noFill/>
                </a:ln>
                <a:solidFill>
                  <a:srgbClr val="ABB2BF"/>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a:ln>
                  <a:noFill/>
                </a:ln>
                <a:solidFill>
                  <a:srgbClr val="D19A66"/>
                </a:solidFill>
                <a:effectLst/>
                <a:latin typeface="Times New Roman" panose="02020603050405020304" pitchFamily="18" charset="0"/>
                <a:cs typeface="Times New Roman" panose="02020603050405020304" pitchFamily="18" charset="0"/>
              </a:rPr>
              <a:t>3</a:t>
            </a:r>
            <a:r>
              <a:rPr kumimoji="0" lang="en-US" altLang="en-US" sz="2800" b="0" i="0" u="none" strike="noStrike" cap="none" normalizeH="0" baseline="0">
                <a:ln>
                  <a:noFill/>
                </a:ln>
                <a:solidFill>
                  <a:srgbClr val="ABB2BF"/>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ABB2BF"/>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a:ln>
                  <a:noFill/>
                </a:ln>
                <a:solidFill>
                  <a:srgbClr val="D19A66"/>
                </a:solidFill>
                <a:effectLst/>
                <a:latin typeface="Times New Roman" panose="02020603050405020304" pitchFamily="18" charset="0"/>
                <a:cs typeface="Times New Roman" panose="02020603050405020304" pitchFamily="18" charset="0"/>
              </a:rPr>
              <a:t>4</a:t>
            </a:r>
            <a:r>
              <a:rPr kumimoji="0" lang="en-US" altLang="en-US" sz="2800" b="0" i="0" u="none" strike="noStrike" cap="none" normalizeH="0" baseline="0">
                <a:ln>
                  <a:noFill/>
                </a:ln>
                <a:solidFill>
                  <a:srgbClr val="ABB2BF"/>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a:ln>
                  <a:noFill/>
                </a:ln>
                <a:solidFill>
                  <a:srgbClr val="D19A66"/>
                </a:solidFill>
                <a:effectLst/>
                <a:latin typeface="Times New Roman" panose="02020603050405020304" pitchFamily="18" charset="0"/>
                <a:cs typeface="Times New Roman" panose="02020603050405020304" pitchFamily="18" charset="0"/>
              </a:rPr>
              <a:t>5</a:t>
            </a:r>
            <a:r>
              <a:rPr kumimoji="0" lang="en-US" altLang="en-US" sz="2800" b="0" i="0" u="none" strike="noStrike" cap="none" normalizeH="0" baseline="0">
                <a:ln>
                  <a:noFill/>
                </a:ln>
                <a:solidFill>
                  <a:srgbClr val="ABB2BF"/>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a:ln>
                  <a:noFill/>
                </a:ln>
                <a:solidFill>
                  <a:srgbClr val="D19A66"/>
                </a:solidFill>
                <a:effectLst/>
                <a:latin typeface="Times New Roman" panose="02020603050405020304" pitchFamily="18" charset="0"/>
                <a:cs typeface="Times New Roman" panose="02020603050405020304" pitchFamily="18" charset="0"/>
              </a:rPr>
              <a:t>6</a:t>
            </a:r>
            <a:r>
              <a:rPr kumimoji="0" lang="en-US" altLang="en-US" sz="2800" b="0" i="0" u="none" strike="noStrike" cap="none" normalizeH="0" baseline="0">
                <a:ln>
                  <a:noFill/>
                </a:ln>
                <a:solidFill>
                  <a:srgbClr val="ABB2BF"/>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a:ln>
                  <a:noFill/>
                </a:ln>
                <a:solidFill>
                  <a:srgbClr val="D19A66"/>
                </a:solidFill>
                <a:effectLst/>
                <a:latin typeface="Times New Roman" panose="02020603050405020304" pitchFamily="18" charset="0"/>
                <a:cs typeface="Times New Roman" panose="02020603050405020304" pitchFamily="18" charset="0"/>
              </a:rPr>
              <a:t>9</a:t>
            </a:r>
            <a:r>
              <a:rPr kumimoji="0" lang="en-US" altLang="en-US" sz="2800" b="0" i="0" u="none" strike="noStrike" cap="none" normalizeH="0" baseline="0">
                <a:ln>
                  <a:noFill/>
                </a:ln>
                <a:solidFill>
                  <a:srgbClr val="ABB2BF"/>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ABB2BF"/>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a:ln>
                  <a:noFill/>
                </a:ln>
                <a:solidFill>
                  <a:srgbClr val="D19A66"/>
                </a:solidFill>
                <a:effectLst/>
                <a:latin typeface="Times New Roman" panose="02020603050405020304" pitchFamily="18" charset="0"/>
                <a:cs typeface="Times New Roman" panose="02020603050405020304" pitchFamily="18" charset="0"/>
              </a:rPr>
              <a:t>7</a:t>
            </a:r>
            <a:r>
              <a:rPr kumimoji="0" lang="en-US" altLang="en-US" sz="2800" b="0" i="0" u="none" strike="noStrike" cap="none" normalizeH="0" baseline="0">
                <a:ln>
                  <a:noFill/>
                </a:ln>
                <a:solidFill>
                  <a:srgbClr val="ABB2BF"/>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ABB2BF"/>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6786584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54974"/>
            <a:ext cx="9144000" cy="657592"/>
            <a:chOff x="3129129" y="1121776"/>
            <a:chExt cx="5933741" cy="1171624"/>
          </a:xfrm>
          <a:solidFill>
            <a:schemeClr val="accent1">
              <a:lumMod val="75000"/>
            </a:schemeClr>
          </a:solidFill>
        </p:grpSpPr>
        <p:sp>
          <p:nvSpPr>
            <p:cNvPr id="1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bg1"/>
                  </a:solidFill>
                  <a:latin typeface="Times New Roman" panose="02020603050405020304" pitchFamily="18" charset="0"/>
                  <a:cs typeface="Times New Roman" panose="02020603050405020304" pitchFamily="18" charset="0"/>
                </a:rPr>
                <a:t>Mảng/Danh Sách Trong Java</a:t>
              </a:r>
              <a:endParaRPr lang="zh-CN" altLang="en-US" sz="2800" b="1">
                <a:solidFill>
                  <a:schemeClr val="bg1"/>
                </a:solidFill>
                <a:latin typeface="Times New Roman" panose="02020603050405020304" pitchFamily="18" charset="0"/>
                <a:cs typeface="Times New Roman" panose="02020603050405020304" pitchFamily="18" charset="0"/>
              </a:endParaRPr>
            </a:p>
          </p:txBody>
        </p:sp>
      </p:grpSp>
      <p:grpSp>
        <p:nvGrpSpPr>
          <p:cNvPr id="21" name="组合 20"/>
          <p:cNvGrpSpPr/>
          <p:nvPr/>
        </p:nvGrpSpPr>
        <p:grpSpPr>
          <a:xfrm>
            <a:off x="153893" y="7893"/>
            <a:ext cx="958628" cy="960120"/>
            <a:chOff x="3150396" y="933507"/>
            <a:chExt cx="1350360" cy="1758295"/>
          </a:xfrm>
        </p:grpSpPr>
        <p:grpSp>
          <p:nvGrpSpPr>
            <p:cNvPr id="22" name="组合 21"/>
            <p:cNvGrpSpPr/>
            <p:nvPr/>
          </p:nvGrpSpPr>
          <p:grpSpPr>
            <a:xfrm>
              <a:off x="3150396" y="933507"/>
              <a:ext cx="1350360" cy="1758295"/>
              <a:chOff x="3222820" y="1148080"/>
              <a:chExt cx="1284820" cy="1672959"/>
            </a:xfrm>
          </p:grpSpPr>
          <p:grpSp>
            <p:nvGrpSpPr>
              <p:cNvPr id="26" name="组合 25"/>
              <p:cNvGrpSpPr/>
              <p:nvPr/>
            </p:nvGrpSpPr>
            <p:grpSpPr>
              <a:xfrm>
                <a:off x="3283275" y="1217897"/>
                <a:ext cx="1219082" cy="1603142"/>
                <a:chOff x="7134179" y="2788658"/>
                <a:chExt cx="2190439" cy="2880512"/>
              </a:xfrm>
            </p:grpSpPr>
            <p:sp>
              <p:nvSpPr>
                <p:cNvPr id="28"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467445" y="1147356"/>
              <a:ext cx="774243" cy="720610"/>
            </a:xfrm>
            <a:prstGeom prst="rect">
              <a:avLst/>
            </a:prstGeom>
            <a:noFill/>
          </p:spPr>
          <p:txBody>
            <a:bodyPr wrap="square" rtlCol="0">
              <a:spAutoFit/>
            </a:bodyPr>
            <a:lstStyle/>
            <a:p>
              <a:r>
                <a:rPr lang="en-US" altLang="zh-CN"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pic>
        <p:nvPicPr>
          <p:cNvPr id="3" name="Picture 2">
            <a:extLst>
              <a:ext uri="{FF2B5EF4-FFF2-40B4-BE49-F238E27FC236}">
                <a16:creationId xmlns:a16="http://schemas.microsoft.com/office/drawing/2014/main" id="{2F745345-89C9-41FD-B056-753651E364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3495" y="824837"/>
            <a:ext cx="6217009" cy="4263689"/>
          </a:xfrm>
          <a:prstGeom prst="rect">
            <a:avLst/>
          </a:prstGeom>
        </p:spPr>
      </p:pic>
    </p:spTree>
    <p:extLst>
      <p:ext uri="{BB962C8B-B14F-4D97-AF65-F5344CB8AC3E}">
        <p14:creationId xmlns:p14="http://schemas.microsoft.com/office/powerpoint/2010/main" val="34085129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54974"/>
            <a:ext cx="9144000" cy="657592"/>
            <a:chOff x="3129129" y="1121776"/>
            <a:chExt cx="5933741" cy="1171624"/>
          </a:xfrm>
          <a:solidFill>
            <a:schemeClr val="accent1">
              <a:lumMod val="75000"/>
            </a:schemeClr>
          </a:solidFill>
        </p:grpSpPr>
        <p:sp>
          <p:nvSpPr>
            <p:cNvPr id="1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bg1"/>
                  </a:solidFill>
                  <a:latin typeface="Times New Roman" panose="02020603050405020304" pitchFamily="18" charset="0"/>
                  <a:cs typeface="Times New Roman" panose="02020603050405020304" pitchFamily="18" charset="0"/>
                </a:rPr>
                <a:t>Mảng/Danh Sách Trong Java</a:t>
              </a:r>
              <a:endParaRPr lang="zh-CN" altLang="en-US" sz="2800" b="1">
                <a:solidFill>
                  <a:schemeClr val="bg1"/>
                </a:solidFill>
                <a:latin typeface="Times New Roman" panose="02020603050405020304" pitchFamily="18" charset="0"/>
                <a:cs typeface="Times New Roman" panose="02020603050405020304" pitchFamily="18" charset="0"/>
              </a:endParaRPr>
            </a:p>
          </p:txBody>
        </p:sp>
      </p:grpSp>
      <p:grpSp>
        <p:nvGrpSpPr>
          <p:cNvPr id="21" name="组合 20"/>
          <p:cNvGrpSpPr/>
          <p:nvPr/>
        </p:nvGrpSpPr>
        <p:grpSpPr>
          <a:xfrm>
            <a:off x="153893" y="7893"/>
            <a:ext cx="958628" cy="960120"/>
            <a:chOff x="3150396" y="933507"/>
            <a:chExt cx="1350360" cy="1758295"/>
          </a:xfrm>
        </p:grpSpPr>
        <p:grpSp>
          <p:nvGrpSpPr>
            <p:cNvPr id="22" name="组合 21"/>
            <p:cNvGrpSpPr/>
            <p:nvPr/>
          </p:nvGrpSpPr>
          <p:grpSpPr>
            <a:xfrm>
              <a:off x="3150396" y="933507"/>
              <a:ext cx="1350360" cy="1758295"/>
              <a:chOff x="3222820" y="1148080"/>
              <a:chExt cx="1284820" cy="1672959"/>
            </a:xfrm>
          </p:grpSpPr>
          <p:grpSp>
            <p:nvGrpSpPr>
              <p:cNvPr id="26" name="组合 25"/>
              <p:cNvGrpSpPr/>
              <p:nvPr/>
            </p:nvGrpSpPr>
            <p:grpSpPr>
              <a:xfrm>
                <a:off x="3283275" y="1217897"/>
                <a:ext cx="1219082" cy="1603142"/>
                <a:chOff x="7134179" y="2788658"/>
                <a:chExt cx="2190439" cy="2880512"/>
              </a:xfrm>
            </p:grpSpPr>
            <p:sp>
              <p:nvSpPr>
                <p:cNvPr id="28"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467445" y="1147356"/>
              <a:ext cx="774243" cy="720610"/>
            </a:xfrm>
            <a:prstGeom prst="rect">
              <a:avLst/>
            </a:prstGeom>
            <a:noFill/>
          </p:spPr>
          <p:txBody>
            <a:bodyPr wrap="square" rtlCol="0">
              <a:spAutoFit/>
            </a:bodyPr>
            <a:lstStyle/>
            <a:p>
              <a:r>
                <a:rPr lang="en-US" altLang="zh-CN"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pic>
        <p:nvPicPr>
          <p:cNvPr id="3" name="Picture 2">
            <a:extLst>
              <a:ext uri="{FF2B5EF4-FFF2-40B4-BE49-F238E27FC236}">
                <a16:creationId xmlns:a16="http://schemas.microsoft.com/office/drawing/2014/main" id="{18186ADA-600D-4597-8E90-CAF219AE58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3094" y="745258"/>
            <a:ext cx="6297811" cy="4368870"/>
          </a:xfrm>
          <a:prstGeom prst="rect">
            <a:avLst/>
          </a:prstGeom>
        </p:spPr>
      </p:pic>
    </p:spTree>
    <p:extLst>
      <p:ext uri="{BB962C8B-B14F-4D97-AF65-F5344CB8AC3E}">
        <p14:creationId xmlns:p14="http://schemas.microsoft.com/office/powerpoint/2010/main" val="6017968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2313</TotalTime>
  <Words>672</Words>
  <Application>Microsoft Office PowerPoint</Application>
  <PresentationFormat>On-screen Show (16:9)</PresentationFormat>
  <Paragraphs>114</Paragraphs>
  <Slides>23</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Microsoft YaHei</vt:lpstr>
      <vt:lpstr>宋体</vt:lpstr>
      <vt:lpstr>Arial</vt:lpstr>
      <vt:lpstr>Calibri</vt:lpstr>
      <vt:lpstr>Calibri Light</vt:lpstr>
      <vt:lpstr>Impact</vt:lpstr>
      <vt:lpstr>Symbol</vt:lpstr>
      <vt:lpstr>Times New Roman</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微粒体年度总结计划PPT模版</dc:title>
  <dc:creator>kk</dc:creator>
  <cp:lastModifiedBy>Trinh Duc Giang</cp:lastModifiedBy>
  <cp:revision>506</cp:revision>
  <cp:lastPrinted>2019-05-11T01:18:13Z</cp:lastPrinted>
  <dcterms:created xsi:type="dcterms:W3CDTF">2019-05-11T01:18:13Z</dcterms:created>
  <dcterms:modified xsi:type="dcterms:W3CDTF">2023-03-11T08:35:31Z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1033-10.1.0.6758</vt:lpwstr>
  </property>
</Properties>
</file>