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329" r:id="rId3"/>
    <p:sldId id="347" r:id="rId4"/>
    <p:sldId id="377" r:id="rId5"/>
    <p:sldId id="342" r:id="rId6"/>
    <p:sldId id="333" r:id="rId7"/>
    <p:sldId id="311" r:id="rId8"/>
  </p:sldIdLst>
  <p:sldSz cx="9144000" cy="5143500" type="screen16x9"/>
  <p:notesSz cx="7315200" cy="96012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dc_cuongtm" initials="o" lastIdx="1" clrIdx="0">
    <p:extLst>
      <p:ext uri="{19B8F6BF-5375-455C-9EA6-DF929625EA0E}">
        <p15:presenceInfo xmlns:p15="http://schemas.microsoft.com/office/powerpoint/2012/main" userId="S-1-5-21-1978076751-3396122582-1341001408-146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50"/>
    <a:srgbClr val="3C844A"/>
    <a:srgbClr val="A26CB8"/>
    <a:srgbClr val="E87071"/>
    <a:srgbClr val="01ACBE"/>
    <a:srgbClr val="663A77"/>
    <a:srgbClr val="FFAA2D"/>
    <a:srgbClr val="F1A9A9"/>
    <a:srgbClr val="01DAF1"/>
    <a:srgbClr val="FF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1789" autoAdjust="0"/>
  </p:normalViewPr>
  <p:slideViewPr>
    <p:cSldViewPr snapToGrid="0">
      <p:cViewPr varScale="1">
        <p:scale>
          <a:sx n="106" d="100"/>
          <a:sy n="106" d="100"/>
        </p:scale>
        <p:origin x="667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8137A3-A659-45B4-A19F-C1B005FCD7C6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6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820" y="1749876"/>
            <a:ext cx="1929254" cy="1693831"/>
            <a:chOff x="2553093" y="952901"/>
            <a:chExt cx="2096908" cy="1866900"/>
          </a:xfrm>
        </p:grpSpPr>
        <p:sp>
          <p:nvSpPr>
            <p:cNvPr id="5" name="椭圆 4"/>
            <p:cNvSpPr/>
            <p:nvPr/>
          </p:nvSpPr>
          <p:spPr>
            <a:xfrm>
              <a:off x="2553093" y="952901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08704" y="1150504"/>
              <a:ext cx="1429346" cy="1429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2783718" y="1324275"/>
              <a:ext cx="1866283" cy="12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663A77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NỘI DUNG</a:t>
              </a:r>
              <a:endParaRPr lang="zh-CN" altLang="en-US" sz="2800" b="1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4588" y="1407172"/>
            <a:ext cx="805150" cy="718592"/>
            <a:chOff x="3262497" y="1084626"/>
            <a:chExt cx="112685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62497" y="1084626"/>
              <a:ext cx="1126854" cy="958123"/>
              <a:chOff x="2892834" y="1141776"/>
              <a:chExt cx="1126854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943363" y="1141776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3266480" y="1209433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14588" y="3046692"/>
            <a:ext cx="789156" cy="718591"/>
            <a:chOff x="3136676" y="2335585"/>
            <a:chExt cx="1166811" cy="966191"/>
          </a:xfrm>
        </p:grpSpPr>
        <p:grpSp>
          <p:nvGrpSpPr>
            <p:cNvPr id="17" name="组合 16"/>
            <p:cNvGrpSpPr/>
            <p:nvPr/>
          </p:nvGrpSpPr>
          <p:grpSpPr>
            <a:xfrm>
              <a:off x="3155526" y="2335585"/>
              <a:ext cx="1147961" cy="966191"/>
              <a:chOff x="2785863" y="1141409"/>
              <a:chExt cx="1147961" cy="966191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785863" y="1141409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136676" y="2451721"/>
              <a:ext cx="1088129" cy="48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 descr="Làm  Quen Với Hàm(Method) Trong Java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2990792" y="1434358"/>
            <a:ext cx="6081234" cy="803626"/>
            <a:chOff x="4555084" y="1092328"/>
            <a:chExt cx="4389024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sp>
          <p:nvSpPr>
            <p:cNvPr id="41" name="圆角矩形 40" descr="Làm  Quen Với Hàm(Method)">
              <a:extLs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SpPr/>
            <p:nvPr/>
          </p:nvSpPr>
          <p:spPr>
            <a:xfrm>
              <a:off x="4555084" y="1092328"/>
              <a:ext cx="4389024" cy="958121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>
                  <a:solidFill>
                    <a:srgbClr val="FFC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Package/Import Trong Java</a:t>
              </a:r>
              <a:endParaRPr lang="zh-CN" altLang="en-US" sz="2800" b="1">
                <a:solidFill>
                  <a:srgbClr val="FFC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978827" y="3077578"/>
            <a:ext cx="6093199" cy="642887"/>
          </a:xfrm>
          <a:prstGeom prst="roundRect">
            <a:avLst>
              <a:gd name="adj" fmla="val 9218"/>
            </a:avLst>
          </a:prstGeom>
          <a:gradFill>
            <a:gsLst>
              <a:gs pos="47000">
                <a:srgbClr val="FDFDFD"/>
              </a:gs>
              <a:gs pos="53000">
                <a:srgbClr val="E8E8E8"/>
              </a:gs>
              <a:gs pos="100000">
                <a:srgbClr val="ECECEC"/>
              </a:gs>
            </a:gsLst>
            <a:lin ang="5400000" scaled="1"/>
          </a:gradFill>
          <a:ln>
            <a:noFill/>
          </a:ln>
          <a:effectLst>
            <a:outerShdw blurRad="762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Thao Tác Với Mảng Trong Java</a:t>
            </a:r>
            <a:endParaRPr lang="zh-CN" altLang="en-US" sz="2800" b="1">
              <a:solidFill>
                <a:srgbClr val="01ACBE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459638" y="1434358"/>
            <a:ext cx="778013" cy="229505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75" name="圆角矩形 34">
            <a:extLst>
              <a:ext uri="{FF2B5EF4-FFF2-40B4-BE49-F238E27FC236}">
                <a16:creationId xmlns:a16="http://schemas.microsoft.com/office/drawing/2014/main" id="{4A98B195-D5E7-4238-B9B0-9E6698C21C3A}"/>
              </a:ext>
            </a:extLst>
          </p:cNvPr>
          <p:cNvSpPr/>
          <p:nvPr/>
        </p:nvSpPr>
        <p:spPr>
          <a:xfrm>
            <a:off x="1826861" y="2237984"/>
            <a:ext cx="736574" cy="703059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Impact" panose="020B0806030902050204" pitchFamily="34" charset="0"/>
              </a:rPr>
              <a:t>02</a:t>
            </a:r>
            <a:endParaRPr lang="zh-CN" altLang="en-US" sz="2800">
              <a:latin typeface="Impact" panose="020B0806030902050204" pitchFamily="34" charset="0"/>
            </a:endParaRPr>
          </a:p>
        </p:txBody>
      </p:sp>
      <p:grpSp>
        <p:nvGrpSpPr>
          <p:cNvPr id="68" name="组合 51">
            <a:extLst>
              <a:ext uri="{FF2B5EF4-FFF2-40B4-BE49-F238E27FC236}">
                <a16:creationId xmlns:a16="http://schemas.microsoft.com/office/drawing/2014/main" id="{8541760D-945C-4378-82F6-7A5400A5AB52}"/>
              </a:ext>
            </a:extLst>
          </p:cNvPr>
          <p:cNvGrpSpPr/>
          <p:nvPr/>
        </p:nvGrpSpPr>
        <p:grpSpPr>
          <a:xfrm>
            <a:off x="2985819" y="2289535"/>
            <a:ext cx="6086206" cy="651508"/>
            <a:chOff x="4555084" y="4807549"/>
            <a:chExt cx="4361682" cy="974162"/>
          </a:xfrm>
        </p:grpSpPr>
        <p:pic>
          <p:nvPicPr>
            <p:cNvPr id="69" name="图片 52">
              <a:extLst>
                <a:ext uri="{FF2B5EF4-FFF2-40B4-BE49-F238E27FC236}">
                  <a16:creationId xmlns:a16="http://schemas.microsoft.com/office/drawing/2014/main" id="{FFBFCEFB-B31E-4550-BC8E-612DD98E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sp>
          <p:nvSpPr>
            <p:cNvPr id="72" name="圆角矩形 55">
              <a:extLst>
                <a:ext uri="{FF2B5EF4-FFF2-40B4-BE49-F238E27FC236}">
                  <a16:creationId xmlns:a16="http://schemas.microsoft.com/office/drawing/2014/main" id="{0F7C8556-007B-452E-985B-7181A0451B30}"/>
                </a:ext>
              </a:extLst>
            </p:cNvPr>
            <p:cNvSpPr/>
            <p:nvPr/>
          </p:nvSpPr>
          <p:spPr>
            <a:xfrm>
              <a:off x="4555084" y="4807549"/>
              <a:ext cx="4361682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Scanner Trong Java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082123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Package/Import Trong Java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5235" y="29820"/>
            <a:ext cx="1094841" cy="1001458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F6886A-2D30-425E-BCBE-1EC3AE47F8B1}"/>
              </a:ext>
            </a:extLst>
          </p:cNvPr>
          <p:cNvSpPr txBox="1"/>
          <p:nvPr/>
        </p:nvSpPr>
        <p:spPr>
          <a:xfrm>
            <a:off x="96252" y="836390"/>
            <a:ext cx="8829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 là gì, tại sao cần import?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Để sử dụng các class trong Java và liên kết chúng với nhau. Ta phải nói cho Java biết là cần tìm class đó ở đâu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=&gt; Import</a:t>
            </a:r>
          </a:p>
          <a:p>
            <a:pPr marL="457200" indent="-457200">
              <a:buFontTx/>
              <a:buChar char="-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Từ khóa import trong java tương tự như include trong C hay using trong C#, nó cho phép chúng ta gọi các class, hàm từ nơi khác vào file source cần sử dụng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import &lt;fully_qualified_classname&gt;;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Import trên khai báo class và d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ới khai báo package</a:t>
            </a:r>
          </a:p>
        </p:txBody>
      </p:sp>
    </p:spTree>
    <p:extLst>
      <p:ext uri="{BB962C8B-B14F-4D97-AF65-F5344CB8AC3E}">
        <p14:creationId xmlns:p14="http://schemas.microsoft.com/office/powerpoint/2010/main" val="1083064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148808"/>
            <a:ext cx="8812800" cy="657592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Scanner Trong Java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5333" y="93834"/>
            <a:ext cx="966550" cy="1026822"/>
            <a:chOff x="3150396" y="933507"/>
            <a:chExt cx="1350360" cy="1758295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41CAAF-7C44-4305-9329-B4B08CDBAF47}"/>
              </a:ext>
            </a:extLst>
          </p:cNvPr>
          <p:cNvSpPr txBox="1"/>
          <p:nvPr/>
        </p:nvSpPr>
        <p:spPr>
          <a:xfrm>
            <a:off x="77231" y="905962"/>
            <a:ext cx="8962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Scanner là gì?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Scanner hỗ trợ nhập dữ liệu từ bàn phím vào trong ch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Java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nhập từ bàn phím có thể gán vào 1 biến. Tùy vào kiểu dữ liệu nhập vào để có thể tạo kiểu dữ liệu biến 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ơng ứng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Cách sử dụng: import java.util.Scanner;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Scanner input = new Scanner(System.in);</a:t>
            </a:r>
          </a:p>
        </p:txBody>
      </p:sp>
    </p:spTree>
    <p:extLst>
      <p:ext uri="{BB962C8B-B14F-4D97-AF65-F5344CB8AC3E}">
        <p14:creationId xmlns:p14="http://schemas.microsoft.com/office/powerpoint/2010/main" val="2036430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148808"/>
            <a:ext cx="8812800" cy="657592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Scanner Trong Java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5333" y="93834"/>
            <a:ext cx="966550" cy="1026822"/>
            <a:chOff x="3150396" y="933507"/>
            <a:chExt cx="1350360" cy="1758295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41CAAF-7C44-4305-9329-B4B08CDBAF47}"/>
              </a:ext>
            </a:extLst>
          </p:cNvPr>
          <p:cNvSpPr txBox="1"/>
          <p:nvPr/>
        </p:nvSpPr>
        <p:spPr>
          <a:xfrm>
            <a:off x="77231" y="732517"/>
            <a:ext cx="89627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Method của Scanner: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	Nhận vào một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(nhận vào giá trị 			tr</a:t>
            </a:r>
            <a:r>
              <a:rPr lang="vi-VN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dấu cách &lt;space&gt;(1 từ))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nextInt()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	Nhận vào một số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en-US" sz="2800">
              <a:solidFill>
                <a:srgbClr val="4950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nextLong()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Nhận vào một số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altLang="en-US" sz="2800">
              <a:solidFill>
                <a:srgbClr val="4950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nextFloat()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Nhận vào một số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altLang="en-US" sz="2800">
              <a:solidFill>
                <a:srgbClr val="4950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Nhận vào một số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en-US" altLang="en-US" sz="2800">
              <a:solidFill>
                <a:srgbClr val="4950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nextLine()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	Nhận vào một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 String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(Cả 1 câu)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nextByte()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Nhận vào một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en-US" altLang="en-US" sz="2800">
              <a:solidFill>
                <a:srgbClr val="4950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nextBoolean()</a:t>
            </a:r>
            <a:r>
              <a:rPr lang="en-US" altLang="en-US" sz="2800">
                <a:solidFill>
                  <a:srgbClr val="495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Nhận vào một 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altLang="en-US" sz="2800">
              <a:solidFill>
                <a:srgbClr val="4950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90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Thao Tác Với Mảng Trong Java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AAF0B1-3C16-4919-9886-3E6965227791}"/>
              </a:ext>
            </a:extLst>
          </p:cNvPr>
          <p:cNvSpPr txBox="1"/>
          <p:nvPr/>
        </p:nvSpPr>
        <p:spPr>
          <a:xfrm>
            <a:off x="165005" y="827392"/>
            <a:ext cx="64620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các bài tập về mảng: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Nhập/In mảng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phần tử trong mảng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mảng theo thứ tự tăng/giảm dần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Viết một vài thuật toán sắp xếp c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</a:p>
        </p:txBody>
      </p:sp>
    </p:spTree>
    <p:extLst>
      <p:ext uri="{BB962C8B-B14F-4D97-AF65-F5344CB8AC3E}">
        <p14:creationId xmlns:p14="http://schemas.microsoft.com/office/powerpoint/2010/main" val="3436515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ỏi - đáp: Lộ trình du học với ngân sách thấ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" y="282407"/>
            <a:ext cx="7515616" cy="44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441960" y="1074420"/>
            <a:ext cx="8366760" cy="108966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TextBox 25"/>
          <p:cNvSpPr txBox="1"/>
          <p:nvPr/>
        </p:nvSpPr>
        <p:spPr>
          <a:xfrm>
            <a:off x="1403620" y="1327029"/>
            <a:ext cx="72605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THANKS FOR WATCHING!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1960" y="1074420"/>
            <a:ext cx="1322130" cy="10896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43840" y="1662546"/>
            <a:ext cx="3582057" cy="34809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-0.00154 L 0.63437 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3" y="2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7 L 0.6316 2.46914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246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YaHei</vt:lpstr>
      <vt:lpstr>宋体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微粒体年度总结计划PPT模版</dc:title>
  <dc:creator>kk</dc:creator>
  <cp:lastModifiedBy>Trinh Duc Giang</cp:lastModifiedBy>
  <cp:revision>515</cp:revision>
  <cp:lastPrinted>2019-05-11T01:18:13Z</cp:lastPrinted>
  <dcterms:created xsi:type="dcterms:W3CDTF">2019-05-11T01:18:13Z</dcterms:created>
  <dcterms:modified xsi:type="dcterms:W3CDTF">2023-03-14T06:09:03Z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