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329" r:id="rId3"/>
    <p:sldId id="379" r:id="rId4"/>
    <p:sldId id="378" r:id="rId5"/>
    <p:sldId id="380" r:id="rId6"/>
    <p:sldId id="381" r:id="rId7"/>
    <p:sldId id="382" r:id="rId8"/>
    <p:sldId id="383" r:id="rId9"/>
    <p:sldId id="347" r:id="rId10"/>
    <p:sldId id="384" r:id="rId11"/>
    <p:sldId id="385" r:id="rId12"/>
    <p:sldId id="386" r:id="rId13"/>
    <p:sldId id="387" r:id="rId14"/>
    <p:sldId id="342" r:id="rId15"/>
    <p:sldId id="388" r:id="rId16"/>
    <p:sldId id="389" r:id="rId17"/>
    <p:sldId id="390" r:id="rId18"/>
    <p:sldId id="391" r:id="rId19"/>
    <p:sldId id="392" r:id="rId20"/>
    <p:sldId id="333" r:id="rId21"/>
    <p:sldId id="311" r:id="rId22"/>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p15="http://schemas.microsoft.com/office/powerpoint/2012/main" userId="S-1-5-21-1978076751-3396122582-1341001408-1462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50"/>
    <a:srgbClr val="3C844A"/>
    <a:srgbClr val="A26CB8"/>
    <a:srgbClr val="E87071"/>
    <a:srgbClr val="01ACBE"/>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91789" autoAdjust="0"/>
  </p:normalViewPr>
  <p:slideViewPr>
    <p:cSldViewPr snapToGrid="0">
      <p:cViewPr varScale="1">
        <p:scale>
          <a:sx n="106" d="100"/>
          <a:sy n="106" d="100"/>
        </p:scale>
        <p:origin x="667" y="8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2023/3/14</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137957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202879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1103220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296544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73539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136113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302475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175820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extLst>
      <p:ext uri="{BB962C8B-B14F-4D97-AF65-F5344CB8AC3E}">
        <p14:creationId xmlns:p14="http://schemas.microsoft.com/office/powerpoint/2010/main" val="401424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extLst>
      <p:ext uri="{BB962C8B-B14F-4D97-AF65-F5344CB8AC3E}">
        <p14:creationId xmlns:p14="http://schemas.microsoft.com/office/powerpoint/2010/main" val="413300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187990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27608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11505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103324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396945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359615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115736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2023/3/14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2023/3/14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490" y="1768892"/>
            <a:ext cx="1637890" cy="1388099"/>
            <a:chOff x="2553093" y="952901"/>
            <a:chExt cx="2064233"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7" name="文本框 136"/>
            <p:cNvSpPr txBox="1"/>
            <p:nvPr/>
          </p:nvSpPr>
          <p:spPr>
            <a:xfrm>
              <a:off x="2751043" y="1191968"/>
              <a:ext cx="1866283" cy="1272437"/>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
          <p:cNvGrpSpPr/>
          <p:nvPr/>
        </p:nvGrpSpPr>
        <p:grpSpPr>
          <a:xfrm>
            <a:off x="1622539" y="1396445"/>
            <a:ext cx="805150" cy="718592"/>
            <a:chOff x="3262497" y="1084626"/>
            <a:chExt cx="1126854" cy="958123"/>
          </a:xfrm>
        </p:grpSpPr>
        <p:grpSp>
          <p:nvGrpSpPr>
            <p:cNvPr id="10" name="组合 9"/>
            <p:cNvGrpSpPr/>
            <p:nvPr/>
          </p:nvGrpSpPr>
          <p:grpSpPr>
            <a:xfrm>
              <a:off x="3262497" y="1084626"/>
              <a:ext cx="1126854" cy="958123"/>
              <a:chOff x="2892834" y="1141776"/>
              <a:chExt cx="1126854" cy="958123"/>
            </a:xfrm>
          </p:grpSpPr>
          <p:sp>
            <p:nvSpPr>
              <p:cNvPr id="14"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2"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6" name="组合 15"/>
          <p:cNvGrpSpPr/>
          <p:nvPr/>
        </p:nvGrpSpPr>
        <p:grpSpPr>
          <a:xfrm>
            <a:off x="1622539" y="3035965"/>
            <a:ext cx="789156" cy="718591"/>
            <a:chOff x="3136676" y="2335585"/>
            <a:chExt cx="1166811" cy="966191"/>
          </a:xfrm>
        </p:grpSpPr>
        <p:grpSp>
          <p:nvGrpSpPr>
            <p:cNvPr id="17" name="组合 16"/>
            <p:cNvGrpSpPr/>
            <p:nvPr/>
          </p:nvGrpSpPr>
          <p:grpSpPr>
            <a:xfrm>
              <a:off x="3155526" y="2335585"/>
              <a:ext cx="1147961" cy="966191"/>
              <a:chOff x="2785863" y="1141409"/>
              <a:chExt cx="1147961" cy="966191"/>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36676" y="2451721"/>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37" name="组合 36" descr="Làm  Quen Với Hàm(Method) Trong Java">
            <a:extLst>
              <a:ext uri="{C183D7F6-B498-43B3-948B-1728B52AA6E4}">
                <adec:decorative xmlns="" xmlns:adec="http://schemas.microsoft.com/office/drawing/2017/decorative" val="0"/>
              </a:ext>
            </a:extLst>
          </p:cNvPr>
          <p:cNvGrpSpPr/>
          <p:nvPr/>
        </p:nvGrpSpPr>
        <p:grpSpPr>
          <a:xfrm>
            <a:off x="2630948" y="1434359"/>
            <a:ext cx="6423675" cy="803626"/>
            <a:chOff x="4555084" y="1092328"/>
            <a:chExt cx="4389023"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041830"/>
              <a:ext cx="3646270" cy="201307"/>
            </a:xfrm>
            <a:prstGeom prst="rect">
              <a:avLst/>
            </a:prstGeom>
          </p:spPr>
        </p:pic>
        <p:sp>
          <p:nvSpPr>
            <p:cNvPr id="41" name="圆角矩形 40" descr="Làm  Quen Với Hàm(Method)">
              <a:extLst>
                <a:ext uri="{C183D7F6-B498-43B3-948B-1728B52AA6E4}">
                  <adec:decorative xmlns="" xmlns:adec="http://schemas.microsoft.com/office/drawing/2017/decorative" val="0"/>
                </a:ext>
              </a:extLst>
            </p:cNvPr>
            <p:cNvSpPr/>
            <p:nvPr/>
          </p:nvSpPr>
          <p:spPr>
            <a:xfrm>
              <a:off x="4555084" y="1092328"/>
              <a:ext cx="4389023" cy="95812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(Exception)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46" name="圆角矩形 45"/>
          <p:cNvSpPr/>
          <p:nvPr/>
        </p:nvSpPr>
        <p:spPr>
          <a:xfrm>
            <a:off x="2618983" y="3077579"/>
            <a:ext cx="6436315"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800" b="1" dirty="0" smtClean="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57" name="组合 56"/>
          <p:cNvGrpSpPr/>
          <p:nvPr/>
        </p:nvGrpSpPr>
        <p:grpSpPr>
          <a:xfrm>
            <a:off x="2219753" y="1425415"/>
            <a:ext cx="606536" cy="2295050"/>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75" name="圆角矩形 34">
            <a:extLst>
              <a:ext uri="{FF2B5EF4-FFF2-40B4-BE49-F238E27FC236}">
                <a16:creationId xmlns:a16="http://schemas.microsoft.com/office/drawing/2014/main" id="{4A98B195-D5E7-4238-B9B0-9E6698C21C3A}"/>
              </a:ext>
            </a:extLst>
          </p:cNvPr>
          <p:cNvSpPr/>
          <p:nvPr/>
        </p:nvSpPr>
        <p:spPr>
          <a:xfrm>
            <a:off x="1634812" y="2227257"/>
            <a:ext cx="705766"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8" name="组合 51">
            <a:extLst>
              <a:ext uri="{FF2B5EF4-FFF2-40B4-BE49-F238E27FC236}">
                <a16:creationId xmlns:a16="http://schemas.microsoft.com/office/drawing/2014/main" id="{8541760D-945C-4378-82F6-7A5400A5AB52}"/>
              </a:ext>
            </a:extLst>
          </p:cNvPr>
          <p:cNvGrpSpPr/>
          <p:nvPr/>
        </p:nvGrpSpPr>
        <p:grpSpPr>
          <a:xfrm>
            <a:off x="2625975" y="2289536"/>
            <a:ext cx="6428928" cy="651508"/>
            <a:chOff x="4555084" y="4807549"/>
            <a:chExt cx="4361682" cy="974162"/>
          </a:xfrm>
        </p:grpSpPr>
        <p:pic>
          <p:nvPicPr>
            <p:cNvPr id="69"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smtClean="0">
                  <a:solidFill>
                    <a:schemeClr val="accent1">
                      <a:lumMod val="50000"/>
                    </a:schemeClr>
                  </a:solidFill>
                  <a:latin typeface="Times New Roman" panose="02020603050405020304" pitchFamily="18" charset="0"/>
                  <a:cs typeface="Times New Roman" panose="02020603050405020304" pitchFamily="18" charset="0"/>
                </a:rPr>
                <a:t>Hằng</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smtClean="0">
                  <a:solidFill>
                    <a:schemeClr val="accent1">
                      <a:lumMod val="50000"/>
                    </a:schemeClr>
                  </a:solidFill>
                  <a:latin typeface="Times New Roman" panose="02020603050405020304" pitchFamily="18" charset="0"/>
                  <a:cs typeface="Times New Roman" panose="02020603050405020304" pitchFamily="18" charset="0"/>
                </a:rPr>
                <a:t>Số</a:t>
              </a:r>
              <a:r>
                <a:rPr lang="en-US" altLang="zh-CN" sz="28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Constant</a:t>
              </a:r>
              <a:r>
                <a:rPr lang="en-US" altLang="zh-CN" sz="2800" b="1" dirty="0" smtClean="0">
                  <a:solidFill>
                    <a:schemeClr val="accent1">
                      <a:lumMod val="50000"/>
                    </a:schemeClr>
                  </a:solidFill>
                  <a:latin typeface="Times New Roman" panose="02020603050405020304" pitchFamily="18" charset="0"/>
                  <a:cs typeface="Times New Roman" panose="02020603050405020304" pitchFamily="18" charset="0"/>
                </a:rPr>
                <a:t>)</a:t>
              </a:r>
              <a:r>
                <a:rPr lang="zh-CN" altLang="en-US" sz="28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altLang="zh-CN" sz="28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altLang="zh-CN" sz="2800" b="1" dirty="0" err="1" smtClean="0">
                  <a:solidFill>
                    <a:schemeClr val="accent1">
                      <a:lumMod val="50000"/>
                    </a:schemeClr>
                  </a:solidFill>
                  <a:latin typeface="Times New Roman" panose="02020603050405020304" pitchFamily="18" charset="0"/>
                  <a:cs typeface="Times New Roman" panose="02020603050405020304" pitchFamily="18" charset="0"/>
                </a:rPr>
                <a:t>Enum</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5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148808"/>
            <a:ext cx="88128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245333" y="93834"/>
            <a:ext cx="966550" cy="1026822"/>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id="{A341CAAF-7C44-4305-9329-B4B08CDBAF47}"/>
              </a:ext>
            </a:extLst>
          </p:cNvPr>
          <p:cNvSpPr txBox="1"/>
          <p:nvPr/>
        </p:nvSpPr>
        <p:spPr>
          <a:xfrm>
            <a:off x="0" y="965560"/>
            <a:ext cx="8962722" cy="1292662"/>
          </a:xfrm>
          <a:prstGeom prst="rect">
            <a:avLst/>
          </a:prstGeom>
          <a:noFill/>
        </p:spPr>
        <p:txBody>
          <a:bodyPr wrap="square" rtlCol="0">
            <a:spAutoFit/>
          </a:bodyPr>
          <a:lstStyle/>
          <a:p>
            <a:pPr marL="457200" indent="-457200">
              <a:buFont typeface="Wingdings" panose="05000000000000000000" pitchFamily="2" charset="2"/>
              <a:buChar char="Ø"/>
            </a:pPr>
            <a:r>
              <a:rPr lang="en-US" sz="2600" b="1" i="1" dirty="0" smtClean="0">
                <a:latin typeface="Times New Roman" panose="02020603050405020304" pitchFamily="18" charset="0"/>
                <a:cs typeface="Times New Roman" panose="02020603050405020304" pitchFamily="18" charset="0"/>
              </a:rPr>
              <a:t>	</a:t>
            </a:r>
            <a:r>
              <a:rPr lang="en-US" sz="2600" b="1" i="1" dirty="0" err="1" smtClean="0">
                <a:latin typeface="Times New Roman" panose="02020603050405020304" pitchFamily="18" charset="0"/>
                <a:cs typeface="Times New Roman" panose="02020603050405020304" pitchFamily="18" charset="0"/>
              </a:rPr>
              <a:t>Cú</a:t>
            </a:r>
            <a:r>
              <a:rPr lang="en-US" sz="2600" b="1" i="1" dirty="0" smtClean="0">
                <a:latin typeface="Times New Roman" panose="02020603050405020304" pitchFamily="18" charset="0"/>
                <a:cs typeface="Times New Roman" panose="02020603050405020304" pitchFamily="18" charset="0"/>
              </a:rPr>
              <a:t> </a:t>
            </a:r>
            <a:r>
              <a:rPr lang="en-US" sz="2600" b="1" i="1" dirty="0" err="1" smtClean="0">
                <a:latin typeface="Times New Roman" panose="02020603050405020304" pitchFamily="18" charset="0"/>
                <a:cs typeface="Times New Roman" panose="02020603050405020304" pitchFamily="18" charset="0"/>
              </a:rPr>
              <a:t>pháp</a:t>
            </a:r>
            <a:r>
              <a:rPr lang="en-US" sz="2600" b="1" i="1" dirty="0" smtClean="0">
                <a:latin typeface="Times New Roman" panose="02020603050405020304" pitchFamily="18" charset="0"/>
                <a:cs typeface="Times New Roman" panose="02020603050405020304" pitchFamily="18" charset="0"/>
              </a:rPr>
              <a:t> </a:t>
            </a:r>
            <a:r>
              <a:rPr lang="en-US" sz="2600" b="1" i="1" dirty="0" err="1" smtClean="0">
                <a:latin typeface="Times New Roman" panose="02020603050405020304" pitchFamily="18" charset="0"/>
                <a:cs typeface="Times New Roman" panose="02020603050405020304" pitchFamily="18" charset="0"/>
              </a:rPr>
              <a:t>khai</a:t>
            </a:r>
            <a:r>
              <a:rPr lang="en-US" sz="2600" b="1" i="1" dirty="0" smtClean="0">
                <a:latin typeface="Times New Roman" panose="02020603050405020304" pitchFamily="18" charset="0"/>
                <a:cs typeface="Times New Roman" panose="02020603050405020304" pitchFamily="18" charset="0"/>
              </a:rPr>
              <a:t> </a:t>
            </a:r>
            <a:r>
              <a:rPr lang="en-US" sz="2600" b="1" i="1" dirty="0" err="1" smtClean="0">
                <a:latin typeface="Times New Roman" panose="02020603050405020304" pitchFamily="18" charset="0"/>
                <a:cs typeface="Times New Roman" panose="02020603050405020304" pitchFamily="18" charset="0"/>
              </a:rPr>
              <a:t>báo</a:t>
            </a:r>
            <a:r>
              <a:rPr lang="en-US" sz="2600" b="1" i="1" dirty="0" smtClean="0">
                <a:latin typeface="Times New Roman" panose="02020603050405020304" pitchFamily="18" charset="0"/>
                <a:cs typeface="Times New Roman" panose="02020603050405020304" pitchFamily="18" charset="0"/>
              </a:rPr>
              <a:t> </a:t>
            </a:r>
            <a:r>
              <a:rPr lang="en-US" sz="2600" b="1" i="1" dirty="0" err="1" smtClean="0">
                <a:latin typeface="Times New Roman" panose="02020603050405020304" pitchFamily="18" charset="0"/>
                <a:cs typeface="Times New Roman" panose="02020603050405020304" pitchFamily="18" charset="0"/>
              </a:rPr>
              <a:t>hằng</a:t>
            </a:r>
            <a:r>
              <a:rPr lang="en-US" sz="2600" b="1" i="1" dirty="0" smtClean="0">
                <a:latin typeface="Times New Roman" panose="02020603050405020304" pitchFamily="18" charset="0"/>
                <a:cs typeface="Times New Roman" panose="02020603050405020304" pitchFamily="18" charset="0"/>
              </a:rPr>
              <a:t> </a:t>
            </a:r>
            <a:r>
              <a:rPr lang="en-US" sz="2600" b="1" i="1" dirty="0" err="1" smtClean="0">
                <a:latin typeface="Times New Roman" panose="02020603050405020304" pitchFamily="18" charset="0"/>
                <a:cs typeface="Times New Roman" panose="02020603050405020304" pitchFamily="18" charset="0"/>
              </a:rPr>
              <a:t>số</a:t>
            </a:r>
            <a:r>
              <a:rPr lang="en-US" sz="2600" b="1" i="1" dirty="0" smtClean="0">
                <a:latin typeface="Times New Roman" panose="02020603050405020304" pitchFamily="18" charset="0"/>
                <a:cs typeface="Times New Roman" panose="02020603050405020304" pitchFamily="18" charset="0"/>
              </a:rPr>
              <a:t>:</a:t>
            </a:r>
          </a:p>
          <a:p>
            <a:r>
              <a:rPr lang="en-US" sz="2600" b="1" i="1" dirty="0">
                <a:latin typeface="Times New Roman" panose="02020603050405020304" pitchFamily="18" charset="0"/>
                <a:cs typeface="Times New Roman" panose="02020603050405020304" pitchFamily="18" charset="0"/>
              </a:rPr>
              <a:t>	</a:t>
            </a:r>
            <a:r>
              <a:rPr lang="en-US" sz="2600" b="1" i="1" dirty="0" smtClean="0">
                <a:latin typeface="Times New Roman" panose="02020603050405020304" pitchFamily="18" charset="0"/>
                <a:cs typeface="Times New Roman" panose="02020603050405020304" pitchFamily="18" charset="0"/>
              </a:rPr>
              <a:t>&lt;AM&gt; &lt;static&gt; final </a:t>
            </a:r>
            <a:r>
              <a:rPr lang="en-US" sz="2600" b="1" i="1" dirty="0" err="1" smtClean="0">
                <a:latin typeface="Times New Roman" panose="02020603050405020304" pitchFamily="18" charset="0"/>
                <a:cs typeface="Times New Roman" panose="02020603050405020304" pitchFamily="18" charset="0"/>
              </a:rPr>
              <a:t>kieuDuLieu</a:t>
            </a:r>
            <a:r>
              <a:rPr lang="en-US" sz="2600" b="1" i="1" dirty="0" smtClean="0">
                <a:latin typeface="Times New Roman" panose="02020603050405020304" pitchFamily="18" charset="0"/>
                <a:cs typeface="Times New Roman" panose="02020603050405020304" pitchFamily="18" charset="0"/>
              </a:rPr>
              <a:t> TEN_HANG = </a:t>
            </a:r>
            <a:r>
              <a:rPr lang="en-US" sz="2600" b="1" i="1" dirty="0" err="1">
                <a:latin typeface="Times New Roman" panose="02020603050405020304" pitchFamily="18" charset="0"/>
                <a:cs typeface="Times New Roman" panose="02020603050405020304" pitchFamily="18" charset="0"/>
              </a:rPr>
              <a:t>g</a:t>
            </a:r>
            <a:r>
              <a:rPr lang="en-US" sz="2600" b="1" i="1" dirty="0" err="1" smtClean="0">
                <a:latin typeface="Times New Roman" panose="02020603050405020304" pitchFamily="18" charset="0"/>
                <a:cs typeface="Times New Roman" panose="02020603050405020304" pitchFamily="18" charset="0"/>
              </a:rPr>
              <a:t>iaTri</a:t>
            </a:r>
            <a:r>
              <a:rPr lang="en-US" sz="2600" b="1" i="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600" b="1" i="1" dirty="0" smtClean="0">
                <a:latin typeface="Times New Roman" panose="02020603050405020304" pitchFamily="18" charset="0"/>
                <a:cs typeface="Times New Roman" panose="02020603050405020304" pitchFamily="18" charset="0"/>
              </a:rPr>
              <a:t>  </a:t>
            </a:r>
            <a:r>
              <a:rPr lang="en-US" sz="2600" b="1" i="1" dirty="0" err="1" smtClean="0">
                <a:latin typeface="Times New Roman" panose="02020603050405020304" pitchFamily="18" charset="0"/>
                <a:cs typeface="Times New Roman" panose="02020603050405020304" pitchFamily="18" charset="0"/>
              </a:rPr>
              <a:t>Ví</a:t>
            </a:r>
            <a:r>
              <a:rPr lang="en-US" sz="2600" b="1" i="1" dirty="0" smtClean="0">
                <a:latin typeface="Times New Roman" panose="02020603050405020304" pitchFamily="18" charset="0"/>
                <a:cs typeface="Times New Roman" panose="02020603050405020304" pitchFamily="18" charset="0"/>
              </a:rPr>
              <a:t> </a:t>
            </a:r>
            <a:r>
              <a:rPr lang="en-US" sz="2600" b="1" i="1" dirty="0" err="1" smtClean="0">
                <a:latin typeface="Times New Roman" panose="02020603050405020304" pitchFamily="18" charset="0"/>
                <a:cs typeface="Times New Roman" panose="02020603050405020304" pitchFamily="18" charset="0"/>
              </a:rPr>
              <a:t>dụ</a:t>
            </a:r>
            <a:r>
              <a:rPr lang="en-US" sz="2600" b="1" i="1"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404" y="1885428"/>
            <a:ext cx="7265224" cy="1870646"/>
          </a:xfrm>
          <a:prstGeom prst="rect">
            <a:avLst/>
          </a:prstGeom>
        </p:spPr>
      </p:pic>
      <p:sp>
        <p:nvSpPr>
          <p:cNvPr id="4" name="TextBox 3"/>
          <p:cNvSpPr txBox="1"/>
          <p:nvPr/>
        </p:nvSpPr>
        <p:spPr>
          <a:xfrm>
            <a:off x="77231" y="3895273"/>
            <a:ext cx="8885491"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Quy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tắc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hoa</a:t>
            </a:r>
            <a:r>
              <a:rPr lang="en-US" sz="2800" dirty="0" smtClean="0">
                <a:latin typeface="Times New Roman" panose="02020603050405020304" pitchFamily="18" charset="0"/>
                <a:cs typeface="Times New Roman" panose="02020603050405020304" pitchFamily="18" charset="0"/>
              </a:rPr>
              <a:t> (Upper)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nhầm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biến.Các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bởi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dấu</a:t>
            </a:r>
            <a:r>
              <a:rPr lang="en-US" sz="2800" dirty="0" smtClean="0">
                <a:latin typeface="Times New Roman" panose="02020603050405020304" pitchFamily="18" charset="0"/>
                <a:cs typeface="Times New Roman" panose="02020603050405020304" pitchFamily="18" charset="0"/>
              </a:rPr>
              <a:t> “_”</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1784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148808"/>
            <a:ext cx="88128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245333" y="93834"/>
            <a:ext cx="966550" cy="1026822"/>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5" name="TextBox 4"/>
          <p:cNvSpPr txBox="1"/>
          <p:nvPr/>
        </p:nvSpPr>
        <p:spPr>
          <a:xfrm>
            <a:off x="77231" y="921676"/>
            <a:ext cx="8447649" cy="4093428"/>
          </a:xfrm>
          <a:prstGeom prst="rect">
            <a:avLst/>
          </a:prstGeom>
          <a:noFill/>
        </p:spPr>
        <p:txBody>
          <a:bodyPr wrap="square" rtlCol="0">
            <a:spAutoFit/>
          </a:bodyPr>
          <a:lstStyle/>
          <a:p>
            <a:r>
              <a:rPr lang="en-US" sz="2600" b="1" dirty="0" err="1" smtClean="0">
                <a:latin typeface="Times New Roman" panose="02020603050405020304" pitchFamily="18" charset="0"/>
                <a:cs typeface="Times New Roman" panose="02020603050405020304" pitchFamily="18" charset="0"/>
              </a:rPr>
              <a:t>Enum</a:t>
            </a:r>
            <a:r>
              <a:rPr lang="en-US" sz="2600" b="1" dirty="0" smtClean="0">
                <a:latin typeface="Times New Roman" panose="02020603050405020304" pitchFamily="18" charset="0"/>
                <a:cs typeface="Times New Roman" panose="02020603050405020304" pitchFamily="18" charset="0"/>
              </a:rPr>
              <a:t>(Enumerate: </a:t>
            </a:r>
            <a:r>
              <a:rPr lang="en-US" sz="2600" b="1" dirty="0" err="1" smtClean="0">
                <a:latin typeface="Times New Roman" panose="02020603050405020304" pitchFamily="18" charset="0"/>
                <a:cs typeface="Times New Roman" panose="02020603050405020304" pitchFamily="18" charset="0"/>
              </a:rPr>
              <a:t>liệt</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kê</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là</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gì</a:t>
            </a:r>
            <a:r>
              <a:rPr lang="en-US" sz="2600" b="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Enum trong java</a:t>
            </a:r>
            <a:r>
              <a:rPr lang="vi-VN" sz="2600" dirty="0">
                <a:latin typeface="Times New Roman" panose="02020603050405020304" pitchFamily="18" charset="0"/>
                <a:cs typeface="Times New Roman" panose="02020603050405020304" pitchFamily="18" charset="0"/>
              </a:rPr>
              <a:t> là một kiểu dữ liệu đặc biệt của Java được sử dụng để định nghĩa </a:t>
            </a:r>
            <a:r>
              <a:rPr lang="vi-VN" sz="2600" b="1" dirty="0" smtClean="0">
                <a:latin typeface="Times New Roman" panose="02020603050405020304" pitchFamily="18" charset="0"/>
                <a:cs typeface="Times New Roman" panose="02020603050405020304" pitchFamily="18" charset="0"/>
              </a:rPr>
              <a:t>tập </a:t>
            </a:r>
            <a:r>
              <a:rPr lang="vi-VN" sz="2600" b="1" dirty="0">
                <a:latin typeface="Times New Roman" panose="02020603050405020304" pitchFamily="18" charset="0"/>
                <a:cs typeface="Times New Roman" panose="02020603050405020304" pitchFamily="18" charset="0"/>
              </a:rPr>
              <a:t>hợp các hằng số</a:t>
            </a:r>
            <a:r>
              <a:rPr lang="vi-VN" sz="2600" dirty="0">
                <a:latin typeface="Times New Roman" panose="02020603050405020304" pitchFamily="18" charset="0"/>
                <a:cs typeface="Times New Roman" panose="02020603050405020304" pitchFamily="18" charset="0"/>
              </a:rPr>
              <a:t>. Cụ thể hơn, Java enum là một </a:t>
            </a:r>
            <a:r>
              <a:rPr lang="vi-VN" sz="2600" b="1" dirty="0">
                <a:latin typeface="Times New Roman" panose="02020603050405020304" pitchFamily="18" charset="0"/>
                <a:cs typeface="Times New Roman" panose="02020603050405020304" pitchFamily="18" charset="0"/>
              </a:rPr>
              <a:t>kiểu đặc biệt</a:t>
            </a:r>
            <a:r>
              <a:rPr lang="vi-VN" sz="2600" dirty="0">
                <a:latin typeface="Times New Roman" panose="02020603050405020304" pitchFamily="18" charset="0"/>
                <a:cs typeface="Times New Roman" panose="02020603050405020304" pitchFamily="18" charset="0"/>
              </a:rPr>
              <a:t> </a:t>
            </a:r>
            <a:r>
              <a:rPr lang="vi-VN" sz="2600" b="1" dirty="0">
                <a:latin typeface="Times New Roman" panose="02020603050405020304" pitchFamily="18" charset="0"/>
                <a:cs typeface="Times New Roman" panose="02020603050405020304" pitchFamily="18" charset="0"/>
              </a:rPr>
              <a:t>của </a:t>
            </a:r>
            <a:r>
              <a:rPr lang="vi-VN" sz="2600" b="1" dirty="0" smtClean="0">
                <a:latin typeface="Times New Roman" panose="02020603050405020304" pitchFamily="18" charset="0"/>
                <a:cs typeface="Times New Roman" panose="02020603050405020304" pitchFamily="18" charset="0"/>
              </a:rPr>
              <a:t>lớp</a:t>
            </a:r>
            <a:r>
              <a:rPr lang="en-US" sz="2600" b="1" dirty="0" smtClean="0">
                <a:latin typeface="Times New Roman" panose="02020603050405020304" pitchFamily="18" charset="0"/>
                <a:cs typeface="Times New Roman" panose="02020603050405020304" pitchFamily="18" charset="0"/>
              </a:rPr>
              <a:t>(class)</a:t>
            </a:r>
            <a:r>
              <a:rPr lang="vi-VN" sz="2600" dirty="0" smtClean="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trong java. Một enum có thể chứa các trường, phương thức và </a:t>
            </a:r>
            <a:r>
              <a:rPr lang="vi-VN" sz="2600" dirty="0" smtClean="0">
                <a:latin typeface="Times New Roman" panose="02020603050405020304" pitchFamily="18" charset="0"/>
                <a:cs typeface="Times New Roman" panose="02020603050405020304" pitchFamily="18" charset="0"/>
              </a:rPr>
              <a:t>Constructor</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hàm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khởi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đối</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tượng</a:t>
            </a:r>
            <a:r>
              <a:rPr lang="en-US" sz="2600" dirty="0" smtClean="0">
                <a:latin typeface="Times New Roman" panose="02020603050405020304" pitchFamily="18" charset="0"/>
                <a:cs typeface="Times New Roman" panose="02020603050405020304" pitchFamily="18" charset="0"/>
              </a:rPr>
              <a:t>)</a:t>
            </a:r>
            <a:r>
              <a:rPr lang="vi-VN" sz="2600" dirty="0" smtClean="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Nó có thể được sử dụng để định nghĩa các ngày trong tuần (SUNDAY, MONDAY, TUESDAY, WEDNESDAY, THURSDAY, FRIDAY, SATURDAY), các mùa trong năm (SPRING, SUMMER, FALL, WINTER), </a:t>
            </a:r>
            <a:r>
              <a:rPr lang="vi-VN" sz="2600" dirty="0" smtClean="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1115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50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245332" y="30530"/>
            <a:ext cx="1002875" cy="1026822"/>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51" y="1898125"/>
            <a:ext cx="8070115" cy="3017634"/>
          </a:xfrm>
          <a:prstGeom prst="rect">
            <a:avLst/>
          </a:prstGeom>
        </p:spPr>
      </p:pic>
      <p:sp>
        <p:nvSpPr>
          <p:cNvPr id="3" name="TextBox 2"/>
          <p:cNvSpPr txBox="1"/>
          <p:nvPr/>
        </p:nvSpPr>
        <p:spPr>
          <a:xfrm>
            <a:off x="174627" y="956310"/>
            <a:ext cx="8567467" cy="954107"/>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err="1" smtClean="0">
                <a:latin typeface="Times New Roman" panose="02020603050405020304" pitchFamily="18" charset="0"/>
                <a:cs typeface="Times New Roman" panose="02020603050405020304" pitchFamily="18" charset="0"/>
              </a:rPr>
              <a:t>Quy</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tắc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đặt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hằng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trong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Enum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giống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hệt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với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quy</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tắc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đặt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tên</a:t>
            </a:r>
            <a:r>
              <a:rPr lang="en-US" sz="2800" b="1" dirty="0" smtClean="0">
                <a:latin typeface="Times New Roman" panose="02020603050405020304" pitchFamily="18" charset="0"/>
                <a:cs typeface="Times New Roman" panose="02020603050405020304" pitchFamily="18" charset="0"/>
              </a:rPr>
              <a:t> const. </a:t>
            </a: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552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504"/>
            <a:ext cx="91440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245332" y="30530"/>
            <a:ext cx="1002875" cy="1026822"/>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781" y="968600"/>
            <a:ext cx="6955379" cy="4058795"/>
          </a:xfrm>
          <a:prstGeom prst="rect">
            <a:avLst/>
          </a:prstGeom>
        </p:spPr>
      </p:pic>
    </p:spTree>
    <p:extLst>
      <p:ext uri="{BB962C8B-B14F-4D97-AF65-F5344CB8AC3E}">
        <p14:creationId xmlns:p14="http://schemas.microsoft.com/office/powerpoint/2010/main" val="10857306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92162" y="795992"/>
            <a:ext cx="8959676" cy="353943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Static(</a:t>
            </a:r>
            <a:r>
              <a:rPr lang="en-US" sz="2800" b="1" dirty="0" err="1" smtClean="0">
                <a:latin typeface="Times New Roman" panose="02020603050405020304" pitchFamily="18" charset="0"/>
                <a:cs typeface="Times New Roman" panose="02020603050405020304" pitchFamily="18" charset="0"/>
              </a:rPr>
              <a:t>tĩnh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gì</a:t>
            </a:r>
            <a:r>
              <a:rPr lang="en-US" sz="2800" b="1" dirty="0" smtClean="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static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một</a:t>
            </a:r>
            <a:r>
              <a:rPr lang="en-US" sz="2800" b="1" dirty="0" smtClean="0">
                <a:latin typeface="Times New Roman" panose="02020603050405020304" pitchFamily="18" charset="0"/>
                <a:cs typeface="Times New Roman" panose="02020603050405020304" pitchFamily="18" charset="0"/>
              </a:rPr>
              <a:t> t</a:t>
            </a:r>
            <a:r>
              <a:rPr lang="vi-VN" sz="2800" b="1" dirty="0" smtClean="0">
                <a:latin typeface="Times New Roman" panose="02020603050405020304" pitchFamily="18" charset="0"/>
                <a:cs typeface="Times New Roman" panose="02020603050405020304" pitchFamily="18" charset="0"/>
              </a:rPr>
              <a:t>ừ </a:t>
            </a:r>
            <a:r>
              <a:rPr lang="vi-VN" sz="2800" b="1" dirty="0">
                <a:latin typeface="Times New Roman" panose="02020603050405020304" pitchFamily="18" charset="0"/>
                <a:cs typeface="Times New Roman" panose="02020603050405020304" pitchFamily="18" charset="0"/>
              </a:rPr>
              <a:t>khóa </a:t>
            </a:r>
            <a:r>
              <a:rPr lang="vi-VN" sz="2800" b="1" dirty="0" smtClean="0">
                <a:latin typeface="Times New Roman" panose="02020603050405020304" pitchFamily="18" charset="0"/>
                <a:cs typeface="Times New Roman" panose="02020603050405020304" pitchFamily="18" charset="0"/>
              </a:rPr>
              <a:t>trong </a:t>
            </a:r>
            <a:r>
              <a:rPr lang="vi-VN" sz="2800" b="1" dirty="0">
                <a:latin typeface="Times New Roman" panose="02020603050405020304" pitchFamily="18" charset="0"/>
                <a:cs typeface="Times New Roman" panose="02020603050405020304" pitchFamily="18" charset="0"/>
              </a:rPr>
              <a:t>Java</a:t>
            </a:r>
            <a:r>
              <a:rPr lang="vi-VN" sz="2800" dirty="0">
                <a:latin typeface="Times New Roman" panose="02020603050405020304" pitchFamily="18" charset="0"/>
                <a:cs typeface="Times New Roman" panose="02020603050405020304" pitchFamily="18" charset="0"/>
              </a:rPr>
              <a:t> được sử dụng chính để quản lý bộ nhớ.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Chúng </a:t>
            </a:r>
            <a:r>
              <a:rPr lang="vi-VN" sz="2800" dirty="0">
                <a:latin typeface="Times New Roman" panose="02020603050405020304" pitchFamily="18" charset="0"/>
                <a:cs typeface="Times New Roman" panose="02020603050405020304" pitchFamily="18" charset="0"/>
              </a:rPr>
              <a:t>ta có thể áp dụng từ khóa static với các </a:t>
            </a:r>
            <a:r>
              <a:rPr lang="vi-VN" sz="2800" dirty="0" smtClean="0">
                <a:latin typeface="Times New Roman" panose="02020603050405020304" pitchFamily="18" charset="0"/>
                <a:cs typeface="Times New Roman" panose="02020603050405020304" pitchFamily="18" charset="0"/>
              </a:rPr>
              <a:t>biến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toàn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cục</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các phương thức, các khối, các lớp lồng nhau(nested class).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Từ </a:t>
            </a:r>
            <a:r>
              <a:rPr lang="vi-VN" sz="2800" dirty="0">
                <a:latin typeface="Times New Roman" panose="02020603050405020304" pitchFamily="18" charset="0"/>
                <a:cs typeface="Times New Roman" panose="02020603050405020304" pitchFamily="18" charset="0"/>
              </a:rPr>
              <a:t>khóa static thuộc về lớp chứ không thuộc về instance(thể hiện) của lớp.</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5154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174377" y="1033831"/>
            <a:ext cx="8959676" cy="3539430"/>
          </a:xfrm>
          <a:prstGeom prst="rect">
            <a:avLst/>
          </a:prstGeom>
          <a:noFill/>
        </p:spPr>
        <p:txBody>
          <a:bodyPr wrap="square" rtlCol="0">
            <a:spAutoFit/>
          </a:bodyPr>
          <a:lstStyle/>
          <a:p>
            <a:pPr marL="457200" indent="-457200">
              <a:buFont typeface="Wingdings" panose="05000000000000000000" pitchFamily="2" charset="2"/>
              <a:buChar char="ü"/>
            </a:pPr>
            <a:r>
              <a:rPr lang="vi-VN" sz="2800" b="1" dirty="0">
                <a:latin typeface="+mj-lt"/>
              </a:rPr>
              <a:t>Biến </a:t>
            </a:r>
            <a:r>
              <a:rPr lang="vi-VN" sz="2800" b="1" dirty="0" smtClean="0">
                <a:latin typeface="+mj-lt"/>
              </a:rPr>
              <a:t>static</a:t>
            </a:r>
            <a:r>
              <a:rPr lang="en-US" sz="2800" b="1"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Chỉ</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áp</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với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biến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toàn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cục</a:t>
            </a:r>
            <a:r>
              <a:rPr lang="en-US" sz="2800" b="1" dirty="0" smtClean="0">
                <a:latin typeface="+mj-lt"/>
              </a:rPr>
              <a:t>)</a:t>
            </a:r>
            <a:r>
              <a:rPr lang="vi-VN" sz="2800" b="1" dirty="0" smtClean="0">
                <a:latin typeface="+mj-lt"/>
              </a:rPr>
              <a:t>:</a:t>
            </a:r>
            <a:r>
              <a:rPr lang="vi-VN" sz="2800" dirty="0">
                <a:latin typeface="+mj-lt"/>
              </a:rPr>
              <a:t> Khi bạn khai báo một biến là static, thì biến đó được gọi là biến tĩnh, hay biến static.</a:t>
            </a:r>
          </a:p>
          <a:p>
            <a:pPr marL="457200" indent="-457200">
              <a:buFont typeface="Wingdings" panose="05000000000000000000" pitchFamily="2" charset="2"/>
              <a:buChar char="ü"/>
            </a:pPr>
            <a:r>
              <a:rPr lang="vi-VN" sz="2800" b="1" dirty="0">
                <a:latin typeface="+mj-lt"/>
              </a:rPr>
              <a:t>Phương </a:t>
            </a:r>
            <a:r>
              <a:rPr lang="vi-VN" sz="2800" b="1" dirty="0" smtClean="0">
                <a:latin typeface="+mj-lt"/>
              </a:rPr>
              <a:t>thức</a:t>
            </a:r>
            <a:r>
              <a:rPr lang="en-US" sz="2800" b="1" dirty="0" smtClean="0">
                <a:latin typeface="+mj-lt"/>
              </a:rPr>
              <a:t>(</a:t>
            </a:r>
            <a:r>
              <a:rPr lang="en-US" sz="2800" b="1" dirty="0" err="1" smtClean="0">
                <a:latin typeface="Times New Roman" panose="02020603050405020304" pitchFamily="18" charset="0"/>
                <a:cs typeface="Times New Roman" panose="02020603050405020304" pitchFamily="18" charset="0"/>
              </a:rPr>
              <a:t>Hàm</a:t>
            </a:r>
            <a:r>
              <a:rPr lang="en-US" sz="2800" b="1" dirty="0" smtClean="0">
                <a:latin typeface="Times New Roman" panose="02020603050405020304" pitchFamily="18" charset="0"/>
                <a:cs typeface="Times New Roman" panose="02020603050405020304" pitchFamily="18" charset="0"/>
              </a:rPr>
              <a:t>/Method</a:t>
            </a:r>
            <a:r>
              <a:rPr lang="en-US" sz="2800" b="1" dirty="0" smtClean="0">
                <a:latin typeface="+mj-lt"/>
              </a:rPr>
              <a:t>)</a:t>
            </a:r>
            <a:r>
              <a:rPr lang="vi-VN" sz="2800" b="1" dirty="0" smtClean="0">
                <a:latin typeface="+mj-lt"/>
              </a:rPr>
              <a:t> </a:t>
            </a:r>
            <a:r>
              <a:rPr lang="vi-VN" sz="2800" b="1" dirty="0">
                <a:latin typeface="+mj-lt"/>
              </a:rPr>
              <a:t>static:</a:t>
            </a:r>
            <a:r>
              <a:rPr lang="vi-VN" sz="2800" dirty="0">
                <a:latin typeface="+mj-lt"/>
              </a:rPr>
              <a:t> Khi bạn khai báo một phương thức là static, thì phương thức đó gọi là phương thức static.</a:t>
            </a:r>
          </a:p>
          <a:p>
            <a:pPr marL="457200" indent="-457200">
              <a:buFont typeface="Wingdings" panose="05000000000000000000" pitchFamily="2" charset="2"/>
              <a:buChar char="ü"/>
            </a:pPr>
            <a:r>
              <a:rPr lang="vi-VN" sz="2800" b="1" dirty="0">
                <a:latin typeface="+mj-lt"/>
              </a:rPr>
              <a:t>Khối static:</a:t>
            </a:r>
            <a:r>
              <a:rPr lang="vi-VN" sz="2800" dirty="0">
                <a:latin typeface="+mj-lt"/>
              </a:rPr>
              <a:t> Được sử dụng để khởi tạo thành viên dữ liệu </a:t>
            </a:r>
            <a:r>
              <a:rPr lang="vi-VN" sz="2800" dirty="0" smtClean="0">
                <a:latin typeface="+mj-lt"/>
              </a:rPr>
              <a:t>static</a:t>
            </a:r>
            <a:r>
              <a:rPr lang="en-US" sz="2800" dirty="0" smtClean="0">
                <a:latin typeface="+mj-lt"/>
              </a:rPr>
              <a:t>.</a:t>
            </a:r>
            <a:r>
              <a:rPr lang="en-US" sz="2800" dirty="0" err="1" smtClean="0">
                <a:latin typeface="Times New Roman" panose="02020603050405020304" pitchFamily="18" charset="0"/>
                <a:cs typeface="Times New Roman" panose="02020603050405020304" pitchFamily="18" charset="0"/>
              </a:rPr>
              <a:t>Khối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này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chạy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main().</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397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112094" y="822370"/>
            <a:ext cx="8959676" cy="3539430"/>
          </a:xfrm>
          <a:prstGeom prst="rect">
            <a:avLst/>
          </a:prstGeom>
          <a:noFill/>
        </p:spPr>
        <p:txBody>
          <a:bodyPr wrap="square" rtlCol="0">
            <a:spAutoFit/>
          </a:bodyPr>
          <a:lstStyle/>
          <a:p>
            <a:pPr marL="457200" indent="-457200">
              <a:buFont typeface="Wingdings" panose="05000000000000000000" pitchFamily="2" charset="2"/>
              <a:buChar char="Ø"/>
            </a:pPr>
            <a:r>
              <a:rPr lang="vi-VN" sz="2800" dirty="0" smtClean="0">
                <a:latin typeface="+mj-lt"/>
              </a:rPr>
              <a:t>Biến </a:t>
            </a:r>
            <a:r>
              <a:rPr lang="vi-VN" sz="2800" dirty="0">
                <a:latin typeface="+mj-lt"/>
              </a:rPr>
              <a:t>static có thể được sử dụng để tham chiếu thuộc tính chung của tất cả đối tượng (mà không là duy nhất cho mỗi đối tượng), ví dụ như tên công ty của nhân viên, tên trường học của các sinh viên, ...</a:t>
            </a:r>
          </a:p>
          <a:p>
            <a:pPr marL="457200" indent="-457200">
              <a:buFont typeface="Wingdings" panose="05000000000000000000" pitchFamily="2" charset="2"/>
              <a:buChar char="Ø"/>
            </a:pPr>
            <a:r>
              <a:rPr lang="vi-VN" sz="2800" dirty="0">
                <a:latin typeface="+mj-lt"/>
              </a:rPr>
              <a:t>Biến static lấy bộ nhớ chỉ một lần trong Class Area tại thời gian tải lớp đó</a:t>
            </a:r>
            <a:r>
              <a:rPr lang="vi-VN" sz="2800" dirty="0" smtClean="0">
                <a:latin typeface="+mj-lt"/>
              </a:rPr>
              <a:t>.</a:t>
            </a:r>
            <a:endParaRPr lang="en-US" sz="2800" dirty="0" smtClean="0">
              <a:latin typeface="+mj-lt"/>
            </a:endParaRPr>
          </a:p>
          <a:p>
            <a:pPr marL="457200" indent="-457200">
              <a:buFont typeface="Wingdings" panose="05000000000000000000" pitchFamily="2" charset="2"/>
              <a:buChar char="Ø"/>
            </a:pPr>
            <a:r>
              <a:rPr lang="vi-VN" sz="2800" dirty="0">
                <a:latin typeface="+mj-lt"/>
              </a:rPr>
              <a:t>Sử dụng biến static giúp chương trình của bạn sử dụng bộ nhớ hiệu quả hơn (tiết kiệm bộ nhớ).</a:t>
            </a:r>
          </a:p>
        </p:txBody>
      </p:sp>
    </p:spTree>
    <p:extLst>
      <p:ext uri="{BB962C8B-B14F-4D97-AF65-F5344CB8AC3E}">
        <p14:creationId xmlns:p14="http://schemas.microsoft.com/office/powerpoint/2010/main" val="24213002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112094" y="822370"/>
            <a:ext cx="8959676" cy="2677656"/>
          </a:xfrm>
          <a:prstGeom prst="rect">
            <a:avLst/>
          </a:prstGeom>
          <a:noFill/>
        </p:spPr>
        <p:txBody>
          <a:bodyPr wrap="square" rtlCol="0">
            <a:spAutoFit/>
          </a:bodyPr>
          <a:lstStyle/>
          <a:p>
            <a:pPr marL="457200" indent="-457200">
              <a:buFont typeface="Wingdings" panose="05000000000000000000" pitchFamily="2" charset="2"/>
              <a:buChar char="Ø"/>
            </a:pPr>
            <a:r>
              <a:rPr lang="vi-VN" sz="2800" dirty="0">
                <a:latin typeface="+mj-lt"/>
              </a:rPr>
              <a:t>Một phương </a:t>
            </a:r>
            <a:r>
              <a:rPr lang="vi-VN" sz="2800" dirty="0" smtClean="0">
                <a:latin typeface="+mj-lt"/>
              </a:rPr>
              <a:t>thức</a:t>
            </a:r>
            <a:r>
              <a:rPr lang="en-US" sz="2800" dirty="0" smtClean="0">
                <a:latin typeface="+mj-lt"/>
              </a:rPr>
              <a:t>(Method)</a:t>
            </a:r>
            <a:r>
              <a:rPr lang="vi-VN" sz="2800" dirty="0" smtClean="0">
                <a:latin typeface="+mj-lt"/>
              </a:rPr>
              <a:t> </a:t>
            </a:r>
            <a:r>
              <a:rPr lang="vi-VN" sz="2800" dirty="0">
                <a:latin typeface="+mj-lt"/>
              </a:rPr>
              <a:t>static thuộc lớp chứ không phải đối tượng của lớp.</a:t>
            </a:r>
          </a:p>
          <a:p>
            <a:pPr marL="457200" indent="-457200">
              <a:buFont typeface="Wingdings" panose="05000000000000000000" pitchFamily="2" charset="2"/>
              <a:buChar char="Ø"/>
            </a:pPr>
            <a:r>
              <a:rPr lang="vi-VN" sz="2800" dirty="0">
                <a:latin typeface="+mj-lt"/>
              </a:rPr>
              <a:t>Một phương thức static gọi mà không cần tạo một instance của một </a:t>
            </a:r>
            <a:r>
              <a:rPr lang="vi-VN" sz="2800" dirty="0" smtClean="0">
                <a:latin typeface="+mj-lt"/>
              </a:rPr>
              <a:t>lớp.</a:t>
            </a:r>
            <a:r>
              <a:rPr lang="en-US" sz="2800" dirty="0" smtClean="0">
                <a:latin typeface="+mj-lt"/>
              </a:rPr>
              <a:t>VD: </a:t>
            </a:r>
            <a:r>
              <a:rPr lang="en-US" sz="2800" dirty="0" err="1" smtClean="0">
                <a:latin typeface="+mj-lt"/>
              </a:rPr>
              <a:t>TenClass.staticMethod</a:t>
            </a:r>
            <a:r>
              <a:rPr lang="en-US" sz="2800" dirty="0" smtClean="0">
                <a:latin typeface="+mj-lt"/>
              </a:rPr>
              <a:t>();</a:t>
            </a:r>
            <a:endParaRPr lang="vi-VN" sz="2800" dirty="0">
              <a:latin typeface="+mj-lt"/>
            </a:endParaRPr>
          </a:p>
          <a:p>
            <a:pPr marL="457200" indent="-457200">
              <a:buFont typeface="Wingdings" panose="05000000000000000000" pitchFamily="2" charset="2"/>
              <a:buChar char="Ø"/>
            </a:pPr>
            <a:r>
              <a:rPr lang="vi-VN" sz="2800" dirty="0">
                <a:latin typeface="+mj-lt"/>
              </a:rPr>
              <a:t>Phương thức static có thể truy cập biến static và có thể thay đổi giá trị của nó.</a:t>
            </a:r>
          </a:p>
        </p:txBody>
      </p:sp>
    </p:spTree>
    <p:extLst>
      <p:ext uri="{BB962C8B-B14F-4D97-AF65-F5344CB8AC3E}">
        <p14:creationId xmlns:p14="http://schemas.microsoft.com/office/powerpoint/2010/main" val="211647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3" name="TextBox 2"/>
          <p:cNvSpPr txBox="1"/>
          <p:nvPr/>
        </p:nvSpPr>
        <p:spPr>
          <a:xfrm>
            <a:off x="92162" y="1116250"/>
            <a:ext cx="8959676" cy="3108543"/>
          </a:xfrm>
          <a:prstGeom prst="rect">
            <a:avLst/>
          </a:prstGeom>
          <a:noFill/>
        </p:spPr>
        <p:txBody>
          <a:bodyPr wrap="square" rtlCol="0">
            <a:spAutoFit/>
          </a:bodyPr>
          <a:lstStyle/>
          <a:p>
            <a:r>
              <a:rPr lang="vi-VN" sz="2800" b="1" dirty="0">
                <a:latin typeface="+mj-lt"/>
              </a:rPr>
              <a:t>Khối static trong Java</a:t>
            </a:r>
          </a:p>
          <a:p>
            <a:pPr marL="457200" indent="-457200">
              <a:buFont typeface="Wingdings" panose="05000000000000000000" pitchFamily="2" charset="2"/>
              <a:buChar char="Ø"/>
            </a:pPr>
            <a:r>
              <a:rPr lang="vi-VN" sz="2800" dirty="0">
                <a:latin typeface="+mj-lt"/>
              </a:rPr>
              <a:t>Được sử dụng để khởi tạo thành viên dữ liệu static.</a:t>
            </a:r>
          </a:p>
          <a:p>
            <a:pPr marL="457200" indent="-457200">
              <a:buFont typeface="Wingdings" panose="05000000000000000000" pitchFamily="2" charset="2"/>
              <a:buChar char="Ø"/>
            </a:pPr>
            <a:r>
              <a:rPr lang="vi-VN" sz="2800" dirty="0">
                <a:latin typeface="+mj-lt"/>
              </a:rPr>
              <a:t>Nó được </a:t>
            </a:r>
            <a:r>
              <a:rPr lang="vi-VN" sz="2800" b="1" dirty="0">
                <a:latin typeface="+mj-lt"/>
              </a:rPr>
              <a:t>thực thi trước phương thức main</a:t>
            </a:r>
            <a:r>
              <a:rPr lang="vi-VN" sz="2800" dirty="0">
                <a:latin typeface="+mj-lt"/>
              </a:rPr>
              <a:t> tại lúc </a:t>
            </a:r>
            <a:r>
              <a:rPr lang="en-US" sz="2800" dirty="0" err="1" smtClean="0">
                <a:latin typeface="Times New Roman" panose="02020603050405020304" pitchFamily="18" charset="0"/>
                <a:cs typeface="Times New Roman" panose="02020603050405020304" pitchFamily="18" charset="0"/>
              </a:rPr>
              <a:t>chạy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vi-V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JDK 1.7 </a:t>
            </a:r>
            <a:r>
              <a:rPr lang="en-US" sz="2800" dirty="0" err="1" smtClean="0">
                <a:latin typeface="Times New Roman" panose="02020603050405020304" pitchFamily="18" charset="0"/>
                <a:cs typeface="Times New Roman" panose="02020603050405020304" pitchFamily="18" charset="0"/>
              </a:rPr>
              <a:t>trở</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main </a:t>
            </a:r>
            <a:r>
              <a:rPr lang="en-US" sz="2800" dirty="0" err="1" smtClean="0">
                <a:latin typeface="Times New Roman" panose="02020603050405020304" pitchFamily="18" charset="0"/>
                <a:cs typeface="Times New Roman" panose="02020603050405020304" pitchFamily="18" charset="0"/>
              </a:rPr>
              <a:t>mới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chạy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trình.Trước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phiên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a:t>
            </a:r>
            <a:r>
              <a:rPr lang="en-US" sz="2800" dirty="0" smtClean="0">
                <a:latin typeface="Times New Roman" panose="02020603050405020304" pitchFamily="18" charset="0"/>
                <a:cs typeface="Times New Roman" panose="02020603050405020304" pitchFamily="18" charset="0"/>
              </a:rPr>
              <a:t> 1.7. Ta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chạy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khối</a:t>
            </a:r>
            <a:r>
              <a:rPr lang="en-US" sz="2800" dirty="0" smtClean="0">
                <a:latin typeface="Times New Roman" panose="02020603050405020304" pitchFamily="18" charset="0"/>
                <a:cs typeface="Times New Roman" panose="02020603050405020304" pitchFamily="18" charset="0"/>
              </a:rPr>
              <a:t> static </a:t>
            </a:r>
            <a:r>
              <a:rPr lang="en-US" sz="2800" dirty="0" err="1" smtClean="0">
                <a:latin typeface="Times New Roman" panose="02020603050405020304" pitchFamily="18" charset="0"/>
                <a:cs typeface="Times New Roman" panose="02020603050405020304" pitchFamily="18" charset="0"/>
              </a:rPr>
              <a:t>mà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main()</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0723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0" y="22088"/>
            <a:ext cx="9144000" cy="674550"/>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12093" y="-66132"/>
            <a:ext cx="887466" cy="1098450"/>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84" name="文本框 83"/>
            <p:cNvSpPr txBox="1"/>
            <p:nvPr/>
          </p:nvSpPr>
          <p:spPr>
            <a:xfrm>
              <a:off x="3437819" y="1212512"/>
              <a:ext cx="774240" cy="633453"/>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89" y="875538"/>
            <a:ext cx="8598652" cy="4048256"/>
          </a:xfrm>
          <a:prstGeom prst="rect">
            <a:avLst/>
          </a:prstGeom>
        </p:spPr>
      </p:pic>
    </p:spTree>
    <p:extLst>
      <p:ext uri="{BB962C8B-B14F-4D97-AF65-F5344CB8AC3E}">
        <p14:creationId xmlns:p14="http://schemas.microsoft.com/office/powerpoint/2010/main" val="31957268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126279" y="792298"/>
            <a:ext cx="8829564" cy="4401205"/>
          </a:xfrm>
          <a:prstGeom prst="rect">
            <a:avLst/>
          </a:prstGeom>
          <a:noFill/>
        </p:spPr>
        <p:txBody>
          <a:bodyPr wrap="square" rtlCol="0">
            <a:spAutoFit/>
          </a:bodyPr>
          <a:lstStyle/>
          <a:p>
            <a:r>
              <a:rPr lang="fr-FR" sz="2800" b="1" dirty="0" err="1" smtClean="0">
                <a:latin typeface="Times New Roman" panose="02020603050405020304" pitchFamily="18" charset="0"/>
                <a:cs typeface="Times New Roman" panose="02020603050405020304" pitchFamily="18" charset="0"/>
              </a:rPr>
              <a:t>Các</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loại</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lỗi</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thường</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gặp</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trong</a:t>
            </a:r>
            <a:r>
              <a:rPr lang="fr-FR" sz="2800" b="1" dirty="0" smtClean="0">
                <a:latin typeface="Times New Roman" panose="02020603050405020304" pitchFamily="18" charset="0"/>
                <a:cs typeface="Times New Roman" panose="02020603050405020304" pitchFamily="18" charset="0"/>
              </a:rPr>
              <a:t> Java (</a:t>
            </a:r>
            <a:r>
              <a:rPr lang="fr-FR" sz="2800" b="1" dirty="0" err="1" smtClean="0">
                <a:latin typeface="Times New Roman" panose="02020603050405020304" pitchFamily="18" charset="0"/>
                <a:cs typeface="Times New Roman" panose="02020603050405020304" pitchFamily="18" charset="0"/>
              </a:rPr>
              <a:t>Có</a:t>
            </a:r>
            <a:r>
              <a:rPr lang="fr-FR" sz="2800" b="1" dirty="0" smtClean="0">
                <a:latin typeface="Times New Roman" panose="02020603050405020304" pitchFamily="18" charset="0"/>
                <a:cs typeface="Times New Roman" panose="02020603050405020304" pitchFamily="18" charset="0"/>
              </a:rPr>
              <a:t> 3 </a:t>
            </a:r>
            <a:r>
              <a:rPr lang="fr-FR" sz="2800" b="1" dirty="0" err="1" smtClean="0">
                <a:latin typeface="Times New Roman" panose="02020603050405020304" pitchFamily="18" charset="0"/>
                <a:cs typeface="Times New Roman" panose="02020603050405020304" pitchFamily="18" charset="0"/>
              </a:rPr>
              <a:t>loại</a:t>
            </a:r>
            <a:r>
              <a:rPr lang="fr-FR" sz="2800" b="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fr-FR" sz="2800" dirty="0" err="1" smtClean="0">
                <a:latin typeface="Times New Roman" panose="02020603050405020304" pitchFamily="18" charset="0"/>
                <a:cs typeface="Times New Roman" panose="02020603050405020304" pitchFamily="18" charset="0"/>
              </a:rPr>
              <a:t>Lỗi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Biên</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Dịch</a:t>
            </a:r>
            <a:r>
              <a:rPr lang="fr-FR" sz="2800" dirty="0" smtClean="0">
                <a:latin typeface="Times New Roman" panose="02020603050405020304" pitchFamily="18" charset="0"/>
                <a:cs typeface="Times New Roman" panose="02020603050405020304" pitchFamily="18" charset="0"/>
              </a:rPr>
              <a:t>(Compiler)(</a:t>
            </a:r>
            <a:r>
              <a:rPr lang="fr-FR" sz="2800" dirty="0" err="1" smtClean="0">
                <a:latin typeface="Times New Roman" panose="02020603050405020304" pitchFamily="18" charset="0"/>
                <a:cs typeface="Times New Roman" panose="02020603050405020304" pitchFamily="18" charset="0"/>
              </a:rPr>
              <a:t>Error</a:t>
            </a:r>
            <a:r>
              <a:rPr lang="fr-FR" sz="2800" dirty="0" smtClean="0">
                <a:latin typeface="Times New Roman" panose="02020603050405020304" pitchFamily="18" charset="0"/>
                <a:cs typeface="Times New Roman" panose="02020603050405020304" pitchFamily="18" charset="0"/>
              </a:rPr>
              <a:t>): là </a:t>
            </a:r>
            <a:r>
              <a:rPr lang="fr-FR" sz="2800" dirty="0" err="1" smtClean="0">
                <a:latin typeface="Times New Roman" panose="02020603050405020304" pitchFamily="18" charset="0"/>
                <a:cs typeface="Times New Roman" panose="02020603050405020304" pitchFamily="18" charset="0"/>
              </a:rPr>
              <a:t>lỗi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xảy</a:t>
            </a:r>
            <a:r>
              <a:rPr lang="fr-FR" sz="2800" dirty="0" smtClean="0">
                <a:latin typeface="Times New Roman" panose="02020603050405020304" pitchFamily="18" charset="0"/>
                <a:cs typeface="Times New Roman" panose="02020603050405020304" pitchFamily="18" charset="0"/>
              </a:rPr>
              <a:t> ra khi </a:t>
            </a:r>
            <a:r>
              <a:rPr lang="fr-FR" sz="2800" dirty="0" err="1" smtClean="0">
                <a:latin typeface="Times New Roman" panose="02020603050405020304" pitchFamily="18" charset="0"/>
                <a:cs typeface="Times New Roman" panose="02020603050405020304" pitchFamily="18" charset="0"/>
              </a:rPr>
              <a:t>viết</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sai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cú</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pháp</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trong</a:t>
            </a:r>
            <a:r>
              <a:rPr lang="fr-FR" sz="2800" dirty="0" smtClean="0">
                <a:latin typeface="Times New Roman" panose="02020603050405020304" pitchFamily="18" charset="0"/>
                <a:cs typeface="Times New Roman" panose="02020603050405020304" pitchFamily="18" charset="0"/>
              </a:rPr>
              <a:t> Java. </a:t>
            </a:r>
            <a:r>
              <a:rPr lang="fr-FR" sz="2800" dirty="0" err="1" smtClean="0">
                <a:latin typeface="Times New Roman" panose="02020603050405020304" pitchFamily="18" charset="0"/>
                <a:cs typeface="Times New Roman" panose="02020603050405020304" pitchFamily="18" charset="0"/>
              </a:rPr>
              <a:t>Thường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bị</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ăn</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chửi</a:t>
            </a:r>
            <a:r>
              <a:rPr lang="fr-FR" sz="2800" dirty="0" smtClean="0">
                <a:latin typeface="Times New Roman" panose="02020603050405020304" pitchFamily="18" charset="0"/>
                <a:cs typeface="Times New Roman" panose="02020603050405020304" pitchFamily="18" charset="0"/>
              </a:rPr>
              <a:t> qua </a:t>
            </a:r>
            <a:r>
              <a:rPr lang="fr-FR" sz="2800" dirty="0" err="1" smtClean="0">
                <a:latin typeface="Times New Roman" panose="02020603050405020304" pitchFamily="18" charset="0"/>
                <a:cs typeface="Times New Roman" panose="02020603050405020304" pitchFamily="18" charset="0"/>
              </a:rPr>
              <a:t>những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gạch</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chân</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đỏ</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trong</a:t>
            </a:r>
            <a:r>
              <a:rPr lang="fr-FR" sz="2800" dirty="0" smtClean="0">
                <a:latin typeface="Times New Roman" panose="02020603050405020304" pitchFamily="18" charset="0"/>
                <a:cs typeface="Times New Roman" panose="02020603050405020304" pitchFamily="18" charset="0"/>
              </a:rPr>
              <a:t> khi code =&gt; </a:t>
            </a:r>
            <a:r>
              <a:rPr lang="fr-FR" sz="2800" dirty="0" err="1" smtClean="0">
                <a:latin typeface="Times New Roman" panose="02020603050405020304" pitchFamily="18" charset="0"/>
                <a:cs typeface="Times New Roman" panose="02020603050405020304" pitchFamily="18" charset="0"/>
              </a:rPr>
              <a:t>Dễ</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xử</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lý</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nhất</a:t>
            </a:r>
            <a:endParaRPr lang="fr-FR"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fr-FR" sz="2800" dirty="0" err="1" smtClean="0">
                <a:latin typeface="Times New Roman" panose="02020603050405020304" pitchFamily="18" charset="0"/>
                <a:cs typeface="Times New Roman" panose="02020603050405020304" pitchFamily="18" charset="0"/>
              </a:rPr>
              <a:t>Lỗi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Runtime</a:t>
            </a:r>
            <a:r>
              <a:rPr lang="fr-FR" sz="2800" dirty="0" smtClean="0">
                <a:latin typeface="Times New Roman" panose="02020603050405020304" pitchFamily="18" charset="0"/>
                <a:cs typeface="Times New Roman" panose="02020603050405020304" pitchFamily="18" charset="0"/>
              </a:rPr>
              <a:t> (Exception): là </a:t>
            </a:r>
            <a:r>
              <a:rPr lang="fr-FR" sz="2800" dirty="0" err="1" smtClean="0">
                <a:latin typeface="Times New Roman" panose="02020603050405020304" pitchFamily="18" charset="0"/>
                <a:cs typeface="Times New Roman" panose="02020603050405020304" pitchFamily="18" charset="0"/>
              </a:rPr>
              <a:t>lỗi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chỉ</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xảy</a:t>
            </a:r>
            <a:r>
              <a:rPr lang="fr-FR" sz="2800" dirty="0" smtClean="0">
                <a:latin typeface="Times New Roman" panose="02020603050405020304" pitchFamily="18" charset="0"/>
                <a:cs typeface="Times New Roman" panose="02020603050405020304" pitchFamily="18" charset="0"/>
              </a:rPr>
              <a:t> ra </a:t>
            </a:r>
            <a:r>
              <a:rPr lang="fr-FR" sz="2800" dirty="0" err="1" smtClean="0">
                <a:latin typeface="Times New Roman" panose="02020603050405020304" pitchFamily="18" charset="0"/>
                <a:cs typeface="Times New Roman" panose="02020603050405020304" pitchFamily="18" charset="0"/>
              </a:rPr>
              <a:t>trong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quá</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trình</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chạy</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chương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trình</a:t>
            </a:r>
            <a:r>
              <a:rPr lang="fr-FR" sz="2800" dirty="0" smtClean="0">
                <a:latin typeface="Times New Roman" panose="02020603050405020304" pitchFamily="18" charset="0"/>
                <a:cs typeface="Times New Roman" panose="02020603050405020304" pitchFamily="18" charset="0"/>
              </a:rPr>
              <a:t> =&gt; </a:t>
            </a:r>
            <a:r>
              <a:rPr lang="fr-FR" sz="2800" dirty="0" err="1" smtClean="0">
                <a:latin typeface="Times New Roman" panose="02020603050405020304" pitchFamily="18" charset="0"/>
                <a:cs typeface="Times New Roman" panose="02020603050405020304" pitchFamily="18" charset="0"/>
              </a:rPr>
              <a:t>Độ</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khó</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trung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bình</a:t>
            </a:r>
            <a:endParaRPr lang="fr-FR"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fr-FR" sz="2800" dirty="0" err="1" smtClean="0">
                <a:latin typeface="Times New Roman" panose="02020603050405020304" pitchFamily="18" charset="0"/>
                <a:cs typeface="Times New Roman" panose="02020603050405020304" pitchFamily="18" charset="0"/>
              </a:rPr>
              <a:t>Lỗi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Logic</a:t>
            </a:r>
            <a:r>
              <a:rPr lang="fr-FR" sz="2800" dirty="0" smtClean="0">
                <a:latin typeface="Times New Roman" panose="02020603050405020304" pitchFamily="18" charset="0"/>
                <a:cs typeface="Times New Roman" panose="02020603050405020304" pitchFamily="18" charset="0"/>
              </a:rPr>
              <a:t> (Bugs): Là </a:t>
            </a:r>
            <a:r>
              <a:rPr lang="fr-FR" sz="2800" dirty="0" err="1" smtClean="0">
                <a:latin typeface="Times New Roman" panose="02020603050405020304" pitchFamily="18" charset="0"/>
                <a:cs typeface="Times New Roman" panose="02020603050405020304" pitchFamily="18" charset="0"/>
              </a:rPr>
              <a:t>lỗi</a:t>
            </a:r>
            <a:r>
              <a:rPr lang="fr-FR" sz="2800" dirty="0" smtClean="0">
                <a:latin typeface="Times New Roman" panose="02020603050405020304" pitchFamily="18" charset="0"/>
                <a:cs typeface="Times New Roman" panose="02020603050405020304" pitchFamily="18" charset="0"/>
              </a:rPr>
              <a:t> do </a:t>
            </a:r>
            <a:r>
              <a:rPr lang="fr-FR" sz="2800" dirty="0" err="1" smtClean="0">
                <a:latin typeface="Times New Roman" panose="02020603050405020304" pitchFamily="18" charset="0"/>
                <a:cs typeface="Times New Roman" panose="02020603050405020304" pitchFamily="18" charset="0"/>
              </a:rPr>
              <a:t>giải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thuật</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sai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thuật</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toán</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đưa</a:t>
            </a:r>
            <a:r>
              <a:rPr lang="fr-FR" sz="2800" dirty="0" smtClean="0">
                <a:latin typeface="Times New Roman" panose="02020603050405020304" pitchFamily="18" charset="0"/>
                <a:cs typeface="Times New Roman" panose="02020603050405020304" pitchFamily="18" charset="0"/>
              </a:rPr>
              <a:t> ra </a:t>
            </a:r>
            <a:r>
              <a:rPr lang="fr-FR" sz="2800" dirty="0" err="1" smtClean="0">
                <a:latin typeface="Times New Roman" panose="02020603050405020304" pitchFamily="18" charset="0"/>
                <a:cs typeface="Times New Roman" panose="02020603050405020304" pitchFamily="18" charset="0"/>
              </a:rPr>
              <a:t>chưa</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chính</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xác</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khiến</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chương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trình</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chạy</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không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đúng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với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mong</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muốn</a:t>
            </a:r>
            <a:r>
              <a:rPr lang="fr-FR" sz="2800" dirty="0" smtClean="0">
                <a:latin typeface="Times New Roman" panose="02020603050405020304" pitchFamily="18" charset="0"/>
                <a:cs typeface="Times New Roman" panose="02020603050405020304" pitchFamily="18" charset="0"/>
              </a:rPr>
              <a:t> =&gt; </a:t>
            </a:r>
            <a:r>
              <a:rPr lang="fr-FR" sz="2800" dirty="0" err="1" smtClean="0">
                <a:latin typeface="Times New Roman" panose="02020603050405020304" pitchFamily="18" charset="0"/>
                <a:cs typeface="Times New Roman" panose="02020603050405020304" pitchFamily="18" charset="0"/>
              </a:rPr>
              <a:t>Khó-phải</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lần</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mò,rà</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soát</a:t>
            </a:r>
            <a:r>
              <a:rPr lang="fr-FR"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lại</a:t>
            </a:r>
            <a:r>
              <a:rPr lang="fr-FR" sz="2800" dirty="0" smtClean="0">
                <a:latin typeface="Times New Roman" panose="02020603050405020304" pitchFamily="18" charset="0"/>
                <a:cs typeface="Times New Roman" panose="02020603050405020304" pitchFamily="18" charset="0"/>
              </a:rPr>
              <a:t> code</a:t>
            </a:r>
          </a:p>
          <a:p>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81" y="282407"/>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1960" y="1074420"/>
            <a:ext cx="8366760" cy="108966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TextBox 25"/>
          <p:cNvSpPr txBox="1"/>
          <p:nvPr/>
        </p:nvSpPr>
        <p:spPr>
          <a:xfrm>
            <a:off x="1403620" y="1327029"/>
            <a:ext cx="7260507" cy="630942"/>
          </a:xfrm>
          <a:prstGeom prst="rect">
            <a:avLst/>
          </a:prstGeom>
          <a:noFill/>
        </p:spPr>
        <p:txBody>
          <a:bodyPr wrap="square" rtlCol="0">
            <a:spAutoFit/>
          </a:bodyPr>
          <a:lstStyle/>
          <a:p>
            <a:pPr algn="ctr"/>
            <a:r>
              <a:rPr lang="en-US" altLang="zh-CN" sz="3500" b="1">
                <a:solidFill>
                  <a:schemeClr val="tx1">
                    <a:lumMod val="65000"/>
                    <a:lumOff val="35000"/>
                  </a:schemeClr>
                </a:solidFill>
                <a:latin typeface="Times New Roman" panose="02020603050405020304" pitchFamily="18" charset="0"/>
                <a:ea typeface="Microsoft YaHei" panose="020B0503020204020204" pitchFamily="34" charset="-122"/>
                <a:cs typeface="Times New Roman" panose="02020603050405020304" pitchFamily="18" charset="0"/>
              </a:rPr>
              <a:t>THANKS FOR WATCHING!</a:t>
            </a:r>
          </a:p>
        </p:txBody>
      </p:sp>
      <p:grpSp>
        <p:nvGrpSpPr>
          <p:cNvPr id="27" name="组合 26"/>
          <p:cNvGrpSpPr/>
          <p:nvPr/>
        </p:nvGrpSpPr>
        <p:grpSpPr>
          <a:xfrm>
            <a:off x="441960" y="1074420"/>
            <a:ext cx="1322130" cy="1089659"/>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243840" y="1662546"/>
            <a:ext cx="3582057" cy="348095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6 -0.00154 L 0.63437 0.00309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5.55556E-7 2.46914E-7 L 0.6316 2.46914E-7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126279" y="846312"/>
            <a:ext cx="8829564" cy="3108543"/>
          </a:xfrm>
          <a:prstGeom prst="rect">
            <a:avLst/>
          </a:prstGeom>
          <a:noFill/>
        </p:spPr>
        <p:txBody>
          <a:bodyPr wrap="square" rtlCol="0">
            <a:spAutoFit/>
          </a:bodyPr>
          <a:lstStyle/>
          <a:p>
            <a:r>
              <a:rPr lang="fr-FR" sz="2800" b="1" dirty="0" err="1" smtClean="0">
                <a:latin typeface="Times New Roman" panose="02020603050405020304" pitchFamily="18" charset="0"/>
                <a:cs typeface="Times New Roman" panose="02020603050405020304" pitchFamily="18" charset="0"/>
              </a:rPr>
              <a:t>Ngoại</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lệ</a:t>
            </a:r>
            <a:r>
              <a:rPr lang="fr-FR" sz="2800" b="1" dirty="0">
                <a:latin typeface="Times New Roman" panose="02020603050405020304" pitchFamily="18" charset="0"/>
                <a:cs typeface="Times New Roman" panose="02020603050405020304" pitchFamily="18" charset="0"/>
              </a:rPr>
              <a:t> (Exception</a:t>
            </a:r>
            <a:r>
              <a:rPr lang="fr-FR" sz="2800" b="1" dirty="0" smtClean="0">
                <a:latin typeface="Times New Roman" panose="02020603050405020304" pitchFamily="18" charset="0"/>
                <a:cs typeface="Times New Roman" panose="02020603050405020304" pitchFamily="18" charset="0"/>
              </a:rPr>
              <a:t>) là </a:t>
            </a:r>
            <a:r>
              <a:rPr lang="fr-FR" sz="2800" b="1" dirty="0" err="1" smtClean="0">
                <a:latin typeface="Times New Roman" panose="02020603050405020304" pitchFamily="18" charset="0"/>
                <a:cs typeface="Times New Roman" panose="02020603050405020304" pitchFamily="18" charset="0"/>
              </a:rPr>
              <a:t>gì</a:t>
            </a:r>
            <a:r>
              <a:rPr lang="fr-FR" sz="2800" b="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Exception là một sự kiện xảy ra trong quá trình thực thi một chương trình Java, nó làm phá vỡ cái </a:t>
            </a:r>
            <a:r>
              <a:rPr lang="vi-VN" sz="2800" b="1" dirty="0">
                <a:latin typeface="Times New Roman" panose="02020603050405020304" pitchFamily="18" charset="0"/>
                <a:cs typeface="Times New Roman" panose="02020603050405020304" pitchFamily="18" charset="0"/>
              </a:rPr>
              <a:t>flow </a:t>
            </a:r>
            <a:r>
              <a:rPr lang="vi-VN" sz="2800" dirty="0">
                <a:latin typeface="Times New Roman" panose="02020603050405020304" pitchFamily="18" charset="0"/>
                <a:cs typeface="Times New Roman" panose="02020603050405020304" pitchFamily="18" charset="0"/>
              </a:rPr>
              <a:t>(luồng xử lý) bình thường của một chương trình, thậm chí chết chương trình</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fr-FR" sz="2800" b="1" dirty="0" smtClean="0">
              <a:latin typeface="Times New Roman" panose="02020603050405020304" pitchFamily="18" charset="0"/>
              <a:cs typeface="Times New Roman" panose="02020603050405020304" pitchFamily="18" charset="0"/>
            </a:endParaRPr>
          </a:p>
          <a:p>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7015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EBF6886A-2D30-425E-BCBE-1EC3AE47F8B1}"/>
              </a:ext>
            </a:extLst>
          </p:cNvPr>
          <p:cNvSpPr txBox="1"/>
          <p:nvPr/>
        </p:nvSpPr>
        <p:spPr>
          <a:xfrm>
            <a:off x="0" y="642754"/>
            <a:ext cx="8829564" cy="4578176"/>
          </a:xfrm>
          <a:prstGeom prst="rect">
            <a:avLst/>
          </a:prstGeom>
          <a:noFill/>
        </p:spPr>
        <p:txBody>
          <a:bodyPr wrap="square" rtlCol="0">
            <a:spAutoFit/>
          </a:bodyPr>
          <a:lstStyle/>
          <a:p>
            <a:r>
              <a:rPr lang="fr-FR" sz="2650" b="1" dirty="0" err="1" smtClean="0">
                <a:latin typeface="Times New Roman" panose="02020603050405020304" pitchFamily="18" charset="0"/>
                <a:cs typeface="Times New Roman" panose="02020603050405020304" pitchFamily="18" charset="0"/>
              </a:rPr>
              <a:t>Ngoại</a:t>
            </a:r>
            <a:r>
              <a:rPr lang="fr-FR" sz="2650" b="1" dirty="0" smtClean="0">
                <a:latin typeface="Times New Roman" panose="02020603050405020304" pitchFamily="18" charset="0"/>
                <a:cs typeface="Times New Roman" panose="02020603050405020304" pitchFamily="18" charset="0"/>
              </a:rPr>
              <a:t> </a:t>
            </a:r>
            <a:r>
              <a:rPr lang="fr-FR" sz="2650" b="1" dirty="0" err="1" smtClean="0">
                <a:latin typeface="Times New Roman" panose="02020603050405020304" pitchFamily="18" charset="0"/>
                <a:cs typeface="Times New Roman" panose="02020603050405020304" pitchFamily="18" charset="0"/>
              </a:rPr>
              <a:t>lệ</a:t>
            </a:r>
            <a:r>
              <a:rPr lang="fr-FR" sz="2650" b="1" dirty="0">
                <a:latin typeface="Times New Roman" panose="02020603050405020304" pitchFamily="18" charset="0"/>
                <a:cs typeface="Times New Roman" panose="02020603050405020304" pitchFamily="18" charset="0"/>
              </a:rPr>
              <a:t> (Exception</a:t>
            </a:r>
            <a:r>
              <a:rPr lang="fr-FR" sz="2650" b="1" dirty="0" smtClean="0">
                <a:latin typeface="Times New Roman" panose="02020603050405020304" pitchFamily="18" charset="0"/>
                <a:cs typeface="Times New Roman" panose="02020603050405020304" pitchFamily="18" charset="0"/>
              </a:rPr>
              <a:t>) là </a:t>
            </a:r>
            <a:r>
              <a:rPr lang="fr-FR" sz="2650" b="1" dirty="0" err="1" smtClean="0">
                <a:latin typeface="Times New Roman" panose="02020603050405020304" pitchFamily="18" charset="0"/>
                <a:cs typeface="Times New Roman" panose="02020603050405020304" pitchFamily="18" charset="0"/>
              </a:rPr>
              <a:t>gì</a:t>
            </a:r>
            <a:r>
              <a:rPr lang="fr-FR" sz="2650" b="1" dirty="0" smtClean="0">
                <a:latin typeface="Times New Roman" panose="02020603050405020304" pitchFamily="18" charset="0"/>
                <a:cs typeface="Times New Roman" panose="02020603050405020304" pitchFamily="18" charset="0"/>
              </a:rPr>
              <a:t>?:</a:t>
            </a:r>
          </a:p>
          <a:p>
            <a:pPr marL="800100" lvl="1" indent="-457200">
              <a:buFont typeface="Wingdings" panose="05000000000000000000" pitchFamily="2" charset="2"/>
              <a:buChar char="Ø"/>
            </a:pPr>
            <a:r>
              <a:rPr lang="vi-VN" sz="2650" dirty="0" smtClean="0">
                <a:latin typeface="Times New Roman" panose="02020603050405020304" pitchFamily="18" charset="0"/>
                <a:cs typeface="Times New Roman" panose="02020603050405020304" pitchFamily="18" charset="0"/>
              </a:rPr>
              <a:t>Một </a:t>
            </a:r>
            <a:r>
              <a:rPr lang="vi-VN" sz="2650" dirty="0">
                <a:latin typeface="Times New Roman" panose="02020603050405020304" pitchFamily="18" charset="0"/>
                <a:cs typeface="Times New Roman" panose="02020603050405020304" pitchFamily="18" charset="0"/>
              </a:rPr>
              <a:t>ngoại lệ có thể xảy ra với nhiều lý do khác nhau, nó nằm ngoài dự tính của chương trình. Một vài ngoại lệ xảy ra bởi lỗi của người dùng, một số khác bởi lỗi của lập trình viên và số khác nữa đến từ lỗi của nguồn dữ liệu vật lý. Chẳng hạn như:</a:t>
            </a:r>
          </a:p>
          <a:p>
            <a:pPr marL="628650" lvl="1" indent="-285750">
              <a:buFont typeface="Wingdings" panose="05000000000000000000" pitchFamily="2" charset="2"/>
              <a:buChar char="Ø"/>
            </a:pPr>
            <a:r>
              <a:rPr lang="en-US" sz="2650" dirty="0" smtClean="0">
                <a:latin typeface="Times New Roman" panose="02020603050405020304" pitchFamily="18" charset="0"/>
                <a:cs typeface="Times New Roman" panose="02020603050405020304" pitchFamily="18" charset="0"/>
              </a:rPr>
              <a:t>  </a:t>
            </a:r>
            <a:r>
              <a:rPr lang="vi-VN" sz="2650" dirty="0" smtClean="0">
                <a:latin typeface="Times New Roman" panose="02020603050405020304" pitchFamily="18" charset="0"/>
                <a:cs typeface="Times New Roman" panose="02020603050405020304" pitchFamily="18" charset="0"/>
              </a:rPr>
              <a:t>Người </a:t>
            </a:r>
            <a:r>
              <a:rPr lang="vi-VN" sz="2650" dirty="0">
                <a:latin typeface="Times New Roman" panose="02020603050405020304" pitchFamily="18" charset="0"/>
                <a:cs typeface="Times New Roman" panose="02020603050405020304" pitchFamily="18" charset="0"/>
              </a:rPr>
              <a:t>dùng nhập dữ liệu không hợp lệ.</a:t>
            </a:r>
          </a:p>
          <a:p>
            <a:pPr marL="628650" lvl="1" indent="-285750">
              <a:buFont typeface="Wingdings" panose="05000000000000000000" pitchFamily="2" charset="2"/>
              <a:buChar char="Ø"/>
            </a:pPr>
            <a:r>
              <a:rPr lang="en-US" sz="2650" dirty="0" smtClean="0">
                <a:latin typeface="Times New Roman" panose="02020603050405020304" pitchFamily="18" charset="0"/>
                <a:cs typeface="Times New Roman" panose="02020603050405020304" pitchFamily="18" charset="0"/>
              </a:rPr>
              <a:t>  </a:t>
            </a:r>
            <a:r>
              <a:rPr lang="vi-VN" sz="2650" dirty="0" smtClean="0">
                <a:latin typeface="Times New Roman" panose="02020603050405020304" pitchFamily="18" charset="0"/>
                <a:cs typeface="Times New Roman" panose="02020603050405020304" pitchFamily="18" charset="0"/>
              </a:rPr>
              <a:t>Truy </a:t>
            </a:r>
            <a:r>
              <a:rPr lang="vi-VN" sz="2650" dirty="0">
                <a:latin typeface="Times New Roman" panose="02020603050405020304" pitchFamily="18" charset="0"/>
                <a:cs typeface="Times New Roman" panose="02020603050405020304" pitchFamily="18" charset="0"/>
              </a:rPr>
              <a:t>cập ngoài chỉ số mảng.</a:t>
            </a:r>
          </a:p>
          <a:p>
            <a:pPr marL="628650" lvl="1" indent="-285750">
              <a:buFont typeface="Wingdings" panose="05000000000000000000" pitchFamily="2" charset="2"/>
              <a:buChar char="Ø"/>
            </a:pPr>
            <a:r>
              <a:rPr lang="en-US" sz="2650" dirty="0" smtClean="0">
                <a:latin typeface="Times New Roman" panose="02020603050405020304" pitchFamily="18" charset="0"/>
                <a:cs typeface="Times New Roman" panose="02020603050405020304" pitchFamily="18" charset="0"/>
              </a:rPr>
              <a:t>  </a:t>
            </a:r>
            <a:r>
              <a:rPr lang="vi-VN" sz="2650" dirty="0" smtClean="0">
                <a:latin typeface="Times New Roman" panose="02020603050405020304" pitchFamily="18" charset="0"/>
                <a:cs typeface="Times New Roman" panose="02020603050405020304" pitchFamily="18" charset="0"/>
              </a:rPr>
              <a:t>Một </a:t>
            </a:r>
            <a:r>
              <a:rPr lang="vi-VN" sz="2650" dirty="0">
                <a:latin typeface="Times New Roman" panose="02020603050405020304" pitchFamily="18" charset="0"/>
                <a:cs typeface="Times New Roman" panose="02020603050405020304" pitchFamily="18" charset="0"/>
              </a:rPr>
              <a:t>file cần được mở nhưng không thể tìm thấy.</a:t>
            </a:r>
          </a:p>
          <a:p>
            <a:pPr marL="628650" lvl="1" indent="-285750">
              <a:buFont typeface="Wingdings" panose="05000000000000000000" pitchFamily="2" charset="2"/>
              <a:buChar char="Ø"/>
            </a:pPr>
            <a:r>
              <a:rPr lang="en-US" sz="2650" dirty="0" smtClean="0">
                <a:latin typeface="Times New Roman" panose="02020603050405020304" pitchFamily="18" charset="0"/>
                <a:cs typeface="Times New Roman" panose="02020603050405020304" pitchFamily="18" charset="0"/>
              </a:rPr>
              <a:t>  </a:t>
            </a:r>
            <a:r>
              <a:rPr lang="vi-VN" sz="2650" dirty="0" smtClean="0">
                <a:latin typeface="Times New Roman" panose="02020603050405020304" pitchFamily="18" charset="0"/>
                <a:cs typeface="Times New Roman" panose="02020603050405020304" pitchFamily="18" charset="0"/>
              </a:rPr>
              <a:t>Kết </a:t>
            </a:r>
            <a:r>
              <a:rPr lang="vi-VN" sz="2650" dirty="0">
                <a:latin typeface="Times New Roman" panose="02020603050405020304" pitchFamily="18" charset="0"/>
                <a:cs typeface="Times New Roman" panose="02020603050405020304" pitchFamily="18" charset="0"/>
              </a:rPr>
              <a:t>nối mạng bị ngắt trong quá trình thực hiện giao tiếp </a:t>
            </a:r>
            <a:r>
              <a:rPr lang="en-US" sz="2650" dirty="0" smtClean="0">
                <a:latin typeface="Times New Roman" panose="02020603050405020304" pitchFamily="18" charset="0"/>
                <a:cs typeface="Times New Roman" panose="02020603050405020304" pitchFamily="18" charset="0"/>
              </a:rPr>
              <a:t>  	 </a:t>
            </a:r>
            <a:r>
              <a:rPr lang="vi-VN" sz="2650" dirty="0" smtClean="0">
                <a:latin typeface="Times New Roman" panose="02020603050405020304" pitchFamily="18" charset="0"/>
                <a:cs typeface="Times New Roman" panose="02020603050405020304" pitchFamily="18" charset="0"/>
              </a:rPr>
              <a:t>hoặc </a:t>
            </a:r>
            <a:r>
              <a:rPr lang="vi-VN" sz="2650" dirty="0">
                <a:latin typeface="Times New Roman" panose="02020603050405020304" pitchFamily="18" charset="0"/>
                <a:cs typeface="Times New Roman" panose="02020603050405020304" pitchFamily="18" charset="0"/>
              </a:rPr>
              <a:t>JVM hết bộ nhớ</a:t>
            </a:r>
            <a:r>
              <a:rPr lang="vi-VN" sz="2650" dirty="0" smtClean="0">
                <a:latin typeface="Times New Roman" panose="02020603050405020304" pitchFamily="18" charset="0"/>
                <a:cs typeface="Times New Roman" panose="02020603050405020304" pitchFamily="18" charset="0"/>
              </a:rPr>
              <a:t>.</a:t>
            </a:r>
            <a:endParaRPr lang="en-US" sz="265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6441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204" y="786271"/>
            <a:ext cx="6965714" cy="4211827"/>
          </a:xfrm>
          <a:prstGeom prst="rect">
            <a:avLst/>
          </a:prstGeom>
        </p:spPr>
      </p:pic>
    </p:spTree>
    <p:extLst>
      <p:ext uri="{BB962C8B-B14F-4D97-AF65-F5344CB8AC3E}">
        <p14:creationId xmlns:p14="http://schemas.microsoft.com/office/powerpoint/2010/main" val="27317513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sp>
        <p:nvSpPr>
          <p:cNvPr id="2" name="TextBox 1"/>
          <p:cNvSpPr txBox="1"/>
          <p:nvPr/>
        </p:nvSpPr>
        <p:spPr>
          <a:xfrm>
            <a:off x="-1" y="691984"/>
            <a:ext cx="9082123" cy="3539430"/>
          </a:xfrm>
          <a:prstGeom prst="rect">
            <a:avLst/>
          </a:prstGeom>
          <a:noFill/>
        </p:spPr>
        <p:txBody>
          <a:bodyPr wrap="square" rtlCol="0">
            <a:spAutoFit/>
          </a:bodyPr>
          <a:lstStyle/>
          <a:p>
            <a:r>
              <a:rPr lang="en-US" sz="2800" b="1" dirty="0" err="1" smtClean="0">
                <a:latin typeface="Times New Roman" panose="02020603050405020304" pitchFamily="18" charset="0"/>
                <a:cs typeface="Times New Roman" panose="02020603050405020304" pitchFamily="18" charset="0"/>
              </a:rPr>
              <a:t>Làm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thế</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nào</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để</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xử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lý</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ngoại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lệ</a:t>
            </a:r>
            <a:r>
              <a:rPr lang="en-US" sz="2800" b="1" dirty="0" smtClean="0">
                <a:latin typeface="Times New Roman" panose="02020603050405020304" pitchFamily="18" charset="0"/>
                <a:cs typeface="Times New Roman" panose="02020603050405020304" pitchFamily="18" charset="0"/>
              </a:rPr>
              <a:t>:</a:t>
            </a:r>
            <a:br>
              <a:rPr lang="en-US" sz="2800" b="1" dirty="0" smtClean="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Xử lý ngoại lệ (Exception Handling) trong java là một cơ chế xử lý các lỗi runtime để có thể duy trì luồng bình thường của ứng dụng.</a:t>
            </a:r>
          </a:p>
          <a:p>
            <a:pPr marL="457200" indent="-457200">
              <a:buFont typeface="Wingdings" panose="05000000000000000000" pitchFamily="2" charset="2"/>
              <a:buChar char="ü"/>
            </a:pPr>
            <a:r>
              <a:rPr lang="vi-VN" sz="2800" dirty="0">
                <a:latin typeface="Times New Roman" panose="02020603050405020304" pitchFamily="18" charset="0"/>
                <a:cs typeface="Times New Roman" panose="02020603050405020304" pitchFamily="18" charset="0"/>
              </a:rPr>
              <a:t>Quá trình xử lý </a:t>
            </a:r>
            <a:r>
              <a:rPr lang="en-US" sz="2800" dirty="0" smtClean="0">
                <a:latin typeface="Times New Roman" panose="02020603050405020304" pitchFamily="18" charset="0"/>
                <a:cs typeface="Times New Roman" panose="02020603050405020304" pitchFamily="18" charset="0"/>
              </a:rPr>
              <a:t>E</a:t>
            </a:r>
            <a:r>
              <a:rPr lang="vi-VN" sz="2800" dirty="0" smtClean="0">
                <a:latin typeface="Times New Roman" panose="02020603050405020304" pitchFamily="18" charset="0"/>
                <a:cs typeface="Times New Roman" panose="02020603050405020304" pitchFamily="18" charset="0"/>
              </a:rPr>
              <a:t>xception </a:t>
            </a:r>
            <a:r>
              <a:rPr lang="vi-VN" sz="2800" dirty="0">
                <a:latin typeface="Times New Roman" panose="02020603050405020304" pitchFamily="18" charset="0"/>
                <a:cs typeface="Times New Roman" panose="02020603050405020304" pitchFamily="18" charset="0"/>
              </a:rPr>
              <a:t>được gọi là </a:t>
            </a:r>
            <a:r>
              <a:rPr lang="en-US" sz="2800" dirty="0" smtClean="0">
                <a:latin typeface="Times New Roman" panose="02020603050405020304" pitchFamily="18" charset="0"/>
                <a:cs typeface="Times New Roman" panose="02020603050405020304" pitchFamily="18" charset="0"/>
              </a:rPr>
              <a:t>C</a:t>
            </a:r>
            <a:r>
              <a:rPr lang="vi-VN" sz="2800" dirty="0" smtClean="0">
                <a:latin typeface="Times New Roman" panose="02020603050405020304" pitchFamily="18" charset="0"/>
                <a:cs typeface="Times New Roman" panose="02020603050405020304" pitchFamily="18" charset="0"/>
              </a:rPr>
              <a:t>atch </a:t>
            </a:r>
            <a:r>
              <a:rPr lang="en-US" sz="2800" dirty="0" smtClean="0">
                <a:latin typeface="Times New Roman" panose="02020603050405020304" pitchFamily="18" charset="0"/>
                <a:cs typeface="Times New Roman" panose="02020603050405020304" pitchFamily="18" charset="0"/>
              </a:rPr>
              <a:t>E</a:t>
            </a:r>
            <a:r>
              <a:rPr lang="vi-VN" sz="2800" dirty="0" smtClean="0">
                <a:latin typeface="Times New Roman" panose="02020603050405020304" pitchFamily="18" charset="0"/>
                <a:cs typeface="Times New Roman" panose="02020603050405020304" pitchFamily="18" charset="0"/>
              </a:rPr>
              <a:t>xception</a:t>
            </a:r>
            <a:r>
              <a:rPr lang="en-US" sz="2800" dirty="0" smtClean="0">
                <a:latin typeface="Times New Roman" panose="02020603050405020304" pitchFamily="18" charset="0"/>
                <a:cs typeface="Times New Roman" panose="02020603050405020304" pitchFamily="18" charset="0"/>
              </a:rPr>
              <a:t>(</a:t>
            </a:r>
            <a:r>
              <a:rPr lang="en-US" sz="2800" dirty="0" err="1" smtClean="0">
                <a:latin typeface="Times New Roman" panose="02020603050405020304" pitchFamily="18" charset="0"/>
                <a:cs typeface="Times New Roman" panose="02020603050405020304" pitchFamily="18" charset="0"/>
              </a:rPr>
              <a:t>Bắt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Ngoại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nếu Runtime System không xử lý được ngoại lệ thì chương trình sẽ kết thúc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060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474" y="900813"/>
            <a:ext cx="2033744" cy="400691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4370"/>
          <a:stretch/>
        </p:blipFill>
        <p:spPr>
          <a:xfrm>
            <a:off x="326909" y="900813"/>
            <a:ext cx="5056363" cy="1237370"/>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20897"/>
          <a:stretch/>
        </p:blipFill>
        <p:spPr>
          <a:xfrm>
            <a:off x="326910" y="2904268"/>
            <a:ext cx="5056362" cy="1876687"/>
          </a:xfrm>
          <a:prstGeom prst="rect">
            <a:avLst/>
          </a:prstGeom>
        </p:spPr>
      </p:pic>
    </p:spTree>
    <p:extLst>
      <p:ext uri="{BB962C8B-B14F-4D97-AF65-F5344CB8AC3E}">
        <p14:creationId xmlns:p14="http://schemas.microsoft.com/office/powerpoint/2010/main" val="42911220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8549"/>
            <a:ext cx="9082123" cy="723708"/>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215235" y="29820"/>
            <a:ext cx="1094841" cy="1001458"/>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rgbClr val="FFC000"/>
                  </a:solidFill>
                  <a:latin typeface="Impact" panose="020B0806030902050204" pitchFamily="34" charset="0"/>
                </a:rPr>
                <a:t>01</a:t>
              </a:r>
              <a:endParaRPr lang="zh-CN" altLang="en-US" sz="2800">
                <a:solidFill>
                  <a:srgbClr val="FFC000"/>
                </a:solidFill>
                <a:latin typeface="Impact" panose="020B0806030902050204"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10" y="1024437"/>
            <a:ext cx="8756102" cy="345131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202" y="1119657"/>
            <a:ext cx="8756102" cy="3451310"/>
          </a:xfrm>
          <a:prstGeom prst="rect">
            <a:avLst/>
          </a:prstGeom>
        </p:spPr>
      </p:pic>
    </p:spTree>
    <p:extLst>
      <p:ext uri="{BB962C8B-B14F-4D97-AF65-F5344CB8AC3E}">
        <p14:creationId xmlns:p14="http://schemas.microsoft.com/office/powerpoint/2010/main" val="24308787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148808"/>
            <a:ext cx="8812800" cy="657592"/>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Hằng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Số</a:t>
              </a:r>
              <a:r>
                <a:rPr lang="en-US" altLang="zh-CN" sz="2800" b="1" dirty="0">
                  <a:solidFill>
                    <a:schemeClr val="bg1"/>
                  </a:solidFill>
                  <a:latin typeface="Times New Roman" panose="02020603050405020304" pitchFamily="18" charset="0"/>
                  <a:cs typeface="Times New Roman" panose="02020603050405020304" pitchFamily="18" charset="0"/>
                </a:rPr>
                <a:t> (Constant)</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Enum</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245333" y="93834"/>
            <a:ext cx="966550" cy="1026822"/>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24"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id="{A341CAAF-7C44-4305-9329-B4B08CDBAF47}"/>
              </a:ext>
            </a:extLst>
          </p:cNvPr>
          <p:cNvSpPr txBox="1"/>
          <p:nvPr/>
        </p:nvSpPr>
        <p:spPr>
          <a:xfrm>
            <a:off x="0" y="965560"/>
            <a:ext cx="8962722" cy="3693319"/>
          </a:xfrm>
          <a:prstGeom prst="rect">
            <a:avLst/>
          </a:prstGeom>
          <a:noFill/>
        </p:spPr>
        <p:txBody>
          <a:bodyPr wrap="square" rtlCol="0">
            <a:spAutoFit/>
          </a:bodyPr>
          <a:lstStyle/>
          <a:p>
            <a:pPr marL="457200" indent="-457200">
              <a:buFont typeface="Wingdings" panose="05000000000000000000" pitchFamily="2" charset="2"/>
              <a:buChar char="Ø"/>
            </a:pPr>
            <a:r>
              <a:rPr lang="en-US" sz="2600" b="1" i="1" dirty="0" smtClean="0">
                <a:latin typeface="Times New Roman" panose="02020603050405020304" pitchFamily="18" charset="0"/>
                <a:cs typeface="Times New Roman" panose="02020603050405020304" pitchFamily="18" charset="0"/>
              </a:rPr>
              <a:t>	</a:t>
            </a:r>
            <a:r>
              <a:rPr lang="vi-VN" sz="2600" b="1" i="1" dirty="0" smtClean="0">
                <a:latin typeface="Times New Roman" panose="02020603050405020304" pitchFamily="18" charset="0"/>
                <a:cs typeface="Times New Roman" panose="02020603050405020304" pitchFamily="18" charset="0"/>
              </a:rPr>
              <a:t>Hằng </a:t>
            </a:r>
            <a:r>
              <a:rPr lang="vi-VN" sz="2600" b="1" i="1" dirty="0">
                <a:latin typeface="Times New Roman" panose="02020603050405020304" pitchFamily="18" charset="0"/>
                <a:cs typeface="Times New Roman" panose="02020603050405020304" pitchFamily="18" charset="0"/>
              </a:rPr>
              <a:t>Số</a:t>
            </a:r>
            <a:r>
              <a:rPr lang="vi-VN" sz="2600" dirty="0">
                <a:latin typeface="Times New Roman" panose="02020603050405020304" pitchFamily="18" charset="0"/>
                <a:cs typeface="Times New Roman" panose="02020603050405020304" pitchFamily="18" charset="0"/>
              </a:rPr>
              <a:t> trong tài liệu tiếng Anh gọi là </a:t>
            </a:r>
            <a:r>
              <a:rPr lang="vi-VN" sz="2600" b="1" i="1" dirty="0">
                <a:latin typeface="Times New Roman" panose="02020603050405020304" pitchFamily="18" charset="0"/>
                <a:cs typeface="Times New Roman" panose="02020603050405020304" pitchFamily="18" charset="0"/>
              </a:rPr>
              <a:t>const</a:t>
            </a:r>
            <a:r>
              <a:rPr lang="vi-VN" sz="2600" dirty="0">
                <a:latin typeface="Times New Roman" panose="02020603050405020304" pitchFamily="18" charset="0"/>
                <a:cs typeface="Times New Roman" panose="02020603050405020304" pitchFamily="18" charset="0"/>
              </a:rPr>
              <a:t>, viết tắt của từ </a:t>
            </a:r>
            <a:r>
              <a:rPr lang="vi-VN" sz="2600" b="1" i="1" dirty="0">
                <a:latin typeface="Times New Roman" panose="02020603050405020304" pitchFamily="18" charset="0"/>
                <a:cs typeface="Times New Roman" panose="02020603050405020304" pitchFamily="18" charset="0"/>
              </a:rPr>
              <a:t>constant</a:t>
            </a:r>
            <a:r>
              <a:rPr lang="vi-VN" sz="2600" dirty="0">
                <a:latin typeface="Times New Roman" panose="02020603050405020304" pitchFamily="18" charset="0"/>
                <a:cs typeface="Times New Roman" panose="02020603050405020304" pitchFamily="18" charset="0"/>
              </a:rPr>
              <a:t>. Hằng cũng tương tự như biến, nhưng đặc biệt ở chỗ nếu một biến được khai báo là hằng thì nó sẽ </a:t>
            </a:r>
            <a:r>
              <a:rPr lang="vi-VN" sz="2600" i="1" dirty="0">
                <a:latin typeface="Times New Roman" panose="02020603050405020304" pitchFamily="18" charset="0"/>
                <a:cs typeface="Times New Roman" panose="02020603050405020304" pitchFamily="18" charset="0"/>
              </a:rPr>
              <a:t>không được thay đổi giá trị trong suốt chương trình</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H</a:t>
            </a:r>
            <a:r>
              <a:rPr lang="vi-VN" sz="2600" dirty="0" smtClean="0">
                <a:latin typeface="Times New Roman" panose="02020603050405020304" pitchFamily="18" charset="0"/>
                <a:cs typeface="Times New Roman" panose="02020603050405020304" pitchFamily="18" charset="0"/>
              </a:rPr>
              <a:t>ằng </a:t>
            </a:r>
            <a:r>
              <a:rPr lang="vi-VN" sz="2600" dirty="0">
                <a:latin typeface="Times New Roman" panose="02020603050405020304" pitchFamily="18" charset="0"/>
                <a:cs typeface="Times New Roman" panose="02020603050405020304" pitchFamily="18" charset="0"/>
              </a:rPr>
              <a:t>thì </a:t>
            </a:r>
            <a:r>
              <a:rPr lang="vi-VN" sz="2600" b="1" dirty="0">
                <a:latin typeface="Times New Roman" panose="02020603050405020304" pitchFamily="18" charset="0"/>
                <a:cs typeface="Times New Roman" panose="02020603050405020304" pitchFamily="18" charset="0"/>
              </a:rPr>
              <a:t>không</a:t>
            </a:r>
            <a:r>
              <a:rPr lang="vi-VN" sz="2600" dirty="0">
                <a:latin typeface="Times New Roman" panose="02020603050405020304" pitchFamily="18" charset="0"/>
                <a:cs typeface="Times New Roman" panose="02020603050405020304" pitchFamily="18" charset="0"/>
              </a:rPr>
              <a:t> có sự </a:t>
            </a:r>
            <a:r>
              <a:rPr lang="vi-VN" sz="2600" b="1" dirty="0">
                <a:latin typeface="Times New Roman" panose="02020603050405020304" pitchFamily="18" charset="0"/>
                <a:cs typeface="Times New Roman" panose="02020603050405020304" pitchFamily="18" charset="0"/>
              </a:rPr>
              <a:t>thay đổi </a:t>
            </a:r>
            <a:r>
              <a:rPr lang="vi-VN" sz="2600" dirty="0">
                <a:latin typeface="Times New Roman" panose="02020603050405020304" pitchFamily="18" charset="0"/>
                <a:cs typeface="Times New Roman" panose="02020603050405020304" pitchFamily="18" charset="0"/>
              </a:rPr>
              <a:t>nào cả, nếu </a:t>
            </a:r>
            <a:r>
              <a:rPr lang="vi-VN" sz="2600" dirty="0" smtClean="0">
                <a:latin typeface="Times New Roman" panose="02020603050405020304" pitchFamily="18" charset="0"/>
                <a:cs typeface="Times New Roman" panose="02020603050405020304" pitchFamily="18" charset="0"/>
              </a:rPr>
              <a:t>cố </a:t>
            </a:r>
            <a:r>
              <a:rPr lang="vi-VN" sz="2600" dirty="0">
                <a:latin typeface="Times New Roman" panose="02020603050405020304" pitchFamily="18" charset="0"/>
                <a:cs typeface="Times New Roman" panose="02020603050405020304" pitchFamily="18" charset="0"/>
              </a:rPr>
              <a:t>tình thay đổi hay gán lại giá trị mới của hằng sau khi nó được khai báo, </a:t>
            </a:r>
            <a:r>
              <a:rPr lang="vi-VN" sz="2600" dirty="0" smtClean="0">
                <a:latin typeface="Times New Roman" panose="02020603050405020304" pitchFamily="18" charset="0"/>
                <a:cs typeface="Times New Roman" panose="02020603050405020304" pitchFamily="18" charset="0"/>
              </a:rPr>
              <a:t>sẽ </a:t>
            </a:r>
            <a:r>
              <a:rPr lang="vi-VN" sz="2600" dirty="0">
                <a:latin typeface="Times New Roman" panose="02020603050405020304" pitchFamily="18" charset="0"/>
                <a:cs typeface="Times New Roman" panose="02020603050405020304" pitchFamily="18" charset="0"/>
              </a:rPr>
              <a:t>nhận được thông báo lỗi</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Hằng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thường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dùng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nghĩa</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giá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trị</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cố</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định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những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điều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thể</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thay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đổi.VD</a:t>
            </a:r>
            <a:r>
              <a:rPr lang="en-US" sz="2600" dirty="0" smtClean="0">
                <a:latin typeface="Times New Roman" panose="02020603050405020304" pitchFamily="18" charset="0"/>
                <a:cs typeface="Times New Roman" panose="02020603050405020304" pitchFamily="18" charset="0"/>
              </a:rPr>
              <a:t>: THU_HAI = “Monday”;</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4309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2237</TotalTime>
  <Words>736</Words>
  <Application>Microsoft Office PowerPoint</Application>
  <PresentationFormat>On-screen Show (16:9)</PresentationFormat>
  <Paragraphs>108</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Microsoft YaHei</vt:lpstr>
      <vt:lpstr>宋体</vt:lpstr>
      <vt:lpstr>Arial</vt:lpstr>
      <vt:lpstr>Calibri</vt:lpstr>
      <vt:lpstr>Calibri Light</vt:lpstr>
      <vt:lpstr>Impact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Trinh Duc Giang</cp:lastModifiedBy>
  <cp:revision>608</cp:revision>
  <cp:lastPrinted>2019-05-11T01:18:13Z</cp:lastPrinted>
  <dcterms:created xsi:type="dcterms:W3CDTF">2019-05-11T01:18:13Z</dcterms:created>
  <dcterms:modified xsi:type="dcterms:W3CDTF">2023-03-14T06:09:13Z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