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7" r:id="rId2"/>
    <p:sldId id="329" r:id="rId3"/>
    <p:sldId id="393" r:id="rId4"/>
    <p:sldId id="395" r:id="rId5"/>
    <p:sldId id="396" r:id="rId6"/>
    <p:sldId id="342" r:id="rId7"/>
    <p:sldId id="400" r:id="rId8"/>
    <p:sldId id="397" r:id="rId9"/>
    <p:sldId id="399" r:id="rId10"/>
    <p:sldId id="402" r:id="rId11"/>
    <p:sldId id="401" r:id="rId12"/>
    <p:sldId id="403" r:id="rId13"/>
    <p:sldId id="404" r:id="rId14"/>
    <p:sldId id="405" r:id="rId15"/>
    <p:sldId id="406" r:id="rId16"/>
    <p:sldId id="407" r:id="rId17"/>
    <p:sldId id="408" r:id="rId18"/>
    <p:sldId id="409" r:id="rId19"/>
    <p:sldId id="410" r:id="rId20"/>
    <p:sldId id="411" r:id="rId21"/>
    <p:sldId id="412" r:id="rId22"/>
    <p:sldId id="413" r:id="rId23"/>
    <p:sldId id="333" r:id="rId24"/>
    <p:sldId id="311" r:id="rId25"/>
  </p:sldIdLst>
  <p:sldSz cx="9144000" cy="5143500" type="screen16x9"/>
  <p:notesSz cx="7315200" cy="96012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sdc_cuongtm" initials="o" lastIdx="1" clrIdx="0">
    <p:extLst>
      <p:ext uri="{19B8F6BF-5375-455C-9EA6-DF929625EA0E}">
        <p15:presenceInfo xmlns:p15="http://schemas.microsoft.com/office/powerpoint/2012/main" userId="S-1-5-21-1978076751-3396122582-1341001408-14624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ACBE"/>
    <a:srgbClr val="E87071"/>
    <a:srgbClr val="FFB850"/>
    <a:srgbClr val="3C844A"/>
    <a:srgbClr val="A26CB8"/>
    <a:srgbClr val="663A77"/>
    <a:srgbClr val="FFAA2D"/>
    <a:srgbClr val="F1A9A9"/>
    <a:srgbClr val="01DAF1"/>
    <a:srgbClr val="FFD3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5" autoAdjust="0"/>
    <p:restoredTop sz="91789" autoAdjust="0"/>
  </p:normalViewPr>
  <p:slideViewPr>
    <p:cSldViewPr snapToGrid="0">
      <p:cViewPr varScale="1">
        <p:scale>
          <a:sx n="106" d="100"/>
          <a:sy n="106" d="100"/>
        </p:scale>
        <p:origin x="667" y="8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zh-CN" altLang="en-US"/>
          </a:p>
        </p:txBody>
      </p:sp>
      <p:sp>
        <p:nvSpPr>
          <p:cNvPr id="3" name="日期占位符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B48137A3-A659-45B4-A19F-C1B005FCD7C6}" type="datetimeFigureOut">
              <a:rPr lang="zh-CN" altLang="en-US" smtClean="0"/>
              <a:t>2023/3/14</a:t>
            </a:fld>
            <a:endParaRPr lang="zh-CN" altLang="en-US"/>
          </a:p>
        </p:txBody>
      </p:sp>
      <p:sp>
        <p:nvSpPr>
          <p:cNvPr id="4" name="幻灯片图像占位符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zh-CN" altLang="en-US"/>
          </a:p>
        </p:txBody>
      </p:sp>
      <p:sp>
        <p:nvSpPr>
          <p:cNvPr id="5" name="备注占位符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C6A56CAD-6EE7-44C3-9BDA-506B74854F6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A56CAD-6EE7-44C3-9BDA-506B74854F69}" type="slidenum">
              <a:rPr lang="zh-CN" altLang="en-US" smtClean="0"/>
              <a:t>10</a:t>
            </a:fld>
            <a:endParaRPr lang="zh-CN" altLang="en-US"/>
          </a:p>
        </p:txBody>
      </p:sp>
    </p:spTree>
    <p:extLst>
      <p:ext uri="{BB962C8B-B14F-4D97-AF65-F5344CB8AC3E}">
        <p14:creationId xmlns:p14="http://schemas.microsoft.com/office/powerpoint/2010/main" val="1262194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A56CAD-6EE7-44C3-9BDA-506B74854F69}" type="slidenum">
              <a:rPr lang="zh-CN" altLang="en-US" smtClean="0"/>
              <a:t>11</a:t>
            </a:fld>
            <a:endParaRPr lang="zh-CN" altLang="en-US"/>
          </a:p>
        </p:txBody>
      </p:sp>
    </p:spTree>
    <p:extLst>
      <p:ext uri="{BB962C8B-B14F-4D97-AF65-F5344CB8AC3E}">
        <p14:creationId xmlns:p14="http://schemas.microsoft.com/office/powerpoint/2010/main" val="31706832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A56CAD-6EE7-44C3-9BDA-506B74854F69}" type="slidenum">
              <a:rPr lang="zh-CN" altLang="en-US" smtClean="0"/>
              <a:t>12</a:t>
            </a:fld>
            <a:endParaRPr lang="zh-CN" altLang="en-US"/>
          </a:p>
        </p:txBody>
      </p:sp>
    </p:spTree>
    <p:extLst>
      <p:ext uri="{BB962C8B-B14F-4D97-AF65-F5344CB8AC3E}">
        <p14:creationId xmlns:p14="http://schemas.microsoft.com/office/powerpoint/2010/main" val="261107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A56CAD-6EE7-44C3-9BDA-506B74854F69}" type="slidenum">
              <a:rPr lang="zh-CN" altLang="en-US" smtClean="0"/>
              <a:t>13</a:t>
            </a:fld>
            <a:endParaRPr lang="zh-CN" altLang="en-US"/>
          </a:p>
        </p:txBody>
      </p:sp>
    </p:spTree>
    <p:extLst>
      <p:ext uri="{BB962C8B-B14F-4D97-AF65-F5344CB8AC3E}">
        <p14:creationId xmlns:p14="http://schemas.microsoft.com/office/powerpoint/2010/main" val="28228466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A56CAD-6EE7-44C3-9BDA-506B74854F69}" type="slidenum">
              <a:rPr lang="zh-CN" altLang="en-US" smtClean="0"/>
              <a:t>14</a:t>
            </a:fld>
            <a:endParaRPr lang="zh-CN" altLang="en-US"/>
          </a:p>
        </p:txBody>
      </p:sp>
    </p:spTree>
    <p:extLst>
      <p:ext uri="{BB962C8B-B14F-4D97-AF65-F5344CB8AC3E}">
        <p14:creationId xmlns:p14="http://schemas.microsoft.com/office/powerpoint/2010/main" val="1906359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A56CAD-6EE7-44C3-9BDA-506B74854F69}" type="slidenum">
              <a:rPr lang="zh-CN" altLang="en-US" smtClean="0"/>
              <a:t>15</a:t>
            </a:fld>
            <a:endParaRPr lang="zh-CN" altLang="en-US"/>
          </a:p>
        </p:txBody>
      </p:sp>
    </p:spTree>
    <p:extLst>
      <p:ext uri="{BB962C8B-B14F-4D97-AF65-F5344CB8AC3E}">
        <p14:creationId xmlns:p14="http://schemas.microsoft.com/office/powerpoint/2010/main" val="7077827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A56CAD-6EE7-44C3-9BDA-506B74854F69}" type="slidenum">
              <a:rPr lang="zh-CN" altLang="en-US" smtClean="0"/>
              <a:t>16</a:t>
            </a:fld>
            <a:endParaRPr lang="zh-CN" altLang="en-US"/>
          </a:p>
        </p:txBody>
      </p:sp>
    </p:spTree>
    <p:extLst>
      <p:ext uri="{BB962C8B-B14F-4D97-AF65-F5344CB8AC3E}">
        <p14:creationId xmlns:p14="http://schemas.microsoft.com/office/powerpoint/2010/main" val="5594862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17</a:t>
            </a:fld>
            <a:endParaRPr lang="zh-CN" altLang="en-US"/>
          </a:p>
        </p:txBody>
      </p:sp>
    </p:spTree>
    <p:extLst>
      <p:ext uri="{BB962C8B-B14F-4D97-AF65-F5344CB8AC3E}">
        <p14:creationId xmlns:p14="http://schemas.microsoft.com/office/powerpoint/2010/main" val="17629615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18</a:t>
            </a:fld>
            <a:endParaRPr lang="zh-CN" altLang="en-US"/>
          </a:p>
        </p:txBody>
      </p:sp>
    </p:spTree>
    <p:extLst>
      <p:ext uri="{BB962C8B-B14F-4D97-AF65-F5344CB8AC3E}">
        <p14:creationId xmlns:p14="http://schemas.microsoft.com/office/powerpoint/2010/main" val="39354429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A56CAD-6EE7-44C3-9BDA-506B74854F69}" type="slidenum">
              <a:rPr lang="zh-CN" altLang="en-US" smtClean="0"/>
              <a:t>19</a:t>
            </a:fld>
            <a:endParaRPr lang="zh-CN" altLang="en-US"/>
          </a:p>
        </p:txBody>
      </p:sp>
    </p:spTree>
    <p:extLst>
      <p:ext uri="{BB962C8B-B14F-4D97-AF65-F5344CB8AC3E}">
        <p14:creationId xmlns:p14="http://schemas.microsoft.com/office/powerpoint/2010/main" val="2305156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2</a:t>
            </a:fld>
            <a:endParaRPr lang="zh-CN" altLang="en-US"/>
          </a:p>
        </p:txBody>
      </p:sp>
    </p:spTree>
    <p:extLst>
      <p:ext uri="{BB962C8B-B14F-4D97-AF65-F5344CB8AC3E}">
        <p14:creationId xmlns:p14="http://schemas.microsoft.com/office/powerpoint/2010/main" val="19030278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A56CAD-6EE7-44C3-9BDA-506B74854F69}" type="slidenum">
              <a:rPr lang="zh-CN" altLang="en-US" smtClean="0"/>
              <a:t>20</a:t>
            </a:fld>
            <a:endParaRPr lang="zh-CN" altLang="en-US"/>
          </a:p>
        </p:txBody>
      </p:sp>
    </p:spTree>
    <p:extLst>
      <p:ext uri="{BB962C8B-B14F-4D97-AF65-F5344CB8AC3E}">
        <p14:creationId xmlns:p14="http://schemas.microsoft.com/office/powerpoint/2010/main" val="22119582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A56CAD-6EE7-44C3-9BDA-506B74854F69}" type="slidenum">
              <a:rPr lang="zh-CN" altLang="en-US" smtClean="0"/>
              <a:t>21</a:t>
            </a:fld>
            <a:endParaRPr lang="zh-CN" altLang="en-US"/>
          </a:p>
        </p:txBody>
      </p:sp>
    </p:spTree>
    <p:extLst>
      <p:ext uri="{BB962C8B-B14F-4D97-AF65-F5344CB8AC3E}">
        <p14:creationId xmlns:p14="http://schemas.microsoft.com/office/powerpoint/2010/main" val="32278831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A56CAD-6EE7-44C3-9BDA-506B74854F69}" type="slidenum">
              <a:rPr lang="zh-CN" altLang="en-US" smtClean="0"/>
              <a:t>22</a:t>
            </a:fld>
            <a:endParaRPr lang="zh-CN" altLang="en-US"/>
          </a:p>
        </p:txBody>
      </p:sp>
    </p:spTree>
    <p:extLst>
      <p:ext uri="{BB962C8B-B14F-4D97-AF65-F5344CB8AC3E}">
        <p14:creationId xmlns:p14="http://schemas.microsoft.com/office/powerpoint/2010/main" val="4203974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A56CAD-6EE7-44C3-9BDA-506B74854F69}" type="slidenum">
              <a:rPr lang="zh-CN" altLang="en-US" smtClean="0"/>
              <a:t>23</a:t>
            </a:fld>
            <a:endParaRPr lang="zh-CN" altLang="en-US"/>
          </a:p>
        </p:txBody>
      </p:sp>
    </p:spTree>
    <p:extLst>
      <p:ext uri="{BB962C8B-B14F-4D97-AF65-F5344CB8AC3E}">
        <p14:creationId xmlns:p14="http://schemas.microsoft.com/office/powerpoint/2010/main" val="35137566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24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3</a:t>
            </a:fld>
            <a:endParaRPr lang="zh-CN" altLang="en-US"/>
          </a:p>
        </p:txBody>
      </p:sp>
    </p:spTree>
    <p:extLst>
      <p:ext uri="{BB962C8B-B14F-4D97-AF65-F5344CB8AC3E}">
        <p14:creationId xmlns:p14="http://schemas.microsoft.com/office/powerpoint/2010/main" val="669658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4</a:t>
            </a:fld>
            <a:endParaRPr lang="zh-CN" altLang="en-US"/>
          </a:p>
        </p:txBody>
      </p:sp>
    </p:spTree>
    <p:extLst>
      <p:ext uri="{BB962C8B-B14F-4D97-AF65-F5344CB8AC3E}">
        <p14:creationId xmlns:p14="http://schemas.microsoft.com/office/powerpoint/2010/main" val="879315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5</a:t>
            </a:fld>
            <a:endParaRPr lang="zh-CN" altLang="en-US"/>
          </a:p>
        </p:txBody>
      </p:sp>
    </p:spTree>
    <p:extLst>
      <p:ext uri="{BB962C8B-B14F-4D97-AF65-F5344CB8AC3E}">
        <p14:creationId xmlns:p14="http://schemas.microsoft.com/office/powerpoint/2010/main" val="4216823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6</a:t>
            </a:fld>
            <a:endParaRPr lang="zh-CN" altLang="en-US"/>
          </a:p>
        </p:txBody>
      </p:sp>
    </p:spTree>
    <p:extLst>
      <p:ext uri="{BB962C8B-B14F-4D97-AF65-F5344CB8AC3E}">
        <p14:creationId xmlns:p14="http://schemas.microsoft.com/office/powerpoint/2010/main" val="735397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7</a:t>
            </a:fld>
            <a:endParaRPr lang="zh-CN" altLang="en-US"/>
          </a:p>
        </p:txBody>
      </p:sp>
    </p:spTree>
    <p:extLst>
      <p:ext uri="{BB962C8B-B14F-4D97-AF65-F5344CB8AC3E}">
        <p14:creationId xmlns:p14="http://schemas.microsoft.com/office/powerpoint/2010/main" val="21976525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8</a:t>
            </a:fld>
            <a:endParaRPr lang="zh-CN" altLang="en-US"/>
          </a:p>
        </p:txBody>
      </p:sp>
    </p:spTree>
    <p:extLst>
      <p:ext uri="{BB962C8B-B14F-4D97-AF65-F5344CB8AC3E}">
        <p14:creationId xmlns:p14="http://schemas.microsoft.com/office/powerpoint/2010/main" val="22072480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A56CAD-6EE7-44C3-9BDA-506B74854F69}" type="slidenum">
              <a:rPr lang="zh-CN" altLang="en-US" smtClean="0"/>
              <a:t>9</a:t>
            </a:fld>
            <a:endParaRPr lang="zh-CN" altLang="en-US"/>
          </a:p>
        </p:txBody>
      </p:sp>
    </p:spTree>
    <p:extLst>
      <p:ext uri="{BB962C8B-B14F-4D97-AF65-F5344CB8AC3E}">
        <p14:creationId xmlns:p14="http://schemas.microsoft.com/office/powerpoint/2010/main" val="3374653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D7895655-7A59-4F16-9A55-9CC0386921BF}" type="datetimeFigureOut">
              <a:rPr lang="zh-CN" altLang="en-US" smtClean="0"/>
              <a:t>2023/3/14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FDC294-D409-42D3-B6E8-774A87E6E798}"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7895655-7A59-4F16-9A55-9CC0386921BF}" type="datetimeFigureOut">
              <a:rPr lang="zh-CN" altLang="en-US" smtClean="0"/>
              <a:t>2023/3/14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FDC294-D409-42D3-B6E8-774A87E6E798}"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7895655-7A59-4F16-9A55-9CC0386921BF}" type="datetimeFigureOut">
              <a:rPr lang="zh-CN" altLang="en-US" smtClean="0"/>
              <a:t>2023/3/14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FDC294-D409-42D3-B6E8-774A87E6E798}"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7895655-7A59-4F16-9A55-9CC0386921BF}" type="datetimeFigureOut">
              <a:rPr lang="zh-CN" altLang="en-US" smtClean="0"/>
              <a:t>2023/3/14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FDC294-D409-42D3-B6E8-774A87E6E798}"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D7895655-7A59-4F16-9A55-9CC0386921BF}" type="datetimeFigureOut">
              <a:rPr lang="zh-CN" altLang="en-US" smtClean="0"/>
              <a:t>2023/3/14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1FDC294-D409-42D3-B6E8-774A87E6E798}"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D7895655-7A59-4F16-9A55-9CC0386921BF}" type="datetimeFigureOut">
              <a:rPr lang="zh-CN" altLang="en-US" smtClean="0"/>
              <a:t>2023/3/14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1FDC294-D409-42D3-B6E8-774A87E6E798}"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7895655-7A59-4F16-9A55-9CC0386921BF}" type="datetimeFigureOut">
              <a:rPr lang="zh-CN" altLang="en-US" smtClean="0"/>
              <a:t>2023/3/14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1FDC294-D409-42D3-B6E8-774A87E6E798}"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895655-7A59-4F16-9A55-9CC0386921BF}" type="datetimeFigureOut">
              <a:rPr lang="zh-CN" altLang="en-US" smtClean="0"/>
              <a:t>2023/3/14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1FDC294-D409-42D3-B6E8-774A87E6E798}"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7895655-7A59-4F16-9A55-9CC0386921BF}" type="datetimeFigureOut">
              <a:rPr lang="zh-CN" altLang="en-US" smtClean="0"/>
              <a:t>2023/3/14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1FDC294-D409-42D3-B6E8-774A87E6E798}"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7895655-7A59-4F16-9A55-9CC0386921BF}" type="datetimeFigureOut">
              <a:rPr lang="zh-CN" altLang="en-US" smtClean="0"/>
              <a:t>2023/3/14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1FDC294-D409-42D3-B6E8-774A87E6E798}"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7895655-7A59-4F16-9A55-9CC0386921BF}" type="datetimeFigureOut">
              <a:rPr lang="zh-CN" altLang="en-US" smtClean="0"/>
              <a:t>2023/3/14</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F1FDC294-D409-42D3-B6E8-774A87E6E79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972597"/>
            <a:ext cx="1637890" cy="1388099"/>
            <a:chOff x="2553093" y="952901"/>
            <a:chExt cx="2064233" cy="1866900"/>
          </a:xfrm>
        </p:grpSpPr>
        <p:sp>
          <p:nvSpPr>
            <p:cNvPr id="5" name="椭圆 4"/>
            <p:cNvSpPr/>
            <p:nvPr/>
          </p:nvSpPr>
          <p:spPr>
            <a:xfrm>
              <a:off x="2553093" y="952901"/>
              <a:ext cx="1866900" cy="1866900"/>
            </a:xfrm>
            <a:prstGeom prst="ellipse">
              <a:avLst/>
            </a:prstGeom>
            <a:gradFill>
              <a:gsLst>
                <a:gs pos="0">
                  <a:srgbClr val="F5F5F5"/>
                </a:gs>
                <a:gs pos="100000">
                  <a:schemeClr val="bg1">
                    <a:lumMod val="85000"/>
                  </a:schemeClr>
                </a:gs>
              </a:gsLst>
              <a:lin ang="2700000" scaled="1"/>
            </a:gradFill>
            <a:ln w="22225">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6" name="椭圆 5"/>
            <p:cNvSpPr/>
            <p:nvPr/>
          </p:nvSpPr>
          <p:spPr>
            <a:xfrm>
              <a:off x="3008704" y="1150504"/>
              <a:ext cx="1429346" cy="1429345"/>
            </a:xfrm>
            <a:prstGeom prst="ellipse">
              <a:avLst/>
            </a:prstGeom>
            <a:solidFill>
              <a:schemeClr val="bg1">
                <a:lumMod val="95000"/>
              </a:schemeClr>
            </a:solidFill>
            <a:ln w="22225">
              <a:gradFill flip="none" rotWithShape="1">
                <a:gsLst>
                  <a:gs pos="0">
                    <a:schemeClr val="bg1">
                      <a:lumMod val="75000"/>
                    </a:schemeClr>
                  </a:gs>
                  <a:gs pos="100000">
                    <a:schemeClr val="bg1"/>
                  </a:gs>
                </a:gsLst>
                <a:lin ang="2700000" scaled="1"/>
                <a:tileRect/>
              </a:gradFill>
            </a:ln>
            <a:effectLst>
              <a:innerShdw blurRad="1016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7" name="文本框 136"/>
            <p:cNvSpPr txBox="1"/>
            <p:nvPr/>
          </p:nvSpPr>
          <p:spPr>
            <a:xfrm>
              <a:off x="2751043" y="1191968"/>
              <a:ext cx="1866283" cy="1272437"/>
            </a:xfrm>
            <a:prstGeom prst="rect">
              <a:avLst/>
            </a:prstGeom>
            <a:noFill/>
          </p:spPr>
          <p:txBody>
            <a:bodyPr wrap="square" rtlCol="0">
              <a:spAutoFit/>
            </a:bodyPr>
            <a:lstStyle/>
            <a:p>
              <a:pPr algn="ctr"/>
              <a:r>
                <a:rPr lang="en-US" altLang="zh-CN" sz="2800" b="1" dirty="0">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NỘI DUNG</a:t>
              </a:r>
              <a:endParaRPr lang="zh-CN" altLang="en-US" sz="2800" b="1" dirty="0">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sp>
        <p:nvSpPr>
          <p:cNvPr id="15" name="圆角矩形 14"/>
          <p:cNvSpPr/>
          <p:nvPr/>
        </p:nvSpPr>
        <p:spPr>
          <a:xfrm>
            <a:off x="1549505" y="381532"/>
            <a:ext cx="746659" cy="1280701"/>
          </a:xfrm>
          <a:prstGeom prst="roundRect">
            <a:avLst>
              <a:gd name="adj" fmla="val 13889"/>
            </a:avLst>
          </a:prstGeom>
          <a:solidFill>
            <a:srgbClr val="FFB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Impact" panose="020B0806030902050204" pitchFamily="34" charset="0"/>
              </a:rPr>
              <a:t>01</a:t>
            </a:r>
            <a:endParaRPr lang="zh-CN" altLang="en-US" sz="2800" dirty="0">
              <a:latin typeface="Impact" panose="020B0806030902050204" pitchFamily="34" charset="0"/>
            </a:endParaRPr>
          </a:p>
        </p:txBody>
      </p:sp>
      <p:grpSp>
        <p:nvGrpSpPr>
          <p:cNvPr id="17" name="组合 16"/>
          <p:cNvGrpSpPr/>
          <p:nvPr/>
        </p:nvGrpSpPr>
        <p:grpSpPr>
          <a:xfrm>
            <a:off x="1544693" y="2526054"/>
            <a:ext cx="782361" cy="718591"/>
            <a:chOff x="2785863" y="1141409"/>
            <a:chExt cx="1147961" cy="966191"/>
          </a:xfrm>
        </p:grpSpPr>
        <p:sp>
          <p:nvSpPr>
            <p:cNvPr id="21" name="圆角矩形 20"/>
            <p:cNvSpPr/>
            <p:nvPr/>
          </p:nvSpPr>
          <p:spPr>
            <a:xfrm>
              <a:off x="2857499" y="1149477"/>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22" name="圆角矩形 21"/>
            <p:cNvSpPr/>
            <p:nvPr/>
          </p:nvSpPr>
          <p:spPr>
            <a:xfrm>
              <a:off x="2785863" y="1141409"/>
              <a:ext cx="1063215" cy="901028"/>
            </a:xfrm>
            <a:prstGeom prst="roundRect">
              <a:avLst>
                <a:gd name="adj" fmla="val 13889"/>
              </a:avLst>
            </a:prstGeom>
            <a:solidFill>
              <a:srgbClr val="01AC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Impact" panose="020B0806030902050204" pitchFamily="34" charset="0"/>
                </a:rPr>
                <a:t>03</a:t>
              </a:r>
              <a:endParaRPr lang="zh-CN" altLang="en-US" sz="2800" dirty="0">
                <a:latin typeface="Impact" panose="020B0806030902050204" pitchFamily="34" charset="0"/>
              </a:endParaRPr>
            </a:p>
          </p:txBody>
        </p:sp>
      </p:grpSp>
      <p:sp>
        <p:nvSpPr>
          <p:cNvPr id="41" name="圆角矩形 40" descr="Làm  Quen Với Hàm(Method)">
            <a:extLst>
              <a:ext uri="{C183D7F6-B498-43B3-948B-1728B52AA6E4}">
                <adec:decorative xmlns:adec="http://schemas.microsoft.com/office/drawing/2017/decorative" xmlns="" val="0"/>
              </a:ext>
            </a:extLst>
          </p:cNvPr>
          <p:cNvSpPr/>
          <p:nvPr/>
        </p:nvSpPr>
        <p:spPr>
          <a:xfrm>
            <a:off x="2617424" y="330010"/>
            <a:ext cx="6423675" cy="1335177"/>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err="1" smtClean="0">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Lập</a:t>
            </a:r>
            <a:r>
              <a:rPr lang="en-US" altLang="zh-CN" sz="2800" b="1" dirty="0" smtClean="0">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smtClean="0">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Trình</a:t>
            </a:r>
            <a:r>
              <a:rPr lang="en-US" altLang="zh-CN" sz="2800" b="1" dirty="0" smtClean="0">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smtClean="0">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Hướng</a:t>
            </a:r>
            <a:r>
              <a:rPr lang="en-US" altLang="zh-CN" sz="2800" b="1" dirty="0" smtClean="0">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smtClean="0">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Đối</a:t>
            </a:r>
            <a:r>
              <a:rPr lang="en-US" altLang="zh-CN" sz="2800" b="1" dirty="0" smtClean="0">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smtClean="0">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Tượng</a:t>
            </a:r>
            <a:endParaRPr lang="en-US" altLang="zh-CN" sz="2800" b="1" dirty="0" smtClean="0">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sz="2800" b="1" dirty="0" smtClean="0">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(OOP -Object Oriented Programing) Trong Java</a:t>
            </a:r>
            <a:endParaRPr lang="zh-CN" altLang="en-US" sz="2800" b="1" dirty="0">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46" name="圆角矩形 45"/>
          <p:cNvSpPr/>
          <p:nvPr/>
        </p:nvSpPr>
        <p:spPr>
          <a:xfrm>
            <a:off x="2619323" y="2541315"/>
            <a:ext cx="6422451" cy="642887"/>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smtClean="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Constructor (</a:t>
            </a:r>
            <a:r>
              <a:rPr lang="en-US" altLang="zh-CN" sz="2800" b="1" dirty="0" err="1" smtClean="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Hàm</a:t>
            </a:r>
            <a:r>
              <a:rPr lang="en-US" altLang="zh-CN" sz="2800" b="1" dirty="0" smtClean="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smtClean="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Khởi</a:t>
            </a:r>
            <a:r>
              <a:rPr lang="en-US" altLang="zh-CN" sz="2800" b="1" dirty="0" smtClean="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smtClean="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Tạo</a:t>
            </a:r>
            <a:r>
              <a:rPr lang="en-US" altLang="zh-CN" sz="2800" b="1" dirty="0" smtClean="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smtClean="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Đối</a:t>
            </a:r>
            <a:r>
              <a:rPr lang="en-US" altLang="zh-CN" sz="2800" b="1" dirty="0" smtClean="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smtClean="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Tượng</a:t>
            </a:r>
            <a:r>
              <a:rPr lang="en-US" altLang="zh-CN" sz="2800" b="1" dirty="0" smtClean="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zh-CN" altLang="en-US" sz="2800" b="1" dirty="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nvGrpSpPr>
          <p:cNvPr id="57" name="组合 56"/>
          <p:cNvGrpSpPr/>
          <p:nvPr/>
        </p:nvGrpSpPr>
        <p:grpSpPr>
          <a:xfrm>
            <a:off x="2206230" y="330011"/>
            <a:ext cx="404758" cy="4421746"/>
            <a:chOff x="3971019" y="796001"/>
            <a:chExt cx="660256" cy="5338506"/>
          </a:xfrm>
        </p:grpSpPr>
        <p:sp>
          <p:nvSpPr>
            <p:cNvPr id="59" name="矩形 58"/>
            <p:cNvSpPr/>
            <p:nvPr/>
          </p:nvSpPr>
          <p:spPr>
            <a:xfrm>
              <a:off x="4178614" y="796001"/>
              <a:ext cx="452661" cy="5287413"/>
            </a:xfrm>
            <a:prstGeom prst="rect">
              <a:avLst/>
            </a:pr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pic>
          <p:nvPicPr>
            <p:cNvPr id="60" name="图片 59"/>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rot="5400000">
              <a:off x="1404452" y="3362569"/>
              <a:ext cx="5338505" cy="205371"/>
            </a:xfrm>
            <a:prstGeom prst="rect">
              <a:avLst/>
            </a:prstGeom>
          </p:spPr>
        </p:pic>
      </p:grpSp>
      <p:sp>
        <p:nvSpPr>
          <p:cNvPr id="75" name="圆角矩形 34">
            <a:extLst>
              <a:ext uri="{FF2B5EF4-FFF2-40B4-BE49-F238E27FC236}">
                <a16:creationId xmlns:a16="http://schemas.microsoft.com/office/drawing/2014/main" id="{4A98B195-D5E7-4238-B9B0-9E6698C21C3A}"/>
              </a:ext>
            </a:extLst>
          </p:cNvPr>
          <p:cNvSpPr/>
          <p:nvPr/>
        </p:nvSpPr>
        <p:spPr>
          <a:xfrm>
            <a:off x="1553069" y="1753272"/>
            <a:ext cx="722927" cy="640782"/>
          </a:xfrm>
          <a:prstGeom prst="roundRect">
            <a:avLst>
              <a:gd name="adj" fmla="val 13889"/>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r>
              <a:rPr lang="en-US" altLang="zh-CN" sz="2800" dirty="0">
                <a:latin typeface="Impact" panose="020B0806030902050204" pitchFamily="34" charset="0"/>
              </a:rPr>
              <a:t>02</a:t>
            </a:r>
            <a:endParaRPr lang="zh-CN" altLang="en-US" sz="2800" dirty="0">
              <a:latin typeface="Impact" panose="020B0806030902050204" pitchFamily="34" charset="0"/>
            </a:endParaRPr>
          </a:p>
        </p:txBody>
      </p:sp>
      <p:grpSp>
        <p:nvGrpSpPr>
          <p:cNvPr id="68" name="组合 51">
            <a:extLst>
              <a:ext uri="{FF2B5EF4-FFF2-40B4-BE49-F238E27FC236}">
                <a16:creationId xmlns:a16="http://schemas.microsoft.com/office/drawing/2014/main" id="{8541760D-945C-4378-82F6-7A5400A5AB52}"/>
              </a:ext>
            </a:extLst>
          </p:cNvPr>
          <p:cNvGrpSpPr/>
          <p:nvPr/>
        </p:nvGrpSpPr>
        <p:grpSpPr>
          <a:xfrm>
            <a:off x="2605459" y="1753272"/>
            <a:ext cx="6435920" cy="651508"/>
            <a:chOff x="4555084" y="4807549"/>
            <a:chExt cx="4361682" cy="974162"/>
          </a:xfrm>
        </p:grpSpPr>
        <p:pic>
          <p:nvPicPr>
            <p:cNvPr id="69" name="图片 52">
              <a:extLst>
                <a:ext uri="{FF2B5EF4-FFF2-40B4-BE49-F238E27FC236}">
                  <a16:creationId xmlns:a16="http://schemas.microsoft.com/office/drawing/2014/main" id="{FFBFCEFB-B31E-4550-BC8E-612DD98E2383}"/>
                </a:ext>
              </a:extLst>
            </p:cNvPr>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a:off x="4873327" y="5580404"/>
              <a:ext cx="3646270" cy="201307"/>
            </a:xfrm>
            <a:prstGeom prst="rect">
              <a:avLst/>
            </a:prstGeom>
          </p:spPr>
        </p:pic>
        <p:sp>
          <p:nvSpPr>
            <p:cNvPr id="72" name="圆角矩形 55">
              <a:extLst>
                <a:ext uri="{FF2B5EF4-FFF2-40B4-BE49-F238E27FC236}">
                  <a16:creationId xmlns:a16="http://schemas.microsoft.com/office/drawing/2014/main" id="{0F7C8556-007B-452E-985B-7181A0451B30}"/>
                </a:ext>
              </a:extLst>
            </p:cNvPr>
            <p:cNvSpPr/>
            <p:nvPr/>
          </p:nvSpPr>
          <p:spPr>
            <a:xfrm>
              <a:off x="4555084" y="4807549"/>
              <a:ext cx="4361682"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r>
                <a:rPr lang="en-US" altLang="zh-CN" sz="2800" b="1" dirty="0" smtClean="0">
                  <a:solidFill>
                    <a:schemeClr val="accent1">
                      <a:lumMod val="50000"/>
                    </a:schemeClr>
                  </a:solidFill>
                  <a:latin typeface="Times New Roman" panose="02020603050405020304" pitchFamily="18" charset="0"/>
                  <a:cs typeface="Times New Roman" panose="02020603050405020304" pitchFamily="18" charset="0"/>
                </a:rPr>
                <a:t>Class </a:t>
              </a:r>
              <a:r>
                <a:rPr lang="en-US" altLang="zh-CN" sz="2800" b="1" dirty="0" err="1" smtClean="0">
                  <a:solidFill>
                    <a:schemeClr val="accent1">
                      <a:lumMod val="50000"/>
                    </a:schemeClr>
                  </a:solidFill>
                  <a:latin typeface="Times New Roman" panose="02020603050405020304" pitchFamily="18" charset="0"/>
                  <a:cs typeface="Times New Roman" panose="02020603050405020304" pitchFamily="18" charset="0"/>
                </a:rPr>
                <a:t>Và</a:t>
              </a:r>
              <a:r>
                <a:rPr lang="en-US" altLang="zh-CN" sz="2800" b="1" dirty="0" smtClean="0">
                  <a:solidFill>
                    <a:schemeClr val="accent1">
                      <a:lumMod val="50000"/>
                    </a:schemeClr>
                  </a:solidFill>
                  <a:latin typeface="Times New Roman" panose="02020603050405020304" pitchFamily="18" charset="0"/>
                  <a:cs typeface="Times New Roman" panose="02020603050405020304" pitchFamily="18" charset="0"/>
                </a:rPr>
                <a:t> Object(</a:t>
              </a:r>
              <a:r>
                <a:rPr lang="en-US" altLang="zh-CN" sz="2800" b="1" dirty="0" err="1" smtClean="0">
                  <a:solidFill>
                    <a:schemeClr val="accent1">
                      <a:lumMod val="50000"/>
                    </a:schemeClr>
                  </a:solidFill>
                  <a:latin typeface="Times New Roman" panose="02020603050405020304" pitchFamily="18" charset="0"/>
                  <a:cs typeface="Times New Roman" panose="02020603050405020304" pitchFamily="18" charset="0"/>
                </a:rPr>
                <a:t>Đối</a:t>
              </a:r>
              <a:r>
                <a:rPr lang="en-US" altLang="zh-CN" sz="28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zh-CN" sz="2800" b="1" dirty="0" err="1" smtClean="0">
                  <a:solidFill>
                    <a:schemeClr val="accent1">
                      <a:lumMod val="50000"/>
                    </a:schemeClr>
                  </a:solidFill>
                  <a:latin typeface="Times New Roman" panose="02020603050405020304" pitchFamily="18" charset="0"/>
                  <a:cs typeface="Times New Roman" panose="02020603050405020304" pitchFamily="18" charset="0"/>
                </a:rPr>
                <a:t>Tượng</a:t>
              </a:r>
              <a:r>
                <a:rPr lang="en-US" altLang="zh-CN" sz="2800" b="1" dirty="0" smtClean="0">
                  <a:solidFill>
                    <a:schemeClr val="accent1">
                      <a:lumMod val="50000"/>
                    </a:schemeClr>
                  </a:solidFill>
                  <a:latin typeface="Times New Roman" panose="02020603050405020304" pitchFamily="18" charset="0"/>
                  <a:cs typeface="Times New Roman" panose="02020603050405020304" pitchFamily="18" charset="0"/>
                </a:rPr>
                <a:t>) Trong Java</a:t>
              </a:r>
              <a:endParaRPr lang="zh-CN" altLang="en-US" sz="2800" b="1" dirty="0">
                <a:solidFill>
                  <a:schemeClr val="accent1">
                    <a:lumMod val="50000"/>
                  </a:schemeClr>
                </a:solidFill>
                <a:latin typeface="Times New Roman" panose="02020603050405020304" pitchFamily="18" charset="0"/>
                <a:cs typeface="Times New Roman" panose="02020603050405020304" pitchFamily="18" charset="0"/>
              </a:endParaRPr>
            </a:p>
          </p:txBody>
        </p:sp>
      </p:grpSp>
      <p:grpSp>
        <p:nvGrpSpPr>
          <p:cNvPr id="36" name="组合 23"/>
          <p:cNvGrpSpPr/>
          <p:nvPr/>
        </p:nvGrpSpPr>
        <p:grpSpPr>
          <a:xfrm>
            <a:off x="1544692" y="3338989"/>
            <a:ext cx="724605" cy="672549"/>
            <a:chOff x="2857499" y="1149477"/>
            <a:chExt cx="1089578" cy="958123"/>
          </a:xfrm>
        </p:grpSpPr>
        <p:sp>
          <p:nvSpPr>
            <p:cNvPr id="40" name="圆角矩形 27"/>
            <p:cNvSpPr/>
            <p:nvPr/>
          </p:nvSpPr>
          <p:spPr>
            <a:xfrm>
              <a:off x="2857499" y="1149477"/>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zh-CN" altLang="en-US" sz="1015"/>
            </a:p>
          </p:txBody>
        </p:sp>
        <p:sp>
          <p:nvSpPr>
            <p:cNvPr id="42" name="圆角矩形 28"/>
            <p:cNvSpPr/>
            <p:nvPr/>
          </p:nvSpPr>
          <p:spPr>
            <a:xfrm>
              <a:off x="2883862" y="1159582"/>
              <a:ext cx="1063215" cy="901028"/>
            </a:xfrm>
            <a:prstGeom prst="roundRect">
              <a:avLst>
                <a:gd name="adj" fmla="val 13889"/>
              </a:avLst>
            </a:prstGeom>
            <a:solidFill>
              <a:srgbClr val="E870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r>
                <a:rPr lang="en-US" altLang="zh-CN" sz="2800" dirty="0" smtClean="0">
                  <a:latin typeface="Impact" panose="020B0806030902050204" pitchFamily="34" charset="0"/>
                </a:rPr>
                <a:t>04</a:t>
              </a:r>
              <a:endParaRPr lang="zh-CN" altLang="en-US" sz="2800" dirty="0">
                <a:latin typeface="Impact" panose="020B0806030902050204" pitchFamily="34" charset="0"/>
              </a:endParaRPr>
            </a:p>
          </p:txBody>
        </p:sp>
      </p:grpSp>
      <p:grpSp>
        <p:nvGrpSpPr>
          <p:cNvPr id="30" name="组合 46"/>
          <p:cNvGrpSpPr/>
          <p:nvPr/>
        </p:nvGrpSpPr>
        <p:grpSpPr>
          <a:xfrm>
            <a:off x="2619323" y="3346082"/>
            <a:ext cx="6421775" cy="693507"/>
            <a:chOff x="4560356" y="3575958"/>
            <a:chExt cx="4389024" cy="1169725"/>
          </a:xfrm>
        </p:grpSpPr>
        <p:pic>
          <p:nvPicPr>
            <p:cNvPr id="32" name="图片 47"/>
            <p:cNvPicPr>
              <a:picLocks noChangeAspect="1"/>
            </p:cNvPicPr>
            <p:nvPr/>
          </p:nvPicPr>
          <p:blipFill rotWithShape="1">
            <a:blip r:embed="rId3">
              <a:extLst/>
            </a:blip>
            <a:srcRect t="76775"/>
            <a:stretch>
              <a:fillRect/>
            </a:stretch>
          </p:blipFill>
          <p:spPr>
            <a:xfrm>
              <a:off x="4926460" y="4544376"/>
              <a:ext cx="3646270" cy="201307"/>
            </a:xfrm>
            <a:prstGeom prst="rect">
              <a:avLst/>
            </a:prstGeom>
          </p:spPr>
        </p:pic>
        <p:sp>
          <p:nvSpPr>
            <p:cNvPr id="35" name="圆角矩形 50"/>
            <p:cNvSpPr/>
            <p:nvPr/>
          </p:nvSpPr>
          <p:spPr>
            <a:xfrm>
              <a:off x="4560356" y="3575958"/>
              <a:ext cx="4389024" cy="1066777"/>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r>
                <a:rPr lang="en-US" altLang="zh-CN" sz="2800" b="1" dirty="0" smtClean="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4 </a:t>
              </a:r>
              <a:r>
                <a:rPr lang="en-US" altLang="zh-CN" sz="2800" b="1" dirty="0" err="1" smtClean="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Tính</a:t>
              </a:r>
              <a:r>
                <a:rPr lang="en-US" altLang="zh-CN" sz="2800" b="1" dirty="0" smtClean="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smtClean="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Chất</a:t>
              </a:r>
              <a:r>
                <a:rPr lang="en-US" altLang="zh-CN" sz="2800" b="1" dirty="0" smtClean="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smtClean="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Quan</a:t>
              </a:r>
              <a:r>
                <a:rPr lang="en-US" altLang="zh-CN" sz="2800" b="1" dirty="0" smtClean="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smtClean="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Trọng</a:t>
              </a:r>
              <a:r>
                <a:rPr lang="en-US" altLang="zh-CN" sz="2800" b="1" dirty="0" smtClean="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smtClean="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Của</a:t>
              </a:r>
              <a:r>
                <a:rPr lang="en-US" altLang="zh-CN" sz="2800" b="1" dirty="0" smtClean="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 OOP</a:t>
              </a:r>
              <a:endParaRPr lang="zh-CN" altLang="en-US" sz="2800" b="1" dirty="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43" name="组合 51"/>
          <p:cNvGrpSpPr/>
          <p:nvPr/>
        </p:nvGrpSpPr>
        <p:grpSpPr>
          <a:xfrm>
            <a:off x="2622907" y="4130936"/>
            <a:ext cx="6418192" cy="620819"/>
            <a:chOff x="4555085" y="4807551"/>
            <a:chExt cx="4389024" cy="974160"/>
          </a:xfrm>
        </p:grpSpPr>
        <p:pic>
          <p:nvPicPr>
            <p:cNvPr id="51" name="图片 52"/>
            <p:cNvPicPr>
              <a:picLocks noChangeAspect="1"/>
            </p:cNvPicPr>
            <p:nvPr/>
          </p:nvPicPr>
          <p:blipFill rotWithShape="1">
            <a:blip r:embed="rId3">
              <a:extLst/>
            </a:blip>
            <a:srcRect t="76775"/>
            <a:stretch>
              <a:fillRect/>
            </a:stretch>
          </p:blipFill>
          <p:spPr>
            <a:xfrm>
              <a:off x="4873327" y="5580404"/>
              <a:ext cx="3646270" cy="201307"/>
            </a:xfrm>
            <a:prstGeom prst="rect">
              <a:avLst/>
            </a:prstGeom>
          </p:spPr>
        </p:pic>
        <p:sp>
          <p:nvSpPr>
            <p:cNvPr id="54" name="圆角矩形 55"/>
            <p:cNvSpPr/>
            <p:nvPr/>
          </p:nvSpPr>
          <p:spPr>
            <a:xfrm>
              <a:off x="4555085" y="4807551"/>
              <a:ext cx="4389024"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r>
                <a:rPr lang="en-US" altLang="zh-CN" sz="2800" b="1" dirty="0" err="1">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Tính</a:t>
              </a:r>
              <a:r>
                <a:rPr lang="en-US" altLang="zh-CN" sz="2800" b="1" dirty="0">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Đóng</a:t>
              </a:r>
              <a:r>
                <a:rPr lang="en-US" altLang="zh-CN" sz="2800" b="1" dirty="0">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Gói</a:t>
              </a:r>
              <a:r>
                <a:rPr lang="en-US" altLang="zh-CN" sz="2800" b="1" dirty="0">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Và</a:t>
              </a:r>
              <a:r>
                <a:rPr lang="en-US" altLang="zh-CN" sz="2800" b="1" dirty="0">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Đa</a:t>
              </a:r>
              <a:r>
                <a:rPr lang="en-US" altLang="zh-CN" sz="2800" b="1" dirty="0">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Hình</a:t>
              </a:r>
              <a:r>
                <a:rPr lang="en-US" altLang="zh-CN" sz="2800" b="1" dirty="0">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 Trong </a:t>
              </a:r>
              <a:r>
                <a:rPr lang="en-US" altLang="zh-CN" sz="2800" b="1" dirty="0" smtClean="0">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OOP</a:t>
              </a:r>
              <a:endParaRPr lang="zh-CN" altLang="en-US" sz="2800" b="1" dirty="0">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47" name="组合 30"/>
          <p:cNvGrpSpPr/>
          <p:nvPr/>
        </p:nvGrpSpPr>
        <p:grpSpPr>
          <a:xfrm>
            <a:off x="1553069" y="4130937"/>
            <a:ext cx="716228" cy="664437"/>
            <a:chOff x="2587963" y="111843"/>
            <a:chExt cx="1113652" cy="964046"/>
          </a:xfrm>
        </p:grpSpPr>
        <p:sp>
          <p:nvSpPr>
            <p:cNvPr id="49" name="圆角矩形 34"/>
            <p:cNvSpPr/>
            <p:nvPr/>
          </p:nvSpPr>
          <p:spPr>
            <a:xfrm>
              <a:off x="2587963" y="117766"/>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zh-CN" altLang="en-US" sz="1015"/>
            </a:p>
          </p:txBody>
        </p:sp>
        <p:sp>
          <p:nvSpPr>
            <p:cNvPr id="50" name="圆角矩形 35"/>
            <p:cNvSpPr/>
            <p:nvPr/>
          </p:nvSpPr>
          <p:spPr>
            <a:xfrm>
              <a:off x="2638400" y="111843"/>
              <a:ext cx="1063215" cy="901028"/>
            </a:xfrm>
            <a:prstGeom prst="roundRect">
              <a:avLst>
                <a:gd name="adj" fmla="val 13889"/>
              </a:avLst>
            </a:prstGeom>
            <a:solidFill>
              <a:srgbClr val="663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r>
                <a:rPr lang="en-US" altLang="zh-CN" sz="2800" dirty="0" smtClean="0">
                  <a:latin typeface="Impact" panose="020B0806030902050204" pitchFamily="34" charset="0"/>
                </a:rPr>
                <a:t>05</a:t>
              </a:r>
              <a:endParaRPr lang="zh-CN" altLang="en-US" sz="2800" dirty="0">
                <a:latin typeface="Impact" panose="020B0806030902050204" pitchFamily="34" charset="0"/>
              </a:endParaRPr>
            </a:p>
          </p:txBody>
        </p:sp>
      </p:gr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 fill="hold"/>
                                        <p:tgtEl>
                                          <p:spTgt spid="4"/>
                                        </p:tgtEl>
                                        <p:attrNameLst>
                                          <p:attrName>ppt_w</p:attrName>
                                        </p:attrNameLst>
                                      </p:cBhvr>
                                      <p:tavLst>
                                        <p:tav tm="0">
                                          <p:val>
                                            <p:fltVal val="0"/>
                                          </p:val>
                                        </p:tav>
                                        <p:tav tm="100000">
                                          <p:val>
                                            <p:strVal val="#ppt_w"/>
                                          </p:val>
                                        </p:tav>
                                      </p:tavLst>
                                    </p:anim>
                                    <p:anim calcmode="lin" valueType="num">
                                      <p:cBhvr>
                                        <p:cTn id="8" dur="100" fill="hold"/>
                                        <p:tgtEl>
                                          <p:spTgt spid="4"/>
                                        </p:tgtEl>
                                        <p:attrNameLst>
                                          <p:attrName>ppt_h</p:attrName>
                                        </p:attrNameLst>
                                      </p:cBhvr>
                                      <p:tavLst>
                                        <p:tav tm="0">
                                          <p:val>
                                            <p:fltVal val="0"/>
                                          </p:val>
                                        </p:tav>
                                        <p:tav tm="100000">
                                          <p:val>
                                            <p:strVal val="#ppt_h"/>
                                          </p:val>
                                        </p:tav>
                                      </p:tavLst>
                                    </p:anim>
                                    <p:animEffect transition="in" filter="fade">
                                      <p:cBhvr>
                                        <p:cTn id="9" dur="100"/>
                                        <p:tgtEl>
                                          <p:spTgt spid="4"/>
                                        </p:tgtEl>
                                      </p:cBhvr>
                                    </p:animEffect>
                                  </p:childTnLst>
                                </p:cTn>
                              </p:par>
                              <p:par>
                                <p:cTn id="10" presetID="6" presetClass="emph" presetSubtype="0" fill="hold" nodeType="withEffect">
                                  <p:stCondLst>
                                    <p:cond delay="100"/>
                                  </p:stCondLst>
                                  <p:childTnLst>
                                    <p:animScale>
                                      <p:cBhvr>
                                        <p:cTn id="11" dur="100" fill="hold"/>
                                        <p:tgtEl>
                                          <p:spTgt spid="4"/>
                                        </p:tgtEl>
                                      </p:cBhvr>
                                      <p:by x="110000" y="110000"/>
                                    </p:animScale>
                                  </p:childTnLst>
                                </p:cTn>
                              </p:par>
                              <p:par>
                                <p:cTn id="12" presetID="6" presetClass="emph" presetSubtype="0" fill="hold" nodeType="withEffect">
                                  <p:stCondLst>
                                    <p:cond delay="200"/>
                                  </p:stCondLst>
                                  <p:childTnLst>
                                    <p:animScale>
                                      <p:cBhvr>
                                        <p:cTn id="13" dur="200" fill="hold"/>
                                        <p:tgtEl>
                                          <p:spTgt spid="4"/>
                                        </p:tgtEl>
                                      </p:cBhvr>
                                      <p:by x="90000" y="90000"/>
                                    </p:animScale>
                                  </p:childTnLst>
                                </p:cTn>
                              </p:par>
                              <p:par>
                                <p:cTn id="14" presetID="6" presetClass="emph" presetSubtype="0" fill="hold" nodeType="withEffect">
                                  <p:stCondLst>
                                    <p:cond delay="400"/>
                                  </p:stCondLst>
                                  <p:childTnLst>
                                    <p:animScale>
                                      <p:cBhvr>
                                        <p:cTn id="15" dur="100" fill="hold"/>
                                        <p:tgtEl>
                                          <p:spTgt spid="4"/>
                                        </p:tgtEl>
                                      </p:cBhvr>
                                      <p:by x="105000" y="105000"/>
                                    </p:animScale>
                                  </p:childTnLst>
                                </p:cTn>
                              </p:par>
                              <p:par>
                                <p:cTn id="16" presetID="6" presetClass="emph" presetSubtype="0" fill="hold" nodeType="withEffect">
                                  <p:stCondLst>
                                    <p:cond delay="500"/>
                                  </p:stCondLst>
                                  <p:childTnLst>
                                    <p:animScale>
                                      <p:cBhvr>
                                        <p:cTn id="17" dur="200" fill="hold"/>
                                        <p:tgtEl>
                                          <p:spTgt spid="4"/>
                                        </p:tgtEl>
                                      </p:cBhvr>
                                      <p:by x="95000" y="95000"/>
                                    </p:animScale>
                                  </p:childTnLst>
                                </p:cTn>
                              </p:par>
                            </p:childTnLst>
                          </p:cTn>
                        </p:par>
                        <p:par>
                          <p:cTn id="18" fill="hold">
                            <p:stCondLst>
                              <p:cond delay="500"/>
                            </p:stCondLst>
                            <p:childTnLst>
                              <p:par>
                                <p:cTn id="19" presetID="16" presetClass="entr" presetSubtype="42" fill="hold" nodeType="afterEffect">
                                  <p:stCondLst>
                                    <p:cond delay="0"/>
                                  </p:stCondLst>
                                  <p:childTnLst>
                                    <p:set>
                                      <p:cBhvr>
                                        <p:cTn id="20" dur="1" fill="hold">
                                          <p:stCondLst>
                                            <p:cond delay="0"/>
                                          </p:stCondLst>
                                        </p:cTn>
                                        <p:tgtEl>
                                          <p:spTgt spid="57"/>
                                        </p:tgtEl>
                                        <p:attrNameLst>
                                          <p:attrName>style.visibility</p:attrName>
                                        </p:attrNameLst>
                                      </p:cBhvr>
                                      <p:to>
                                        <p:strVal val="visible"/>
                                      </p:to>
                                    </p:set>
                                    <p:animEffect transition="in" filter="barn(outHorizontal)">
                                      <p:cBhvr>
                                        <p:cTn id="21"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组合 77"/>
          <p:cNvGrpSpPr/>
          <p:nvPr/>
        </p:nvGrpSpPr>
        <p:grpSpPr>
          <a:xfrm>
            <a:off x="0" y="22088"/>
            <a:ext cx="9144000" cy="674550"/>
            <a:chOff x="3129129" y="1121776"/>
            <a:chExt cx="6189792" cy="1171624"/>
          </a:xfrm>
        </p:grpSpPr>
        <p:sp>
          <p:nvSpPr>
            <p:cNvPr id="79" name="圆角矩形 78"/>
            <p:cNvSpPr/>
            <p:nvPr/>
          </p:nvSpPr>
          <p:spPr>
            <a:xfrm>
              <a:off x="3129129" y="1121776"/>
              <a:ext cx="6189792"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0" name="圆角矩形 79"/>
            <p:cNvSpPr/>
            <p:nvPr/>
          </p:nvSpPr>
          <p:spPr>
            <a:xfrm>
              <a:off x="3289330" y="1253414"/>
              <a:ext cx="5980697" cy="908350"/>
            </a:xfrm>
            <a:prstGeom prst="roundRect">
              <a:avLst>
                <a:gd name="adj" fmla="val 50000"/>
              </a:avLst>
            </a:prstGeom>
            <a:gradFill>
              <a:gsLst>
                <a:gs pos="0">
                  <a:srgbClr val="01ACBE"/>
                </a:gs>
                <a:gs pos="100000">
                  <a:srgbClr val="01DAF1"/>
                </a:gs>
              </a:gsLst>
              <a:lin ang="0" scaled="0"/>
            </a:grad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Constructor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Hàm</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Khởi</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Tạo</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Đối</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Tượng</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zh-CN" altLang="en-US"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81" name="组合 80"/>
          <p:cNvGrpSpPr/>
          <p:nvPr/>
        </p:nvGrpSpPr>
        <p:grpSpPr>
          <a:xfrm>
            <a:off x="112093" y="-66132"/>
            <a:ext cx="887466" cy="1098450"/>
            <a:chOff x="3149762" y="916761"/>
            <a:chExt cx="1351556" cy="1771661"/>
          </a:xfrm>
        </p:grpSpPr>
        <p:grpSp>
          <p:nvGrpSpPr>
            <p:cNvPr id="82" name="组合 81"/>
            <p:cNvGrpSpPr/>
            <p:nvPr/>
          </p:nvGrpSpPr>
          <p:grpSpPr>
            <a:xfrm>
              <a:off x="3149762" y="916761"/>
              <a:ext cx="1351556" cy="1771661"/>
              <a:chOff x="3222217" y="1132147"/>
              <a:chExt cx="1285958" cy="1685676"/>
            </a:xfrm>
          </p:grpSpPr>
          <p:grpSp>
            <p:nvGrpSpPr>
              <p:cNvPr id="86" name="组合 85"/>
              <p:cNvGrpSpPr/>
              <p:nvPr/>
            </p:nvGrpSpPr>
            <p:grpSpPr>
              <a:xfrm>
                <a:off x="3289093" y="1214680"/>
                <a:ext cx="1219082" cy="1603143"/>
                <a:chOff x="7144634" y="2782876"/>
                <a:chExt cx="2190439" cy="2880513"/>
              </a:xfrm>
            </p:grpSpPr>
            <p:sp>
              <p:nvSpPr>
                <p:cNvPr id="88" name="椭圆 50"/>
                <p:cNvSpPr/>
                <p:nvPr/>
              </p:nvSpPr>
              <p:spPr>
                <a:xfrm rot="18900000">
                  <a:off x="7144634" y="2782876"/>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89"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90"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87" name="椭圆 86"/>
              <p:cNvSpPr/>
              <p:nvPr/>
            </p:nvSpPr>
            <p:spPr>
              <a:xfrm>
                <a:off x="3222217" y="1132147"/>
                <a:ext cx="1284819"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84" name="文本框 83"/>
            <p:cNvSpPr txBox="1"/>
            <p:nvPr/>
          </p:nvSpPr>
          <p:spPr>
            <a:xfrm>
              <a:off x="3437819" y="1212512"/>
              <a:ext cx="774240" cy="633453"/>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03</a:t>
              </a:r>
              <a:endParaRPr lang="zh-CN" altLang="en-US" sz="2400" dirty="0">
                <a:solidFill>
                  <a:srgbClr val="01ACBE"/>
                </a:solidFill>
                <a:latin typeface="Impact" panose="020B0806030902050204" pitchFamily="34" charset="0"/>
              </a:endParaRPr>
            </a:p>
          </p:txBody>
        </p:sp>
      </p:grpSp>
      <p:sp>
        <p:nvSpPr>
          <p:cNvPr id="3" name="TextBox 2"/>
          <p:cNvSpPr txBox="1"/>
          <p:nvPr/>
        </p:nvSpPr>
        <p:spPr>
          <a:xfrm>
            <a:off x="72230" y="703612"/>
            <a:ext cx="9071770" cy="3108543"/>
          </a:xfrm>
          <a:prstGeom prst="rect">
            <a:avLst/>
          </a:prstGeom>
          <a:noFill/>
        </p:spPr>
        <p:txBody>
          <a:bodyPr wrap="square" rtlCol="0">
            <a:spAutoFit/>
          </a:bodyPr>
          <a:lstStyle/>
          <a:p>
            <a:pPr marL="514350" indent="-514350">
              <a:buFont typeface="+mj-lt"/>
              <a:buAutoNum type="arabicPeriod"/>
            </a:pPr>
            <a:r>
              <a:rPr lang="vi-VN" sz="2800" b="1" dirty="0" smtClean="0">
                <a:latin typeface="+mj-lt"/>
              </a:rPr>
              <a:t>Constructor </a:t>
            </a:r>
            <a:r>
              <a:rPr lang="vi-VN" sz="2800" b="1" dirty="0">
                <a:latin typeface="+mj-lt"/>
              </a:rPr>
              <a:t>mặc định (không có tham số truyền vào</a:t>
            </a:r>
            <a:r>
              <a:rPr lang="vi-VN" sz="2800" b="1" dirty="0" smtClean="0">
                <a:latin typeface="+mj-lt"/>
              </a:rPr>
              <a:t>)</a:t>
            </a:r>
            <a:r>
              <a:rPr lang="en-US" sz="2800" b="1" dirty="0" smtClean="0">
                <a:latin typeface="+mj-lt"/>
              </a:rPr>
              <a:t>:</a:t>
            </a:r>
          </a:p>
          <a:p>
            <a:endParaRPr lang="en-US" sz="2800" dirty="0" err="1" smtClean="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ü"/>
            </a:pPr>
            <a:r>
              <a:rPr lang="en-US" sz="2800" dirty="0" err="1" smtClean="0">
                <a:latin typeface="Times New Roman" panose="02020603050405020304" pitchFamily="18" charset="0"/>
                <a:cs typeface="Times New Roman" panose="02020603050405020304" pitchFamily="18" charset="0"/>
              </a:rPr>
              <a:t>Cú</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pháp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của</a:t>
            </a:r>
            <a:r>
              <a:rPr lang="en-US" sz="2800" dirty="0" smtClean="0">
                <a:latin typeface="Times New Roman" panose="02020603050405020304" pitchFamily="18" charset="0"/>
                <a:cs typeface="Times New Roman" panose="02020603050405020304" pitchFamily="18" charset="0"/>
              </a:rPr>
              <a:t> Constructor </a:t>
            </a:r>
            <a:r>
              <a:rPr lang="en-US" sz="2800" dirty="0" err="1" smtClean="0">
                <a:latin typeface="Times New Roman" panose="02020603050405020304" pitchFamily="18" charset="0"/>
                <a:cs typeface="Times New Roman" panose="02020603050405020304" pitchFamily="18" charset="0"/>
              </a:rPr>
              <a:t>mặc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định</a:t>
            </a:r>
            <a:r>
              <a:rPr lang="en-US" sz="2800" dirty="0" smtClean="0">
                <a:latin typeface="Times New Roman" panose="02020603050405020304" pitchFamily="18" charset="0"/>
                <a:cs typeface="Times New Roman" panose="02020603050405020304" pitchFamily="18" charset="0"/>
              </a:rPr>
              <a:t>:</a:t>
            </a:r>
          </a:p>
          <a:p>
            <a:pPr algn="ctr"/>
            <a:r>
              <a:rPr lang="en-US" sz="2800" dirty="0" smtClean="0">
                <a:solidFill>
                  <a:srgbClr val="C00000"/>
                </a:solidFill>
                <a:cs typeface="Times New Roman" panose="02020603050405020304" pitchFamily="18" charset="0"/>
              </a:rPr>
              <a:t>public</a:t>
            </a:r>
            <a:r>
              <a:rPr lang="en-US" sz="2800" dirty="0" smtClean="0">
                <a:cs typeface="Times New Roman" panose="02020603050405020304" pitchFamily="18" charset="0"/>
              </a:rPr>
              <a:t> </a:t>
            </a:r>
            <a:r>
              <a:rPr lang="en-US" sz="2800" dirty="0" err="1" smtClean="0">
                <a:cs typeface="Times New Roman" panose="02020603050405020304" pitchFamily="18" charset="0"/>
              </a:rPr>
              <a:t>TenClass</a:t>
            </a:r>
            <a:r>
              <a:rPr lang="en-US" sz="2800" dirty="0" smtClean="0">
                <a:cs typeface="Times New Roman" panose="02020603050405020304" pitchFamily="18" charset="0"/>
              </a:rPr>
              <a:t>(){	}</a:t>
            </a:r>
            <a:endParaRPr lang="en-US" sz="2800" dirty="0" smtClean="0">
              <a:latin typeface="+mj-lt"/>
              <a:cs typeface="Times New Roman" panose="02020603050405020304" pitchFamily="18" charset="0"/>
            </a:endParaRPr>
          </a:p>
          <a:p>
            <a:pPr marL="457200" indent="-457200">
              <a:buFont typeface="Wingdings" panose="05000000000000000000" pitchFamily="2" charset="2"/>
              <a:buChar char="ü"/>
            </a:pPr>
            <a:r>
              <a:rPr lang="vi-VN" sz="2800" dirty="0" smtClean="0">
                <a:latin typeface="+mj-lt"/>
              </a:rPr>
              <a:t>Constructor mặc định cung cấp các giá trị mặc định</a:t>
            </a:r>
            <a:r>
              <a:rPr lang="en-US" sz="2800" dirty="0" smtClean="0">
                <a:latin typeface="+mj-lt"/>
              </a:rPr>
              <a:t> </a:t>
            </a:r>
            <a:r>
              <a:rPr lang="en-US" sz="2800" dirty="0" err="1" smtClean="0">
                <a:latin typeface="Times New Roman" panose="02020603050405020304" pitchFamily="18" charset="0"/>
                <a:cs typeface="Times New Roman" panose="02020603050405020304" pitchFamily="18" charset="0"/>
              </a:rPr>
              <a:t>cho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thuộc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tính</a:t>
            </a:r>
            <a:r>
              <a:rPr lang="vi-VN" sz="2800" dirty="0" smtClean="0">
                <a:latin typeface="+mj-lt"/>
              </a:rPr>
              <a:t> như 0, null, (tùy thuộc vào kiểu dữ liệu) ... tới đối tượng được khởi tạo.</a:t>
            </a:r>
            <a:endParaRPr lang="en-US" sz="2800" dirty="0" smtClean="0">
              <a:latin typeface="+mj-lt"/>
              <a:cs typeface="Times New Roman" panose="02020603050405020304" pitchFamily="18" charset="0"/>
            </a:endParaRPr>
          </a:p>
        </p:txBody>
      </p:sp>
      <p:sp>
        <p:nvSpPr>
          <p:cNvPr id="7" name="AutoShape 6" descr="các kiểu constructor trong jav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8" descr="các kiểu constructor trong jav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58883376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additive="base">
                                        <p:cTn id="7" dur="500" fill="hold"/>
                                        <p:tgtEl>
                                          <p:spTgt spid="81"/>
                                        </p:tgtEl>
                                        <p:attrNameLst>
                                          <p:attrName>ppt_x</p:attrName>
                                        </p:attrNameLst>
                                      </p:cBhvr>
                                      <p:tavLst>
                                        <p:tav tm="0">
                                          <p:val>
                                            <p:strVal val="0-#ppt_w/2"/>
                                          </p:val>
                                        </p:tav>
                                        <p:tav tm="100000">
                                          <p:val>
                                            <p:strVal val="#ppt_x"/>
                                          </p:val>
                                        </p:tav>
                                      </p:tavLst>
                                    </p:anim>
                                    <p:anim calcmode="lin" valueType="num">
                                      <p:cBhvr additive="base">
                                        <p:cTn id="8" dur="500" fill="hold"/>
                                        <p:tgtEl>
                                          <p:spTgt spid="8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8"/>
                                        </p:tgtEl>
                                        <p:attrNameLst>
                                          <p:attrName>style.visibility</p:attrName>
                                        </p:attrNameLst>
                                      </p:cBhvr>
                                      <p:to>
                                        <p:strVal val="visible"/>
                                      </p:to>
                                    </p:set>
                                    <p:anim calcmode="lin" valueType="num">
                                      <p:cBhvr additive="base">
                                        <p:cTn id="11" dur="500" fill="hold"/>
                                        <p:tgtEl>
                                          <p:spTgt spid="78"/>
                                        </p:tgtEl>
                                        <p:attrNameLst>
                                          <p:attrName>ppt_x</p:attrName>
                                        </p:attrNameLst>
                                      </p:cBhvr>
                                      <p:tavLst>
                                        <p:tav tm="0">
                                          <p:val>
                                            <p:strVal val="1+#ppt_w/2"/>
                                          </p:val>
                                        </p:tav>
                                        <p:tav tm="100000">
                                          <p:val>
                                            <p:strVal val="#ppt_x"/>
                                          </p:val>
                                        </p:tav>
                                      </p:tavLst>
                                    </p:anim>
                                    <p:anim calcmode="lin" valueType="num">
                                      <p:cBhvr additive="base">
                                        <p:cTn id="12" dur="500" fill="hold"/>
                                        <p:tgtEl>
                                          <p:spTgt spid="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组合 77"/>
          <p:cNvGrpSpPr/>
          <p:nvPr/>
        </p:nvGrpSpPr>
        <p:grpSpPr>
          <a:xfrm>
            <a:off x="0" y="22088"/>
            <a:ext cx="9144000" cy="674550"/>
            <a:chOff x="3129129" y="1121776"/>
            <a:chExt cx="6189792" cy="1171624"/>
          </a:xfrm>
        </p:grpSpPr>
        <p:sp>
          <p:nvSpPr>
            <p:cNvPr id="79" name="圆角矩形 78"/>
            <p:cNvSpPr/>
            <p:nvPr/>
          </p:nvSpPr>
          <p:spPr>
            <a:xfrm>
              <a:off x="3129129" y="1121776"/>
              <a:ext cx="6189792"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0" name="圆角矩形 79"/>
            <p:cNvSpPr/>
            <p:nvPr/>
          </p:nvSpPr>
          <p:spPr>
            <a:xfrm>
              <a:off x="3289330" y="1253414"/>
              <a:ext cx="5980697" cy="908350"/>
            </a:xfrm>
            <a:prstGeom prst="roundRect">
              <a:avLst>
                <a:gd name="adj" fmla="val 50000"/>
              </a:avLst>
            </a:prstGeom>
            <a:gradFill>
              <a:gsLst>
                <a:gs pos="0">
                  <a:srgbClr val="01ACBE"/>
                </a:gs>
                <a:gs pos="100000">
                  <a:srgbClr val="01DAF1"/>
                </a:gs>
              </a:gsLst>
              <a:lin ang="0" scaled="0"/>
            </a:grad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Constructor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Hàm</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Khởi</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Tạo</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Đối</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Tượng</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zh-CN" altLang="en-US"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81" name="组合 80"/>
          <p:cNvGrpSpPr/>
          <p:nvPr/>
        </p:nvGrpSpPr>
        <p:grpSpPr>
          <a:xfrm>
            <a:off x="112093" y="-66132"/>
            <a:ext cx="887466" cy="1098450"/>
            <a:chOff x="3149762" y="916761"/>
            <a:chExt cx="1351556" cy="1771661"/>
          </a:xfrm>
        </p:grpSpPr>
        <p:grpSp>
          <p:nvGrpSpPr>
            <p:cNvPr id="82" name="组合 81"/>
            <p:cNvGrpSpPr/>
            <p:nvPr/>
          </p:nvGrpSpPr>
          <p:grpSpPr>
            <a:xfrm>
              <a:off x="3149762" y="916761"/>
              <a:ext cx="1351556" cy="1771661"/>
              <a:chOff x="3222217" y="1132147"/>
              <a:chExt cx="1285958" cy="1685676"/>
            </a:xfrm>
          </p:grpSpPr>
          <p:grpSp>
            <p:nvGrpSpPr>
              <p:cNvPr id="86" name="组合 85"/>
              <p:cNvGrpSpPr/>
              <p:nvPr/>
            </p:nvGrpSpPr>
            <p:grpSpPr>
              <a:xfrm>
                <a:off x="3289093" y="1214680"/>
                <a:ext cx="1219082" cy="1603143"/>
                <a:chOff x="7144634" y="2782876"/>
                <a:chExt cx="2190439" cy="2880513"/>
              </a:xfrm>
            </p:grpSpPr>
            <p:sp>
              <p:nvSpPr>
                <p:cNvPr id="88" name="椭圆 50"/>
                <p:cNvSpPr/>
                <p:nvPr/>
              </p:nvSpPr>
              <p:spPr>
                <a:xfrm rot="18900000">
                  <a:off x="7144634" y="2782876"/>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89"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90"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87" name="椭圆 86"/>
              <p:cNvSpPr/>
              <p:nvPr/>
            </p:nvSpPr>
            <p:spPr>
              <a:xfrm>
                <a:off x="3222217" y="1132147"/>
                <a:ext cx="1284819"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84" name="文本框 83"/>
            <p:cNvSpPr txBox="1"/>
            <p:nvPr/>
          </p:nvSpPr>
          <p:spPr>
            <a:xfrm>
              <a:off x="3437819" y="1212512"/>
              <a:ext cx="774240" cy="633453"/>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03</a:t>
              </a:r>
              <a:endParaRPr lang="zh-CN" altLang="en-US" sz="2400" dirty="0">
                <a:solidFill>
                  <a:srgbClr val="01ACBE"/>
                </a:solidFill>
                <a:latin typeface="Impact" panose="020B0806030902050204" pitchFamily="34" charset="0"/>
              </a:endParaRPr>
            </a:p>
          </p:txBody>
        </p:sp>
      </p:grpSp>
      <p:sp>
        <p:nvSpPr>
          <p:cNvPr id="3" name="TextBox 2"/>
          <p:cNvSpPr txBox="1"/>
          <p:nvPr/>
        </p:nvSpPr>
        <p:spPr>
          <a:xfrm>
            <a:off x="72230" y="703612"/>
            <a:ext cx="9071770" cy="954107"/>
          </a:xfrm>
          <a:prstGeom prst="rect">
            <a:avLst/>
          </a:prstGeom>
          <a:noFill/>
        </p:spPr>
        <p:txBody>
          <a:bodyPr wrap="square" rtlCol="0">
            <a:spAutoFit/>
          </a:bodyPr>
          <a:lstStyle/>
          <a:p>
            <a:pPr marL="514350" indent="-514350">
              <a:buFont typeface="+mj-lt"/>
              <a:buAutoNum type="arabicPeriod"/>
            </a:pPr>
            <a:r>
              <a:rPr lang="vi-VN" sz="2800" b="1" dirty="0" smtClean="0">
                <a:latin typeface="+mj-lt"/>
              </a:rPr>
              <a:t>Constructor </a:t>
            </a:r>
            <a:r>
              <a:rPr lang="vi-VN" sz="2800" b="1" dirty="0">
                <a:latin typeface="+mj-lt"/>
              </a:rPr>
              <a:t>mặc định (không có tham số truyền vào</a:t>
            </a:r>
            <a:r>
              <a:rPr lang="vi-VN" sz="2800" b="1" dirty="0" smtClean="0">
                <a:latin typeface="+mj-lt"/>
              </a:rPr>
              <a:t>)</a:t>
            </a:r>
            <a:r>
              <a:rPr lang="en-US" sz="2800" b="1" dirty="0" smtClean="0">
                <a:latin typeface="+mj-lt"/>
              </a:rPr>
              <a:t>:</a:t>
            </a:r>
          </a:p>
          <a:p>
            <a:r>
              <a:rPr lang="en-US" sz="2800" b="1" dirty="0" smtClean="0">
                <a:latin typeface="+mj-lt"/>
              </a:rPr>
              <a:t>VD: </a:t>
            </a:r>
          </a:p>
        </p:txBody>
      </p:sp>
      <p:sp>
        <p:nvSpPr>
          <p:cNvPr id="7" name="AutoShape 6" descr="các kiểu constructor trong jav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8" descr="các kiểu constructor trong jav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575" y="1733445"/>
            <a:ext cx="8958214" cy="2185412"/>
          </a:xfrm>
          <a:prstGeom prst="rect">
            <a:avLst/>
          </a:prstGeom>
        </p:spPr>
      </p:pic>
    </p:spTree>
    <p:extLst>
      <p:ext uri="{BB962C8B-B14F-4D97-AF65-F5344CB8AC3E}">
        <p14:creationId xmlns:p14="http://schemas.microsoft.com/office/powerpoint/2010/main" val="261802349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additive="base">
                                        <p:cTn id="7" dur="500" fill="hold"/>
                                        <p:tgtEl>
                                          <p:spTgt spid="81"/>
                                        </p:tgtEl>
                                        <p:attrNameLst>
                                          <p:attrName>ppt_x</p:attrName>
                                        </p:attrNameLst>
                                      </p:cBhvr>
                                      <p:tavLst>
                                        <p:tav tm="0">
                                          <p:val>
                                            <p:strVal val="0-#ppt_w/2"/>
                                          </p:val>
                                        </p:tav>
                                        <p:tav tm="100000">
                                          <p:val>
                                            <p:strVal val="#ppt_x"/>
                                          </p:val>
                                        </p:tav>
                                      </p:tavLst>
                                    </p:anim>
                                    <p:anim calcmode="lin" valueType="num">
                                      <p:cBhvr additive="base">
                                        <p:cTn id="8" dur="500" fill="hold"/>
                                        <p:tgtEl>
                                          <p:spTgt spid="8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8"/>
                                        </p:tgtEl>
                                        <p:attrNameLst>
                                          <p:attrName>style.visibility</p:attrName>
                                        </p:attrNameLst>
                                      </p:cBhvr>
                                      <p:to>
                                        <p:strVal val="visible"/>
                                      </p:to>
                                    </p:set>
                                    <p:anim calcmode="lin" valueType="num">
                                      <p:cBhvr additive="base">
                                        <p:cTn id="11" dur="500" fill="hold"/>
                                        <p:tgtEl>
                                          <p:spTgt spid="78"/>
                                        </p:tgtEl>
                                        <p:attrNameLst>
                                          <p:attrName>ppt_x</p:attrName>
                                        </p:attrNameLst>
                                      </p:cBhvr>
                                      <p:tavLst>
                                        <p:tav tm="0">
                                          <p:val>
                                            <p:strVal val="1+#ppt_w/2"/>
                                          </p:val>
                                        </p:tav>
                                        <p:tav tm="100000">
                                          <p:val>
                                            <p:strVal val="#ppt_x"/>
                                          </p:val>
                                        </p:tav>
                                      </p:tavLst>
                                    </p:anim>
                                    <p:anim calcmode="lin" valueType="num">
                                      <p:cBhvr additive="base">
                                        <p:cTn id="12" dur="500" fill="hold"/>
                                        <p:tgtEl>
                                          <p:spTgt spid="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组合 77"/>
          <p:cNvGrpSpPr/>
          <p:nvPr/>
        </p:nvGrpSpPr>
        <p:grpSpPr>
          <a:xfrm>
            <a:off x="0" y="22088"/>
            <a:ext cx="9144000" cy="674550"/>
            <a:chOff x="3129129" y="1121776"/>
            <a:chExt cx="6189792" cy="1171624"/>
          </a:xfrm>
        </p:grpSpPr>
        <p:sp>
          <p:nvSpPr>
            <p:cNvPr id="79" name="圆角矩形 78"/>
            <p:cNvSpPr/>
            <p:nvPr/>
          </p:nvSpPr>
          <p:spPr>
            <a:xfrm>
              <a:off x="3129129" y="1121776"/>
              <a:ext cx="6189792"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0" name="圆角矩形 79"/>
            <p:cNvSpPr/>
            <p:nvPr/>
          </p:nvSpPr>
          <p:spPr>
            <a:xfrm>
              <a:off x="3289330" y="1253414"/>
              <a:ext cx="5980697" cy="908350"/>
            </a:xfrm>
            <a:prstGeom prst="roundRect">
              <a:avLst>
                <a:gd name="adj" fmla="val 50000"/>
              </a:avLst>
            </a:prstGeom>
            <a:gradFill>
              <a:gsLst>
                <a:gs pos="0">
                  <a:srgbClr val="01ACBE"/>
                </a:gs>
                <a:gs pos="100000">
                  <a:srgbClr val="01DAF1"/>
                </a:gs>
              </a:gsLst>
              <a:lin ang="0" scaled="0"/>
            </a:grad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Constructor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Hàm</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Khởi</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Tạo</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Đối</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Tượng</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zh-CN" altLang="en-US"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81" name="组合 80"/>
          <p:cNvGrpSpPr/>
          <p:nvPr/>
        </p:nvGrpSpPr>
        <p:grpSpPr>
          <a:xfrm>
            <a:off x="112093" y="-66132"/>
            <a:ext cx="887466" cy="1098450"/>
            <a:chOff x="3149762" y="916761"/>
            <a:chExt cx="1351556" cy="1771661"/>
          </a:xfrm>
        </p:grpSpPr>
        <p:grpSp>
          <p:nvGrpSpPr>
            <p:cNvPr id="82" name="组合 81"/>
            <p:cNvGrpSpPr/>
            <p:nvPr/>
          </p:nvGrpSpPr>
          <p:grpSpPr>
            <a:xfrm>
              <a:off x="3149762" y="916761"/>
              <a:ext cx="1351556" cy="1771661"/>
              <a:chOff x="3222217" y="1132147"/>
              <a:chExt cx="1285958" cy="1685676"/>
            </a:xfrm>
          </p:grpSpPr>
          <p:grpSp>
            <p:nvGrpSpPr>
              <p:cNvPr id="86" name="组合 85"/>
              <p:cNvGrpSpPr/>
              <p:nvPr/>
            </p:nvGrpSpPr>
            <p:grpSpPr>
              <a:xfrm>
                <a:off x="3289093" y="1214680"/>
                <a:ext cx="1219082" cy="1603143"/>
                <a:chOff x="7144634" y="2782876"/>
                <a:chExt cx="2190439" cy="2880513"/>
              </a:xfrm>
            </p:grpSpPr>
            <p:sp>
              <p:nvSpPr>
                <p:cNvPr id="88" name="椭圆 50"/>
                <p:cNvSpPr/>
                <p:nvPr/>
              </p:nvSpPr>
              <p:spPr>
                <a:xfrm rot="18900000">
                  <a:off x="7144634" y="2782876"/>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89"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90"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87" name="椭圆 86"/>
              <p:cNvSpPr/>
              <p:nvPr/>
            </p:nvSpPr>
            <p:spPr>
              <a:xfrm>
                <a:off x="3222217" y="1132147"/>
                <a:ext cx="1284819"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84" name="文本框 83"/>
            <p:cNvSpPr txBox="1"/>
            <p:nvPr/>
          </p:nvSpPr>
          <p:spPr>
            <a:xfrm>
              <a:off x="3437819" y="1212512"/>
              <a:ext cx="774240" cy="633453"/>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03</a:t>
              </a:r>
              <a:endParaRPr lang="zh-CN" altLang="en-US" sz="2400" dirty="0">
                <a:solidFill>
                  <a:srgbClr val="01ACBE"/>
                </a:solidFill>
                <a:latin typeface="Impact" panose="020B0806030902050204" pitchFamily="34" charset="0"/>
              </a:endParaRPr>
            </a:p>
          </p:txBody>
        </p:sp>
      </p:grpSp>
      <p:sp>
        <p:nvSpPr>
          <p:cNvPr id="3" name="TextBox 2"/>
          <p:cNvSpPr txBox="1"/>
          <p:nvPr/>
        </p:nvSpPr>
        <p:spPr>
          <a:xfrm>
            <a:off x="72230" y="703612"/>
            <a:ext cx="9071770" cy="2677656"/>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2.	Constructor </a:t>
            </a:r>
            <a:r>
              <a:rPr lang="en-US" sz="2800" b="1" dirty="0" err="1" smtClean="0">
                <a:latin typeface="Times New Roman" panose="02020603050405020304" pitchFamily="18" charset="0"/>
                <a:cs typeface="Times New Roman" panose="02020603050405020304" pitchFamily="18" charset="0"/>
              </a:rPr>
              <a:t>có</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tham</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số</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truyền</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vào</a:t>
            </a:r>
            <a:r>
              <a:rPr lang="en-US" sz="2800" b="1" dirty="0" smtClean="0">
                <a:latin typeface="Times New Roman" panose="02020603050405020304" pitchFamily="18" charset="0"/>
                <a:cs typeface="Times New Roman" panose="02020603050405020304" pitchFamily="18" charset="0"/>
              </a:rPr>
              <a:t>:</a:t>
            </a:r>
            <a:br>
              <a:rPr lang="en-US" sz="2800" b="1" dirty="0" smtClean="0">
                <a:latin typeface="Times New Roman" panose="02020603050405020304" pitchFamily="18" charset="0"/>
                <a:cs typeface="Times New Roman" panose="02020603050405020304" pitchFamily="18" charset="0"/>
              </a:rPr>
            </a:br>
            <a:endParaRPr lang="en-US" sz="2800" b="1" dirty="0" smtClean="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ü"/>
            </a:pPr>
            <a:r>
              <a:rPr lang="vi-VN" sz="2800" dirty="0">
                <a:latin typeface="+mj-lt"/>
              </a:rPr>
              <a:t>Một constructor có tham số truyền vào được gọi là constructor tham số.</a:t>
            </a:r>
          </a:p>
          <a:p>
            <a:pPr marL="457200" indent="-457200">
              <a:buFont typeface="Wingdings" panose="05000000000000000000" pitchFamily="2" charset="2"/>
              <a:buChar char="ü"/>
            </a:pPr>
            <a:r>
              <a:rPr lang="vi-VN" sz="2800" dirty="0" smtClean="0">
                <a:latin typeface="+mj-lt"/>
              </a:rPr>
              <a:t>Constructor </a:t>
            </a:r>
            <a:r>
              <a:rPr lang="vi-VN" sz="2800" dirty="0">
                <a:latin typeface="+mj-lt"/>
              </a:rPr>
              <a:t>tham số được sử dụng để cung cấp các giá trị </a:t>
            </a:r>
            <a:r>
              <a:rPr lang="en-US" sz="2800" dirty="0" smtClean="0">
                <a:latin typeface="Times New Roman" panose="02020603050405020304" pitchFamily="18" charset="0"/>
                <a:cs typeface="Times New Roman" panose="02020603050405020304" pitchFamily="18" charset="0"/>
              </a:rPr>
              <a:t>ban </a:t>
            </a:r>
            <a:r>
              <a:rPr lang="en-US" sz="2800" dirty="0" err="1" smtClean="0">
                <a:latin typeface="Times New Roman" panose="02020603050405020304" pitchFamily="18" charset="0"/>
                <a:cs typeface="Times New Roman" panose="02020603050405020304" pitchFamily="18" charset="0"/>
              </a:rPr>
              <a:t>đầu</a:t>
            </a:r>
            <a:r>
              <a:rPr lang="en-US" sz="2800" dirty="0" smtClean="0">
                <a:latin typeface="Times New Roman" panose="02020603050405020304" pitchFamily="18" charset="0"/>
                <a:cs typeface="Times New Roman" panose="02020603050405020304" pitchFamily="18" charset="0"/>
              </a:rPr>
              <a:t> </a:t>
            </a:r>
            <a:r>
              <a:rPr lang="vi-VN" sz="2800" dirty="0" smtClean="0">
                <a:latin typeface="+mj-lt"/>
              </a:rPr>
              <a:t>cho </a:t>
            </a:r>
            <a:r>
              <a:rPr lang="vi-VN" sz="2800" dirty="0">
                <a:latin typeface="+mj-lt"/>
              </a:rPr>
              <a:t>các </a:t>
            </a:r>
            <a:r>
              <a:rPr lang="en-US" sz="2800" dirty="0" err="1" smtClean="0">
                <a:latin typeface="Times New Roman" panose="02020603050405020304" pitchFamily="18" charset="0"/>
                <a:cs typeface="Times New Roman" panose="02020603050405020304" pitchFamily="18" charset="0"/>
              </a:rPr>
              <a:t>thuộc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tính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của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mj-lt"/>
              </a:rPr>
              <a:t> </a:t>
            </a:r>
            <a:r>
              <a:rPr lang="vi-VN" sz="2800" dirty="0" smtClean="0">
                <a:latin typeface="+mj-lt"/>
              </a:rPr>
              <a:t>đối </a:t>
            </a:r>
            <a:r>
              <a:rPr lang="vi-VN" sz="2800" dirty="0">
                <a:latin typeface="+mj-lt"/>
              </a:rPr>
              <a:t>tượng khác nhau</a:t>
            </a:r>
            <a:r>
              <a:rPr lang="vi-VN" sz="2800" dirty="0" smtClean="0">
                <a:latin typeface="+mj-lt"/>
              </a:rPr>
              <a:t>.</a:t>
            </a:r>
            <a:endParaRPr lang="vi-VN" sz="2800" dirty="0">
              <a:latin typeface="+mj-lt"/>
            </a:endParaRPr>
          </a:p>
        </p:txBody>
      </p:sp>
      <p:sp>
        <p:nvSpPr>
          <p:cNvPr id="7" name="AutoShape 6" descr="các kiểu constructor trong jav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8" descr="các kiểu constructor trong jav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8013575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additive="base">
                                        <p:cTn id="7" dur="500" fill="hold"/>
                                        <p:tgtEl>
                                          <p:spTgt spid="81"/>
                                        </p:tgtEl>
                                        <p:attrNameLst>
                                          <p:attrName>ppt_x</p:attrName>
                                        </p:attrNameLst>
                                      </p:cBhvr>
                                      <p:tavLst>
                                        <p:tav tm="0">
                                          <p:val>
                                            <p:strVal val="0-#ppt_w/2"/>
                                          </p:val>
                                        </p:tav>
                                        <p:tav tm="100000">
                                          <p:val>
                                            <p:strVal val="#ppt_x"/>
                                          </p:val>
                                        </p:tav>
                                      </p:tavLst>
                                    </p:anim>
                                    <p:anim calcmode="lin" valueType="num">
                                      <p:cBhvr additive="base">
                                        <p:cTn id="8" dur="500" fill="hold"/>
                                        <p:tgtEl>
                                          <p:spTgt spid="8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8"/>
                                        </p:tgtEl>
                                        <p:attrNameLst>
                                          <p:attrName>style.visibility</p:attrName>
                                        </p:attrNameLst>
                                      </p:cBhvr>
                                      <p:to>
                                        <p:strVal val="visible"/>
                                      </p:to>
                                    </p:set>
                                    <p:anim calcmode="lin" valueType="num">
                                      <p:cBhvr additive="base">
                                        <p:cTn id="11" dur="500" fill="hold"/>
                                        <p:tgtEl>
                                          <p:spTgt spid="78"/>
                                        </p:tgtEl>
                                        <p:attrNameLst>
                                          <p:attrName>ppt_x</p:attrName>
                                        </p:attrNameLst>
                                      </p:cBhvr>
                                      <p:tavLst>
                                        <p:tav tm="0">
                                          <p:val>
                                            <p:strVal val="1+#ppt_w/2"/>
                                          </p:val>
                                        </p:tav>
                                        <p:tav tm="100000">
                                          <p:val>
                                            <p:strVal val="#ppt_x"/>
                                          </p:val>
                                        </p:tav>
                                      </p:tavLst>
                                    </p:anim>
                                    <p:anim calcmode="lin" valueType="num">
                                      <p:cBhvr additive="base">
                                        <p:cTn id="12" dur="500" fill="hold"/>
                                        <p:tgtEl>
                                          <p:spTgt spid="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组合 77"/>
          <p:cNvGrpSpPr/>
          <p:nvPr/>
        </p:nvGrpSpPr>
        <p:grpSpPr>
          <a:xfrm>
            <a:off x="0" y="22088"/>
            <a:ext cx="9144000" cy="674550"/>
            <a:chOff x="3129129" y="1121776"/>
            <a:chExt cx="6189792" cy="1171624"/>
          </a:xfrm>
        </p:grpSpPr>
        <p:sp>
          <p:nvSpPr>
            <p:cNvPr id="79" name="圆角矩形 78"/>
            <p:cNvSpPr/>
            <p:nvPr/>
          </p:nvSpPr>
          <p:spPr>
            <a:xfrm>
              <a:off x="3129129" y="1121776"/>
              <a:ext cx="6189792"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0" name="圆角矩形 79"/>
            <p:cNvSpPr/>
            <p:nvPr/>
          </p:nvSpPr>
          <p:spPr>
            <a:xfrm>
              <a:off x="3289330" y="1253414"/>
              <a:ext cx="5980697" cy="908350"/>
            </a:xfrm>
            <a:prstGeom prst="roundRect">
              <a:avLst>
                <a:gd name="adj" fmla="val 50000"/>
              </a:avLst>
            </a:prstGeom>
            <a:gradFill>
              <a:gsLst>
                <a:gs pos="0">
                  <a:srgbClr val="01ACBE"/>
                </a:gs>
                <a:gs pos="100000">
                  <a:srgbClr val="01DAF1"/>
                </a:gs>
              </a:gsLst>
              <a:lin ang="0" scaled="0"/>
            </a:grad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Constructor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Hàm</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Khởi</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Tạo</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Đối</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Tượng</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zh-CN" altLang="en-US"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81" name="组合 80"/>
          <p:cNvGrpSpPr/>
          <p:nvPr/>
        </p:nvGrpSpPr>
        <p:grpSpPr>
          <a:xfrm>
            <a:off x="112093" y="-66132"/>
            <a:ext cx="887466" cy="1098450"/>
            <a:chOff x="3149762" y="916761"/>
            <a:chExt cx="1351556" cy="1771661"/>
          </a:xfrm>
        </p:grpSpPr>
        <p:grpSp>
          <p:nvGrpSpPr>
            <p:cNvPr id="82" name="组合 81"/>
            <p:cNvGrpSpPr/>
            <p:nvPr/>
          </p:nvGrpSpPr>
          <p:grpSpPr>
            <a:xfrm>
              <a:off x="3149762" y="916761"/>
              <a:ext cx="1351556" cy="1771661"/>
              <a:chOff x="3222217" y="1132147"/>
              <a:chExt cx="1285958" cy="1685676"/>
            </a:xfrm>
          </p:grpSpPr>
          <p:grpSp>
            <p:nvGrpSpPr>
              <p:cNvPr id="86" name="组合 85"/>
              <p:cNvGrpSpPr/>
              <p:nvPr/>
            </p:nvGrpSpPr>
            <p:grpSpPr>
              <a:xfrm>
                <a:off x="3289093" y="1214680"/>
                <a:ext cx="1219082" cy="1603143"/>
                <a:chOff x="7144634" y="2782876"/>
                <a:chExt cx="2190439" cy="2880513"/>
              </a:xfrm>
            </p:grpSpPr>
            <p:sp>
              <p:nvSpPr>
                <p:cNvPr id="88" name="椭圆 50"/>
                <p:cNvSpPr/>
                <p:nvPr/>
              </p:nvSpPr>
              <p:spPr>
                <a:xfrm rot="18900000">
                  <a:off x="7144634" y="2782876"/>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89"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90"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87" name="椭圆 86"/>
              <p:cNvSpPr/>
              <p:nvPr/>
            </p:nvSpPr>
            <p:spPr>
              <a:xfrm>
                <a:off x="3222217" y="1132147"/>
                <a:ext cx="1284819"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84" name="文本框 83"/>
            <p:cNvSpPr txBox="1"/>
            <p:nvPr/>
          </p:nvSpPr>
          <p:spPr>
            <a:xfrm>
              <a:off x="3437819" y="1212512"/>
              <a:ext cx="774240" cy="633453"/>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03</a:t>
              </a:r>
              <a:endParaRPr lang="zh-CN" altLang="en-US" sz="2400" dirty="0">
                <a:solidFill>
                  <a:srgbClr val="01ACBE"/>
                </a:solidFill>
                <a:latin typeface="Impact" panose="020B0806030902050204" pitchFamily="34" charset="0"/>
              </a:endParaRPr>
            </a:p>
          </p:txBody>
        </p:sp>
      </p:grpSp>
      <p:sp>
        <p:nvSpPr>
          <p:cNvPr id="3" name="TextBox 2"/>
          <p:cNvSpPr txBox="1"/>
          <p:nvPr/>
        </p:nvSpPr>
        <p:spPr>
          <a:xfrm>
            <a:off x="72230" y="703612"/>
            <a:ext cx="9071770" cy="954107"/>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2.	Constructor </a:t>
            </a:r>
            <a:r>
              <a:rPr lang="en-US" sz="2800" b="1" dirty="0" err="1" smtClean="0">
                <a:latin typeface="Times New Roman" panose="02020603050405020304" pitchFamily="18" charset="0"/>
                <a:cs typeface="Times New Roman" panose="02020603050405020304" pitchFamily="18" charset="0"/>
              </a:rPr>
              <a:t>có</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tham</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số</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truyền</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vào</a:t>
            </a:r>
            <a:r>
              <a:rPr lang="en-US" sz="2800" b="1" dirty="0" smtClean="0">
                <a:latin typeface="Times New Roman" panose="02020603050405020304" pitchFamily="18" charset="0"/>
                <a:cs typeface="Times New Roman" panose="02020603050405020304" pitchFamily="18" charset="0"/>
              </a:rPr>
              <a:t>:</a:t>
            </a:r>
            <a:br>
              <a:rPr lang="en-US" sz="2800" b="1" dirty="0" smtClean="0">
                <a:latin typeface="Times New Roman" panose="02020603050405020304" pitchFamily="18" charset="0"/>
                <a:cs typeface="Times New Roman" panose="02020603050405020304" pitchFamily="18" charset="0"/>
              </a:rPr>
            </a:br>
            <a:r>
              <a:rPr lang="en-US" sz="2800" b="1" dirty="0" err="1" smtClean="0">
                <a:latin typeface="Times New Roman" panose="02020603050405020304" pitchFamily="18" charset="0"/>
                <a:cs typeface="Times New Roman" panose="02020603050405020304" pitchFamily="18" charset="0"/>
              </a:rPr>
              <a:t>Ví</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dụ</a:t>
            </a:r>
            <a:r>
              <a:rPr lang="en-US" sz="2800" b="1" dirty="0" smtClean="0">
                <a:latin typeface="Times New Roman" panose="02020603050405020304" pitchFamily="18" charset="0"/>
                <a:cs typeface="Times New Roman" panose="02020603050405020304" pitchFamily="18" charset="0"/>
              </a:rPr>
              <a:t>:</a:t>
            </a:r>
            <a:endParaRPr lang="vi-VN" sz="2800" dirty="0">
              <a:latin typeface="+mj-lt"/>
            </a:endParaRPr>
          </a:p>
        </p:txBody>
      </p:sp>
      <p:sp>
        <p:nvSpPr>
          <p:cNvPr id="7" name="AutoShape 6" descr="các kiểu constructor trong jav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8" descr="các kiểu constructor trong jav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839" y="1650500"/>
            <a:ext cx="8434524" cy="3423390"/>
          </a:xfrm>
          <a:prstGeom prst="rect">
            <a:avLst/>
          </a:prstGeom>
        </p:spPr>
      </p:pic>
    </p:spTree>
    <p:extLst>
      <p:ext uri="{BB962C8B-B14F-4D97-AF65-F5344CB8AC3E}">
        <p14:creationId xmlns:p14="http://schemas.microsoft.com/office/powerpoint/2010/main" val="371421155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additive="base">
                                        <p:cTn id="7" dur="500" fill="hold"/>
                                        <p:tgtEl>
                                          <p:spTgt spid="81"/>
                                        </p:tgtEl>
                                        <p:attrNameLst>
                                          <p:attrName>ppt_x</p:attrName>
                                        </p:attrNameLst>
                                      </p:cBhvr>
                                      <p:tavLst>
                                        <p:tav tm="0">
                                          <p:val>
                                            <p:strVal val="0-#ppt_w/2"/>
                                          </p:val>
                                        </p:tav>
                                        <p:tav tm="100000">
                                          <p:val>
                                            <p:strVal val="#ppt_x"/>
                                          </p:val>
                                        </p:tav>
                                      </p:tavLst>
                                    </p:anim>
                                    <p:anim calcmode="lin" valueType="num">
                                      <p:cBhvr additive="base">
                                        <p:cTn id="8" dur="500" fill="hold"/>
                                        <p:tgtEl>
                                          <p:spTgt spid="8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8"/>
                                        </p:tgtEl>
                                        <p:attrNameLst>
                                          <p:attrName>style.visibility</p:attrName>
                                        </p:attrNameLst>
                                      </p:cBhvr>
                                      <p:to>
                                        <p:strVal val="visible"/>
                                      </p:to>
                                    </p:set>
                                    <p:anim calcmode="lin" valueType="num">
                                      <p:cBhvr additive="base">
                                        <p:cTn id="11" dur="500" fill="hold"/>
                                        <p:tgtEl>
                                          <p:spTgt spid="78"/>
                                        </p:tgtEl>
                                        <p:attrNameLst>
                                          <p:attrName>ppt_x</p:attrName>
                                        </p:attrNameLst>
                                      </p:cBhvr>
                                      <p:tavLst>
                                        <p:tav tm="0">
                                          <p:val>
                                            <p:strVal val="1+#ppt_w/2"/>
                                          </p:val>
                                        </p:tav>
                                        <p:tav tm="100000">
                                          <p:val>
                                            <p:strVal val="#ppt_x"/>
                                          </p:val>
                                        </p:tav>
                                      </p:tavLst>
                                    </p:anim>
                                    <p:anim calcmode="lin" valueType="num">
                                      <p:cBhvr additive="base">
                                        <p:cTn id="12" dur="500" fill="hold"/>
                                        <p:tgtEl>
                                          <p:spTgt spid="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组合 77"/>
          <p:cNvGrpSpPr/>
          <p:nvPr/>
        </p:nvGrpSpPr>
        <p:grpSpPr>
          <a:xfrm>
            <a:off x="0" y="22088"/>
            <a:ext cx="9144000" cy="674550"/>
            <a:chOff x="3129129" y="1121776"/>
            <a:chExt cx="6189792" cy="1171624"/>
          </a:xfrm>
        </p:grpSpPr>
        <p:sp>
          <p:nvSpPr>
            <p:cNvPr id="79" name="圆角矩形 78"/>
            <p:cNvSpPr/>
            <p:nvPr/>
          </p:nvSpPr>
          <p:spPr>
            <a:xfrm>
              <a:off x="3129129" y="1121776"/>
              <a:ext cx="6189792"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0" name="圆角矩形 79"/>
            <p:cNvSpPr/>
            <p:nvPr/>
          </p:nvSpPr>
          <p:spPr>
            <a:xfrm>
              <a:off x="3289330" y="1253414"/>
              <a:ext cx="5980697" cy="908350"/>
            </a:xfrm>
            <a:prstGeom prst="roundRect">
              <a:avLst>
                <a:gd name="adj" fmla="val 50000"/>
              </a:avLst>
            </a:prstGeom>
            <a:gradFill>
              <a:gsLst>
                <a:gs pos="0">
                  <a:srgbClr val="01ACBE"/>
                </a:gs>
                <a:gs pos="100000">
                  <a:srgbClr val="01DAF1"/>
                </a:gs>
              </a:gsLst>
              <a:lin ang="0" scaled="0"/>
            </a:grad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Constructor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Hàm</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Khởi</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Tạo</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Đối</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Tượng</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zh-CN" altLang="en-US"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81" name="组合 80"/>
          <p:cNvGrpSpPr/>
          <p:nvPr/>
        </p:nvGrpSpPr>
        <p:grpSpPr>
          <a:xfrm>
            <a:off x="112093" y="-66132"/>
            <a:ext cx="887466" cy="1098450"/>
            <a:chOff x="3149762" y="916761"/>
            <a:chExt cx="1351556" cy="1771661"/>
          </a:xfrm>
        </p:grpSpPr>
        <p:grpSp>
          <p:nvGrpSpPr>
            <p:cNvPr id="82" name="组合 81"/>
            <p:cNvGrpSpPr/>
            <p:nvPr/>
          </p:nvGrpSpPr>
          <p:grpSpPr>
            <a:xfrm>
              <a:off x="3149762" y="916761"/>
              <a:ext cx="1351556" cy="1771661"/>
              <a:chOff x="3222217" y="1132147"/>
              <a:chExt cx="1285958" cy="1685676"/>
            </a:xfrm>
          </p:grpSpPr>
          <p:grpSp>
            <p:nvGrpSpPr>
              <p:cNvPr id="86" name="组合 85"/>
              <p:cNvGrpSpPr/>
              <p:nvPr/>
            </p:nvGrpSpPr>
            <p:grpSpPr>
              <a:xfrm>
                <a:off x="3289093" y="1214680"/>
                <a:ext cx="1219082" cy="1603143"/>
                <a:chOff x="7144634" y="2782876"/>
                <a:chExt cx="2190439" cy="2880513"/>
              </a:xfrm>
            </p:grpSpPr>
            <p:sp>
              <p:nvSpPr>
                <p:cNvPr id="88" name="椭圆 50"/>
                <p:cNvSpPr/>
                <p:nvPr/>
              </p:nvSpPr>
              <p:spPr>
                <a:xfrm rot="18900000">
                  <a:off x="7144634" y="2782876"/>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89"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90"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87" name="椭圆 86"/>
              <p:cNvSpPr/>
              <p:nvPr/>
            </p:nvSpPr>
            <p:spPr>
              <a:xfrm>
                <a:off x="3222217" y="1132147"/>
                <a:ext cx="1284819"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84" name="文本框 83"/>
            <p:cNvSpPr txBox="1"/>
            <p:nvPr/>
          </p:nvSpPr>
          <p:spPr>
            <a:xfrm>
              <a:off x="3437819" y="1212512"/>
              <a:ext cx="774240" cy="633453"/>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03</a:t>
              </a:r>
              <a:endParaRPr lang="zh-CN" altLang="en-US" sz="2400" dirty="0">
                <a:solidFill>
                  <a:srgbClr val="01ACBE"/>
                </a:solidFill>
                <a:latin typeface="Impact" panose="020B0806030902050204" pitchFamily="34" charset="0"/>
              </a:endParaRPr>
            </a:p>
          </p:txBody>
        </p:sp>
      </p:grpSp>
      <p:sp>
        <p:nvSpPr>
          <p:cNvPr id="3" name="TextBox 2"/>
          <p:cNvSpPr txBox="1"/>
          <p:nvPr/>
        </p:nvSpPr>
        <p:spPr>
          <a:xfrm>
            <a:off x="72230" y="703612"/>
            <a:ext cx="9071770" cy="4401205"/>
          </a:xfrm>
          <a:prstGeom prst="rect">
            <a:avLst/>
          </a:prstGeom>
          <a:noFill/>
        </p:spPr>
        <p:txBody>
          <a:bodyPr wrap="square" rtlCol="0">
            <a:spAutoFit/>
          </a:bodyPr>
          <a:lstStyle/>
          <a:p>
            <a:pPr marL="514350" indent="-514350">
              <a:buAutoNum type="arabicPeriod" startAt="3"/>
            </a:pPr>
            <a:r>
              <a:rPr lang="en-US" sz="2800" b="1" dirty="0" smtClean="0">
                <a:latin typeface="Times New Roman" panose="02020603050405020304" pitchFamily="18" charset="0"/>
                <a:cs typeface="Times New Roman" panose="02020603050405020304" pitchFamily="18" charset="0"/>
              </a:rPr>
              <a:t>Constructor Overloading (</a:t>
            </a:r>
            <a:r>
              <a:rPr lang="en-US" sz="2800" b="1" dirty="0" err="1">
                <a:latin typeface="Times New Roman" panose="02020603050405020304" pitchFamily="18" charset="0"/>
                <a:cs typeface="Times New Roman" panose="02020603050405020304" pitchFamily="18" charset="0"/>
              </a:rPr>
              <a:t>Ghi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đè</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hàm</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khởi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tạo</a:t>
            </a:r>
            <a:r>
              <a:rPr lang="en-US" sz="2800" b="1" dirty="0">
                <a:latin typeface="Times New Roman" panose="02020603050405020304" pitchFamily="18" charset="0"/>
                <a:cs typeface="Times New Roman" panose="02020603050405020304" pitchFamily="18" charset="0"/>
              </a:rPr>
              <a:t>) – </a:t>
            </a:r>
            <a:r>
              <a:rPr lang="en-US" sz="2800" b="1" dirty="0" err="1" smtClean="0">
                <a:latin typeface="Times New Roman" panose="02020603050405020304" pitchFamily="18" charset="0"/>
                <a:cs typeface="Times New Roman" panose="02020603050405020304" pitchFamily="18" charset="0"/>
              </a:rPr>
              <a:t>Nhiều</a:t>
            </a:r>
            <a:r>
              <a:rPr lang="en-US" sz="2800" b="1" dirty="0" smtClean="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hàm</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khởi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tạo</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khác</a:t>
            </a:r>
            <a:r>
              <a:rPr lang="en-US" sz="2800" b="1" dirty="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nhau</a:t>
            </a:r>
            <a:r>
              <a:rPr lang="en-US" sz="2800" b="1" dirty="0" smtClean="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Ø"/>
            </a:pPr>
            <a:r>
              <a:rPr lang="vi-VN" sz="2800" dirty="0" smtClean="0">
                <a:latin typeface="+mj-lt"/>
              </a:rPr>
              <a:t>Overloading</a:t>
            </a:r>
            <a:r>
              <a:rPr lang="en-US" sz="2800" dirty="0" smtClean="0">
                <a:latin typeface="Times New Roman" panose="02020603050405020304" pitchFamily="18" charset="0"/>
                <a:cs typeface="Times New Roman" panose="02020603050405020304" pitchFamily="18" charset="0"/>
              </a:rPr>
              <a:t>(</a:t>
            </a:r>
            <a:r>
              <a:rPr lang="en-US" sz="2800" b="1" dirty="0" err="1" smtClean="0">
                <a:latin typeface="Times New Roman" panose="02020603050405020304" pitchFamily="18" charset="0"/>
                <a:cs typeface="Times New Roman" panose="02020603050405020304" pitchFamily="18" charset="0"/>
              </a:rPr>
              <a:t>Tính</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đa</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hình</a:t>
            </a:r>
            <a:r>
              <a:rPr lang="en-US" sz="2800" dirty="0" smtClean="0">
                <a:latin typeface="+mj-lt"/>
              </a:rPr>
              <a:t>)</a:t>
            </a:r>
            <a:r>
              <a:rPr lang="vi-VN" sz="2800" dirty="0" smtClean="0">
                <a:latin typeface="+mj-lt"/>
              </a:rPr>
              <a:t> </a:t>
            </a:r>
            <a:r>
              <a:rPr lang="vi-VN" sz="2800" dirty="0">
                <a:latin typeface="+mj-lt"/>
              </a:rPr>
              <a:t>là một kỹ thuật trong Java. </a:t>
            </a:r>
            <a:r>
              <a:rPr lang="en-US" sz="2800" dirty="0" smtClean="0">
                <a:latin typeface="Times New Roman" panose="02020603050405020304" pitchFamily="18" charset="0"/>
                <a:cs typeface="Times New Roman" panose="02020603050405020304" pitchFamily="18" charset="0"/>
              </a:rPr>
              <a:t>Cho </a:t>
            </a:r>
            <a:r>
              <a:rPr lang="en-US" sz="2800" dirty="0" err="1" smtClean="0">
                <a:latin typeface="Times New Roman" panose="02020603050405020304" pitchFamily="18" charset="0"/>
                <a:cs typeface="Times New Roman" panose="02020603050405020304" pitchFamily="18" charset="0"/>
              </a:rPr>
              <a:t>phép</a:t>
            </a:r>
            <a:r>
              <a:rPr lang="vi-VN" sz="2800" dirty="0" smtClean="0">
                <a:latin typeface="+mj-lt"/>
              </a:rPr>
              <a:t> </a:t>
            </a:r>
            <a:r>
              <a:rPr lang="vi-VN" sz="2800" dirty="0">
                <a:latin typeface="+mj-lt"/>
              </a:rPr>
              <a:t>thể tạo nhiều constructor trong cùng một lớp với danh sách tham số truyền vào khác nhau. </a:t>
            </a:r>
            <a:endParaRPr lang="en-US" sz="2800" dirty="0" smtClean="0">
              <a:latin typeface="+mj-lt"/>
            </a:endParaRPr>
          </a:p>
          <a:p>
            <a:pPr marL="457200" indent="-457200">
              <a:buFont typeface="Wingdings" panose="05000000000000000000" pitchFamily="2" charset="2"/>
              <a:buChar char="Ø"/>
            </a:pPr>
            <a:r>
              <a:rPr lang="vi-VN" sz="2800" dirty="0" smtClean="0">
                <a:latin typeface="+mj-lt"/>
              </a:rPr>
              <a:t>Trình </a:t>
            </a:r>
            <a:r>
              <a:rPr lang="vi-VN" sz="2800" dirty="0">
                <a:latin typeface="+mj-lt"/>
              </a:rPr>
              <a:t>biên dịch phân biệt các constructor này thông qua số lượng và kiểu của các tham số truyền vào</a:t>
            </a:r>
            <a:r>
              <a:rPr lang="vi-VN" sz="2800" dirty="0" smtClean="0">
                <a:latin typeface="+mj-lt"/>
              </a:rPr>
              <a:t>.</a:t>
            </a:r>
            <a:endParaRPr lang="en-US" sz="2800" dirty="0" smtClean="0">
              <a:latin typeface="+mj-lt"/>
            </a:endParaRPr>
          </a:p>
          <a:p>
            <a:pPr marL="457200" indent="-457200">
              <a:buFont typeface="Wingdings" panose="05000000000000000000" pitchFamily="2" charset="2"/>
              <a:buChar char="Ø"/>
            </a:pPr>
            <a:r>
              <a:rPr lang="en-US" sz="2800" dirty="0" err="1" smtClean="0">
                <a:latin typeface="Times New Roman" panose="02020603050405020304" pitchFamily="18" charset="0"/>
                <a:cs typeface="Times New Roman" panose="02020603050405020304" pitchFamily="18" charset="0"/>
              </a:rPr>
              <a:t>Số</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lượng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tham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số</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phụ</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thuộc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vào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số</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lượng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của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Attribute(</a:t>
            </a:r>
            <a:r>
              <a:rPr lang="en-US" sz="2800" dirty="0" err="1" smtClean="0">
                <a:latin typeface="Times New Roman" panose="02020603050405020304" pitchFamily="18" charset="0"/>
                <a:cs typeface="Times New Roman" panose="02020603050405020304" pitchFamily="18" charset="0"/>
              </a:rPr>
              <a:t>Thuộc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tính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của</a:t>
            </a:r>
            <a:r>
              <a:rPr lang="en-US" sz="2800" dirty="0" smtClean="0">
                <a:latin typeface="Times New Roman" panose="02020603050405020304" pitchFamily="18" charset="0"/>
                <a:cs typeface="Times New Roman" panose="02020603050405020304" pitchFamily="18" charset="0"/>
              </a:rPr>
              <a:t> class </a:t>
            </a:r>
            <a:r>
              <a:rPr lang="en-US" sz="2800" dirty="0" err="1" smtClean="0">
                <a:latin typeface="Times New Roman" panose="02020603050405020304" pitchFamily="18" charset="0"/>
                <a:cs typeface="Times New Roman" panose="02020603050405020304" pitchFamily="18" charset="0"/>
              </a:rPr>
              <a:t>đó</a:t>
            </a:r>
            <a:r>
              <a:rPr lang="en-US" sz="2800" b="1" dirty="0" smtClean="0">
                <a:latin typeface="Times New Roman" panose="02020603050405020304" pitchFamily="18" charset="0"/>
                <a:cs typeface="Times New Roman" panose="02020603050405020304" pitchFamily="18" charset="0"/>
              </a:rPr>
              <a:t/>
            </a:r>
            <a:br>
              <a:rPr lang="en-US" sz="2800" b="1" dirty="0" smtClean="0">
                <a:latin typeface="Times New Roman" panose="02020603050405020304" pitchFamily="18" charset="0"/>
                <a:cs typeface="Times New Roman" panose="02020603050405020304" pitchFamily="18" charset="0"/>
              </a:rPr>
            </a:br>
            <a:endParaRPr lang="vi-VN" sz="2800" dirty="0">
              <a:latin typeface="+mj-lt"/>
            </a:endParaRPr>
          </a:p>
        </p:txBody>
      </p:sp>
      <p:sp>
        <p:nvSpPr>
          <p:cNvPr id="7" name="AutoShape 6" descr="các kiểu constructor trong jav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8" descr="các kiểu constructor trong jav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3278114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additive="base">
                                        <p:cTn id="7" dur="500" fill="hold"/>
                                        <p:tgtEl>
                                          <p:spTgt spid="81"/>
                                        </p:tgtEl>
                                        <p:attrNameLst>
                                          <p:attrName>ppt_x</p:attrName>
                                        </p:attrNameLst>
                                      </p:cBhvr>
                                      <p:tavLst>
                                        <p:tav tm="0">
                                          <p:val>
                                            <p:strVal val="0-#ppt_w/2"/>
                                          </p:val>
                                        </p:tav>
                                        <p:tav tm="100000">
                                          <p:val>
                                            <p:strVal val="#ppt_x"/>
                                          </p:val>
                                        </p:tav>
                                      </p:tavLst>
                                    </p:anim>
                                    <p:anim calcmode="lin" valueType="num">
                                      <p:cBhvr additive="base">
                                        <p:cTn id="8" dur="500" fill="hold"/>
                                        <p:tgtEl>
                                          <p:spTgt spid="8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8"/>
                                        </p:tgtEl>
                                        <p:attrNameLst>
                                          <p:attrName>style.visibility</p:attrName>
                                        </p:attrNameLst>
                                      </p:cBhvr>
                                      <p:to>
                                        <p:strVal val="visible"/>
                                      </p:to>
                                    </p:set>
                                    <p:anim calcmode="lin" valueType="num">
                                      <p:cBhvr additive="base">
                                        <p:cTn id="11" dur="500" fill="hold"/>
                                        <p:tgtEl>
                                          <p:spTgt spid="78"/>
                                        </p:tgtEl>
                                        <p:attrNameLst>
                                          <p:attrName>ppt_x</p:attrName>
                                        </p:attrNameLst>
                                      </p:cBhvr>
                                      <p:tavLst>
                                        <p:tav tm="0">
                                          <p:val>
                                            <p:strVal val="1+#ppt_w/2"/>
                                          </p:val>
                                        </p:tav>
                                        <p:tav tm="100000">
                                          <p:val>
                                            <p:strVal val="#ppt_x"/>
                                          </p:val>
                                        </p:tav>
                                      </p:tavLst>
                                    </p:anim>
                                    <p:anim calcmode="lin" valueType="num">
                                      <p:cBhvr additive="base">
                                        <p:cTn id="12" dur="500" fill="hold"/>
                                        <p:tgtEl>
                                          <p:spTgt spid="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组合 77"/>
          <p:cNvGrpSpPr/>
          <p:nvPr/>
        </p:nvGrpSpPr>
        <p:grpSpPr>
          <a:xfrm>
            <a:off x="0" y="22088"/>
            <a:ext cx="9144000" cy="674550"/>
            <a:chOff x="3129129" y="1121776"/>
            <a:chExt cx="6189792" cy="1171624"/>
          </a:xfrm>
        </p:grpSpPr>
        <p:sp>
          <p:nvSpPr>
            <p:cNvPr id="79" name="圆角矩形 78"/>
            <p:cNvSpPr/>
            <p:nvPr/>
          </p:nvSpPr>
          <p:spPr>
            <a:xfrm>
              <a:off x="3129129" y="1121776"/>
              <a:ext cx="6189792"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0" name="圆角矩形 79"/>
            <p:cNvSpPr/>
            <p:nvPr/>
          </p:nvSpPr>
          <p:spPr>
            <a:xfrm>
              <a:off x="3289330" y="1253414"/>
              <a:ext cx="5980697" cy="908350"/>
            </a:xfrm>
            <a:prstGeom prst="roundRect">
              <a:avLst>
                <a:gd name="adj" fmla="val 50000"/>
              </a:avLst>
            </a:prstGeom>
            <a:gradFill>
              <a:gsLst>
                <a:gs pos="0">
                  <a:srgbClr val="01ACBE"/>
                </a:gs>
                <a:gs pos="100000">
                  <a:srgbClr val="01DAF1"/>
                </a:gs>
              </a:gsLst>
              <a:lin ang="0" scaled="0"/>
            </a:grad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Constructor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Hàm</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Khởi</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Tạo</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Đối</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Tượng</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zh-CN" altLang="en-US"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81" name="组合 80"/>
          <p:cNvGrpSpPr/>
          <p:nvPr/>
        </p:nvGrpSpPr>
        <p:grpSpPr>
          <a:xfrm>
            <a:off x="112093" y="-66132"/>
            <a:ext cx="887466" cy="1098450"/>
            <a:chOff x="3149762" y="916761"/>
            <a:chExt cx="1351556" cy="1771661"/>
          </a:xfrm>
        </p:grpSpPr>
        <p:grpSp>
          <p:nvGrpSpPr>
            <p:cNvPr id="82" name="组合 81"/>
            <p:cNvGrpSpPr/>
            <p:nvPr/>
          </p:nvGrpSpPr>
          <p:grpSpPr>
            <a:xfrm>
              <a:off x="3149762" y="916761"/>
              <a:ext cx="1351556" cy="1771661"/>
              <a:chOff x="3222217" y="1132147"/>
              <a:chExt cx="1285958" cy="1685676"/>
            </a:xfrm>
          </p:grpSpPr>
          <p:grpSp>
            <p:nvGrpSpPr>
              <p:cNvPr id="86" name="组合 85"/>
              <p:cNvGrpSpPr/>
              <p:nvPr/>
            </p:nvGrpSpPr>
            <p:grpSpPr>
              <a:xfrm>
                <a:off x="3289093" y="1214680"/>
                <a:ext cx="1219082" cy="1603143"/>
                <a:chOff x="7144634" y="2782876"/>
                <a:chExt cx="2190439" cy="2880513"/>
              </a:xfrm>
            </p:grpSpPr>
            <p:sp>
              <p:nvSpPr>
                <p:cNvPr id="88" name="椭圆 50"/>
                <p:cNvSpPr/>
                <p:nvPr/>
              </p:nvSpPr>
              <p:spPr>
                <a:xfrm rot="18900000">
                  <a:off x="7144634" y="2782876"/>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89"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90"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87" name="椭圆 86"/>
              <p:cNvSpPr/>
              <p:nvPr/>
            </p:nvSpPr>
            <p:spPr>
              <a:xfrm>
                <a:off x="3222217" y="1132147"/>
                <a:ext cx="1284819"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84" name="文本框 83"/>
            <p:cNvSpPr txBox="1"/>
            <p:nvPr/>
          </p:nvSpPr>
          <p:spPr>
            <a:xfrm>
              <a:off x="3437819" y="1212512"/>
              <a:ext cx="774240" cy="633453"/>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03</a:t>
              </a:r>
              <a:endParaRPr lang="zh-CN" altLang="en-US" sz="2400" dirty="0">
                <a:solidFill>
                  <a:srgbClr val="01ACBE"/>
                </a:solidFill>
                <a:latin typeface="Impact" panose="020B0806030902050204" pitchFamily="34" charset="0"/>
              </a:endParaRPr>
            </a:p>
          </p:txBody>
        </p:sp>
      </p:grpSp>
      <p:sp>
        <p:nvSpPr>
          <p:cNvPr id="3" name="TextBox 2"/>
          <p:cNvSpPr txBox="1"/>
          <p:nvPr/>
        </p:nvSpPr>
        <p:spPr>
          <a:xfrm>
            <a:off x="72230" y="703612"/>
            <a:ext cx="9071770" cy="1384995"/>
          </a:xfrm>
          <a:prstGeom prst="rect">
            <a:avLst/>
          </a:prstGeom>
          <a:noFill/>
        </p:spPr>
        <p:txBody>
          <a:bodyPr wrap="square" rtlCol="0">
            <a:spAutoFit/>
          </a:bodyPr>
          <a:lstStyle/>
          <a:p>
            <a:pPr marL="514350" indent="-514350">
              <a:buAutoNum type="arabicPeriod" startAt="3"/>
            </a:pPr>
            <a:r>
              <a:rPr lang="en-US" sz="2800" b="1" dirty="0" smtClean="0">
                <a:latin typeface="Times New Roman" panose="02020603050405020304" pitchFamily="18" charset="0"/>
                <a:cs typeface="Times New Roman" panose="02020603050405020304" pitchFamily="18" charset="0"/>
              </a:rPr>
              <a:t>Constructor Overloading (</a:t>
            </a:r>
            <a:r>
              <a:rPr lang="en-US" sz="2800" b="1" dirty="0" err="1">
                <a:latin typeface="Times New Roman" panose="02020603050405020304" pitchFamily="18" charset="0"/>
                <a:cs typeface="Times New Roman" panose="02020603050405020304" pitchFamily="18" charset="0"/>
              </a:rPr>
              <a:t>Ghi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đè</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hàm</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khởi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tạo</a:t>
            </a:r>
            <a:r>
              <a:rPr lang="en-US" sz="2800" b="1" dirty="0">
                <a:latin typeface="Times New Roman" panose="02020603050405020304" pitchFamily="18" charset="0"/>
                <a:cs typeface="Times New Roman" panose="02020603050405020304" pitchFamily="18" charset="0"/>
              </a:rPr>
              <a:t>) – </a:t>
            </a:r>
            <a:r>
              <a:rPr lang="en-US" sz="2800" b="1" dirty="0" err="1" smtClean="0">
                <a:latin typeface="Times New Roman" panose="02020603050405020304" pitchFamily="18" charset="0"/>
                <a:cs typeface="Times New Roman" panose="02020603050405020304" pitchFamily="18" charset="0"/>
              </a:rPr>
              <a:t>Nhiều</a:t>
            </a:r>
            <a:r>
              <a:rPr lang="en-US" sz="2800" b="1" dirty="0" smtClean="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hàm</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khởi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tạo</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khác</a:t>
            </a:r>
            <a:r>
              <a:rPr lang="en-US" sz="2800" b="1" dirty="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nhau</a:t>
            </a:r>
            <a:r>
              <a:rPr lang="en-US" sz="2800" b="1" dirty="0" smtClean="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Ø"/>
            </a:pPr>
            <a:r>
              <a:rPr lang="en-US" sz="2800" dirty="0" smtClean="0">
                <a:latin typeface="+mj-lt"/>
              </a:rPr>
              <a:t>VD:</a:t>
            </a:r>
            <a:endParaRPr lang="vi-VN" sz="2800" dirty="0">
              <a:latin typeface="+mj-lt"/>
            </a:endParaRPr>
          </a:p>
        </p:txBody>
      </p:sp>
      <p:sp>
        <p:nvSpPr>
          <p:cNvPr id="7" name="AutoShape 6" descr="các kiểu constructor trong jav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8" descr="các kiểu constructor trong jav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8858" y="1663795"/>
            <a:ext cx="4957572" cy="3479705"/>
          </a:xfrm>
          <a:prstGeom prst="rect">
            <a:avLst/>
          </a:prstGeom>
        </p:spPr>
      </p:pic>
    </p:spTree>
    <p:extLst>
      <p:ext uri="{BB962C8B-B14F-4D97-AF65-F5344CB8AC3E}">
        <p14:creationId xmlns:p14="http://schemas.microsoft.com/office/powerpoint/2010/main" val="28986434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additive="base">
                                        <p:cTn id="7" dur="500" fill="hold"/>
                                        <p:tgtEl>
                                          <p:spTgt spid="81"/>
                                        </p:tgtEl>
                                        <p:attrNameLst>
                                          <p:attrName>ppt_x</p:attrName>
                                        </p:attrNameLst>
                                      </p:cBhvr>
                                      <p:tavLst>
                                        <p:tav tm="0">
                                          <p:val>
                                            <p:strVal val="0-#ppt_w/2"/>
                                          </p:val>
                                        </p:tav>
                                        <p:tav tm="100000">
                                          <p:val>
                                            <p:strVal val="#ppt_x"/>
                                          </p:val>
                                        </p:tav>
                                      </p:tavLst>
                                    </p:anim>
                                    <p:anim calcmode="lin" valueType="num">
                                      <p:cBhvr additive="base">
                                        <p:cTn id="8" dur="500" fill="hold"/>
                                        <p:tgtEl>
                                          <p:spTgt spid="8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8"/>
                                        </p:tgtEl>
                                        <p:attrNameLst>
                                          <p:attrName>style.visibility</p:attrName>
                                        </p:attrNameLst>
                                      </p:cBhvr>
                                      <p:to>
                                        <p:strVal val="visible"/>
                                      </p:to>
                                    </p:set>
                                    <p:anim calcmode="lin" valueType="num">
                                      <p:cBhvr additive="base">
                                        <p:cTn id="11" dur="500" fill="hold"/>
                                        <p:tgtEl>
                                          <p:spTgt spid="78"/>
                                        </p:tgtEl>
                                        <p:attrNameLst>
                                          <p:attrName>ppt_x</p:attrName>
                                        </p:attrNameLst>
                                      </p:cBhvr>
                                      <p:tavLst>
                                        <p:tav tm="0">
                                          <p:val>
                                            <p:strVal val="1+#ppt_w/2"/>
                                          </p:val>
                                        </p:tav>
                                        <p:tav tm="100000">
                                          <p:val>
                                            <p:strVal val="#ppt_x"/>
                                          </p:val>
                                        </p:tav>
                                      </p:tavLst>
                                    </p:anim>
                                    <p:anim calcmode="lin" valueType="num">
                                      <p:cBhvr additive="base">
                                        <p:cTn id="12" dur="500" fill="hold"/>
                                        <p:tgtEl>
                                          <p:spTgt spid="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组合 77"/>
          <p:cNvGrpSpPr/>
          <p:nvPr/>
        </p:nvGrpSpPr>
        <p:grpSpPr>
          <a:xfrm>
            <a:off x="0" y="22088"/>
            <a:ext cx="9144000" cy="674550"/>
            <a:chOff x="3129129" y="1121776"/>
            <a:chExt cx="6189792" cy="1171624"/>
          </a:xfrm>
        </p:grpSpPr>
        <p:sp>
          <p:nvSpPr>
            <p:cNvPr id="79" name="圆角矩形 78"/>
            <p:cNvSpPr/>
            <p:nvPr/>
          </p:nvSpPr>
          <p:spPr>
            <a:xfrm>
              <a:off x="3129129" y="1121776"/>
              <a:ext cx="6189792"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0" name="圆角矩形 79"/>
            <p:cNvSpPr/>
            <p:nvPr/>
          </p:nvSpPr>
          <p:spPr>
            <a:xfrm>
              <a:off x="3289330" y="1253414"/>
              <a:ext cx="5980697" cy="908350"/>
            </a:xfrm>
            <a:prstGeom prst="roundRect">
              <a:avLst>
                <a:gd name="adj" fmla="val 50000"/>
              </a:avLst>
            </a:prstGeom>
            <a:gradFill>
              <a:gsLst>
                <a:gs pos="0">
                  <a:srgbClr val="01ACBE"/>
                </a:gs>
                <a:gs pos="100000">
                  <a:srgbClr val="01DAF1"/>
                </a:gs>
              </a:gsLst>
              <a:lin ang="0" scaled="0"/>
            </a:grad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Constructor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Hàm</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Khởi</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Tạo</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Đối</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Tượng</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zh-CN" altLang="en-US"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81" name="组合 80"/>
          <p:cNvGrpSpPr/>
          <p:nvPr/>
        </p:nvGrpSpPr>
        <p:grpSpPr>
          <a:xfrm>
            <a:off x="112093" y="-66132"/>
            <a:ext cx="887466" cy="1098450"/>
            <a:chOff x="3149762" y="916761"/>
            <a:chExt cx="1351556" cy="1771661"/>
          </a:xfrm>
        </p:grpSpPr>
        <p:grpSp>
          <p:nvGrpSpPr>
            <p:cNvPr id="82" name="组合 81"/>
            <p:cNvGrpSpPr/>
            <p:nvPr/>
          </p:nvGrpSpPr>
          <p:grpSpPr>
            <a:xfrm>
              <a:off x="3149762" y="916761"/>
              <a:ext cx="1351556" cy="1771661"/>
              <a:chOff x="3222217" y="1132147"/>
              <a:chExt cx="1285958" cy="1685676"/>
            </a:xfrm>
          </p:grpSpPr>
          <p:grpSp>
            <p:nvGrpSpPr>
              <p:cNvPr id="86" name="组合 85"/>
              <p:cNvGrpSpPr/>
              <p:nvPr/>
            </p:nvGrpSpPr>
            <p:grpSpPr>
              <a:xfrm>
                <a:off x="3289093" y="1214680"/>
                <a:ext cx="1219082" cy="1603143"/>
                <a:chOff x="7144634" y="2782876"/>
                <a:chExt cx="2190439" cy="2880513"/>
              </a:xfrm>
            </p:grpSpPr>
            <p:sp>
              <p:nvSpPr>
                <p:cNvPr id="88" name="椭圆 50"/>
                <p:cNvSpPr/>
                <p:nvPr/>
              </p:nvSpPr>
              <p:spPr>
                <a:xfrm rot="18900000">
                  <a:off x="7144634" y="2782876"/>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89"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90"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87" name="椭圆 86"/>
              <p:cNvSpPr/>
              <p:nvPr/>
            </p:nvSpPr>
            <p:spPr>
              <a:xfrm>
                <a:off x="3222217" y="1132147"/>
                <a:ext cx="1284819"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84" name="文本框 83"/>
            <p:cNvSpPr txBox="1"/>
            <p:nvPr/>
          </p:nvSpPr>
          <p:spPr>
            <a:xfrm>
              <a:off x="3437819" y="1212512"/>
              <a:ext cx="774240" cy="633453"/>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03</a:t>
              </a:r>
              <a:endParaRPr lang="zh-CN" altLang="en-US" sz="2400" dirty="0">
                <a:solidFill>
                  <a:srgbClr val="01ACBE"/>
                </a:solidFill>
                <a:latin typeface="Impact" panose="020B0806030902050204" pitchFamily="34" charset="0"/>
              </a:endParaRPr>
            </a:p>
          </p:txBody>
        </p:sp>
      </p:grpSp>
      <p:sp>
        <p:nvSpPr>
          <p:cNvPr id="3" name="TextBox 2"/>
          <p:cNvSpPr txBox="1"/>
          <p:nvPr/>
        </p:nvSpPr>
        <p:spPr>
          <a:xfrm>
            <a:off x="72230" y="703612"/>
            <a:ext cx="9071770"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b="1" dirty="0" err="1" smtClean="0">
                <a:latin typeface="Times New Roman" panose="02020603050405020304" pitchFamily="18" charset="0"/>
                <a:cs typeface="Times New Roman" panose="02020603050405020304" pitchFamily="18" charset="0"/>
              </a:rPr>
              <a:t>Sự</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khác</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nhau</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giữa</a:t>
            </a:r>
            <a:r>
              <a:rPr lang="en-US" sz="2800" b="1" dirty="0" smtClean="0">
                <a:latin typeface="Times New Roman" panose="02020603050405020304" pitchFamily="18" charset="0"/>
                <a:cs typeface="Times New Roman" panose="02020603050405020304" pitchFamily="18" charset="0"/>
              </a:rPr>
              <a:t> Constructor </a:t>
            </a:r>
            <a:r>
              <a:rPr lang="en-US" sz="2800" b="1" dirty="0" err="1" smtClean="0">
                <a:latin typeface="Times New Roman" panose="02020603050405020304" pitchFamily="18" charset="0"/>
                <a:cs typeface="Times New Roman" panose="02020603050405020304" pitchFamily="18" charset="0"/>
              </a:rPr>
              <a:t>và</a:t>
            </a:r>
            <a:r>
              <a:rPr lang="en-US" sz="2800" b="1" dirty="0" smtClean="0">
                <a:latin typeface="Times New Roman" panose="02020603050405020304" pitchFamily="18" charset="0"/>
                <a:cs typeface="Times New Roman" panose="02020603050405020304" pitchFamily="18" charset="0"/>
              </a:rPr>
              <a:t> Method </a:t>
            </a:r>
            <a:r>
              <a:rPr lang="en-US" sz="2800" b="1" dirty="0" err="1" smtClean="0">
                <a:latin typeface="Times New Roman" panose="02020603050405020304" pitchFamily="18" charset="0"/>
                <a:cs typeface="Times New Roman" panose="02020603050405020304" pitchFamily="18" charset="0"/>
              </a:rPr>
              <a:t>trong</a:t>
            </a:r>
            <a:r>
              <a:rPr lang="en-US" sz="2800" b="1" dirty="0" smtClean="0">
                <a:latin typeface="Times New Roman" panose="02020603050405020304" pitchFamily="18" charset="0"/>
                <a:cs typeface="Times New Roman" panose="02020603050405020304" pitchFamily="18" charset="0"/>
              </a:rPr>
              <a:t> Java:</a:t>
            </a:r>
          </a:p>
        </p:txBody>
      </p:sp>
      <p:sp>
        <p:nvSpPr>
          <p:cNvPr id="7" name="AutoShape 6" descr="các kiểu constructor trong jav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8" descr="các kiểu constructor trong jav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391" y="1355680"/>
            <a:ext cx="8793447" cy="3560329"/>
          </a:xfrm>
          <a:prstGeom prst="rect">
            <a:avLst/>
          </a:prstGeom>
        </p:spPr>
      </p:pic>
    </p:spTree>
    <p:extLst>
      <p:ext uri="{BB962C8B-B14F-4D97-AF65-F5344CB8AC3E}">
        <p14:creationId xmlns:p14="http://schemas.microsoft.com/office/powerpoint/2010/main" val="421117287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additive="base">
                                        <p:cTn id="7" dur="500" fill="hold"/>
                                        <p:tgtEl>
                                          <p:spTgt spid="81"/>
                                        </p:tgtEl>
                                        <p:attrNameLst>
                                          <p:attrName>ppt_x</p:attrName>
                                        </p:attrNameLst>
                                      </p:cBhvr>
                                      <p:tavLst>
                                        <p:tav tm="0">
                                          <p:val>
                                            <p:strVal val="0-#ppt_w/2"/>
                                          </p:val>
                                        </p:tav>
                                        <p:tav tm="100000">
                                          <p:val>
                                            <p:strVal val="#ppt_x"/>
                                          </p:val>
                                        </p:tav>
                                      </p:tavLst>
                                    </p:anim>
                                    <p:anim calcmode="lin" valueType="num">
                                      <p:cBhvr additive="base">
                                        <p:cTn id="8" dur="500" fill="hold"/>
                                        <p:tgtEl>
                                          <p:spTgt spid="8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8"/>
                                        </p:tgtEl>
                                        <p:attrNameLst>
                                          <p:attrName>style.visibility</p:attrName>
                                        </p:attrNameLst>
                                      </p:cBhvr>
                                      <p:to>
                                        <p:strVal val="visible"/>
                                      </p:to>
                                    </p:set>
                                    <p:anim calcmode="lin" valueType="num">
                                      <p:cBhvr additive="base">
                                        <p:cTn id="11" dur="500" fill="hold"/>
                                        <p:tgtEl>
                                          <p:spTgt spid="78"/>
                                        </p:tgtEl>
                                        <p:attrNameLst>
                                          <p:attrName>ppt_x</p:attrName>
                                        </p:attrNameLst>
                                      </p:cBhvr>
                                      <p:tavLst>
                                        <p:tav tm="0">
                                          <p:val>
                                            <p:strVal val="1+#ppt_w/2"/>
                                          </p:val>
                                        </p:tav>
                                        <p:tav tm="100000">
                                          <p:val>
                                            <p:strVal val="#ppt_x"/>
                                          </p:val>
                                        </p:tav>
                                      </p:tavLst>
                                    </p:anim>
                                    <p:anim calcmode="lin" valueType="num">
                                      <p:cBhvr additive="base">
                                        <p:cTn id="12" dur="500" fill="hold"/>
                                        <p:tgtEl>
                                          <p:spTgt spid="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1"/>
          <p:cNvGrpSpPr/>
          <p:nvPr/>
        </p:nvGrpSpPr>
        <p:grpSpPr>
          <a:xfrm>
            <a:off x="0" y="0"/>
            <a:ext cx="9144000" cy="756271"/>
            <a:chOff x="3129129" y="1121776"/>
            <a:chExt cx="5933741" cy="1171624"/>
          </a:xfrm>
        </p:grpSpPr>
        <p:sp>
          <p:nvSpPr>
            <p:cNvPr id="29" name="圆角矩形 2"/>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30" name="圆角矩形 3"/>
            <p:cNvSpPr/>
            <p:nvPr/>
          </p:nvSpPr>
          <p:spPr>
            <a:xfrm>
              <a:off x="3289330" y="1253414"/>
              <a:ext cx="5613340" cy="908350"/>
            </a:xfrm>
            <a:prstGeom prst="roundRect">
              <a:avLst>
                <a:gd name="adj" fmla="val 50000"/>
              </a:avLst>
            </a:prstGeom>
            <a:gradFill>
              <a:gsLst>
                <a:gs pos="0">
                  <a:srgbClr val="E87071"/>
                </a:gs>
                <a:gs pos="100000">
                  <a:srgbClr val="F1A9A9"/>
                </a:gs>
              </a:gsLst>
              <a:lin ang="0" scaled="0"/>
            </a:gradFill>
            <a:ln w="19050">
              <a:gradFill flip="none" rotWithShape="1">
                <a:gsLst>
                  <a:gs pos="0">
                    <a:srgbClr val="F1A9A9"/>
                  </a:gs>
                  <a:gs pos="100000">
                    <a:srgbClr val="E8707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4 </a:t>
              </a:r>
              <a:r>
                <a:rPr lang="en-US" altLang="zh-CN" sz="2800" b="1" dirty="0" err="1"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Tính</a:t>
              </a:r>
              <a:r>
                <a:rPr lang="en-US" altLang="zh-CN" sz="2800" b="1" dirty="0"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Chất</a:t>
              </a:r>
              <a:r>
                <a:rPr lang="en-US" altLang="zh-CN" sz="2800" b="1" dirty="0"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Quan</a:t>
              </a:r>
              <a:r>
                <a:rPr lang="en-US" altLang="zh-CN" sz="2800" b="1" dirty="0"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Trọng</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Của</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OOP</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35" name="组合 5"/>
          <p:cNvGrpSpPr/>
          <p:nvPr/>
        </p:nvGrpSpPr>
        <p:grpSpPr>
          <a:xfrm>
            <a:off x="128387" y="-52533"/>
            <a:ext cx="1164148" cy="1186939"/>
            <a:chOff x="3222821" y="1148080"/>
            <a:chExt cx="1484215" cy="1750177"/>
          </a:xfrm>
        </p:grpSpPr>
        <p:grpSp>
          <p:nvGrpSpPr>
            <p:cNvPr id="37" name="组合 9"/>
            <p:cNvGrpSpPr/>
            <p:nvPr/>
          </p:nvGrpSpPr>
          <p:grpSpPr>
            <a:xfrm>
              <a:off x="3420363" y="1295115"/>
              <a:ext cx="1286673" cy="1603142"/>
              <a:chOff x="7380501" y="2927402"/>
              <a:chExt cx="2311887" cy="2880512"/>
            </a:xfrm>
          </p:grpSpPr>
          <p:sp>
            <p:nvSpPr>
              <p:cNvPr id="39"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40" name="椭圆 12"/>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41" name="椭圆 13"/>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38" name="椭圆 10"/>
            <p:cNvSpPr/>
            <p:nvPr/>
          </p:nvSpPr>
          <p:spPr>
            <a:xfrm>
              <a:off x="3222821"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dirty="0" smtClean="0">
                  <a:solidFill>
                    <a:srgbClr val="E87071"/>
                  </a:solidFill>
                  <a:latin typeface="Impact" panose="020B0806030902050204" pitchFamily="34" charset="0"/>
                </a:rPr>
                <a:t>04</a:t>
              </a:r>
              <a:endParaRPr lang="zh-CN" altLang="en-US" sz="2500" dirty="0">
                <a:solidFill>
                  <a:srgbClr val="E87071"/>
                </a:solidFill>
                <a:latin typeface="Impact" panose="020B0806030902050204" pitchFamily="34" charset="0"/>
              </a:endParaRPr>
            </a:p>
          </p:txBody>
        </p:sp>
      </p:grpSp>
      <p:sp>
        <p:nvSpPr>
          <p:cNvPr id="4" name="Pentagon 3"/>
          <p:cNvSpPr/>
          <p:nvPr/>
        </p:nvSpPr>
        <p:spPr>
          <a:xfrm>
            <a:off x="460636" y="1004248"/>
            <a:ext cx="8436491" cy="935026"/>
          </a:xfrm>
          <a:prstGeom prst="homePlate">
            <a:avLst/>
          </a:prstGeom>
          <a:solidFill>
            <a:schemeClr val="accent1">
              <a:lumMod val="5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smtClean="0">
                <a:latin typeface="Times New Roman" panose="02020603050405020304" pitchFamily="18" charset="0"/>
                <a:cs typeface="Times New Roman" panose="02020603050405020304" pitchFamily="18" charset="0"/>
              </a:rPr>
              <a:t>1.	</a:t>
            </a:r>
            <a:r>
              <a:rPr lang="en-US" sz="2800" b="1" dirty="0" err="1" smtClean="0">
                <a:latin typeface="Times New Roman" panose="02020603050405020304" pitchFamily="18" charset="0"/>
                <a:cs typeface="Times New Roman" panose="02020603050405020304" pitchFamily="18" charset="0"/>
              </a:rPr>
              <a:t>Tính</a:t>
            </a:r>
            <a:r>
              <a:rPr lang="en-US" sz="2800" b="1" dirty="0" smtClean="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Đóng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Gói</a:t>
            </a:r>
            <a:r>
              <a:rPr lang="en-US" sz="2800" b="1" dirty="0">
                <a:latin typeface="Times New Roman" panose="02020603050405020304" pitchFamily="18" charset="0"/>
                <a:cs typeface="Times New Roman" panose="02020603050405020304" pitchFamily="18" charset="0"/>
              </a:rPr>
              <a:t> (Encapsulation) </a:t>
            </a:r>
            <a:endParaRPr lang="en-US" sz="2800" b="1" dirty="0" smtClean="0">
              <a:latin typeface="Times New Roman" panose="02020603050405020304" pitchFamily="18" charset="0"/>
              <a:cs typeface="Times New Roman" panose="02020603050405020304" pitchFamily="18" charset="0"/>
            </a:endParaRPr>
          </a:p>
          <a:p>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Và</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Che</a:t>
            </a:r>
            <a:r>
              <a:rPr lang="en-US" sz="2800" b="1" dirty="0" smtClean="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Giấu</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Thông</a:t>
            </a:r>
            <a:r>
              <a:rPr lang="en-US" sz="2800" b="1" dirty="0">
                <a:latin typeface="Times New Roman" panose="02020603050405020304" pitchFamily="18" charset="0"/>
                <a:cs typeface="Times New Roman" panose="02020603050405020304" pitchFamily="18" charset="0"/>
              </a:rPr>
              <a:t> Tin (Information Hiding</a:t>
            </a:r>
            <a:r>
              <a:rPr lang="en-US" sz="2800" b="1" dirty="0" smtClean="0">
                <a:latin typeface="Times New Roman" panose="02020603050405020304" pitchFamily="18" charset="0"/>
                <a:cs typeface="Times New Roman" panose="02020603050405020304" pitchFamily="18" charset="0"/>
              </a:rPr>
              <a:t>)</a:t>
            </a:r>
            <a:endParaRPr lang="en-US" sz="2800" b="1" dirty="0">
              <a:latin typeface="Times New Roman" panose="02020603050405020304" pitchFamily="18" charset="0"/>
              <a:cs typeface="Times New Roman" panose="02020603050405020304" pitchFamily="18" charset="0"/>
            </a:endParaRPr>
          </a:p>
        </p:txBody>
      </p:sp>
      <p:sp>
        <p:nvSpPr>
          <p:cNvPr id="20" name="Pentagon 19"/>
          <p:cNvSpPr/>
          <p:nvPr/>
        </p:nvSpPr>
        <p:spPr>
          <a:xfrm>
            <a:off x="460638" y="2024244"/>
            <a:ext cx="8436491" cy="935026"/>
          </a:xfrm>
          <a:prstGeom prst="homePlate">
            <a:avLst/>
          </a:prstGeom>
          <a:solidFill>
            <a:schemeClr val="accent1">
              <a:lumMod val="5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smtClean="0">
                <a:latin typeface="Times New Roman" panose="02020603050405020304" pitchFamily="18" charset="0"/>
                <a:cs typeface="Times New Roman" panose="02020603050405020304" pitchFamily="18" charset="0"/>
              </a:rPr>
              <a:t>2.	</a:t>
            </a:r>
            <a:r>
              <a:rPr lang="en-US" sz="2800" b="1" dirty="0" err="1" smtClean="0">
                <a:latin typeface="Times New Roman" panose="02020603050405020304" pitchFamily="18" charset="0"/>
                <a:cs typeface="Times New Roman" panose="02020603050405020304" pitchFamily="18" charset="0"/>
              </a:rPr>
              <a:t>Tính</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Kế</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Thừa</a:t>
            </a:r>
            <a:r>
              <a:rPr lang="en-US" sz="2800" b="1" dirty="0">
                <a:latin typeface="Times New Roman" panose="02020603050405020304" pitchFamily="18" charset="0"/>
                <a:cs typeface="Times New Roman" panose="02020603050405020304" pitchFamily="18" charset="0"/>
              </a:rPr>
              <a:t> (Inheritance)</a:t>
            </a:r>
          </a:p>
        </p:txBody>
      </p:sp>
      <p:sp>
        <p:nvSpPr>
          <p:cNvPr id="21" name="Pentagon 20"/>
          <p:cNvSpPr/>
          <p:nvPr/>
        </p:nvSpPr>
        <p:spPr>
          <a:xfrm>
            <a:off x="460638" y="3018824"/>
            <a:ext cx="8436491" cy="935026"/>
          </a:xfrm>
          <a:prstGeom prst="homePlate">
            <a:avLst/>
          </a:prstGeom>
          <a:solidFill>
            <a:schemeClr val="accent1">
              <a:lumMod val="5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smtClean="0">
                <a:latin typeface="Times New Roman" panose="02020603050405020304" pitchFamily="18" charset="0"/>
                <a:cs typeface="Times New Roman" panose="02020603050405020304" pitchFamily="18" charset="0"/>
              </a:rPr>
              <a:t>3.	</a:t>
            </a:r>
            <a:r>
              <a:rPr lang="en-US" sz="2800" b="1" dirty="0" err="1" smtClean="0">
                <a:latin typeface="Times New Roman" panose="02020603050405020304" pitchFamily="18" charset="0"/>
                <a:cs typeface="Times New Roman" panose="02020603050405020304" pitchFamily="18" charset="0"/>
              </a:rPr>
              <a:t>Tính</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Đa</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Hình</a:t>
            </a:r>
            <a:r>
              <a:rPr lang="en-US" sz="2800" b="1" dirty="0" smtClean="0">
                <a:latin typeface="Times New Roman" panose="02020603050405020304" pitchFamily="18" charset="0"/>
                <a:cs typeface="Times New Roman" panose="02020603050405020304" pitchFamily="18" charset="0"/>
              </a:rPr>
              <a:t> (Polymorphism</a:t>
            </a:r>
            <a:r>
              <a:rPr lang="en-US" sz="2800" b="1" dirty="0">
                <a:latin typeface="Times New Roman" panose="02020603050405020304" pitchFamily="18" charset="0"/>
                <a:cs typeface="Times New Roman" panose="02020603050405020304" pitchFamily="18" charset="0"/>
              </a:rPr>
              <a:t>)</a:t>
            </a:r>
          </a:p>
        </p:txBody>
      </p:sp>
      <p:sp>
        <p:nvSpPr>
          <p:cNvPr id="22" name="Pentagon 21"/>
          <p:cNvSpPr/>
          <p:nvPr/>
        </p:nvSpPr>
        <p:spPr>
          <a:xfrm>
            <a:off x="460637" y="4013404"/>
            <a:ext cx="8436491" cy="935026"/>
          </a:xfrm>
          <a:prstGeom prst="homePlate">
            <a:avLst/>
          </a:prstGeom>
          <a:solidFill>
            <a:schemeClr val="accent1">
              <a:lumMod val="5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smtClean="0">
                <a:latin typeface="Times New Roman" panose="02020603050405020304" pitchFamily="18" charset="0"/>
                <a:cs typeface="Times New Roman" panose="02020603050405020304" pitchFamily="18" charset="0"/>
              </a:rPr>
              <a:t>4.	</a:t>
            </a:r>
            <a:r>
              <a:rPr lang="vi-VN" sz="2800" b="1" dirty="0" smtClean="0">
                <a:latin typeface="Times New Roman" panose="02020603050405020304" pitchFamily="18" charset="0"/>
                <a:cs typeface="Times New Roman" panose="02020603050405020304" pitchFamily="18" charset="0"/>
              </a:rPr>
              <a:t>Tính </a:t>
            </a:r>
            <a:r>
              <a:rPr lang="en-US" sz="2800" b="1" dirty="0" smtClean="0">
                <a:latin typeface="Times New Roman" panose="02020603050405020304" pitchFamily="18" charset="0"/>
                <a:cs typeface="Times New Roman" panose="02020603050405020304" pitchFamily="18" charset="0"/>
              </a:rPr>
              <a:t>T</a:t>
            </a:r>
            <a:r>
              <a:rPr lang="vi-VN" sz="2800" b="1" dirty="0" smtClean="0">
                <a:latin typeface="Times New Roman" panose="02020603050405020304" pitchFamily="18" charset="0"/>
                <a:cs typeface="Times New Roman" panose="02020603050405020304" pitchFamily="18" charset="0"/>
              </a:rPr>
              <a:t>rừu </a:t>
            </a:r>
            <a:r>
              <a:rPr lang="en-US" sz="2800" b="1" dirty="0" smtClean="0">
                <a:latin typeface="Times New Roman" panose="02020603050405020304" pitchFamily="18" charset="0"/>
                <a:cs typeface="Times New Roman" panose="02020603050405020304" pitchFamily="18" charset="0"/>
              </a:rPr>
              <a:t>T</a:t>
            </a:r>
            <a:r>
              <a:rPr lang="vi-VN" sz="2800" b="1" dirty="0" smtClean="0">
                <a:latin typeface="Times New Roman" panose="02020603050405020304" pitchFamily="18" charset="0"/>
                <a:cs typeface="Times New Roman" panose="02020603050405020304" pitchFamily="18" charset="0"/>
              </a:rPr>
              <a:t>ượng (</a:t>
            </a:r>
            <a:r>
              <a:rPr lang="en-US" sz="2800" b="1" dirty="0">
                <a:latin typeface="Times New Roman" panose="02020603050405020304" pitchFamily="18" charset="0"/>
                <a:cs typeface="Times New Roman" panose="02020603050405020304" pitchFamily="18" charset="0"/>
              </a:rPr>
              <a:t>A</a:t>
            </a:r>
            <a:r>
              <a:rPr lang="vi-VN" sz="2800" b="1" dirty="0" smtClean="0">
                <a:latin typeface="Times New Roman" panose="02020603050405020304" pitchFamily="18" charset="0"/>
                <a:cs typeface="Times New Roman" panose="02020603050405020304" pitchFamily="18" charset="0"/>
              </a:rPr>
              <a:t>bstraction)</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17516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637291"/>
            <a:chOff x="3129129" y="1121776"/>
            <a:chExt cx="5933741" cy="1171624"/>
          </a:xfrm>
        </p:grpSpPr>
        <p:sp>
          <p:nvSpPr>
            <p:cNvPr id="3" name="圆角矩形 2"/>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4" name="圆角矩形 3"/>
            <p:cNvSpPr/>
            <p:nvPr/>
          </p:nvSpPr>
          <p:spPr>
            <a:xfrm>
              <a:off x="3289330" y="1253414"/>
              <a:ext cx="5613340" cy="908350"/>
            </a:xfrm>
            <a:prstGeom prst="roundRect">
              <a:avLst>
                <a:gd name="adj" fmla="val 50000"/>
              </a:avLst>
            </a:prstGeom>
            <a:gradFill>
              <a:gsLst>
                <a:gs pos="0">
                  <a:srgbClr val="663A77"/>
                </a:gs>
                <a:gs pos="100000">
                  <a:srgbClr val="A26CB8"/>
                </a:gs>
              </a:gsLst>
              <a:lin ang="0" scaled="0"/>
            </a:gradFill>
            <a:ln w="19050">
              <a:gradFill flip="none" rotWithShape="1">
                <a:gsLst>
                  <a:gs pos="0">
                    <a:srgbClr val="A26CB8"/>
                  </a:gs>
                  <a:gs pos="100000">
                    <a:srgbClr val="663A77"/>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Tính</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Đóng</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Gói</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Và</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Đa</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Hình</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Trong </a:t>
              </a:r>
              <a:r>
                <a:rPr lang="en-US" altLang="zh-CN" sz="2800" b="1" dirty="0"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OOP</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6" name="组合 5"/>
          <p:cNvGrpSpPr/>
          <p:nvPr/>
        </p:nvGrpSpPr>
        <p:grpSpPr>
          <a:xfrm>
            <a:off x="161716" y="-59386"/>
            <a:ext cx="979566" cy="1021912"/>
            <a:chOff x="3222820" y="1148080"/>
            <a:chExt cx="1484216" cy="1750177"/>
          </a:xfrm>
        </p:grpSpPr>
        <p:grpSp>
          <p:nvGrpSpPr>
            <p:cNvPr id="10" name="组合 9"/>
            <p:cNvGrpSpPr/>
            <p:nvPr/>
          </p:nvGrpSpPr>
          <p:grpSpPr>
            <a:xfrm>
              <a:off x="3420363" y="1295115"/>
              <a:ext cx="1286673" cy="1603142"/>
              <a:chOff x="7380501" y="2927402"/>
              <a:chExt cx="2311887" cy="2880512"/>
            </a:xfrm>
          </p:grpSpPr>
          <p:sp>
            <p:nvSpPr>
              <p:cNvPr id="12"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3" name="椭圆 12"/>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4" name="椭圆 13"/>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1" name="椭圆 10"/>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dirty="0" smtClean="0">
                  <a:solidFill>
                    <a:srgbClr val="663A77"/>
                  </a:solidFill>
                  <a:latin typeface="Impact" panose="020B0806030902050204" pitchFamily="34" charset="0"/>
                </a:rPr>
                <a:t>04</a:t>
              </a:r>
              <a:endParaRPr lang="zh-CN" altLang="en-US" sz="2500" dirty="0">
                <a:solidFill>
                  <a:srgbClr val="663A77"/>
                </a:solidFill>
                <a:latin typeface="Impact" panose="020B0806030902050204" pitchFamily="34" charset="0"/>
              </a:endParaRPr>
            </a:p>
          </p:txBody>
        </p:sp>
      </p:grpSp>
      <p:sp>
        <p:nvSpPr>
          <p:cNvPr id="42" name="Pentagon 41"/>
          <p:cNvSpPr/>
          <p:nvPr/>
        </p:nvSpPr>
        <p:spPr>
          <a:xfrm>
            <a:off x="161716" y="811723"/>
            <a:ext cx="8851655" cy="935026"/>
          </a:xfrm>
          <a:prstGeom prst="homePlate">
            <a:avLst/>
          </a:prstGeom>
          <a:solidFill>
            <a:schemeClr val="accent1">
              <a:lumMod val="75000"/>
            </a:schemeClr>
          </a:solidFill>
          <a:ln w="19050">
            <a:gradFill flip="none" rotWithShape="1">
              <a:gsLst>
                <a:gs pos="0">
                  <a:srgbClr val="A26CB8"/>
                </a:gs>
                <a:gs pos="100000">
                  <a:srgbClr val="663A77"/>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1.	</a:t>
            </a:r>
            <a:r>
              <a:rPr lang="en-US" sz="25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Tính</a:t>
            </a:r>
            <a:r>
              <a:rPr lang="en-US" sz="25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5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Đóng</a:t>
            </a:r>
            <a:r>
              <a:rPr lang="en-US" sz="25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5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Gói</a:t>
            </a:r>
            <a:r>
              <a:rPr lang="en-US" sz="25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(Encapsulation) </a:t>
            </a:r>
          </a:p>
          <a:p>
            <a:r>
              <a:rPr lang="en-US" sz="25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5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Và</a:t>
            </a:r>
            <a:r>
              <a:rPr lang="en-US" sz="25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5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Che</a:t>
            </a:r>
            <a:r>
              <a:rPr lang="en-US" sz="25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5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Giấu</a:t>
            </a:r>
            <a:r>
              <a:rPr lang="en-US" sz="25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5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Thông</a:t>
            </a:r>
            <a:r>
              <a:rPr lang="en-US" sz="25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Tin (Information Hiding)</a:t>
            </a:r>
          </a:p>
        </p:txBody>
      </p:sp>
      <p:sp>
        <p:nvSpPr>
          <p:cNvPr id="9" name="TextBox 8"/>
          <p:cNvSpPr txBox="1"/>
          <p:nvPr/>
        </p:nvSpPr>
        <p:spPr>
          <a:xfrm>
            <a:off x="68580" y="1976182"/>
            <a:ext cx="8944791" cy="3108543"/>
          </a:xfrm>
          <a:prstGeom prst="rect">
            <a:avLst/>
          </a:prstGeom>
          <a:noFill/>
        </p:spPr>
        <p:txBody>
          <a:bodyPr wrap="square" rtlCol="0">
            <a:spAutoFit/>
          </a:bodyPr>
          <a:lstStyle/>
          <a:p>
            <a:pPr marL="457200" indent="-457200">
              <a:buFont typeface="Wingdings" panose="05000000000000000000" pitchFamily="2" charset="2"/>
              <a:buChar char="Ø"/>
            </a:pPr>
            <a:r>
              <a:rPr lang="vi-VN" sz="2800" dirty="0">
                <a:latin typeface="+mj-lt"/>
              </a:rPr>
              <a:t>Các dữ liệu và phương thức có liên quan với nhau được </a:t>
            </a:r>
            <a:r>
              <a:rPr lang="vi-VN" sz="2800" b="1" dirty="0">
                <a:latin typeface="+mj-lt"/>
              </a:rPr>
              <a:t>đóng gói </a:t>
            </a:r>
            <a:r>
              <a:rPr lang="vi-VN" sz="2800" dirty="0">
                <a:latin typeface="+mj-lt"/>
              </a:rPr>
              <a:t>thành các lớp để tiện cho việc quản lý và sử dụng. Tức là mỗi lớp được xây dựng để thực hiện một nhóm chức năng đặc trưng của riêng lớp đó.</a:t>
            </a:r>
          </a:p>
          <a:p>
            <a:pPr marL="457200" indent="-457200">
              <a:buFont typeface="Wingdings" panose="05000000000000000000" pitchFamily="2" charset="2"/>
              <a:buChar char="Ø"/>
            </a:pPr>
            <a:r>
              <a:rPr lang="vi-VN" sz="2800" dirty="0" smtClean="0">
                <a:latin typeface="+mj-lt"/>
              </a:rPr>
              <a:t>Ngoài </a:t>
            </a:r>
            <a:r>
              <a:rPr lang="vi-VN" sz="2800" dirty="0">
                <a:latin typeface="+mj-lt"/>
              </a:rPr>
              <a:t>ra, đóng gói còn để </a:t>
            </a:r>
            <a:r>
              <a:rPr lang="vi-VN" sz="2800" b="1" dirty="0">
                <a:latin typeface="+mj-lt"/>
              </a:rPr>
              <a:t>che giấu </a:t>
            </a:r>
            <a:r>
              <a:rPr lang="vi-VN" sz="2800" dirty="0">
                <a:latin typeface="+mj-lt"/>
              </a:rPr>
              <a:t>một số thông tin và </a:t>
            </a:r>
            <a:r>
              <a:rPr lang="vi-VN" sz="2800" b="1" dirty="0">
                <a:latin typeface="+mj-lt"/>
              </a:rPr>
              <a:t>chi tiết cài đặt nội bộ </a:t>
            </a:r>
            <a:r>
              <a:rPr lang="vi-VN" sz="2800" dirty="0">
                <a:latin typeface="+mj-lt"/>
              </a:rPr>
              <a:t>để </a:t>
            </a:r>
            <a:endParaRPr lang="en-US" sz="2800" dirty="0" smtClean="0">
              <a:latin typeface="+mj-lt"/>
            </a:endParaRPr>
          </a:p>
          <a:p>
            <a:r>
              <a:rPr lang="en-US" sz="2800" b="1" dirty="0" smtClean="0">
                <a:latin typeface="+mj-lt"/>
              </a:rPr>
              <a:t>      </a:t>
            </a:r>
            <a:r>
              <a:rPr lang="vi-VN" sz="2800" b="1" dirty="0" smtClean="0">
                <a:latin typeface="+mj-lt"/>
              </a:rPr>
              <a:t>bên </a:t>
            </a:r>
            <a:r>
              <a:rPr lang="vi-VN" sz="2800" b="1" dirty="0">
                <a:latin typeface="+mj-lt"/>
              </a:rPr>
              <a:t>ngoài không thể nhìn thấy</a:t>
            </a:r>
            <a:r>
              <a:rPr lang="vi-VN" sz="2800" dirty="0">
                <a:latin typeface="+mj-lt"/>
              </a:rPr>
              <a:t>.</a:t>
            </a:r>
          </a:p>
        </p:txBody>
      </p:sp>
    </p:spTree>
    <p:extLst>
      <p:ext uri="{BB962C8B-B14F-4D97-AF65-F5344CB8AC3E}">
        <p14:creationId xmlns:p14="http://schemas.microsoft.com/office/powerpoint/2010/main" val="282579413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637291"/>
            <a:chOff x="3129129" y="1121776"/>
            <a:chExt cx="5933741" cy="1171624"/>
          </a:xfrm>
        </p:grpSpPr>
        <p:sp>
          <p:nvSpPr>
            <p:cNvPr id="3" name="圆角矩形 2"/>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4" name="圆角矩形 3"/>
            <p:cNvSpPr/>
            <p:nvPr/>
          </p:nvSpPr>
          <p:spPr>
            <a:xfrm>
              <a:off x="3289330" y="1253414"/>
              <a:ext cx="5613340" cy="908350"/>
            </a:xfrm>
            <a:prstGeom prst="roundRect">
              <a:avLst>
                <a:gd name="adj" fmla="val 50000"/>
              </a:avLst>
            </a:prstGeom>
            <a:gradFill>
              <a:gsLst>
                <a:gs pos="0">
                  <a:srgbClr val="663A77"/>
                </a:gs>
                <a:gs pos="100000">
                  <a:srgbClr val="A26CB8"/>
                </a:gs>
              </a:gsLst>
              <a:lin ang="0" scaled="0"/>
            </a:gradFill>
            <a:ln w="19050">
              <a:gradFill flip="none" rotWithShape="1">
                <a:gsLst>
                  <a:gs pos="0">
                    <a:srgbClr val="A26CB8"/>
                  </a:gs>
                  <a:gs pos="100000">
                    <a:srgbClr val="663A77"/>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Tính</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Đóng</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Gói</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Và</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Đa</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Hình</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Trong </a:t>
              </a:r>
              <a:r>
                <a:rPr lang="en-US" altLang="zh-CN" sz="2800" b="1" dirty="0"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OOP</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6" name="组合 5"/>
          <p:cNvGrpSpPr/>
          <p:nvPr/>
        </p:nvGrpSpPr>
        <p:grpSpPr>
          <a:xfrm>
            <a:off x="161716" y="-59386"/>
            <a:ext cx="979566" cy="1021912"/>
            <a:chOff x="3222820" y="1148080"/>
            <a:chExt cx="1484216" cy="1750177"/>
          </a:xfrm>
        </p:grpSpPr>
        <p:grpSp>
          <p:nvGrpSpPr>
            <p:cNvPr id="10" name="组合 9"/>
            <p:cNvGrpSpPr/>
            <p:nvPr/>
          </p:nvGrpSpPr>
          <p:grpSpPr>
            <a:xfrm>
              <a:off x="3420363" y="1295115"/>
              <a:ext cx="1286673" cy="1603142"/>
              <a:chOff x="7380501" y="2927402"/>
              <a:chExt cx="2311887" cy="2880512"/>
            </a:xfrm>
          </p:grpSpPr>
          <p:sp>
            <p:nvSpPr>
              <p:cNvPr id="12"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3" name="椭圆 12"/>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4" name="椭圆 13"/>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1" name="椭圆 10"/>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dirty="0" smtClean="0">
                  <a:solidFill>
                    <a:srgbClr val="663A77"/>
                  </a:solidFill>
                  <a:latin typeface="Impact" panose="020B0806030902050204" pitchFamily="34" charset="0"/>
                </a:rPr>
                <a:t>04</a:t>
              </a:r>
              <a:endParaRPr lang="zh-CN" altLang="en-US" sz="2500" dirty="0">
                <a:solidFill>
                  <a:srgbClr val="663A77"/>
                </a:solidFill>
                <a:latin typeface="Impact" panose="020B0806030902050204" pitchFamily="34" charset="0"/>
              </a:endParaRPr>
            </a:p>
          </p:txBody>
        </p:sp>
      </p:grpSp>
      <p:sp>
        <p:nvSpPr>
          <p:cNvPr id="42" name="Pentagon 41"/>
          <p:cNvSpPr/>
          <p:nvPr/>
        </p:nvSpPr>
        <p:spPr>
          <a:xfrm>
            <a:off x="161716" y="642582"/>
            <a:ext cx="8851655" cy="935026"/>
          </a:xfrm>
          <a:prstGeom prst="homePlate">
            <a:avLst/>
          </a:prstGeom>
          <a:solidFill>
            <a:schemeClr val="accent1">
              <a:lumMod val="75000"/>
            </a:schemeClr>
          </a:solidFill>
          <a:ln w="19050">
            <a:gradFill flip="none" rotWithShape="1">
              <a:gsLst>
                <a:gs pos="0">
                  <a:srgbClr val="A26CB8"/>
                </a:gs>
                <a:gs pos="100000">
                  <a:srgbClr val="663A77"/>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1.	</a:t>
            </a:r>
            <a:r>
              <a:rPr lang="en-US" sz="25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Tính</a:t>
            </a:r>
            <a:r>
              <a:rPr lang="en-US" sz="25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5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Đóng</a:t>
            </a:r>
            <a:r>
              <a:rPr lang="en-US" sz="25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5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Gói</a:t>
            </a:r>
            <a:r>
              <a:rPr lang="en-US" sz="25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(Encapsulation) </a:t>
            </a:r>
          </a:p>
          <a:p>
            <a:r>
              <a:rPr lang="en-US" sz="25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5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Và</a:t>
            </a:r>
            <a:r>
              <a:rPr lang="en-US" sz="25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5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Che</a:t>
            </a:r>
            <a:r>
              <a:rPr lang="en-US" sz="25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5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Giấu</a:t>
            </a:r>
            <a:r>
              <a:rPr lang="en-US" sz="25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5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Thông</a:t>
            </a:r>
            <a:r>
              <a:rPr lang="en-US" sz="25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Tin (Information Hiding)</a:t>
            </a:r>
          </a:p>
        </p:txBody>
      </p:sp>
      <p:sp>
        <p:nvSpPr>
          <p:cNvPr id="9" name="TextBox 8"/>
          <p:cNvSpPr txBox="1"/>
          <p:nvPr/>
        </p:nvSpPr>
        <p:spPr>
          <a:xfrm>
            <a:off x="0" y="1516182"/>
            <a:ext cx="8944791" cy="3693319"/>
          </a:xfrm>
          <a:prstGeom prst="rect">
            <a:avLst/>
          </a:prstGeom>
          <a:noFill/>
        </p:spPr>
        <p:txBody>
          <a:bodyPr wrap="square" rtlCol="0">
            <a:spAutoFit/>
          </a:bodyPr>
          <a:lstStyle/>
          <a:p>
            <a:pPr marL="457200" indent="-457200">
              <a:buFont typeface="Wingdings" panose="05000000000000000000" pitchFamily="2" charset="2"/>
              <a:buChar char="Ø"/>
            </a:pPr>
            <a:r>
              <a:rPr lang="vi-VN" sz="2600" dirty="0">
                <a:latin typeface="+mj-lt"/>
              </a:rPr>
              <a:t>Tức là </a:t>
            </a:r>
            <a:r>
              <a:rPr lang="vi-VN" sz="2600" b="1" dirty="0">
                <a:latin typeface="+mj-lt"/>
              </a:rPr>
              <a:t>trạng thái của đối tượng được bảo vệ</a:t>
            </a:r>
            <a:r>
              <a:rPr lang="vi-VN" sz="2600" dirty="0">
                <a:latin typeface="+mj-lt"/>
              </a:rPr>
              <a:t> không cho các truy cập từ code bên ngoài như thay đổi trong thái hay nhìn trực tiếp. </a:t>
            </a:r>
            <a:endParaRPr lang="en-US" sz="2600" dirty="0" smtClean="0">
              <a:latin typeface="+mj-lt"/>
            </a:endParaRPr>
          </a:p>
          <a:p>
            <a:pPr marL="457200" indent="-457200">
              <a:buFont typeface="Wingdings" panose="05000000000000000000" pitchFamily="2" charset="2"/>
              <a:buChar char="Ø"/>
            </a:pPr>
            <a:r>
              <a:rPr lang="vi-VN" sz="2600" dirty="0" smtClean="0">
                <a:latin typeface="+mj-lt"/>
              </a:rPr>
              <a:t>Việc </a:t>
            </a:r>
            <a:r>
              <a:rPr lang="vi-VN" sz="2600" dirty="0">
                <a:latin typeface="+mj-lt"/>
              </a:rPr>
              <a:t>cho phép môi trường bên ngoài tác động lên các dữ liệu nội tại của một đối tượng theo cách </a:t>
            </a:r>
            <a:r>
              <a:rPr lang="vi-VN" sz="2600" dirty="0" smtClean="0">
                <a:latin typeface="+mj-lt"/>
              </a:rPr>
              <a:t>nào</a:t>
            </a:r>
            <a:r>
              <a:rPr lang="en-US" sz="2600" dirty="0" smtClean="0">
                <a:latin typeface="+mj-lt"/>
              </a:rPr>
              <a:t> </a:t>
            </a:r>
            <a:r>
              <a:rPr lang="en-US" sz="2600" dirty="0" err="1" smtClean="0">
                <a:latin typeface="+mj-lt"/>
                <a:cs typeface="Times New Roman" panose="02020603050405020304" pitchFamily="18" charset="0"/>
              </a:rPr>
              <a:t>đó</a:t>
            </a:r>
            <a:r>
              <a:rPr lang="vi-VN" sz="2600" dirty="0" smtClean="0">
                <a:latin typeface="+mj-lt"/>
              </a:rPr>
              <a:t> </a:t>
            </a:r>
            <a:r>
              <a:rPr lang="vi-VN" sz="2600" dirty="0">
                <a:latin typeface="+mj-lt"/>
              </a:rPr>
              <a:t>là hoàn toàn tùy thuộc vào người viết mã. </a:t>
            </a:r>
            <a:endParaRPr lang="en-US" sz="2600" dirty="0" smtClean="0">
              <a:latin typeface="+mj-lt"/>
            </a:endParaRPr>
          </a:p>
          <a:p>
            <a:pPr marL="457200" indent="-457200">
              <a:buFont typeface="Wingdings" panose="05000000000000000000" pitchFamily="2" charset="2"/>
              <a:buChar char="Ø"/>
            </a:pPr>
            <a:r>
              <a:rPr lang="vi-VN" sz="2600" dirty="0" smtClean="0">
                <a:latin typeface="+mj-lt"/>
              </a:rPr>
              <a:t>Đây </a:t>
            </a:r>
            <a:r>
              <a:rPr lang="vi-VN" sz="2600" dirty="0">
                <a:latin typeface="+mj-lt"/>
              </a:rPr>
              <a:t>là tính chất đảm bảo sự toàn vẹn, bảo mật của đối tượng Trong Java, tính đóng gói được thể hiện thông qua phạm vi truy cập </a:t>
            </a:r>
            <a:r>
              <a:rPr lang="vi-VN" sz="2600" dirty="0" smtClean="0">
                <a:latin typeface="+mj-lt"/>
              </a:rPr>
              <a:t>(</a:t>
            </a:r>
            <a:r>
              <a:rPr lang="en-US" sz="2600" dirty="0" smtClean="0">
                <a:latin typeface="+mj-lt"/>
              </a:rPr>
              <a:t>A</a:t>
            </a:r>
            <a:r>
              <a:rPr lang="vi-VN" sz="2600" dirty="0" smtClean="0">
                <a:latin typeface="+mj-lt"/>
              </a:rPr>
              <a:t>ccess </a:t>
            </a:r>
            <a:r>
              <a:rPr lang="en-US" sz="2600" dirty="0" smtClean="0">
                <a:latin typeface="+mj-lt"/>
              </a:rPr>
              <a:t>M</a:t>
            </a:r>
            <a:r>
              <a:rPr lang="vi-VN" sz="2600" dirty="0" smtClean="0">
                <a:latin typeface="+mj-lt"/>
              </a:rPr>
              <a:t>odifier).</a:t>
            </a:r>
            <a:endParaRPr lang="vi-VN" sz="2600" dirty="0">
              <a:latin typeface="+mj-lt"/>
            </a:endParaRPr>
          </a:p>
        </p:txBody>
      </p:sp>
    </p:spTree>
    <p:extLst>
      <p:ext uri="{BB962C8B-B14F-4D97-AF65-F5344CB8AC3E}">
        <p14:creationId xmlns:p14="http://schemas.microsoft.com/office/powerpoint/2010/main" val="161806145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0" y="8549"/>
            <a:ext cx="9219627" cy="723708"/>
            <a:chOff x="3129129" y="1121776"/>
            <a:chExt cx="5933741" cy="1171624"/>
          </a:xfrm>
        </p:grpSpPr>
        <p:sp>
          <p:nvSpPr>
            <p:cNvPr id="19"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Lập</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Trình</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Hướng</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Đối</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Tượng</a:t>
              </a:r>
              <a:r>
                <a:rPr lang="en-US" altLang="zh-CN" sz="2800" b="1" dirty="0"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(OOP) </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Trong </a:t>
              </a:r>
              <a:r>
                <a:rPr lang="en-US" altLang="zh-CN" sz="2800" b="1" dirty="0"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Java</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22" name="组合 21"/>
          <p:cNvGrpSpPr/>
          <p:nvPr/>
        </p:nvGrpSpPr>
        <p:grpSpPr>
          <a:xfrm>
            <a:off x="126280" y="-48126"/>
            <a:ext cx="1001252" cy="1113780"/>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rgbClr val="FFC000"/>
                  </a:solidFill>
                  <a:latin typeface="Impact" panose="020B0806030902050204" pitchFamily="34" charset="0"/>
                </a:rPr>
                <a:t>01</a:t>
              </a:r>
              <a:endParaRPr lang="zh-CN" altLang="en-US" sz="2800">
                <a:solidFill>
                  <a:srgbClr val="FFC000"/>
                </a:solidFill>
                <a:latin typeface="Impact" panose="020B0806030902050204" pitchFamily="34" charset="0"/>
              </a:endParaRPr>
            </a:p>
          </p:txBody>
        </p:sp>
      </p:grpSp>
      <p:sp>
        <p:nvSpPr>
          <p:cNvPr id="2" name="TextBox 1">
            <a:extLst>
              <a:ext uri="{FF2B5EF4-FFF2-40B4-BE49-F238E27FC236}">
                <a16:creationId xmlns:a16="http://schemas.microsoft.com/office/drawing/2014/main" id="{EBF6886A-2D30-425E-BCBE-1EC3AE47F8B1}"/>
              </a:ext>
            </a:extLst>
          </p:cNvPr>
          <p:cNvSpPr txBox="1"/>
          <p:nvPr/>
        </p:nvSpPr>
        <p:spPr>
          <a:xfrm>
            <a:off x="92852" y="690495"/>
            <a:ext cx="8942094" cy="3539430"/>
          </a:xfrm>
          <a:prstGeom prst="rect">
            <a:avLst/>
          </a:prstGeom>
          <a:noFill/>
        </p:spPr>
        <p:txBody>
          <a:bodyPr wrap="square" rtlCol="0">
            <a:spAutoFit/>
          </a:bodyPr>
          <a:lstStyle/>
          <a:p>
            <a:r>
              <a:rPr lang="fr-FR" sz="2800" b="1" dirty="0" err="1" smtClean="0">
                <a:latin typeface="Times New Roman" panose="02020603050405020304" pitchFamily="18" charset="0"/>
                <a:cs typeface="Times New Roman" panose="02020603050405020304" pitchFamily="18" charset="0"/>
              </a:rPr>
              <a:t>Lập</a:t>
            </a:r>
            <a:r>
              <a:rPr lang="fr-FR" sz="2800" b="1" dirty="0" smtClean="0">
                <a:latin typeface="Times New Roman" panose="02020603050405020304" pitchFamily="18" charset="0"/>
                <a:cs typeface="Times New Roman" panose="02020603050405020304" pitchFamily="18" charset="0"/>
              </a:rPr>
              <a:t> </a:t>
            </a:r>
            <a:r>
              <a:rPr lang="fr-FR" sz="2800" b="1" dirty="0" err="1" smtClean="0">
                <a:latin typeface="Times New Roman" panose="02020603050405020304" pitchFamily="18" charset="0"/>
                <a:cs typeface="Times New Roman" panose="02020603050405020304" pitchFamily="18" charset="0"/>
              </a:rPr>
              <a:t>trình</a:t>
            </a:r>
            <a:r>
              <a:rPr lang="fr-FR" sz="2800" b="1" dirty="0" smtClean="0">
                <a:latin typeface="Times New Roman" panose="02020603050405020304" pitchFamily="18" charset="0"/>
                <a:cs typeface="Times New Roman" panose="02020603050405020304" pitchFamily="18" charset="0"/>
              </a:rPr>
              <a:t> </a:t>
            </a:r>
            <a:r>
              <a:rPr lang="fr-FR" sz="2800" b="1" dirty="0" err="1" smtClean="0">
                <a:latin typeface="Times New Roman" panose="02020603050405020304" pitchFamily="18" charset="0"/>
                <a:cs typeface="Times New Roman" panose="02020603050405020304" pitchFamily="18" charset="0"/>
              </a:rPr>
              <a:t>hướng</a:t>
            </a:r>
            <a:r>
              <a:rPr lang="fr-FR" sz="2800" b="1" dirty="0" smtClean="0">
                <a:latin typeface="Times New Roman" panose="02020603050405020304" pitchFamily="18" charset="0"/>
                <a:cs typeface="Times New Roman" panose="02020603050405020304" pitchFamily="18" charset="0"/>
              </a:rPr>
              <a:t> </a:t>
            </a:r>
            <a:r>
              <a:rPr lang="fr-FR" sz="2800" b="1" dirty="0" err="1" smtClean="0">
                <a:latin typeface="Times New Roman" panose="02020603050405020304" pitchFamily="18" charset="0"/>
                <a:cs typeface="Times New Roman" panose="02020603050405020304" pitchFamily="18" charset="0"/>
              </a:rPr>
              <a:t>đối</a:t>
            </a:r>
            <a:r>
              <a:rPr lang="fr-FR" sz="2800" b="1" dirty="0" smtClean="0">
                <a:latin typeface="Times New Roman" panose="02020603050405020304" pitchFamily="18" charset="0"/>
                <a:cs typeface="Times New Roman" panose="02020603050405020304" pitchFamily="18" charset="0"/>
              </a:rPr>
              <a:t> </a:t>
            </a:r>
            <a:r>
              <a:rPr lang="fr-FR" sz="2800" b="1" dirty="0" err="1" smtClean="0">
                <a:latin typeface="Times New Roman" panose="02020603050405020304" pitchFamily="18" charset="0"/>
                <a:cs typeface="Times New Roman" panose="02020603050405020304" pitchFamily="18" charset="0"/>
              </a:rPr>
              <a:t>tượng</a:t>
            </a:r>
            <a:r>
              <a:rPr lang="fr-FR" sz="2800" b="1" dirty="0" smtClean="0">
                <a:latin typeface="Times New Roman" panose="02020603050405020304" pitchFamily="18" charset="0"/>
                <a:cs typeface="Times New Roman" panose="02020603050405020304" pitchFamily="18" charset="0"/>
              </a:rPr>
              <a:t>(OOP) là </a:t>
            </a:r>
            <a:r>
              <a:rPr lang="fr-FR" sz="2800" b="1" dirty="0" err="1" smtClean="0">
                <a:latin typeface="Times New Roman" panose="02020603050405020304" pitchFamily="18" charset="0"/>
                <a:cs typeface="Times New Roman" panose="02020603050405020304" pitchFamily="18" charset="0"/>
              </a:rPr>
              <a:t>gì</a:t>
            </a:r>
            <a:r>
              <a:rPr lang="fr-FR" sz="2800" b="1" dirty="0" smtClean="0">
                <a:latin typeface="Times New Roman" panose="02020603050405020304" pitchFamily="18" charset="0"/>
                <a:cs typeface="Times New Roman" panose="02020603050405020304" pitchFamily="18" charset="0"/>
              </a:rPr>
              <a:t> ?:</a:t>
            </a:r>
          </a:p>
          <a:p>
            <a:pPr marL="457200" indent="-457200">
              <a:buFont typeface="Wingdings" panose="05000000000000000000" pitchFamily="2" charset="2"/>
              <a:buChar char="Ø"/>
            </a:pPr>
            <a:r>
              <a:rPr lang="vi-VN" sz="2800" b="1" dirty="0" smtClean="0">
                <a:latin typeface="Times New Roman" panose="02020603050405020304" pitchFamily="18" charset="0"/>
                <a:cs typeface="Times New Roman" panose="02020603050405020304" pitchFamily="18" charset="0"/>
              </a:rPr>
              <a:t>(</a:t>
            </a:r>
            <a:r>
              <a:rPr lang="vi-VN" sz="2800" b="1" dirty="0">
                <a:latin typeface="Times New Roman" panose="02020603050405020304" pitchFamily="18" charset="0"/>
                <a:cs typeface="Times New Roman" panose="02020603050405020304" pitchFamily="18" charset="0"/>
              </a:rPr>
              <a:t>OOP)</a:t>
            </a:r>
            <a:r>
              <a:rPr lang="vi-VN" sz="2800" dirty="0">
                <a:latin typeface="Times New Roman" panose="02020603050405020304" pitchFamily="18" charset="0"/>
                <a:cs typeface="Times New Roman" panose="02020603050405020304" pitchFamily="18" charset="0"/>
              </a:rPr>
              <a:t> là một kỹ thuật lập trình cho phép </a:t>
            </a:r>
            <a:r>
              <a:rPr lang="vi-VN" sz="2800" b="1" dirty="0">
                <a:latin typeface="Times New Roman" panose="02020603050405020304" pitchFamily="18" charset="0"/>
                <a:cs typeface="Times New Roman" panose="02020603050405020304" pitchFamily="18" charset="0"/>
              </a:rPr>
              <a:t>lập trình viên</a:t>
            </a:r>
            <a:r>
              <a:rPr lang="vi-VN" sz="2800" dirty="0">
                <a:latin typeface="Times New Roman" panose="02020603050405020304" pitchFamily="18" charset="0"/>
                <a:cs typeface="Times New Roman" panose="02020603050405020304" pitchFamily="18" charset="0"/>
              </a:rPr>
              <a:t> tạo ra các đối tượng trong code </a:t>
            </a:r>
            <a:r>
              <a:rPr lang="en-US" sz="2800" dirty="0" err="1" smtClean="0">
                <a:latin typeface="Times New Roman" panose="02020603050405020304" pitchFamily="18" charset="0"/>
                <a:cs typeface="Times New Roman" panose="02020603050405020304" pitchFamily="18" charset="0"/>
              </a:rPr>
              <a:t>để</a:t>
            </a:r>
            <a:r>
              <a:rPr lang="en-US" sz="2800" dirty="0" smtClean="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trừu </a:t>
            </a:r>
            <a:r>
              <a:rPr lang="vi-VN" sz="2800" dirty="0">
                <a:latin typeface="Times New Roman" panose="02020603050405020304" pitchFamily="18" charset="0"/>
                <a:cs typeface="Times New Roman" panose="02020603050405020304" pitchFamily="18" charset="0"/>
              </a:rPr>
              <a:t>tượng hóa </a:t>
            </a:r>
            <a:r>
              <a:rPr lang="vi-VN" sz="2800" dirty="0" smtClean="0">
                <a:latin typeface="Times New Roman" panose="02020603050405020304" pitchFamily="18" charset="0"/>
                <a:cs typeface="Times New Roman" panose="02020603050405020304" pitchFamily="18" charset="0"/>
              </a:rPr>
              <a:t>các</a:t>
            </a:r>
            <a:r>
              <a:rPr lang="vi-VN" sz="2800" dirty="0">
                <a:latin typeface="Times New Roman" panose="02020603050405020304" pitchFamily="18" charset="0"/>
                <a:cs typeface="Times New Roman" panose="02020603050405020304" pitchFamily="18" charset="0"/>
              </a:rPr>
              <a:t> </a:t>
            </a:r>
            <a:r>
              <a:rPr lang="vi-VN" sz="2800" b="1" dirty="0">
                <a:latin typeface="Times New Roman" panose="02020603050405020304" pitchFamily="18" charset="0"/>
                <a:cs typeface="Times New Roman" panose="02020603050405020304" pitchFamily="18" charset="0"/>
              </a:rPr>
              <a:t>Đối tượng</a:t>
            </a:r>
            <a:r>
              <a:rPr lang="vi-VN" sz="2800" dirty="0">
                <a:latin typeface="Times New Roman" panose="02020603050405020304" pitchFamily="18" charset="0"/>
                <a:cs typeface="Times New Roman" panose="02020603050405020304" pitchFamily="18" charset="0"/>
              </a:rPr>
              <a:t> là những sự vật, sự việc mà nó có những tính chất, đặc tính, hành động giống nhau và ta gom </a:t>
            </a:r>
            <a:r>
              <a:rPr lang="vi-VN" sz="2800" dirty="0" smtClean="0">
                <a:latin typeface="Times New Roman" panose="02020603050405020304" pitchFamily="18" charset="0"/>
                <a:cs typeface="Times New Roman" panose="02020603050405020304" pitchFamily="18" charset="0"/>
              </a:rPr>
              <a:t>lại </a:t>
            </a:r>
            <a:r>
              <a:rPr lang="vi-VN" sz="2800" dirty="0">
                <a:latin typeface="Times New Roman" panose="02020603050405020304" pitchFamily="18" charset="0"/>
                <a:cs typeface="Times New Roman" panose="02020603050405020304" pitchFamily="18" charset="0"/>
              </a:rPr>
              <a:t>thành đối tượng giống trong thực tế cuộc sống. </a:t>
            </a:r>
            <a:endParaRPr lang="en-US" sz="2800" dirty="0" smtClean="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vi-VN" sz="2800" dirty="0" smtClean="0">
                <a:latin typeface="Times New Roman" panose="02020603050405020304" pitchFamily="18" charset="0"/>
                <a:cs typeface="Times New Roman" panose="02020603050405020304" pitchFamily="18" charset="0"/>
              </a:rPr>
              <a:t>Khi </a:t>
            </a:r>
            <a:r>
              <a:rPr lang="vi-VN" sz="2800" dirty="0">
                <a:latin typeface="Times New Roman" panose="02020603050405020304" pitchFamily="18" charset="0"/>
                <a:cs typeface="Times New Roman" panose="02020603050405020304" pitchFamily="18" charset="0"/>
              </a:rPr>
              <a:t>lập trình OOP, chúng ta sẽ định nghĩa các lớp (class) để gom (mô hình) các đối tượng thực tế.</a:t>
            </a:r>
            <a:endParaRPr lang="fr-FR"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306451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637291"/>
            <a:chOff x="3129129" y="1121776"/>
            <a:chExt cx="5933741" cy="1171624"/>
          </a:xfrm>
        </p:grpSpPr>
        <p:sp>
          <p:nvSpPr>
            <p:cNvPr id="3" name="圆角矩形 2"/>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4" name="圆角矩形 3"/>
            <p:cNvSpPr/>
            <p:nvPr/>
          </p:nvSpPr>
          <p:spPr>
            <a:xfrm>
              <a:off x="3289330" y="1253414"/>
              <a:ext cx="5613340" cy="908350"/>
            </a:xfrm>
            <a:prstGeom prst="roundRect">
              <a:avLst>
                <a:gd name="adj" fmla="val 50000"/>
              </a:avLst>
            </a:prstGeom>
            <a:gradFill>
              <a:gsLst>
                <a:gs pos="0">
                  <a:srgbClr val="663A77"/>
                </a:gs>
                <a:gs pos="100000">
                  <a:srgbClr val="A26CB8"/>
                </a:gs>
              </a:gsLst>
              <a:lin ang="0" scaled="0"/>
            </a:gradFill>
            <a:ln w="19050">
              <a:gradFill flip="none" rotWithShape="1">
                <a:gsLst>
                  <a:gs pos="0">
                    <a:srgbClr val="A26CB8"/>
                  </a:gs>
                  <a:gs pos="100000">
                    <a:srgbClr val="663A77"/>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Tính</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Đóng</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Gói</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Và</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Đa</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Hình</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Trong </a:t>
              </a:r>
              <a:r>
                <a:rPr lang="en-US" altLang="zh-CN" sz="2800" b="1" dirty="0"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OOP</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6" name="组合 5"/>
          <p:cNvGrpSpPr/>
          <p:nvPr/>
        </p:nvGrpSpPr>
        <p:grpSpPr>
          <a:xfrm>
            <a:off x="161716" y="-59386"/>
            <a:ext cx="979566" cy="1021912"/>
            <a:chOff x="3222820" y="1148080"/>
            <a:chExt cx="1484216" cy="1750177"/>
          </a:xfrm>
        </p:grpSpPr>
        <p:grpSp>
          <p:nvGrpSpPr>
            <p:cNvPr id="10" name="组合 9"/>
            <p:cNvGrpSpPr/>
            <p:nvPr/>
          </p:nvGrpSpPr>
          <p:grpSpPr>
            <a:xfrm>
              <a:off x="3420363" y="1295115"/>
              <a:ext cx="1286673" cy="1603142"/>
              <a:chOff x="7380501" y="2927402"/>
              <a:chExt cx="2311887" cy="2880512"/>
            </a:xfrm>
          </p:grpSpPr>
          <p:sp>
            <p:nvSpPr>
              <p:cNvPr id="12"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3" name="椭圆 12"/>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4" name="椭圆 13"/>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1" name="椭圆 10"/>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dirty="0" smtClean="0">
                  <a:solidFill>
                    <a:srgbClr val="663A77"/>
                  </a:solidFill>
                  <a:latin typeface="Impact" panose="020B0806030902050204" pitchFamily="34" charset="0"/>
                </a:rPr>
                <a:t>04</a:t>
              </a:r>
              <a:endParaRPr lang="zh-CN" altLang="en-US" sz="2500" dirty="0">
                <a:solidFill>
                  <a:srgbClr val="663A77"/>
                </a:solidFill>
                <a:latin typeface="Impact" panose="020B0806030902050204" pitchFamily="34" charset="0"/>
              </a:endParaRPr>
            </a:p>
          </p:txBody>
        </p:sp>
      </p:grpSp>
      <p:sp>
        <p:nvSpPr>
          <p:cNvPr id="9" name="TextBox 8"/>
          <p:cNvSpPr txBox="1"/>
          <p:nvPr/>
        </p:nvSpPr>
        <p:spPr>
          <a:xfrm>
            <a:off x="-47662" y="1219551"/>
            <a:ext cx="8944791" cy="3108543"/>
          </a:xfrm>
          <a:prstGeom prst="rect">
            <a:avLst/>
          </a:prstGeom>
          <a:noFill/>
        </p:spPr>
        <p:txBody>
          <a:bodyPr wrap="square" rtlCol="0">
            <a:spAutoFit/>
          </a:bodyPr>
          <a:lstStyle/>
          <a:p>
            <a:pPr marL="457200" indent="-457200">
              <a:buFont typeface="Wingdings" panose="05000000000000000000" pitchFamily="2" charset="2"/>
              <a:buChar char="Ø"/>
            </a:pPr>
            <a:r>
              <a:rPr lang="vi-VN" sz="2800" dirty="0">
                <a:latin typeface="+mj-lt"/>
              </a:rPr>
              <a:t>Khi một tác </a:t>
            </a:r>
            <a:r>
              <a:rPr lang="vi-VN" sz="2800" dirty="0" smtClean="0">
                <a:latin typeface="+mj-lt"/>
              </a:rPr>
              <a:t>vụ</a:t>
            </a:r>
            <a:r>
              <a:rPr lang="en-US" sz="2800" dirty="0" smtClean="0">
                <a:latin typeface="Times New Roman" panose="02020603050405020304" pitchFamily="18" charset="0"/>
                <a:cs typeface="Times New Roman" panose="02020603050405020304" pitchFamily="18" charset="0"/>
              </a:rPr>
              <a:t>/</a:t>
            </a:r>
            <a:r>
              <a:rPr lang="en-US" sz="2800" dirty="0" err="1" smtClean="0">
                <a:latin typeface="Times New Roman" panose="02020603050405020304" pitchFamily="18" charset="0"/>
                <a:cs typeface="Times New Roman" panose="02020603050405020304" pitchFamily="18" charset="0"/>
              </a:rPr>
              <a:t>hành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động</a:t>
            </a:r>
            <a:r>
              <a:rPr lang="en-US" sz="2800" dirty="0" smtClean="0">
                <a:latin typeface="Times New Roman" panose="02020603050405020304" pitchFamily="18" charset="0"/>
                <a:cs typeface="Times New Roman" panose="02020603050405020304" pitchFamily="18" charset="0"/>
              </a:rPr>
              <a:t>(Method)</a:t>
            </a:r>
            <a:r>
              <a:rPr lang="vi-VN" sz="2800" dirty="0" smtClean="0">
                <a:latin typeface="Times New Roman" panose="02020603050405020304" pitchFamily="18" charset="0"/>
                <a:cs typeface="Times New Roman" panose="02020603050405020304" pitchFamily="18" charset="0"/>
              </a:rPr>
              <a:t> </a:t>
            </a:r>
            <a:r>
              <a:rPr lang="vi-VN" sz="2800" dirty="0">
                <a:latin typeface="+mj-lt"/>
              </a:rPr>
              <a:t>được thực hiện theo nhiều cách khác nhau được gọi là tính đa hình</a:t>
            </a:r>
            <a:r>
              <a:rPr lang="vi-VN" sz="2800" dirty="0" smtClean="0">
                <a:latin typeface="+mj-lt"/>
              </a:rPr>
              <a:t>.</a:t>
            </a:r>
            <a:endParaRPr lang="en-US" sz="2800" dirty="0" smtClean="0">
              <a:latin typeface="+mj-lt"/>
            </a:endParaRPr>
          </a:p>
          <a:p>
            <a:pPr marL="457200" indent="-457200">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Trong Java, </a:t>
            </a:r>
            <a:r>
              <a:rPr lang="en-US" sz="2800" dirty="0" err="1" smtClean="0">
                <a:latin typeface="Times New Roman" panose="02020603050405020304" pitchFamily="18" charset="0"/>
                <a:cs typeface="Times New Roman" panose="02020603050405020304" pitchFamily="18" charset="0"/>
              </a:rPr>
              <a:t>tính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hình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thể</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hiện</a:t>
            </a:r>
            <a:r>
              <a:rPr lang="en-US" sz="2800" dirty="0" smtClean="0">
                <a:latin typeface="Times New Roman" panose="02020603050405020304" pitchFamily="18" charset="0"/>
                <a:cs typeface="Times New Roman" panose="02020603050405020304" pitchFamily="18" charset="0"/>
              </a:rPr>
              <a:t> qua 2 </a:t>
            </a:r>
            <a:r>
              <a:rPr lang="en-US" sz="2800" dirty="0" err="1" smtClean="0">
                <a:latin typeface="Times New Roman" panose="02020603050405020304" pitchFamily="18" charset="0"/>
                <a:cs typeface="Times New Roman" panose="02020603050405020304" pitchFamily="18" charset="0"/>
              </a:rPr>
              <a:t>kỹ</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thuật</a:t>
            </a:r>
            <a:r>
              <a:rPr lang="en-US" sz="2800" dirty="0" smtClean="0">
                <a:latin typeface="Times New Roman" panose="02020603050405020304" pitchFamily="18" charset="0"/>
                <a:cs typeface="Times New Roman" panose="02020603050405020304" pitchFamily="18" charset="0"/>
              </a:rPr>
              <a:t>:</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1.	@Override (Annotation) - </a:t>
            </a:r>
            <a:r>
              <a:rPr lang="en-US" sz="2800" dirty="0" err="1" smtClean="0">
                <a:latin typeface="Times New Roman" panose="02020603050405020304" pitchFamily="18" charset="0"/>
                <a:cs typeface="Times New Roman" panose="02020603050405020304" pitchFamily="18" charset="0"/>
              </a:rPr>
              <a:t>Ghi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đè</a:t>
            </a:r>
            <a:r>
              <a:rPr lang="en-US" sz="2800" dirty="0" smtClean="0">
                <a:latin typeface="Times New Roman" panose="02020603050405020304" pitchFamily="18" charset="0"/>
                <a:cs typeface="Times New Roman" panose="02020603050405020304" pitchFamily="18" charset="0"/>
              </a:rPr>
              <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2.	Overloading – </a:t>
            </a:r>
            <a:r>
              <a:rPr lang="en-US" sz="2800" dirty="0" err="1" smtClean="0">
                <a:latin typeface="Times New Roman" panose="02020603050405020304" pitchFamily="18" charset="0"/>
                <a:cs typeface="Times New Roman" panose="02020603050405020304" pitchFamily="18" charset="0"/>
              </a:rPr>
              <a:t>Nạp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chồng</a:t>
            </a:r>
            <a:r>
              <a:rPr lang="en-US" sz="2800" dirty="0" smtClean="0">
                <a:latin typeface="Times New Roman" panose="02020603050405020304" pitchFamily="18" charset="0"/>
                <a:cs typeface="Times New Roman" panose="02020603050405020304" pitchFamily="18" charset="0"/>
              </a:rPr>
              <a:t>			</a:t>
            </a:r>
          </a:p>
          <a:p>
            <a:pPr marL="457200" indent="-457200">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endParaRPr lang="en-US" sz="2800" dirty="0" smtClean="0">
              <a:latin typeface="Times New Roman" panose="02020603050405020304" pitchFamily="18" charset="0"/>
              <a:cs typeface="Times New Roman" panose="02020603050405020304" pitchFamily="18" charset="0"/>
            </a:endParaRPr>
          </a:p>
        </p:txBody>
      </p:sp>
      <p:sp>
        <p:nvSpPr>
          <p:cNvPr id="15" name="Pentagon 14"/>
          <p:cNvSpPr/>
          <p:nvPr/>
        </p:nvSpPr>
        <p:spPr>
          <a:xfrm>
            <a:off x="161716" y="727505"/>
            <a:ext cx="5885795" cy="503315"/>
          </a:xfrm>
          <a:prstGeom prst="homePlate">
            <a:avLst/>
          </a:prstGeom>
          <a:solidFill>
            <a:schemeClr val="accent1">
              <a:lumMod val="5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smtClean="0">
                <a:latin typeface="Times New Roman" panose="02020603050405020304" pitchFamily="18" charset="0"/>
                <a:cs typeface="Times New Roman" panose="02020603050405020304" pitchFamily="18" charset="0"/>
              </a:rPr>
              <a:t>3.	</a:t>
            </a:r>
            <a:r>
              <a:rPr lang="en-US" sz="2800" b="1" dirty="0" err="1" smtClean="0">
                <a:latin typeface="Times New Roman" panose="02020603050405020304" pitchFamily="18" charset="0"/>
                <a:cs typeface="Times New Roman" panose="02020603050405020304" pitchFamily="18" charset="0"/>
              </a:rPr>
              <a:t>Tính</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Đa</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Hình</a:t>
            </a:r>
            <a:r>
              <a:rPr lang="en-US" sz="2800" b="1" dirty="0" smtClean="0">
                <a:latin typeface="Times New Roman" panose="02020603050405020304" pitchFamily="18" charset="0"/>
                <a:cs typeface="Times New Roman" panose="02020603050405020304" pitchFamily="18" charset="0"/>
              </a:rPr>
              <a:t> (Polymorphism</a:t>
            </a:r>
            <a:r>
              <a:rPr lang="en-US" sz="28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1349831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637291"/>
            <a:chOff x="3129129" y="1121776"/>
            <a:chExt cx="5933741" cy="1171624"/>
          </a:xfrm>
        </p:grpSpPr>
        <p:sp>
          <p:nvSpPr>
            <p:cNvPr id="3" name="圆角矩形 2"/>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4" name="圆角矩形 3"/>
            <p:cNvSpPr/>
            <p:nvPr/>
          </p:nvSpPr>
          <p:spPr>
            <a:xfrm>
              <a:off x="3289330" y="1253414"/>
              <a:ext cx="5613340" cy="908350"/>
            </a:xfrm>
            <a:prstGeom prst="roundRect">
              <a:avLst>
                <a:gd name="adj" fmla="val 50000"/>
              </a:avLst>
            </a:prstGeom>
            <a:gradFill>
              <a:gsLst>
                <a:gs pos="0">
                  <a:srgbClr val="663A77"/>
                </a:gs>
                <a:gs pos="100000">
                  <a:srgbClr val="A26CB8"/>
                </a:gs>
              </a:gsLst>
              <a:lin ang="0" scaled="0"/>
            </a:gradFill>
            <a:ln w="19050">
              <a:gradFill flip="none" rotWithShape="1">
                <a:gsLst>
                  <a:gs pos="0">
                    <a:srgbClr val="A26CB8"/>
                  </a:gs>
                  <a:gs pos="100000">
                    <a:srgbClr val="663A77"/>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Tính</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Đóng</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Gói</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Và</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Đa</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Hình</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Trong </a:t>
              </a:r>
              <a:r>
                <a:rPr lang="en-US" altLang="zh-CN" sz="2800" b="1" dirty="0"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OOP</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6" name="组合 5"/>
          <p:cNvGrpSpPr/>
          <p:nvPr/>
        </p:nvGrpSpPr>
        <p:grpSpPr>
          <a:xfrm>
            <a:off x="161716" y="-59386"/>
            <a:ext cx="979566" cy="1021912"/>
            <a:chOff x="3222820" y="1148080"/>
            <a:chExt cx="1484216" cy="1750177"/>
          </a:xfrm>
        </p:grpSpPr>
        <p:grpSp>
          <p:nvGrpSpPr>
            <p:cNvPr id="10" name="组合 9"/>
            <p:cNvGrpSpPr/>
            <p:nvPr/>
          </p:nvGrpSpPr>
          <p:grpSpPr>
            <a:xfrm>
              <a:off x="3420363" y="1295115"/>
              <a:ext cx="1286673" cy="1603142"/>
              <a:chOff x="7380501" y="2927402"/>
              <a:chExt cx="2311887" cy="2880512"/>
            </a:xfrm>
          </p:grpSpPr>
          <p:sp>
            <p:nvSpPr>
              <p:cNvPr id="12"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3" name="椭圆 12"/>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4" name="椭圆 13"/>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1" name="椭圆 10"/>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dirty="0" smtClean="0">
                  <a:solidFill>
                    <a:srgbClr val="663A77"/>
                  </a:solidFill>
                  <a:latin typeface="Impact" panose="020B0806030902050204" pitchFamily="34" charset="0"/>
                </a:rPr>
                <a:t>04</a:t>
              </a:r>
              <a:endParaRPr lang="zh-CN" altLang="en-US" sz="2500" dirty="0">
                <a:solidFill>
                  <a:srgbClr val="663A77"/>
                </a:solidFill>
                <a:latin typeface="Impact" panose="020B0806030902050204" pitchFamily="34" charset="0"/>
              </a:endParaRPr>
            </a:p>
          </p:txBody>
        </p:sp>
      </p:grpSp>
      <p:sp>
        <p:nvSpPr>
          <p:cNvPr id="9" name="TextBox 8"/>
          <p:cNvSpPr txBox="1"/>
          <p:nvPr/>
        </p:nvSpPr>
        <p:spPr>
          <a:xfrm>
            <a:off x="-47662" y="1219551"/>
            <a:ext cx="8944791" cy="3539430"/>
          </a:xfrm>
          <a:prstGeom prst="rect">
            <a:avLst/>
          </a:prstGeom>
          <a:noFill/>
        </p:spPr>
        <p:txBody>
          <a:bodyPr wrap="square" rtlCol="0">
            <a:spAutoFit/>
          </a:bodyPr>
          <a:lstStyle/>
          <a:p>
            <a:pPr marL="514350" indent="-514350">
              <a:buAutoNum type="arabicPeriod"/>
            </a:pPr>
            <a:r>
              <a:rPr lang="en-US" sz="2800" b="1" dirty="0" smtClean="0">
                <a:latin typeface="Times New Roman" panose="02020603050405020304" pitchFamily="18" charset="0"/>
                <a:cs typeface="Times New Roman" panose="02020603050405020304" pitchFamily="18" charset="0"/>
              </a:rPr>
              <a:t>@Override (Annotation : </a:t>
            </a:r>
            <a:r>
              <a:rPr lang="en-US" sz="2800" b="1" dirty="0" err="1" smtClean="0">
                <a:latin typeface="Times New Roman" panose="02020603050405020304" pitchFamily="18" charset="0"/>
                <a:cs typeface="Times New Roman" panose="02020603050405020304" pitchFamily="18" charset="0"/>
              </a:rPr>
              <a:t>chú</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thích</a:t>
            </a:r>
            <a:r>
              <a:rPr lang="en-US" sz="2800" b="1" dirty="0" smtClean="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ü"/>
            </a:pPr>
            <a:r>
              <a:rPr lang="en-US" sz="2800" dirty="0" err="1" smtClean="0">
                <a:latin typeface="Times New Roman" panose="02020603050405020304" pitchFamily="18" charset="0"/>
                <a:cs typeface="Times New Roman" panose="02020603050405020304" pitchFamily="18" charset="0"/>
              </a:rPr>
              <a:t>Ghi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đè</a:t>
            </a:r>
            <a:r>
              <a:rPr lang="en-US" sz="2800" dirty="0" smtClean="0">
                <a:latin typeface="Times New Roman" panose="02020603050405020304" pitchFamily="18" charset="0"/>
                <a:cs typeface="Times New Roman" panose="02020603050405020304" pitchFamily="18" charset="0"/>
              </a:rPr>
              <a:t> </a:t>
            </a:r>
            <a:r>
              <a:rPr lang="vi-VN" sz="2800" b="1" dirty="0" smtClean="0">
                <a:latin typeface="Times New Roman" panose="02020603050405020304" pitchFamily="18" charset="0"/>
                <a:cs typeface="Times New Roman" panose="02020603050405020304" pitchFamily="18" charset="0"/>
              </a:rPr>
              <a:t>là </a:t>
            </a:r>
            <a:r>
              <a:rPr lang="vi-VN" sz="2800" b="1" dirty="0">
                <a:latin typeface="Times New Roman" panose="02020603050405020304" pitchFamily="18" charset="0"/>
                <a:cs typeface="Times New Roman" panose="02020603050405020304" pitchFamily="18" charset="0"/>
              </a:rPr>
              <a:t>hai phương thức cùng tên</a:t>
            </a:r>
            <a:r>
              <a:rPr lang="vi-VN" sz="2800" dirty="0">
                <a:latin typeface="Times New Roman" panose="02020603050405020304" pitchFamily="18" charset="0"/>
                <a:cs typeface="Times New Roman" panose="02020603050405020304" pitchFamily="18" charset="0"/>
              </a:rPr>
              <a:t>, </a:t>
            </a:r>
            <a:r>
              <a:rPr lang="vi-VN" sz="2800" b="1" dirty="0">
                <a:latin typeface="Times New Roman" panose="02020603050405020304" pitchFamily="18" charset="0"/>
                <a:cs typeface="Times New Roman" panose="02020603050405020304" pitchFamily="18" charset="0"/>
              </a:rPr>
              <a:t>cùng tham số</a:t>
            </a:r>
            <a:r>
              <a:rPr lang="vi-VN" sz="2800" dirty="0">
                <a:latin typeface="Times New Roman" panose="02020603050405020304" pitchFamily="18" charset="0"/>
                <a:cs typeface="Times New Roman" panose="02020603050405020304" pitchFamily="18" charset="0"/>
              </a:rPr>
              <a:t>, </a:t>
            </a:r>
            <a:r>
              <a:rPr lang="vi-VN" sz="2800" b="1" dirty="0" smtClean="0">
                <a:latin typeface="Times New Roman" panose="02020603050405020304" pitchFamily="18" charset="0"/>
                <a:cs typeface="Times New Roman" panose="02020603050405020304" pitchFamily="18" charset="0"/>
              </a:rPr>
              <a:t>cùng kiểu trả về</a:t>
            </a:r>
            <a:r>
              <a:rPr lang="en-US" sz="2800" b="1" dirty="0" smtClean="0">
                <a:latin typeface="Times New Roman" panose="02020603050405020304" pitchFamily="18" charset="0"/>
                <a:cs typeface="Times New Roman" panose="02020603050405020304" pitchFamily="18" charset="0"/>
              </a:rPr>
              <a:t>(</a:t>
            </a:r>
            <a:r>
              <a:rPr lang="en-US" sz="2800" b="1" dirty="0" err="1" smtClean="0">
                <a:latin typeface="Times New Roman" panose="02020603050405020304" pitchFamily="18" charset="0"/>
                <a:cs typeface="Times New Roman" panose="02020603050405020304" pitchFamily="18" charset="0"/>
              </a:rPr>
              <a:t>Trùng</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nhau</a:t>
            </a:r>
            <a:r>
              <a:rPr lang="en-US" sz="2800" b="1" dirty="0" smtClean="0">
                <a:latin typeface="Times New Roman" panose="02020603050405020304" pitchFamily="18" charset="0"/>
                <a:cs typeface="Times New Roman" panose="02020603050405020304" pitchFamily="18" charset="0"/>
              </a:rPr>
              <a:t>)</a:t>
            </a:r>
            <a:r>
              <a:rPr lang="vi-VN" sz="2800" dirty="0" smtClean="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nhưng thằng con viết lại và dùng theo cách của </a:t>
            </a:r>
            <a:r>
              <a:rPr lang="vi-VN" sz="2800" dirty="0" smtClean="0">
                <a:latin typeface="Times New Roman" panose="02020603050405020304" pitchFamily="18" charset="0"/>
                <a:cs typeface="Times New Roman" panose="02020603050405020304" pitchFamily="18" charset="0"/>
              </a:rPr>
              <a:t>nó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bằng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dùng</a:t>
            </a:r>
            <a:r>
              <a:rPr lang="en-US" sz="2800" dirty="0" smtClean="0">
                <a:latin typeface="Times New Roman" panose="02020603050405020304" pitchFamily="18" charset="0"/>
                <a:cs typeface="Times New Roman" panose="02020603050405020304" pitchFamily="18" charset="0"/>
              </a:rPr>
              <a:t> @Override ở </a:t>
            </a:r>
            <a:r>
              <a:rPr lang="en-US" sz="2800" dirty="0" err="1" smtClean="0">
                <a:latin typeface="Times New Roman" panose="02020603050405020304" pitchFamily="18" charset="0"/>
                <a:cs typeface="Times New Roman" panose="02020603050405020304" pitchFamily="18" charset="0"/>
              </a:rPr>
              <a:t>đầu</a:t>
            </a:r>
            <a:r>
              <a:rPr lang="en-US" sz="2800" dirty="0" smtClean="0">
                <a:latin typeface="Times New Roman" panose="02020603050405020304" pitchFamily="18" charset="0"/>
                <a:cs typeface="Times New Roman" panose="02020603050405020304" pitchFamily="18" charset="0"/>
              </a:rPr>
              <a:t> method.</a:t>
            </a:r>
          </a:p>
          <a:p>
            <a:pPr marL="457200" indent="-457200">
              <a:buFont typeface="Wingdings" panose="05000000000000000000" pitchFamily="2" charset="2"/>
              <a:buChar char="ü"/>
            </a:pPr>
            <a:r>
              <a:rPr lang="vi-VN" sz="2800" dirty="0" smtClean="0">
                <a:latin typeface="Times New Roman" panose="02020603050405020304" pitchFamily="18" charset="0"/>
                <a:cs typeface="Times New Roman" panose="02020603050405020304" pitchFamily="18" charset="0"/>
              </a:rPr>
              <a:t>Khi </a:t>
            </a:r>
            <a:r>
              <a:rPr lang="vi-VN" sz="2800" dirty="0">
                <a:latin typeface="Times New Roman" panose="02020603050405020304" pitchFamily="18" charset="0"/>
                <a:cs typeface="Times New Roman" panose="02020603050405020304" pitchFamily="18" charset="0"/>
              </a:rPr>
              <a:t>dùng override, lúc thực thi, nếu lớp Con không có phương thức riêng, phương thức của lớp Cha sẽ được gọi, ngược lại nếu có, phương thức của lớp Con được gọi</a:t>
            </a:r>
            <a:r>
              <a:rPr lang="vi-VN" sz="2800" dirty="0" smtClean="0">
                <a:latin typeface="Times New Roman" panose="02020603050405020304" pitchFamily="18" charset="0"/>
                <a:cs typeface="Times New Roman" panose="02020603050405020304" pitchFamily="18" charset="0"/>
              </a:rPr>
              <a:t>.</a:t>
            </a:r>
            <a:r>
              <a:rPr lang="en-US" sz="2800" dirty="0" smtClean="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
        <p:nvSpPr>
          <p:cNvPr id="15" name="Pentagon 14"/>
          <p:cNvSpPr/>
          <p:nvPr/>
        </p:nvSpPr>
        <p:spPr>
          <a:xfrm>
            <a:off x="161716" y="727505"/>
            <a:ext cx="5885795" cy="503315"/>
          </a:xfrm>
          <a:prstGeom prst="homePlate">
            <a:avLst/>
          </a:prstGeom>
          <a:solidFill>
            <a:schemeClr val="accent1">
              <a:lumMod val="5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smtClean="0">
                <a:latin typeface="Times New Roman" panose="02020603050405020304" pitchFamily="18" charset="0"/>
                <a:cs typeface="Times New Roman" panose="02020603050405020304" pitchFamily="18" charset="0"/>
              </a:rPr>
              <a:t>3.	</a:t>
            </a:r>
            <a:r>
              <a:rPr lang="en-US" sz="2800" b="1" dirty="0" err="1" smtClean="0">
                <a:latin typeface="Times New Roman" panose="02020603050405020304" pitchFamily="18" charset="0"/>
                <a:cs typeface="Times New Roman" panose="02020603050405020304" pitchFamily="18" charset="0"/>
              </a:rPr>
              <a:t>Tính</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Đa</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Hình</a:t>
            </a:r>
            <a:r>
              <a:rPr lang="en-US" sz="2800" b="1" dirty="0" smtClean="0">
                <a:latin typeface="Times New Roman" panose="02020603050405020304" pitchFamily="18" charset="0"/>
                <a:cs typeface="Times New Roman" panose="02020603050405020304" pitchFamily="18" charset="0"/>
              </a:rPr>
              <a:t> (Polymorphism</a:t>
            </a:r>
            <a:r>
              <a:rPr lang="en-US" sz="28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33193747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637291"/>
            <a:chOff x="3129129" y="1121776"/>
            <a:chExt cx="5933741" cy="1171624"/>
          </a:xfrm>
        </p:grpSpPr>
        <p:sp>
          <p:nvSpPr>
            <p:cNvPr id="3" name="圆角矩形 2"/>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4" name="圆角矩形 3"/>
            <p:cNvSpPr/>
            <p:nvPr/>
          </p:nvSpPr>
          <p:spPr>
            <a:xfrm>
              <a:off x="3289330" y="1253414"/>
              <a:ext cx="5613340" cy="908350"/>
            </a:xfrm>
            <a:prstGeom prst="roundRect">
              <a:avLst>
                <a:gd name="adj" fmla="val 50000"/>
              </a:avLst>
            </a:prstGeom>
            <a:gradFill>
              <a:gsLst>
                <a:gs pos="0">
                  <a:srgbClr val="663A77"/>
                </a:gs>
                <a:gs pos="100000">
                  <a:srgbClr val="A26CB8"/>
                </a:gs>
              </a:gsLst>
              <a:lin ang="0" scaled="0"/>
            </a:gradFill>
            <a:ln w="19050">
              <a:gradFill flip="none" rotWithShape="1">
                <a:gsLst>
                  <a:gs pos="0">
                    <a:srgbClr val="A26CB8"/>
                  </a:gs>
                  <a:gs pos="100000">
                    <a:srgbClr val="663A77"/>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Tính</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Đóng</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Gói</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Và</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Đa</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Hình</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Trong </a:t>
              </a:r>
              <a:r>
                <a:rPr lang="en-US" altLang="zh-CN" sz="2800" b="1" dirty="0"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OOP</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6" name="组合 5"/>
          <p:cNvGrpSpPr/>
          <p:nvPr/>
        </p:nvGrpSpPr>
        <p:grpSpPr>
          <a:xfrm>
            <a:off x="161716" y="-59386"/>
            <a:ext cx="979566" cy="1021912"/>
            <a:chOff x="3222820" y="1148080"/>
            <a:chExt cx="1484216" cy="1750177"/>
          </a:xfrm>
        </p:grpSpPr>
        <p:grpSp>
          <p:nvGrpSpPr>
            <p:cNvPr id="10" name="组合 9"/>
            <p:cNvGrpSpPr/>
            <p:nvPr/>
          </p:nvGrpSpPr>
          <p:grpSpPr>
            <a:xfrm>
              <a:off x="3420363" y="1295115"/>
              <a:ext cx="1286673" cy="1603142"/>
              <a:chOff x="7380501" y="2927402"/>
              <a:chExt cx="2311887" cy="2880512"/>
            </a:xfrm>
          </p:grpSpPr>
          <p:sp>
            <p:nvSpPr>
              <p:cNvPr id="12"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3" name="椭圆 12"/>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4" name="椭圆 13"/>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1" name="椭圆 10"/>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dirty="0" smtClean="0">
                  <a:solidFill>
                    <a:srgbClr val="663A77"/>
                  </a:solidFill>
                  <a:latin typeface="Impact" panose="020B0806030902050204" pitchFamily="34" charset="0"/>
                </a:rPr>
                <a:t>04</a:t>
              </a:r>
              <a:endParaRPr lang="zh-CN" altLang="en-US" sz="2500" dirty="0">
                <a:solidFill>
                  <a:srgbClr val="663A77"/>
                </a:solidFill>
                <a:latin typeface="Impact" panose="020B0806030902050204" pitchFamily="34" charset="0"/>
              </a:endParaRPr>
            </a:p>
          </p:txBody>
        </p:sp>
      </p:grpSp>
      <p:sp>
        <p:nvSpPr>
          <p:cNvPr id="9" name="TextBox 8"/>
          <p:cNvSpPr txBox="1"/>
          <p:nvPr/>
        </p:nvSpPr>
        <p:spPr>
          <a:xfrm>
            <a:off x="-47662" y="1219551"/>
            <a:ext cx="9116035" cy="3108543"/>
          </a:xfrm>
          <a:prstGeom prst="rect">
            <a:avLst/>
          </a:prstGeom>
          <a:noFill/>
        </p:spPr>
        <p:txBody>
          <a:bodyPr wrap="square" rtlCol="0">
            <a:spAutoFit/>
          </a:bodyPr>
          <a:lstStyle/>
          <a:p>
            <a:pPr marL="514350" indent="-514350">
              <a:buAutoNum type="arabicPeriod" startAt="2"/>
            </a:pPr>
            <a:r>
              <a:rPr lang="en-US" sz="2800" b="1" dirty="0" smtClean="0">
                <a:latin typeface="Times New Roman" panose="02020603050405020304" pitchFamily="18" charset="0"/>
                <a:cs typeface="Times New Roman" panose="02020603050405020304" pitchFamily="18" charset="0"/>
              </a:rPr>
              <a:t>Overloading(</a:t>
            </a:r>
            <a:r>
              <a:rPr lang="en-US" sz="2800" b="1" dirty="0" err="1" smtClean="0">
                <a:latin typeface="Times New Roman" panose="02020603050405020304" pitchFamily="18" charset="0"/>
                <a:cs typeface="Times New Roman" panose="02020603050405020304" pitchFamily="18" charset="0"/>
              </a:rPr>
              <a:t>Nạp</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chồng</a:t>
            </a:r>
            <a:r>
              <a:rPr lang="en-US" sz="2800" b="1" dirty="0" smtClean="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ü"/>
            </a:pPr>
            <a:r>
              <a:rPr lang="vi-VN" sz="2800" dirty="0">
                <a:latin typeface="Times New Roman" panose="02020603050405020304" pitchFamily="18" charset="0"/>
                <a:cs typeface="Times New Roman" panose="02020603050405020304" pitchFamily="18" charset="0"/>
              </a:rPr>
              <a:t>Đây là khả năng cho phép một lớp có nhiều </a:t>
            </a:r>
            <a:r>
              <a:rPr lang="vi-VN" sz="2800" dirty="0" smtClean="0">
                <a:latin typeface="Times New Roman" panose="02020603050405020304" pitchFamily="18" charset="0"/>
                <a:cs typeface="Times New Roman" panose="02020603050405020304" pitchFamily="18" charset="0"/>
              </a:rPr>
              <a:t>phương </a:t>
            </a:r>
            <a:r>
              <a:rPr lang="vi-VN" sz="2800" dirty="0">
                <a:latin typeface="Times New Roman" panose="02020603050405020304" pitchFamily="18" charset="0"/>
                <a:cs typeface="Times New Roman" panose="02020603050405020304" pitchFamily="18" charset="0"/>
              </a:rPr>
              <a:t>thức cùng tên nhưng với các tham </a:t>
            </a:r>
            <a:r>
              <a:rPr lang="vi-VN" sz="2800" dirty="0" smtClean="0">
                <a:latin typeface="Times New Roman" panose="02020603050405020304" pitchFamily="18" charset="0"/>
                <a:cs typeface="Times New Roman" panose="02020603050405020304" pitchFamily="18" charset="0"/>
              </a:rPr>
              <a:t>số</a:t>
            </a:r>
            <a:r>
              <a:rPr lang="en-US" sz="2800" dirty="0" smtClean="0">
                <a:latin typeface="Times New Roman" panose="02020603050405020304" pitchFamily="18" charset="0"/>
                <a:cs typeface="Times New Roman" panose="02020603050405020304" pitchFamily="18" charset="0"/>
              </a:rPr>
              <a:t>(Parameter)</a:t>
            </a:r>
            <a:r>
              <a:rPr lang="vi-VN" sz="2800" dirty="0" smtClean="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khác nhau về loại cũng như về số lượng. Khi được gọi, dựa </a:t>
            </a:r>
            <a:r>
              <a:rPr lang="vi-VN" sz="2800" dirty="0" smtClean="0">
                <a:latin typeface="Times New Roman" panose="02020603050405020304" pitchFamily="18" charset="0"/>
                <a:cs typeface="Times New Roman" panose="02020603050405020304" pitchFamily="18" charset="0"/>
              </a:rPr>
              <a:t>vào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kiểu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vị</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của</a:t>
            </a:r>
            <a:r>
              <a:rPr lang="vi-VN" sz="2800" dirty="0" smtClean="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tham số truyền vào, phương thức tương ứng sẽ được thực hiện</a:t>
            </a:r>
            <a:r>
              <a:rPr lang="vi-VN" sz="2800" dirty="0" smtClean="0">
                <a:latin typeface="Times New Roman" panose="02020603050405020304" pitchFamily="18" charset="0"/>
                <a:cs typeface="Times New Roman" panose="02020603050405020304" pitchFamily="18" charset="0"/>
              </a:rPr>
              <a:t>.</a:t>
            </a:r>
            <a:endParaRPr lang="en-US" sz="2800" dirty="0" smtClean="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ü"/>
            </a:pPr>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thể</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truyền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Parameter(</a:t>
            </a:r>
            <a:r>
              <a:rPr lang="en-US" sz="2800" dirty="0" err="1" smtClean="0">
                <a:latin typeface="Times New Roman" panose="02020603050405020304" pitchFamily="18" charset="0"/>
                <a:cs typeface="Times New Roman" panose="02020603050405020304" pitchFamily="18" charset="0"/>
              </a:rPr>
              <a:t>tham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số</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đảo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vị</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nhau</a:t>
            </a:r>
            <a:r>
              <a:rPr lang="en-US" sz="2800" dirty="0" smtClean="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
        <p:nvSpPr>
          <p:cNvPr id="15" name="Pentagon 14"/>
          <p:cNvSpPr/>
          <p:nvPr/>
        </p:nvSpPr>
        <p:spPr>
          <a:xfrm>
            <a:off x="161716" y="727505"/>
            <a:ext cx="5885795" cy="503315"/>
          </a:xfrm>
          <a:prstGeom prst="homePlate">
            <a:avLst/>
          </a:prstGeom>
          <a:solidFill>
            <a:schemeClr val="accent1">
              <a:lumMod val="5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smtClean="0">
                <a:latin typeface="Times New Roman" panose="02020603050405020304" pitchFamily="18" charset="0"/>
                <a:cs typeface="Times New Roman" panose="02020603050405020304" pitchFamily="18" charset="0"/>
              </a:rPr>
              <a:t>3.	</a:t>
            </a:r>
            <a:r>
              <a:rPr lang="en-US" sz="2800" b="1" dirty="0" err="1" smtClean="0">
                <a:latin typeface="Times New Roman" panose="02020603050405020304" pitchFamily="18" charset="0"/>
                <a:cs typeface="Times New Roman" panose="02020603050405020304" pitchFamily="18" charset="0"/>
              </a:rPr>
              <a:t>Tính</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Đa</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Hình</a:t>
            </a:r>
            <a:r>
              <a:rPr lang="en-US" sz="2800" b="1" dirty="0" smtClean="0">
                <a:latin typeface="Times New Roman" panose="02020603050405020304" pitchFamily="18" charset="0"/>
                <a:cs typeface="Times New Roman" panose="02020603050405020304" pitchFamily="18" charset="0"/>
              </a:rPr>
              <a:t> (Polymorphism</a:t>
            </a:r>
            <a:r>
              <a:rPr lang="en-US" sz="28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60093151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ỏi - đáp: Lộ trình du học với ngân sách thấ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881" y="282407"/>
            <a:ext cx="7515616" cy="4477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6311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圆角矩形 24"/>
          <p:cNvSpPr/>
          <p:nvPr/>
        </p:nvSpPr>
        <p:spPr>
          <a:xfrm>
            <a:off x="441960" y="1074420"/>
            <a:ext cx="8366760" cy="1089660"/>
          </a:xfrm>
          <a:prstGeom prst="roundRect">
            <a:avLst>
              <a:gd name="adj" fmla="val 42270"/>
            </a:avLst>
          </a:prstGeom>
          <a:solidFill>
            <a:schemeClr val="bg1">
              <a:lumMod val="85000"/>
            </a:schemeClr>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26" name="TextBox 25"/>
          <p:cNvSpPr txBox="1"/>
          <p:nvPr/>
        </p:nvSpPr>
        <p:spPr>
          <a:xfrm>
            <a:off x="1403620" y="1327029"/>
            <a:ext cx="7260507" cy="630942"/>
          </a:xfrm>
          <a:prstGeom prst="rect">
            <a:avLst/>
          </a:prstGeom>
          <a:noFill/>
        </p:spPr>
        <p:txBody>
          <a:bodyPr wrap="square" rtlCol="0">
            <a:spAutoFit/>
          </a:bodyPr>
          <a:lstStyle/>
          <a:p>
            <a:pPr algn="ctr"/>
            <a:r>
              <a:rPr lang="en-US" altLang="zh-CN" sz="3500" b="1">
                <a:solidFill>
                  <a:schemeClr val="tx1">
                    <a:lumMod val="65000"/>
                    <a:lumOff val="35000"/>
                  </a:schemeClr>
                </a:solidFill>
                <a:latin typeface="Times New Roman" panose="02020603050405020304" pitchFamily="18" charset="0"/>
                <a:ea typeface="Microsoft YaHei" panose="020B0503020204020204" pitchFamily="34" charset="-122"/>
                <a:cs typeface="Times New Roman" panose="02020603050405020304" pitchFamily="18" charset="0"/>
              </a:rPr>
              <a:t>THANKS FOR WATCHING!</a:t>
            </a:r>
          </a:p>
        </p:txBody>
      </p:sp>
      <p:grpSp>
        <p:nvGrpSpPr>
          <p:cNvPr id="27" name="组合 26"/>
          <p:cNvGrpSpPr/>
          <p:nvPr/>
        </p:nvGrpSpPr>
        <p:grpSpPr>
          <a:xfrm>
            <a:off x="441960" y="1074420"/>
            <a:ext cx="1322130" cy="1089659"/>
            <a:chOff x="899592" y="2377261"/>
            <a:chExt cx="720079" cy="574619"/>
          </a:xfrm>
          <a:effectLst>
            <a:outerShdw blurRad="50800" dist="38100" dir="2700000" algn="tl" rotWithShape="0">
              <a:prstClr val="black">
                <a:alpha val="40000"/>
              </a:prstClr>
            </a:outerShdw>
          </a:effectLst>
        </p:grpSpPr>
        <p:sp>
          <p:nvSpPr>
            <p:cNvPr id="28" name="圆角矩形 27"/>
            <p:cNvSpPr/>
            <p:nvPr/>
          </p:nvSpPr>
          <p:spPr>
            <a:xfrm>
              <a:off x="899592" y="2377261"/>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9" name="圆角矩形 28"/>
            <p:cNvSpPr/>
            <p:nvPr/>
          </p:nvSpPr>
          <p:spPr>
            <a:xfrm>
              <a:off x="920241" y="2397813"/>
              <a:ext cx="681258" cy="533516"/>
            </a:xfrm>
            <a:prstGeom prst="roundRect">
              <a:avLst>
                <a:gd name="adj" fmla="val 42270"/>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pic>
        <p:nvPicPr>
          <p:cNvPr id="39" name="Picture 2" descr="C:\Users\Administrator\Desktop\手.png"/>
          <p:cNvPicPr>
            <a:picLocks noChangeAspect="1" noChangeArrowheads="1"/>
          </p:cNvPicPr>
          <p:nvPr/>
        </p:nvPicPr>
        <p:blipFill>
          <a:blip r:embed="rId3"/>
          <a:srcRect/>
          <a:stretch>
            <a:fillRect/>
          </a:stretch>
        </p:blipFill>
        <p:spPr bwMode="auto">
          <a:xfrm flipH="1">
            <a:off x="243840" y="1662546"/>
            <a:ext cx="3582057" cy="3480954"/>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27"/>
                                        </p:tgtEl>
                                        <p:attrNameLst>
                                          <p:attrName>style.visibility</p:attrName>
                                        </p:attrNameLst>
                                      </p:cBhvr>
                                      <p:to>
                                        <p:strVal val="visible"/>
                                      </p:to>
                                    </p:set>
                                  </p:childTnLst>
                                </p:cTn>
                              </p:par>
                              <p:par>
                                <p:cTn id="14" presetID="63" presetClass="path" presetSubtype="0" accel="50000" decel="50000" fill="hold" nodeType="withEffect">
                                  <p:stCondLst>
                                    <p:cond delay="0"/>
                                  </p:stCondLst>
                                  <p:childTnLst>
                                    <p:animMotion origin="layout" path="M -0.01546 -0.00154 L 0.63437 0.00309 " pathEditMode="relative" rAng="0" ptsTypes="AA">
                                      <p:cBhvr>
                                        <p:cTn id="15" dur="2000" fill="hold"/>
                                        <p:tgtEl>
                                          <p:spTgt spid="27"/>
                                        </p:tgtEl>
                                        <p:attrNameLst>
                                          <p:attrName>ppt_x</p:attrName>
                                          <p:attrName>ppt_y</p:attrName>
                                        </p:attrNameLst>
                                      </p:cBhvr>
                                      <p:rCtr x="32483" y="216"/>
                                    </p:animMotion>
                                  </p:childTnLst>
                                </p:cTn>
                              </p:par>
                              <p:par>
                                <p:cTn id="16" presetID="22" presetClass="entr" presetSubtype="8" fill="hold" grpId="0" nodeType="withEffect">
                                  <p:stCondLst>
                                    <p:cond delay="250"/>
                                  </p:stCondLst>
                                  <p:childTnLst>
                                    <p:set>
                                      <p:cBhvr>
                                        <p:cTn id="17" dur="1" fill="hold">
                                          <p:stCondLst>
                                            <p:cond delay="0"/>
                                          </p:stCondLst>
                                        </p:cTn>
                                        <p:tgtEl>
                                          <p:spTgt spid="26"/>
                                        </p:tgtEl>
                                        <p:attrNameLst>
                                          <p:attrName>style.visibility</p:attrName>
                                        </p:attrNameLst>
                                      </p:cBhvr>
                                      <p:to>
                                        <p:strVal val="visible"/>
                                      </p:to>
                                    </p:set>
                                    <p:animEffect transition="in" filter="wipe(left)">
                                      <p:cBhvr>
                                        <p:cTn id="18" dur="1750"/>
                                        <p:tgtEl>
                                          <p:spTgt spid="26"/>
                                        </p:tgtEl>
                                      </p:cBhvr>
                                    </p:animEffect>
                                  </p:childTnLst>
                                </p:cTn>
                              </p:par>
                              <p:par>
                                <p:cTn id="19" presetID="1" presetClass="entr" presetSubtype="0"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63" presetClass="path" presetSubtype="0" accel="50000" decel="50000" fill="hold" nodeType="withEffect">
                                  <p:stCondLst>
                                    <p:cond delay="0"/>
                                  </p:stCondLst>
                                  <p:childTnLst>
                                    <p:animMotion origin="layout" path="M 5.55556E-7 2.46914E-7 L 0.6316 2.46914E-7 " pathEditMode="relative" rAng="0" ptsTypes="AA">
                                      <p:cBhvr>
                                        <p:cTn id="22" dur="2000" fill="hold"/>
                                        <p:tgtEl>
                                          <p:spTgt spid="39"/>
                                        </p:tgtEl>
                                        <p:attrNameLst>
                                          <p:attrName>ppt_x</p:attrName>
                                          <p:attrName>ppt_y</p:attrName>
                                        </p:attrNameLst>
                                      </p:cBhvr>
                                      <p:rCtr x="31580" y="0"/>
                                    </p:animMotion>
                                  </p:childTnLst>
                                </p:cTn>
                              </p:par>
                              <p:par>
                                <p:cTn id="23" presetID="42" presetClass="exit" presetSubtype="0" fill="hold" nodeType="withEffect">
                                  <p:stCondLst>
                                    <p:cond delay="0"/>
                                  </p:stCondLst>
                                  <p:childTnLst>
                                    <p:animEffect transition="out" filter="fade">
                                      <p:cBhvr>
                                        <p:cTn id="24" dur="1000"/>
                                        <p:tgtEl>
                                          <p:spTgt spid="39"/>
                                        </p:tgtEl>
                                      </p:cBhvr>
                                    </p:animEffect>
                                    <p:anim calcmode="lin" valueType="num">
                                      <p:cBhvr>
                                        <p:cTn id="25" dur="1000"/>
                                        <p:tgtEl>
                                          <p:spTgt spid="39"/>
                                        </p:tgtEl>
                                        <p:attrNameLst>
                                          <p:attrName>ppt_x</p:attrName>
                                        </p:attrNameLst>
                                      </p:cBhvr>
                                      <p:tavLst>
                                        <p:tav tm="0">
                                          <p:val>
                                            <p:strVal val="ppt_x"/>
                                          </p:val>
                                        </p:tav>
                                        <p:tav tm="100000">
                                          <p:val>
                                            <p:strVal val="ppt_x"/>
                                          </p:val>
                                        </p:tav>
                                      </p:tavLst>
                                    </p:anim>
                                    <p:anim calcmode="lin" valueType="num">
                                      <p:cBhvr>
                                        <p:cTn id="26" dur="1000"/>
                                        <p:tgtEl>
                                          <p:spTgt spid="39"/>
                                        </p:tgtEl>
                                        <p:attrNameLst>
                                          <p:attrName>ppt_y</p:attrName>
                                        </p:attrNameLst>
                                      </p:cBhvr>
                                      <p:tavLst>
                                        <p:tav tm="0">
                                          <p:val>
                                            <p:strVal val="ppt_y"/>
                                          </p:val>
                                        </p:tav>
                                        <p:tav tm="100000">
                                          <p:val>
                                            <p:strVal val="ppt_y+.1"/>
                                          </p:val>
                                        </p:tav>
                                      </p:tavLst>
                                    </p:anim>
                                    <p:set>
                                      <p:cBhvr>
                                        <p:cTn id="27" dur="1" fill="hold">
                                          <p:stCondLst>
                                            <p:cond delay="999"/>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F6886A-2D30-425E-BCBE-1EC3AE47F8B1}"/>
              </a:ext>
            </a:extLst>
          </p:cNvPr>
          <p:cNvSpPr txBox="1"/>
          <p:nvPr/>
        </p:nvSpPr>
        <p:spPr>
          <a:xfrm>
            <a:off x="0" y="606457"/>
            <a:ext cx="9219627" cy="4493538"/>
          </a:xfrm>
          <a:prstGeom prst="rect">
            <a:avLst/>
          </a:prstGeom>
          <a:noFill/>
        </p:spPr>
        <p:txBody>
          <a:bodyPr wrap="square" rtlCol="0">
            <a:spAutoFit/>
          </a:bodyPr>
          <a:lstStyle/>
          <a:p>
            <a:r>
              <a:rPr lang="fr-FR" sz="2600" b="1" dirty="0" err="1">
                <a:latin typeface="Times New Roman" panose="02020603050405020304" pitchFamily="18" charset="0"/>
                <a:cs typeface="Times New Roman" panose="02020603050405020304" pitchFamily="18" charset="0"/>
              </a:rPr>
              <a:t>Đ</a:t>
            </a:r>
            <a:r>
              <a:rPr lang="fr-FR" sz="2600" b="1" dirty="0" err="1" smtClean="0">
                <a:latin typeface="Times New Roman" panose="02020603050405020304" pitchFamily="18" charset="0"/>
                <a:cs typeface="Times New Roman" panose="02020603050405020304" pitchFamily="18" charset="0"/>
              </a:rPr>
              <a:t>ối</a:t>
            </a:r>
            <a:r>
              <a:rPr lang="fr-FR" sz="2600" b="1" dirty="0" smtClean="0">
                <a:latin typeface="Times New Roman" panose="02020603050405020304" pitchFamily="18" charset="0"/>
                <a:cs typeface="Times New Roman" panose="02020603050405020304" pitchFamily="18" charset="0"/>
              </a:rPr>
              <a:t> </a:t>
            </a:r>
            <a:r>
              <a:rPr lang="fr-FR" sz="2600" b="1" dirty="0" err="1" smtClean="0">
                <a:latin typeface="Times New Roman" panose="02020603050405020304" pitchFamily="18" charset="0"/>
                <a:cs typeface="Times New Roman" panose="02020603050405020304" pitchFamily="18" charset="0"/>
              </a:rPr>
              <a:t>tượng</a:t>
            </a:r>
            <a:r>
              <a:rPr lang="fr-FR" sz="2600" b="1" dirty="0" smtClean="0">
                <a:latin typeface="Times New Roman" panose="02020603050405020304" pitchFamily="18" charset="0"/>
                <a:cs typeface="Times New Roman" panose="02020603050405020304" pitchFamily="18" charset="0"/>
              </a:rPr>
              <a:t>(Object) là </a:t>
            </a:r>
            <a:r>
              <a:rPr lang="fr-FR" sz="2600" b="1" dirty="0" err="1" smtClean="0">
                <a:latin typeface="Times New Roman" panose="02020603050405020304" pitchFamily="18" charset="0"/>
                <a:cs typeface="Times New Roman" panose="02020603050405020304" pitchFamily="18" charset="0"/>
              </a:rPr>
              <a:t>gì</a:t>
            </a:r>
            <a:r>
              <a:rPr lang="fr-FR" sz="2600" b="1" dirty="0" smtClean="0">
                <a:latin typeface="Times New Roman" panose="02020603050405020304" pitchFamily="18" charset="0"/>
                <a:cs typeface="Times New Roman" panose="02020603050405020304" pitchFamily="18" charset="0"/>
              </a:rPr>
              <a:t> ?:</a:t>
            </a:r>
          </a:p>
          <a:p>
            <a:pPr marL="457200" indent="-457200">
              <a:buFont typeface="Wingdings" panose="05000000000000000000" pitchFamily="2" charset="2"/>
              <a:buChar char="Ø"/>
            </a:pPr>
            <a:r>
              <a:rPr lang="en-US" sz="2600" b="1" dirty="0" err="1" smtClean="0">
                <a:latin typeface="Times New Roman" panose="02020603050405020304" pitchFamily="18" charset="0"/>
                <a:cs typeface="Times New Roman" panose="02020603050405020304" pitchFamily="18" charset="0"/>
              </a:rPr>
              <a:t>Đối</a:t>
            </a:r>
            <a:r>
              <a:rPr lang="en-US" sz="2600" b="1" dirty="0" smtClean="0">
                <a:latin typeface="Times New Roman" panose="02020603050405020304" pitchFamily="18" charset="0"/>
                <a:cs typeface="Times New Roman" panose="02020603050405020304" pitchFamily="18" charset="0"/>
              </a:rPr>
              <a:t> </a:t>
            </a:r>
            <a:r>
              <a:rPr lang="en-US" sz="2600" b="1" dirty="0" err="1" smtClean="0">
                <a:latin typeface="Times New Roman" panose="02020603050405020304" pitchFamily="18" charset="0"/>
                <a:cs typeface="Times New Roman" panose="02020603050405020304" pitchFamily="18" charset="0"/>
              </a:rPr>
              <a:t>tượng</a:t>
            </a:r>
            <a:r>
              <a:rPr lang="en-US" sz="2600" b="1" dirty="0" smtClean="0">
                <a:latin typeface="Times New Roman" panose="02020603050405020304" pitchFamily="18" charset="0"/>
                <a:cs typeface="Times New Roman" panose="02020603050405020304" pitchFamily="18" charset="0"/>
              </a:rPr>
              <a:t>(Object) </a:t>
            </a:r>
            <a:r>
              <a:rPr lang="en-US" sz="2600" dirty="0" err="1" smtClean="0">
                <a:latin typeface="Times New Roman" panose="02020603050405020304" pitchFamily="18" charset="0"/>
                <a:cs typeface="Times New Roman" panose="02020603050405020304" pitchFamily="18" charset="0"/>
              </a:rPr>
              <a:t>là</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các</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thực</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thể</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đối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tượng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trong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cuộc</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sống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thực</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tế</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của</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chúng</a:t>
            </a:r>
            <a:r>
              <a:rPr lang="en-US" sz="2600" dirty="0" smtClean="0">
                <a:latin typeface="Times New Roman" panose="02020603050405020304" pitchFamily="18" charset="0"/>
                <a:cs typeface="Times New Roman" panose="02020603050405020304" pitchFamily="18" charset="0"/>
              </a:rPr>
              <a:t> ta. VD: Con </a:t>
            </a:r>
            <a:r>
              <a:rPr lang="en-US" sz="2600" dirty="0" err="1" smtClean="0">
                <a:latin typeface="Times New Roman" panose="02020603050405020304" pitchFamily="18" charset="0"/>
                <a:cs typeface="Times New Roman" panose="02020603050405020304" pitchFamily="18" charset="0"/>
              </a:rPr>
              <a:t>người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động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vật</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cây</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cối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xe</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cộ</a:t>
            </a:r>
            <a:r>
              <a:rPr lang="en-US" sz="2600" dirty="0" smtClean="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Ø"/>
            </a:pPr>
            <a:r>
              <a:rPr lang="vi-VN" sz="2600" dirty="0" smtClean="0">
                <a:latin typeface="Times New Roman" panose="02020603050405020304" pitchFamily="18" charset="0"/>
                <a:cs typeface="Times New Roman" panose="02020603050405020304" pitchFamily="18" charset="0"/>
              </a:rPr>
              <a:t>Một </a:t>
            </a:r>
            <a:r>
              <a:rPr lang="vi-VN" sz="2600" dirty="0">
                <a:latin typeface="Times New Roman" panose="02020603050405020304" pitchFamily="18" charset="0"/>
                <a:cs typeface="Times New Roman" panose="02020603050405020304" pitchFamily="18" charset="0"/>
              </a:rPr>
              <a:t>đối tượng bao gồm 2 thông tin: </a:t>
            </a:r>
            <a:r>
              <a:rPr lang="vi-VN" sz="2600" b="1" dirty="0" smtClean="0">
                <a:latin typeface="Times New Roman" panose="02020603050405020304" pitchFamily="18" charset="0"/>
                <a:cs typeface="Times New Roman" panose="02020603050405020304" pitchFamily="18" charset="0"/>
              </a:rPr>
              <a:t>thuộc</a:t>
            </a:r>
            <a:r>
              <a:rPr lang="en-US" sz="2600" b="1" dirty="0" smtClean="0">
                <a:latin typeface="Times New Roman" panose="02020603050405020304" pitchFamily="18" charset="0"/>
                <a:cs typeface="Times New Roman" panose="02020603050405020304" pitchFamily="18" charset="0"/>
              </a:rPr>
              <a:t> </a:t>
            </a:r>
            <a:r>
              <a:rPr lang="vi-VN" sz="2600" b="1" dirty="0" smtClean="0">
                <a:latin typeface="Times New Roman" panose="02020603050405020304" pitchFamily="18" charset="0"/>
                <a:cs typeface="Times New Roman" panose="02020603050405020304" pitchFamily="18" charset="0"/>
              </a:rPr>
              <a:t>tính</a:t>
            </a:r>
            <a:r>
              <a:rPr lang="vi-VN" sz="2600" dirty="0">
                <a:latin typeface="Times New Roman" panose="02020603050405020304" pitchFamily="18" charset="0"/>
                <a:cs typeface="Times New Roman" panose="02020603050405020304" pitchFamily="18" charset="0"/>
              </a:rPr>
              <a:t> và </a:t>
            </a:r>
            <a:r>
              <a:rPr lang="vi-VN" sz="2600" b="1" dirty="0">
                <a:latin typeface="Times New Roman" panose="02020603050405020304" pitchFamily="18" charset="0"/>
                <a:cs typeface="Times New Roman" panose="02020603050405020304" pitchFamily="18" charset="0"/>
              </a:rPr>
              <a:t>phương thức</a:t>
            </a:r>
            <a:r>
              <a:rPr lang="vi-VN" sz="2600" dirty="0" smtClean="0">
                <a:latin typeface="Times New Roman" panose="02020603050405020304" pitchFamily="18" charset="0"/>
                <a:cs typeface="Times New Roman" panose="02020603050405020304" pitchFamily="18" charset="0"/>
              </a:rPr>
              <a:t>.</a:t>
            </a:r>
            <a:endParaRPr lang="en-US" sz="2600" dirty="0" smtClean="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vi-VN" sz="2600" b="1" dirty="0">
                <a:latin typeface="Times New Roman" panose="02020603050405020304" pitchFamily="18" charset="0"/>
                <a:cs typeface="Times New Roman" panose="02020603050405020304" pitchFamily="18" charset="0"/>
              </a:rPr>
              <a:t>Thuộc </a:t>
            </a:r>
            <a:r>
              <a:rPr lang="vi-VN" sz="2600" b="1" dirty="0" smtClean="0">
                <a:latin typeface="Times New Roman" panose="02020603050405020304" pitchFamily="18" charset="0"/>
                <a:cs typeface="Times New Roman" panose="02020603050405020304" pitchFamily="18" charset="0"/>
              </a:rPr>
              <a:t>tính</a:t>
            </a:r>
            <a:r>
              <a:rPr lang="en-US" sz="2600" b="1" dirty="0" smtClean="0">
                <a:latin typeface="Times New Roman" panose="02020603050405020304" pitchFamily="18" charset="0"/>
                <a:cs typeface="Times New Roman" panose="02020603050405020304" pitchFamily="18" charset="0"/>
              </a:rPr>
              <a:t>(Attribute)</a:t>
            </a:r>
            <a:r>
              <a:rPr lang="vi-VN" sz="2600" b="1" dirty="0">
                <a:latin typeface="Times New Roman" panose="02020603050405020304" pitchFamily="18" charset="0"/>
                <a:cs typeface="Times New Roman" panose="02020603050405020304" pitchFamily="18" charset="0"/>
              </a:rPr>
              <a:t> </a:t>
            </a:r>
            <a:r>
              <a:rPr lang="vi-VN" sz="2600" dirty="0">
                <a:latin typeface="Times New Roman" panose="02020603050405020304" pitchFamily="18" charset="0"/>
                <a:cs typeface="Times New Roman" panose="02020603050405020304" pitchFamily="18" charset="0"/>
              </a:rPr>
              <a:t>chính là những thông tin, đặc </a:t>
            </a:r>
            <a:r>
              <a:rPr lang="vi-VN" sz="2600" dirty="0" smtClean="0">
                <a:latin typeface="Times New Roman" panose="02020603050405020304" pitchFamily="18" charset="0"/>
                <a:cs typeface="Times New Roman" panose="02020603050405020304" pitchFamily="18" charset="0"/>
              </a:rPr>
              <a:t>điểm</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nhận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dạng</a:t>
            </a:r>
            <a:r>
              <a:rPr lang="vi-VN" sz="2600" dirty="0" smtClean="0">
                <a:latin typeface="Times New Roman" panose="02020603050405020304" pitchFamily="18" charset="0"/>
                <a:cs typeface="Times New Roman" panose="02020603050405020304" pitchFamily="18" charset="0"/>
              </a:rPr>
              <a:t> </a:t>
            </a:r>
            <a:r>
              <a:rPr lang="vi-VN" sz="2600" dirty="0">
                <a:latin typeface="Times New Roman" panose="02020603050405020304" pitchFamily="18" charset="0"/>
                <a:cs typeface="Times New Roman" panose="02020603050405020304" pitchFamily="18" charset="0"/>
              </a:rPr>
              <a:t>của đối tượng. Ví dụ: con người có các </a:t>
            </a:r>
            <a:r>
              <a:rPr lang="vi-VN" sz="2600" dirty="0" smtClean="0">
                <a:latin typeface="Times New Roman" panose="02020603050405020304" pitchFamily="18" charset="0"/>
                <a:cs typeface="Times New Roman" panose="02020603050405020304" pitchFamily="18" charset="0"/>
              </a:rPr>
              <a:t>đặc </a:t>
            </a:r>
            <a:r>
              <a:rPr lang="vi-VN" sz="2600" dirty="0">
                <a:latin typeface="Times New Roman" panose="02020603050405020304" pitchFamily="18" charset="0"/>
                <a:cs typeface="Times New Roman" panose="02020603050405020304" pitchFamily="18" charset="0"/>
              </a:rPr>
              <a:t>tính như mắt, mũi, tay</a:t>
            </a:r>
            <a:r>
              <a:rPr lang="vi-VN" sz="2600" dirty="0" smtClean="0">
                <a:latin typeface="Times New Roman" panose="02020603050405020304" pitchFamily="18" charset="0"/>
                <a:cs typeface="Times New Roman" panose="02020603050405020304" pitchFamily="18" charset="0"/>
              </a:rPr>
              <a:t>, chân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tên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tuổi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địa</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chỉ</a:t>
            </a:r>
            <a:r>
              <a:rPr lang="en-US" sz="2600" dirty="0" smtClean="0">
                <a:latin typeface="Times New Roman" panose="02020603050405020304" pitchFamily="18" charset="0"/>
                <a:cs typeface="Times New Roman" panose="02020603050405020304" pitchFamily="18" charset="0"/>
              </a:rPr>
              <a:t>,…</a:t>
            </a:r>
            <a:endParaRPr lang="vi-VN" sz="2600" dirty="0" smtClean="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vi-VN" sz="2600" b="1" dirty="0" smtClean="0">
                <a:latin typeface="Times New Roman" panose="02020603050405020304" pitchFamily="18" charset="0"/>
                <a:cs typeface="Times New Roman" panose="02020603050405020304" pitchFamily="18" charset="0"/>
              </a:rPr>
              <a:t>Phương thức</a:t>
            </a:r>
            <a:r>
              <a:rPr lang="en-US" sz="2600" b="1" dirty="0" smtClean="0">
                <a:latin typeface="Times New Roman" panose="02020603050405020304" pitchFamily="18" charset="0"/>
                <a:cs typeface="Times New Roman" panose="02020603050405020304" pitchFamily="18" charset="0"/>
              </a:rPr>
              <a:t>(Method)</a:t>
            </a:r>
            <a:r>
              <a:rPr lang="vi-VN" sz="2600" b="1" dirty="0" smtClean="0">
                <a:latin typeface="Times New Roman" panose="02020603050405020304" pitchFamily="18" charset="0"/>
                <a:cs typeface="Times New Roman" panose="02020603050405020304" pitchFamily="18" charset="0"/>
              </a:rPr>
              <a:t> </a:t>
            </a:r>
            <a:r>
              <a:rPr lang="vi-VN" sz="2600" dirty="0" smtClean="0">
                <a:latin typeface="Times New Roman" panose="02020603050405020304" pitchFamily="18" charset="0"/>
                <a:cs typeface="Times New Roman" panose="02020603050405020304" pitchFamily="18" charset="0"/>
              </a:rPr>
              <a:t>là những thao tác, hành động mà đối tượng đó có thể thực hiện. Ví dụ: một người sẽ có thể thực hiện hành động nói, đi, ăn, uống, . . .</a:t>
            </a:r>
            <a:endParaRPr lang="en-US" sz="2600" dirty="0" smtClean="0">
              <a:latin typeface="Times New Roman" panose="02020603050405020304" pitchFamily="18" charset="0"/>
              <a:cs typeface="Times New Roman" panose="02020603050405020304" pitchFamily="18" charset="0"/>
            </a:endParaRPr>
          </a:p>
        </p:txBody>
      </p:sp>
      <p:grpSp>
        <p:nvGrpSpPr>
          <p:cNvPr id="12" name="组合 17"/>
          <p:cNvGrpSpPr/>
          <p:nvPr/>
        </p:nvGrpSpPr>
        <p:grpSpPr>
          <a:xfrm>
            <a:off x="0" y="0"/>
            <a:ext cx="9144000" cy="614338"/>
            <a:chOff x="3129129" y="1121776"/>
            <a:chExt cx="5933741" cy="1171624"/>
          </a:xfrm>
          <a:solidFill>
            <a:schemeClr val="accent1">
              <a:lumMod val="75000"/>
            </a:schemeClr>
          </a:solidFill>
        </p:grpSpPr>
        <p:sp>
          <p:nvSpPr>
            <p:cNvPr id="13"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4"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Times New Roman" panose="02020603050405020304" pitchFamily="18" charset="0"/>
                  <a:cs typeface="Times New Roman" panose="02020603050405020304" pitchFamily="18" charset="0"/>
                </a:rPr>
                <a:t>Class </a:t>
              </a:r>
              <a:r>
                <a:rPr lang="en-US" altLang="zh-CN" sz="2800" b="1" dirty="0" err="1">
                  <a:solidFill>
                    <a:schemeClr val="bg1"/>
                  </a:solidFill>
                  <a:latin typeface="Times New Roman" panose="02020603050405020304" pitchFamily="18" charset="0"/>
                  <a:cs typeface="Times New Roman" panose="02020603050405020304" pitchFamily="18" charset="0"/>
                </a:rPr>
                <a:t>Và</a:t>
              </a:r>
              <a:r>
                <a:rPr lang="en-US" altLang="zh-CN" sz="2800" b="1" dirty="0">
                  <a:solidFill>
                    <a:schemeClr val="bg1"/>
                  </a:solidFill>
                  <a:latin typeface="Times New Roman" panose="02020603050405020304" pitchFamily="18" charset="0"/>
                  <a:cs typeface="Times New Roman" panose="02020603050405020304" pitchFamily="18" charset="0"/>
                </a:rPr>
                <a:t> Object(</a:t>
              </a:r>
              <a:r>
                <a:rPr lang="en-US" altLang="zh-CN" sz="2800" b="1" dirty="0" err="1">
                  <a:solidFill>
                    <a:schemeClr val="bg1"/>
                  </a:solidFill>
                  <a:latin typeface="Times New Roman" panose="02020603050405020304" pitchFamily="18" charset="0"/>
                  <a:cs typeface="Times New Roman" panose="02020603050405020304" pitchFamily="18" charset="0"/>
                </a:rPr>
                <a:t>Đối</a:t>
              </a:r>
              <a:r>
                <a:rPr lang="en-US" altLang="zh-CN" sz="2800" b="1" dirty="0">
                  <a:solidFill>
                    <a:schemeClr val="bg1"/>
                  </a:solidFill>
                  <a:latin typeface="Times New Roman" panose="02020603050405020304" pitchFamily="18" charset="0"/>
                  <a:cs typeface="Times New Roman" panose="02020603050405020304" pitchFamily="18" charset="0"/>
                </a:rPr>
                <a:t> </a:t>
              </a:r>
              <a:r>
                <a:rPr lang="en-US" altLang="zh-CN" sz="2800" b="1" dirty="0" err="1">
                  <a:solidFill>
                    <a:schemeClr val="bg1"/>
                  </a:solidFill>
                  <a:latin typeface="Times New Roman" panose="02020603050405020304" pitchFamily="18" charset="0"/>
                  <a:cs typeface="Times New Roman" panose="02020603050405020304" pitchFamily="18" charset="0"/>
                </a:rPr>
                <a:t>Tượng</a:t>
              </a:r>
              <a:r>
                <a:rPr lang="en-US" altLang="zh-CN" sz="2800" b="1" dirty="0">
                  <a:solidFill>
                    <a:schemeClr val="bg1"/>
                  </a:solidFill>
                  <a:latin typeface="Times New Roman" panose="02020603050405020304" pitchFamily="18" charset="0"/>
                  <a:cs typeface="Times New Roman" panose="02020603050405020304" pitchFamily="18" charset="0"/>
                </a:rPr>
                <a:t>) Trong Java</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5" name="组合 20"/>
          <p:cNvGrpSpPr/>
          <p:nvPr/>
        </p:nvGrpSpPr>
        <p:grpSpPr>
          <a:xfrm>
            <a:off x="245332" y="-54974"/>
            <a:ext cx="1002875" cy="959281"/>
            <a:chOff x="3150396" y="933507"/>
            <a:chExt cx="1350360" cy="1758295"/>
          </a:xfrm>
        </p:grpSpPr>
        <p:grpSp>
          <p:nvGrpSpPr>
            <p:cNvPr id="16" name="组合 21"/>
            <p:cNvGrpSpPr/>
            <p:nvPr/>
          </p:nvGrpSpPr>
          <p:grpSpPr>
            <a:xfrm>
              <a:off x="3150396" y="933507"/>
              <a:ext cx="1350360" cy="1758295"/>
              <a:chOff x="3222820" y="1148080"/>
              <a:chExt cx="1284820" cy="1672959"/>
            </a:xfrm>
          </p:grpSpPr>
          <p:grpSp>
            <p:nvGrpSpPr>
              <p:cNvPr id="21" name="组合 25"/>
              <p:cNvGrpSpPr/>
              <p:nvPr/>
            </p:nvGrpSpPr>
            <p:grpSpPr>
              <a:xfrm>
                <a:off x="3283275" y="1217897"/>
                <a:ext cx="1219082" cy="1603142"/>
                <a:chOff x="7134179" y="2788658"/>
                <a:chExt cx="2190439" cy="2880512"/>
              </a:xfrm>
            </p:grpSpPr>
            <p:sp>
              <p:nvSpPr>
                <p:cNvPr id="24" name="椭圆 50"/>
                <p:cNvSpPr/>
                <p:nvPr/>
              </p:nvSpPr>
              <p:spPr>
                <a:xfrm rot="18900000">
                  <a:off x="7134179" y="2788658"/>
                  <a:ext cx="2190439"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1"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3" name="椭圆 26"/>
              <p:cNvSpPr/>
              <p:nvPr/>
            </p:nvSpPr>
            <p:spPr>
              <a:xfrm>
                <a:off x="3222820" y="1148080"/>
                <a:ext cx="1284820" cy="1284820"/>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7" name="文本框 23"/>
            <p:cNvSpPr txBox="1"/>
            <p:nvPr/>
          </p:nvSpPr>
          <p:spPr>
            <a:xfrm>
              <a:off x="3467445" y="1147356"/>
              <a:ext cx="774243" cy="720610"/>
            </a:xfrm>
            <a:prstGeom prst="rect">
              <a:avLst/>
            </a:prstGeom>
            <a:noFill/>
          </p:spPr>
          <p:txBody>
            <a:bodyPr wrap="square" rtlCol="0">
              <a:spAutoFit/>
            </a:bodyPr>
            <a:lstStyle/>
            <a:p>
              <a:r>
                <a:rPr lang="en-US" altLang="zh-CN" sz="2800" b="1">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02</a:t>
              </a:r>
              <a:endParaRPr lang="zh-CN" altLang="en-US" sz="2800" b="1">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7719049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1+#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F6886A-2D30-425E-BCBE-1EC3AE47F8B1}"/>
              </a:ext>
            </a:extLst>
          </p:cNvPr>
          <p:cNvSpPr txBox="1"/>
          <p:nvPr/>
        </p:nvSpPr>
        <p:spPr>
          <a:xfrm>
            <a:off x="126279" y="718434"/>
            <a:ext cx="9051149" cy="4401205"/>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Class (</a:t>
            </a:r>
            <a:r>
              <a:rPr lang="en-US" sz="2800" b="1" dirty="0" err="1" smtClean="0">
                <a:latin typeface="Times New Roman" panose="02020603050405020304" pitchFamily="18" charset="0"/>
                <a:cs typeface="Times New Roman" panose="02020603050405020304" pitchFamily="18" charset="0"/>
              </a:rPr>
              <a:t>Lớp</a:t>
            </a:r>
            <a:r>
              <a:rPr lang="en-US" sz="2800" b="1" dirty="0" smtClean="0">
                <a:latin typeface="Times New Roman" panose="02020603050405020304" pitchFamily="18" charset="0"/>
                <a:cs typeface="Times New Roman" panose="02020603050405020304" pitchFamily="18" charset="0"/>
              </a:rPr>
              <a:t>): </a:t>
            </a:r>
          </a:p>
          <a:p>
            <a:pPr marL="457200" indent="-457200">
              <a:buFont typeface="Wingdings" panose="05000000000000000000" pitchFamily="2" charset="2"/>
              <a:buChar char="Ø"/>
            </a:pPr>
            <a:r>
              <a:rPr lang="vi-VN" sz="2800" dirty="0">
                <a:latin typeface="Times New Roman" panose="02020603050405020304" pitchFamily="18" charset="0"/>
                <a:cs typeface="Times New Roman" panose="02020603050405020304" pitchFamily="18" charset="0"/>
              </a:rPr>
              <a:t>Một lớp là một kiểu dữ liệu bao </a:t>
            </a:r>
            <a:r>
              <a:rPr lang="vi-VN" sz="2800" b="1" dirty="0">
                <a:latin typeface="Times New Roman" panose="02020603050405020304" pitchFamily="18" charset="0"/>
                <a:cs typeface="Times New Roman" panose="02020603050405020304" pitchFamily="18" charset="0"/>
              </a:rPr>
              <a:t>gồm</a:t>
            </a:r>
            <a:r>
              <a:rPr lang="vi-VN" sz="2800" dirty="0">
                <a:latin typeface="Times New Roman" panose="02020603050405020304" pitchFamily="18" charset="0"/>
                <a:cs typeface="Times New Roman" panose="02020603050405020304" pitchFamily="18" charset="0"/>
              </a:rPr>
              <a:t> các </a:t>
            </a:r>
            <a:r>
              <a:rPr lang="vi-VN" sz="2800" b="1" dirty="0">
                <a:latin typeface="Times New Roman" panose="02020603050405020304" pitchFamily="18" charset="0"/>
                <a:cs typeface="Times New Roman" panose="02020603050405020304" pitchFamily="18" charset="0"/>
              </a:rPr>
              <a:t>thuộc </a:t>
            </a:r>
            <a:r>
              <a:rPr lang="vi-VN" sz="2800" b="1" dirty="0" smtClean="0">
                <a:latin typeface="Times New Roman" panose="02020603050405020304" pitchFamily="18" charset="0"/>
                <a:cs typeface="Times New Roman" panose="02020603050405020304" pitchFamily="18" charset="0"/>
              </a:rPr>
              <a:t>tính</a:t>
            </a:r>
            <a:r>
              <a:rPr lang="en-US" sz="2800" b="1" dirty="0" smtClean="0">
                <a:latin typeface="Times New Roman" panose="02020603050405020304" pitchFamily="18" charset="0"/>
                <a:cs typeface="Times New Roman" panose="02020603050405020304" pitchFamily="18" charset="0"/>
              </a:rPr>
              <a:t>(Attribute)</a:t>
            </a:r>
            <a:r>
              <a:rPr lang="vi-VN" sz="2800" dirty="0" smtClean="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và các </a:t>
            </a:r>
            <a:r>
              <a:rPr lang="vi-VN" sz="2800" b="1" dirty="0">
                <a:latin typeface="Times New Roman" panose="02020603050405020304" pitchFamily="18" charset="0"/>
                <a:cs typeface="Times New Roman" panose="02020603050405020304" pitchFamily="18" charset="0"/>
              </a:rPr>
              <a:t>phương </a:t>
            </a:r>
            <a:r>
              <a:rPr lang="vi-VN" sz="2800" b="1" dirty="0" smtClean="0">
                <a:latin typeface="Times New Roman" panose="02020603050405020304" pitchFamily="18" charset="0"/>
                <a:cs typeface="Times New Roman" panose="02020603050405020304" pitchFamily="18" charset="0"/>
              </a:rPr>
              <a:t>thức</a:t>
            </a:r>
            <a:r>
              <a:rPr lang="en-US" sz="2800" b="1" dirty="0" smtClean="0">
                <a:latin typeface="Times New Roman" panose="02020603050405020304" pitchFamily="18" charset="0"/>
                <a:cs typeface="Times New Roman" panose="02020603050405020304" pitchFamily="18" charset="0"/>
              </a:rPr>
              <a:t>(Method)</a:t>
            </a:r>
            <a:r>
              <a:rPr lang="vi-VN" sz="2800" dirty="0" smtClean="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được định nghĩa từ </a:t>
            </a:r>
            <a:r>
              <a:rPr lang="vi-VN" sz="2800" dirty="0" smtClean="0">
                <a:latin typeface="Times New Roman" panose="02020603050405020304" pitchFamily="18" charset="0"/>
                <a:cs typeface="Times New Roman" panose="02020603050405020304" pitchFamily="18" charset="0"/>
              </a:rPr>
              <a:t>trước</a:t>
            </a:r>
            <a:r>
              <a:rPr lang="en-US" sz="2800" dirty="0" smtClean="0">
                <a:latin typeface="Times New Roman" panose="02020603050405020304" pitchFamily="18" charset="0"/>
                <a:cs typeface="Times New Roman" panose="02020603050405020304" pitchFamily="18" charset="0"/>
              </a:rPr>
              <a:t/>
            </a:r>
            <a:br>
              <a:rPr lang="en-US" sz="2800" dirty="0" smtClean="0">
                <a:latin typeface="Times New Roman" panose="02020603050405020304" pitchFamily="18" charset="0"/>
                <a:cs typeface="Times New Roman" panose="02020603050405020304" pitchFamily="18" charset="0"/>
              </a:rPr>
            </a:br>
            <a:endParaRPr lang="en-US" sz="2800" dirty="0" smtClean="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800" dirty="0" err="1" smtClean="0">
                <a:latin typeface="Times New Roman" panose="02020603050405020304" pitchFamily="18" charset="0"/>
                <a:cs typeface="Times New Roman" panose="02020603050405020304" pitchFamily="18" charset="0"/>
              </a:rPr>
              <a:t>Một</a:t>
            </a:r>
            <a:r>
              <a:rPr lang="en-US" sz="2800"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class</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coi</a:t>
            </a:r>
            <a:r>
              <a:rPr lang="en-US" sz="2800"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là</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một</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bản</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thiết</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kế</a:t>
            </a:r>
            <a:r>
              <a:rPr lang="en-US" sz="2800" b="1"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của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một</a:t>
            </a:r>
            <a:r>
              <a:rPr lang="en-US" sz="2800" dirty="0" smtClean="0">
                <a:latin typeface="Times New Roman" panose="02020603050405020304" pitchFamily="18" charset="0"/>
                <a:cs typeface="Times New Roman" panose="02020603050405020304" pitchFamily="18" charset="0"/>
              </a:rPr>
              <a:t> </a:t>
            </a:r>
            <a:br>
              <a:rPr lang="en-US" sz="2800" dirty="0" smtClean="0">
                <a:latin typeface="Times New Roman" panose="02020603050405020304" pitchFamily="18" charset="0"/>
                <a:cs typeface="Times New Roman" panose="02020603050405020304" pitchFamily="18" charset="0"/>
              </a:rPr>
            </a:br>
            <a:r>
              <a:rPr lang="en-US" sz="2800" b="1" dirty="0" smtClean="0">
                <a:latin typeface="Times New Roman" panose="02020603050405020304" pitchFamily="18" charset="0"/>
                <a:cs typeface="Times New Roman" panose="02020603050405020304" pitchFamily="18" charset="0"/>
              </a:rPr>
              <a:t>object</a:t>
            </a:r>
            <a:r>
              <a:rPr lang="en-US" sz="2800" dirty="0" smtClean="0">
                <a:latin typeface="Times New Roman" panose="02020603050405020304" pitchFamily="18" charset="0"/>
                <a:cs typeface="Times New Roman" panose="02020603050405020304" pitchFamily="18" charset="0"/>
              </a:rPr>
              <a:t>(</a:t>
            </a:r>
            <a:r>
              <a:rPr lang="en-US" sz="2800" dirty="0" err="1" smtClean="0">
                <a:latin typeface="Times New Roman" panose="02020603050405020304" pitchFamily="18" charset="0"/>
                <a:cs typeface="Times New Roman" panose="02020603050405020304" pitchFamily="18" charset="0"/>
              </a:rPr>
              <a:t>đối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tượng</a:t>
            </a:r>
            <a:r>
              <a:rPr lang="en-US" sz="2800" dirty="0" smtClean="0">
                <a:latin typeface="Times New Roman" panose="02020603050405020304" pitchFamily="18" charset="0"/>
                <a:cs typeface="Times New Roman" panose="02020603050405020304" pitchFamily="18" charset="0"/>
              </a:rPr>
              <a:t>)</a:t>
            </a:r>
            <a:br>
              <a:rPr lang="en-US" sz="2800" dirty="0" smtClean="0">
                <a:latin typeface="Times New Roman" panose="02020603050405020304" pitchFamily="18" charset="0"/>
                <a:cs typeface="Times New Roman" panose="02020603050405020304" pitchFamily="18" charset="0"/>
              </a:rPr>
            </a:br>
            <a:endParaRPr lang="en-US" sz="2800" dirty="0" smtClean="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800" dirty="0" err="1" smtClean="0">
                <a:latin typeface="Times New Roman" panose="02020603050405020304" pitchFamily="18" charset="0"/>
                <a:cs typeface="Times New Roman" panose="02020603050405020304" pitchFamily="18" charset="0"/>
              </a:rPr>
              <a:t>Là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sự</a:t>
            </a:r>
            <a:r>
              <a:rPr lang="en-US" sz="2800"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trừu</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tượng</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hóa</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của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một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thực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thể</a:t>
            </a:r>
            <a:r>
              <a:rPr lang="en-US" sz="2800"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đối</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tượng</a:t>
            </a:r>
            <a:r>
              <a:rPr lang="en-US" sz="2800" b="1"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ngoài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đời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thực</a:t>
            </a:r>
            <a:endParaRPr lang="en-US" sz="2800" dirty="0" smtClean="0">
              <a:latin typeface="Times New Roman" panose="02020603050405020304" pitchFamily="18" charset="0"/>
              <a:cs typeface="Times New Roman" panose="02020603050405020304" pitchFamily="18" charset="0"/>
            </a:endParaRPr>
          </a:p>
        </p:txBody>
      </p:sp>
      <p:grpSp>
        <p:nvGrpSpPr>
          <p:cNvPr id="12" name="组合 17"/>
          <p:cNvGrpSpPr/>
          <p:nvPr/>
        </p:nvGrpSpPr>
        <p:grpSpPr>
          <a:xfrm>
            <a:off x="0" y="0"/>
            <a:ext cx="9144000" cy="614338"/>
            <a:chOff x="3129129" y="1121776"/>
            <a:chExt cx="5933741" cy="1171624"/>
          </a:xfrm>
          <a:solidFill>
            <a:schemeClr val="accent1">
              <a:lumMod val="75000"/>
            </a:schemeClr>
          </a:solidFill>
        </p:grpSpPr>
        <p:sp>
          <p:nvSpPr>
            <p:cNvPr id="13"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4"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Times New Roman" panose="02020603050405020304" pitchFamily="18" charset="0"/>
                  <a:cs typeface="Times New Roman" panose="02020603050405020304" pitchFamily="18" charset="0"/>
                </a:rPr>
                <a:t>Class </a:t>
              </a:r>
              <a:r>
                <a:rPr lang="en-US" altLang="zh-CN" sz="2800" b="1" dirty="0" err="1">
                  <a:solidFill>
                    <a:schemeClr val="bg1"/>
                  </a:solidFill>
                  <a:latin typeface="Times New Roman" panose="02020603050405020304" pitchFamily="18" charset="0"/>
                  <a:cs typeface="Times New Roman" panose="02020603050405020304" pitchFamily="18" charset="0"/>
                </a:rPr>
                <a:t>Và</a:t>
              </a:r>
              <a:r>
                <a:rPr lang="en-US" altLang="zh-CN" sz="2800" b="1" dirty="0">
                  <a:solidFill>
                    <a:schemeClr val="bg1"/>
                  </a:solidFill>
                  <a:latin typeface="Times New Roman" panose="02020603050405020304" pitchFamily="18" charset="0"/>
                  <a:cs typeface="Times New Roman" panose="02020603050405020304" pitchFamily="18" charset="0"/>
                </a:rPr>
                <a:t> Object(</a:t>
              </a:r>
              <a:r>
                <a:rPr lang="en-US" altLang="zh-CN" sz="2800" b="1" dirty="0" err="1">
                  <a:solidFill>
                    <a:schemeClr val="bg1"/>
                  </a:solidFill>
                  <a:latin typeface="Times New Roman" panose="02020603050405020304" pitchFamily="18" charset="0"/>
                  <a:cs typeface="Times New Roman" panose="02020603050405020304" pitchFamily="18" charset="0"/>
                </a:rPr>
                <a:t>Đối</a:t>
              </a:r>
              <a:r>
                <a:rPr lang="en-US" altLang="zh-CN" sz="2800" b="1" dirty="0">
                  <a:solidFill>
                    <a:schemeClr val="bg1"/>
                  </a:solidFill>
                  <a:latin typeface="Times New Roman" panose="02020603050405020304" pitchFamily="18" charset="0"/>
                  <a:cs typeface="Times New Roman" panose="02020603050405020304" pitchFamily="18" charset="0"/>
                </a:rPr>
                <a:t> </a:t>
              </a:r>
              <a:r>
                <a:rPr lang="en-US" altLang="zh-CN" sz="2800" b="1" dirty="0" err="1">
                  <a:solidFill>
                    <a:schemeClr val="bg1"/>
                  </a:solidFill>
                  <a:latin typeface="Times New Roman" panose="02020603050405020304" pitchFamily="18" charset="0"/>
                  <a:cs typeface="Times New Roman" panose="02020603050405020304" pitchFamily="18" charset="0"/>
                </a:rPr>
                <a:t>Tượng</a:t>
              </a:r>
              <a:r>
                <a:rPr lang="en-US" altLang="zh-CN" sz="2800" b="1" dirty="0">
                  <a:solidFill>
                    <a:schemeClr val="bg1"/>
                  </a:solidFill>
                  <a:latin typeface="Times New Roman" panose="02020603050405020304" pitchFamily="18" charset="0"/>
                  <a:cs typeface="Times New Roman" panose="02020603050405020304" pitchFamily="18" charset="0"/>
                </a:rPr>
                <a:t>) Trong Java</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5" name="组合 20"/>
          <p:cNvGrpSpPr/>
          <p:nvPr/>
        </p:nvGrpSpPr>
        <p:grpSpPr>
          <a:xfrm>
            <a:off x="245332" y="-54974"/>
            <a:ext cx="1002875" cy="959281"/>
            <a:chOff x="3150396" y="933507"/>
            <a:chExt cx="1350360" cy="1758295"/>
          </a:xfrm>
        </p:grpSpPr>
        <p:grpSp>
          <p:nvGrpSpPr>
            <p:cNvPr id="16" name="组合 21"/>
            <p:cNvGrpSpPr/>
            <p:nvPr/>
          </p:nvGrpSpPr>
          <p:grpSpPr>
            <a:xfrm>
              <a:off x="3150396" y="933507"/>
              <a:ext cx="1350360" cy="1758295"/>
              <a:chOff x="3222820" y="1148080"/>
              <a:chExt cx="1284820" cy="1672959"/>
            </a:xfrm>
          </p:grpSpPr>
          <p:grpSp>
            <p:nvGrpSpPr>
              <p:cNvPr id="21" name="组合 25"/>
              <p:cNvGrpSpPr/>
              <p:nvPr/>
            </p:nvGrpSpPr>
            <p:grpSpPr>
              <a:xfrm>
                <a:off x="3283275" y="1217897"/>
                <a:ext cx="1219082" cy="1603142"/>
                <a:chOff x="7134179" y="2788658"/>
                <a:chExt cx="2190439" cy="2880512"/>
              </a:xfrm>
            </p:grpSpPr>
            <p:sp>
              <p:nvSpPr>
                <p:cNvPr id="24" name="椭圆 50"/>
                <p:cNvSpPr/>
                <p:nvPr/>
              </p:nvSpPr>
              <p:spPr>
                <a:xfrm rot="18900000">
                  <a:off x="7134179" y="2788658"/>
                  <a:ext cx="2190439"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1"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3" name="椭圆 26"/>
              <p:cNvSpPr/>
              <p:nvPr/>
            </p:nvSpPr>
            <p:spPr>
              <a:xfrm>
                <a:off x="3222820" y="1148080"/>
                <a:ext cx="1284820" cy="1284820"/>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7" name="文本框 23"/>
            <p:cNvSpPr txBox="1"/>
            <p:nvPr/>
          </p:nvSpPr>
          <p:spPr>
            <a:xfrm>
              <a:off x="3467445" y="1147356"/>
              <a:ext cx="774243" cy="720610"/>
            </a:xfrm>
            <a:prstGeom prst="rect">
              <a:avLst/>
            </a:prstGeom>
            <a:noFill/>
          </p:spPr>
          <p:txBody>
            <a:bodyPr wrap="square" rtlCol="0">
              <a:spAutoFit/>
            </a:bodyPr>
            <a:lstStyle/>
            <a:p>
              <a:r>
                <a:rPr lang="en-US" altLang="zh-CN" sz="2800" b="1">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02</a:t>
              </a:r>
              <a:endParaRPr lang="zh-CN" altLang="en-US" sz="2800" b="1">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137166176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1+#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F6886A-2D30-425E-BCBE-1EC3AE47F8B1}"/>
              </a:ext>
            </a:extLst>
          </p:cNvPr>
          <p:cNvSpPr txBox="1"/>
          <p:nvPr/>
        </p:nvSpPr>
        <p:spPr>
          <a:xfrm>
            <a:off x="126279" y="718434"/>
            <a:ext cx="8969595" cy="2246769"/>
          </a:xfrm>
          <a:prstGeom prst="rect">
            <a:avLst/>
          </a:prstGeom>
          <a:noFill/>
        </p:spPr>
        <p:txBody>
          <a:bodyPr wrap="square" rtlCol="0">
            <a:spAutoFit/>
          </a:bodyPr>
          <a:lstStyle/>
          <a:p>
            <a:r>
              <a:rPr lang="vi-VN" sz="2800" b="1" dirty="0">
                <a:latin typeface="+mj-lt"/>
              </a:rPr>
              <a:t>Sự khác </a:t>
            </a:r>
            <a:r>
              <a:rPr lang="vi-VN" sz="2800" b="1" dirty="0" smtClean="0">
                <a:latin typeface="+mj-lt"/>
              </a:rPr>
              <a:t>nhau</a:t>
            </a:r>
            <a:r>
              <a:rPr lang="en-US" sz="2800" b="1" dirty="0" smtClean="0">
                <a:latin typeface="+mj-lt"/>
              </a:rPr>
              <a:t> </a:t>
            </a:r>
            <a:r>
              <a:rPr lang="en-US" sz="2800" b="1" dirty="0" err="1" smtClean="0">
                <a:latin typeface="Times New Roman" panose="02020603050405020304" pitchFamily="18" charset="0"/>
                <a:cs typeface="Times New Roman" panose="02020603050405020304" pitchFamily="18" charset="0"/>
              </a:rPr>
              <a:t>của</a:t>
            </a:r>
            <a:r>
              <a:rPr lang="vi-VN" sz="2800" b="1" dirty="0" smtClean="0">
                <a:latin typeface="+mj-lt"/>
              </a:rPr>
              <a:t> </a:t>
            </a:r>
            <a:r>
              <a:rPr lang="en-US" sz="2800" b="1" dirty="0" smtClean="0">
                <a:latin typeface="Times New Roman" panose="02020603050405020304" pitchFamily="18" charset="0"/>
                <a:cs typeface="Times New Roman" panose="02020603050405020304" pitchFamily="18" charset="0"/>
              </a:rPr>
              <a:t>Class </a:t>
            </a:r>
            <a:r>
              <a:rPr lang="en-US" sz="2800" b="1" dirty="0" err="1" smtClean="0">
                <a:latin typeface="Times New Roman" panose="02020603050405020304" pitchFamily="18" charset="0"/>
                <a:cs typeface="Times New Roman" panose="02020603050405020304" pitchFamily="18" charset="0"/>
              </a:rPr>
              <a:t>và</a:t>
            </a:r>
            <a:r>
              <a:rPr lang="en-US" sz="2800" b="1" dirty="0" smtClean="0">
                <a:latin typeface="Times New Roman" panose="02020603050405020304" pitchFamily="18" charset="0"/>
                <a:cs typeface="Times New Roman" panose="02020603050405020304" pitchFamily="18" charset="0"/>
              </a:rPr>
              <a:t> Object:</a:t>
            </a:r>
          </a:p>
          <a:p>
            <a:pPr marL="285750" indent="-285750">
              <a:buFont typeface="Wingdings" panose="05000000000000000000" pitchFamily="2" charset="2"/>
              <a:buChar char="Ø"/>
            </a:pPr>
            <a:r>
              <a:rPr lang="vi-VN" sz="2800" dirty="0">
                <a:latin typeface="Times New Roman" panose="02020603050405020304" pitchFamily="18" charset="0"/>
                <a:cs typeface="Times New Roman" panose="02020603050405020304" pitchFamily="18" charset="0"/>
              </a:rPr>
              <a:t>Lớp bạn có thể hiểu nó như là khuôn mẫu, đối tượng là một thực thể thể hiện dựa trên khuôn mẫu </a:t>
            </a:r>
            <a:r>
              <a:rPr lang="vi-VN" sz="2800" dirty="0" smtClean="0">
                <a:latin typeface="Times New Roman" panose="02020603050405020304" pitchFamily="18" charset="0"/>
                <a:cs typeface="Times New Roman" panose="02020603050405020304" pitchFamily="18" charset="0"/>
              </a:rPr>
              <a:t>đó</a:t>
            </a:r>
            <a:endParaRPr lang="en-US" sz="28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800" dirty="0" err="1" smtClean="0">
                <a:latin typeface="Times New Roman" panose="02020603050405020304" pitchFamily="18" charset="0"/>
                <a:cs typeface="Times New Roman" panose="02020603050405020304" pitchFamily="18" charset="0"/>
              </a:rPr>
              <a:t>Một</a:t>
            </a:r>
            <a:r>
              <a:rPr lang="en-US" sz="2800" dirty="0" smtClean="0">
                <a:latin typeface="Times New Roman" panose="02020603050405020304" pitchFamily="18" charset="0"/>
                <a:cs typeface="Times New Roman" panose="02020603050405020304" pitchFamily="18" charset="0"/>
              </a:rPr>
              <a:t> Object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tạo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ra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từ</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một</a:t>
            </a:r>
            <a:r>
              <a:rPr lang="en-US" sz="2800" dirty="0" smtClean="0">
                <a:latin typeface="Times New Roman" panose="02020603050405020304" pitchFamily="18" charset="0"/>
                <a:cs typeface="Times New Roman" panose="02020603050405020304" pitchFamily="18" charset="0"/>
              </a:rPr>
              <a:t> class = </a:t>
            </a:r>
            <a:r>
              <a:rPr lang="en-US" sz="2800" dirty="0" err="1" smtClean="0">
                <a:latin typeface="Times New Roman" panose="02020603050405020304" pitchFamily="18" charset="0"/>
                <a:cs typeface="Times New Roman" panose="02020603050405020304" pitchFamily="18" charset="0"/>
              </a:rPr>
              <a:t>từ</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khóa</a:t>
            </a:r>
            <a:r>
              <a:rPr lang="en-US" sz="2800" dirty="0" smtClean="0">
                <a:latin typeface="Times New Roman" panose="02020603050405020304" pitchFamily="18" charset="0"/>
                <a:cs typeface="Times New Roman" panose="02020603050405020304" pitchFamily="18" charset="0"/>
              </a:rPr>
              <a:t> “new”</a:t>
            </a:r>
          </a:p>
          <a:p>
            <a:pPr marL="285750" indent="-285750">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VD: Class Car.java </a:t>
            </a:r>
            <a:r>
              <a:rPr lang="en-US" sz="2800" dirty="0" err="1" smtClean="0">
                <a:latin typeface="Times New Roman" panose="02020603050405020304" pitchFamily="18" charset="0"/>
                <a:cs typeface="Times New Roman" panose="02020603050405020304" pitchFamily="18" charset="0"/>
              </a:rPr>
              <a:t>và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đối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tượng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audiCar</a:t>
            </a:r>
            <a:endParaRPr lang="vi-VN" sz="2800" dirty="0">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3"/>
          <a:stretch>
            <a:fillRect/>
          </a:stretch>
        </p:blipFill>
        <p:spPr>
          <a:xfrm>
            <a:off x="1427354" y="2901329"/>
            <a:ext cx="6289292" cy="2242171"/>
          </a:xfrm>
          <a:prstGeom prst="rect">
            <a:avLst/>
          </a:prstGeom>
        </p:spPr>
      </p:pic>
      <p:grpSp>
        <p:nvGrpSpPr>
          <p:cNvPr id="33" name="组合 17"/>
          <p:cNvGrpSpPr/>
          <p:nvPr/>
        </p:nvGrpSpPr>
        <p:grpSpPr>
          <a:xfrm>
            <a:off x="0" y="0"/>
            <a:ext cx="9144000" cy="614338"/>
            <a:chOff x="3129129" y="1121776"/>
            <a:chExt cx="5933741" cy="1171624"/>
          </a:xfrm>
          <a:solidFill>
            <a:schemeClr val="accent1">
              <a:lumMod val="75000"/>
            </a:schemeClr>
          </a:solidFill>
        </p:grpSpPr>
        <p:sp>
          <p:nvSpPr>
            <p:cNvPr id="34"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35"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Times New Roman" panose="02020603050405020304" pitchFamily="18" charset="0"/>
                  <a:cs typeface="Times New Roman" panose="02020603050405020304" pitchFamily="18" charset="0"/>
                </a:rPr>
                <a:t>Class </a:t>
              </a:r>
              <a:r>
                <a:rPr lang="en-US" altLang="zh-CN" sz="2800" b="1" dirty="0" err="1">
                  <a:solidFill>
                    <a:schemeClr val="bg1"/>
                  </a:solidFill>
                  <a:latin typeface="Times New Roman" panose="02020603050405020304" pitchFamily="18" charset="0"/>
                  <a:cs typeface="Times New Roman" panose="02020603050405020304" pitchFamily="18" charset="0"/>
                </a:rPr>
                <a:t>Và</a:t>
              </a:r>
              <a:r>
                <a:rPr lang="en-US" altLang="zh-CN" sz="2800" b="1" dirty="0">
                  <a:solidFill>
                    <a:schemeClr val="bg1"/>
                  </a:solidFill>
                  <a:latin typeface="Times New Roman" panose="02020603050405020304" pitchFamily="18" charset="0"/>
                  <a:cs typeface="Times New Roman" panose="02020603050405020304" pitchFamily="18" charset="0"/>
                </a:rPr>
                <a:t> Object(</a:t>
              </a:r>
              <a:r>
                <a:rPr lang="en-US" altLang="zh-CN" sz="2800" b="1" dirty="0" err="1">
                  <a:solidFill>
                    <a:schemeClr val="bg1"/>
                  </a:solidFill>
                  <a:latin typeface="Times New Roman" panose="02020603050405020304" pitchFamily="18" charset="0"/>
                  <a:cs typeface="Times New Roman" panose="02020603050405020304" pitchFamily="18" charset="0"/>
                </a:rPr>
                <a:t>Đối</a:t>
              </a:r>
              <a:r>
                <a:rPr lang="en-US" altLang="zh-CN" sz="2800" b="1" dirty="0">
                  <a:solidFill>
                    <a:schemeClr val="bg1"/>
                  </a:solidFill>
                  <a:latin typeface="Times New Roman" panose="02020603050405020304" pitchFamily="18" charset="0"/>
                  <a:cs typeface="Times New Roman" panose="02020603050405020304" pitchFamily="18" charset="0"/>
                </a:rPr>
                <a:t> </a:t>
              </a:r>
              <a:r>
                <a:rPr lang="en-US" altLang="zh-CN" sz="2800" b="1" dirty="0" err="1">
                  <a:solidFill>
                    <a:schemeClr val="bg1"/>
                  </a:solidFill>
                  <a:latin typeface="Times New Roman" panose="02020603050405020304" pitchFamily="18" charset="0"/>
                  <a:cs typeface="Times New Roman" panose="02020603050405020304" pitchFamily="18" charset="0"/>
                </a:rPr>
                <a:t>Tượng</a:t>
              </a:r>
              <a:r>
                <a:rPr lang="en-US" altLang="zh-CN" sz="2800" b="1" dirty="0">
                  <a:solidFill>
                    <a:schemeClr val="bg1"/>
                  </a:solidFill>
                  <a:latin typeface="Times New Roman" panose="02020603050405020304" pitchFamily="18" charset="0"/>
                  <a:cs typeface="Times New Roman" panose="02020603050405020304" pitchFamily="18" charset="0"/>
                </a:rPr>
                <a:t>) Trong Java</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36" name="组合 20"/>
          <p:cNvGrpSpPr/>
          <p:nvPr/>
        </p:nvGrpSpPr>
        <p:grpSpPr>
          <a:xfrm>
            <a:off x="245332" y="-54974"/>
            <a:ext cx="1002875" cy="959281"/>
            <a:chOff x="3150396" y="933507"/>
            <a:chExt cx="1350360" cy="1758295"/>
          </a:xfrm>
        </p:grpSpPr>
        <p:grpSp>
          <p:nvGrpSpPr>
            <p:cNvPr id="37" name="组合 21"/>
            <p:cNvGrpSpPr/>
            <p:nvPr/>
          </p:nvGrpSpPr>
          <p:grpSpPr>
            <a:xfrm>
              <a:off x="3150396" y="933507"/>
              <a:ext cx="1350360" cy="1758295"/>
              <a:chOff x="3222820" y="1148080"/>
              <a:chExt cx="1284820" cy="1672959"/>
            </a:xfrm>
          </p:grpSpPr>
          <p:grpSp>
            <p:nvGrpSpPr>
              <p:cNvPr id="39" name="组合 25"/>
              <p:cNvGrpSpPr/>
              <p:nvPr/>
            </p:nvGrpSpPr>
            <p:grpSpPr>
              <a:xfrm>
                <a:off x="3283275" y="1217897"/>
                <a:ext cx="1219082" cy="1603142"/>
                <a:chOff x="7134179" y="2788658"/>
                <a:chExt cx="2190439" cy="2880512"/>
              </a:xfrm>
            </p:grpSpPr>
            <p:sp>
              <p:nvSpPr>
                <p:cNvPr id="41" name="椭圆 50"/>
                <p:cNvSpPr/>
                <p:nvPr/>
              </p:nvSpPr>
              <p:spPr>
                <a:xfrm rot="18900000">
                  <a:off x="7134179" y="2788658"/>
                  <a:ext cx="2190439"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42"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43"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40" name="椭圆 26"/>
              <p:cNvSpPr/>
              <p:nvPr/>
            </p:nvSpPr>
            <p:spPr>
              <a:xfrm>
                <a:off x="3222820" y="1148080"/>
                <a:ext cx="1284820" cy="1284820"/>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38" name="文本框 23"/>
            <p:cNvSpPr txBox="1"/>
            <p:nvPr/>
          </p:nvSpPr>
          <p:spPr>
            <a:xfrm>
              <a:off x="3467445" y="1147356"/>
              <a:ext cx="774243" cy="720610"/>
            </a:xfrm>
            <a:prstGeom prst="rect">
              <a:avLst/>
            </a:prstGeom>
            <a:noFill/>
          </p:spPr>
          <p:txBody>
            <a:bodyPr wrap="square" rtlCol="0">
              <a:spAutoFit/>
            </a:bodyPr>
            <a:lstStyle/>
            <a:p>
              <a:r>
                <a:rPr lang="en-US" altLang="zh-CN" sz="2800" b="1" dirty="0">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02</a:t>
              </a:r>
              <a:endParaRPr lang="zh-CN" altLang="en-US" sz="2800" b="1" dirty="0">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18710059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组合 77"/>
          <p:cNvGrpSpPr/>
          <p:nvPr/>
        </p:nvGrpSpPr>
        <p:grpSpPr>
          <a:xfrm>
            <a:off x="0" y="22088"/>
            <a:ext cx="9144000" cy="674550"/>
            <a:chOff x="3129129" y="1121776"/>
            <a:chExt cx="6189792" cy="1171624"/>
          </a:xfrm>
        </p:grpSpPr>
        <p:sp>
          <p:nvSpPr>
            <p:cNvPr id="79" name="圆角矩形 78"/>
            <p:cNvSpPr/>
            <p:nvPr/>
          </p:nvSpPr>
          <p:spPr>
            <a:xfrm>
              <a:off x="3129129" y="1121776"/>
              <a:ext cx="6189792"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0" name="圆角矩形 79"/>
            <p:cNvSpPr/>
            <p:nvPr/>
          </p:nvSpPr>
          <p:spPr>
            <a:xfrm>
              <a:off x="3289330" y="1253414"/>
              <a:ext cx="5980697" cy="908350"/>
            </a:xfrm>
            <a:prstGeom prst="roundRect">
              <a:avLst>
                <a:gd name="adj" fmla="val 50000"/>
              </a:avLst>
            </a:prstGeom>
            <a:gradFill>
              <a:gsLst>
                <a:gs pos="0">
                  <a:srgbClr val="01ACBE"/>
                </a:gs>
                <a:gs pos="100000">
                  <a:srgbClr val="01DAF1"/>
                </a:gs>
              </a:gsLst>
              <a:lin ang="0" scaled="0"/>
            </a:grad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Constructor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Hàm</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Khởi</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Tạo</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Đối</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Tượng</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zh-CN" altLang="en-US"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81" name="组合 80"/>
          <p:cNvGrpSpPr/>
          <p:nvPr/>
        </p:nvGrpSpPr>
        <p:grpSpPr>
          <a:xfrm>
            <a:off x="112093" y="-66132"/>
            <a:ext cx="887466" cy="1098450"/>
            <a:chOff x="3149762" y="916761"/>
            <a:chExt cx="1351556" cy="1771661"/>
          </a:xfrm>
        </p:grpSpPr>
        <p:grpSp>
          <p:nvGrpSpPr>
            <p:cNvPr id="82" name="组合 81"/>
            <p:cNvGrpSpPr/>
            <p:nvPr/>
          </p:nvGrpSpPr>
          <p:grpSpPr>
            <a:xfrm>
              <a:off x="3149762" y="916761"/>
              <a:ext cx="1351556" cy="1771661"/>
              <a:chOff x="3222217" y="1132147"/>
              <a:chExt cx="1285958" cy="1685676"/>
            </a:xfrm>
          </p:grpSpPr>
          <p:grpSp>
            <p:nvGrpSpPr>
              <p:cNvPr id="86" name="组合 85"/>
              <p:cNvGrpSpPr/>
              <p:nvPr/>
            </p:nvGrpSpPr>
            <p:grpSpPr>
              <a:xfrm>
                <a:off x="3289093" y="1214680"/>
                <a:ext cx="1219082" cy="1603143"/>
                <a:chOff x="7144634" y="2782876"/>
                <a:chExt cx="2190439" cy="2880513"/>
              </a:xfrm>
            </p:grpSpPr>
            <p:sp>
              <p:nvSpPr>
                <p:cNvPr id="88" name="椭圆 50"/>
                <p:cNvSpPr/>
                <p:nvPr/>
              </p:nvSpPr>
              <p:spPr>
                <a:xfrm rot="18900000">
                  <a:off x="7144634" y="2782876"/>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89"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90"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87" name="椭圆 86"/>
              <p:cNvSpPr/>
              <p:nvPr/>
            </p:nvSpPr>
            <p:spPr>
              <a:xfrm>
                <a:off x="3222217" y="1132147"/>
                <a:ext cx="1284819"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84" name="文本框 83"/>
            <p:cNvSpPr txBox="1"/>
            <p:nvPr/>
          </p:nvSpPr>
          <p:spPr>
            <a:xfrm>
              <a:off x="3437819" y="1212512"/>
              <a:ext cx="774240" cy="633453"/>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03</a:t>
              </a:r>
              <a:endParaRPr lang="zh-CN" altLang="en-US" sz="2400" dirty="0">
                <a:solidFill>
                  <a:srgbClr val="01ACBE"/>
                </a:solidFill>
                <a:latin typeface="Impact" panose="020B0806030902050204" pitchFamily="34" charset="0"/>
              </a:endParaRPr>
            </a:p>
          </p:txBody>
        </p:sp>
      </p:grpSp>
      <p:sp>
        <p:nvSpPr>
          <p:cNvPr id="3" name="TextBox 2"/>
          <p:cNvSpPr txBox="1"/>
          <p:nvPr/>
        </p:nvSpPr>
        <p:spPr>
          <a:xfrm>
            <a:off x="0" y="620850"/>
            <a:ext cx="8959676" cy="4401205"/>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Constructor </a:t>
            </a:r>
            <a:r>
              <a:rPr lang="en-US" sz="2800" b="1" dirty="0" err="1" smtClean="0">
                <a:latin typeface="Times New Roman" panose="02020603050405020304" pitchFamily="18" charset="0"/>
                <a:cs typeface="Times New Roman" panose="02020603050405020304" pitchFamily="18" charset="0"/>
              </a:rPr>
              <a:t>là</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gì</a:t>
            </a:r>
            <a:r>
              <a:rPr lang="en-US" sz="2800" b="1" dirty="0" smtClean="0">
                <a:latin typeface="Times New Roman" panose="02020603050405020304" pitchFamily="18" charset="0"/>
                <a:cs typeface="Times New Roman" panose="02020603050405020304" pitchFamily="18" charset="0"/>
              </a:rPr>
              <a:t>?: </a:t>
            </a:r>
          </a:p>
          <a:p>
            <a:pPr marL="457200" indent="-457200">
              <a:buFont typeface="Wingdings" panose="05000000000000000000" pitchFamily="2" charset="2"/>
              <a:buChar char="Ø"/>
            </a:pPr>
            <a:r>
              <a:rPr lang="vi-VN" sz="2800" dirty="0">
                <a:latin typeface="Times New Roman" panose="02020603050405020304" pitchFamily="18" charset="0"/>
                <a:cs typeface="Times New Roman" panose="02020603050405020304" pitchFamily="18" charset="0"/>
              </a:rPr>
              <a:t>Constructor </a:t>
            </a:r>
            <a:r>
              <a:rPr lang="vi-VN" sz="2800" dirty="0" smtClean="0">
                <a:latin typeface="Times New Roman" panose="02020603050405020304" pitchFamily="18" charset="0"/>
                <a:cs typeface="Times New Roman" panose="02020603050405020304" pitchFamily="18" charset="0"/>
              </a:rPr>
              <a:t>là </a:t>
            </a:r>
            <a:r>
              <a:rPr lang="vi-VN" sz="2800" dirty="0">
                <a:latin typeface="Times New Roman" panose="02020603050405020304" pitchFamily="18" charset="0"/>
                <a:cs typeface="Times New Roman" panose="02020603050405020304" pitchFamily="18" charset="0"/>
              </a:rPr>
              <a:t>một </a:t>
            </a:r>
            <a:r>
              <a:rPr lang="vi-VN" sz="2800" b="1" dirty="0">
                <a:latin typeface="Times New Roman" panose="02020603050405020304" pitchFamily="18" charset="0"/>
                <a:cs typeface="Times New Roman" panose="02020603050405020304" pitchFamily="18" charset="0"/>
              </a:rPr>
              <a:t>dạng đặc biệt</a:t>
            </a:r>
            <a:r>
              <a:rPr lang="vi-VN" sz="2800" dirty="0">
                <a:latin typeface="Times New Roman" panose="02020603050405020304" pitchFamily="18" charset="0"/>
                <a:cs typeface="Times New Roman" panose="02020603050405020304" pitchFamily="18" charset="0"/>
              </a:rPr>
              <a:t> của </a:t>
            </a:r>
            <a:r>
              <a:rPr lang="en-US" sz="2800" b="1" dirty="0" smtClean="0">
                <a:latin typeface="Times New Roman" panose="02020603050405020304" pitchFamily="18" charset="0"/>
                <a:cs typeface="Times New Roman" panose="02020603050405020304" pitchFamily="18" charset="0"/>
              </a:rPr>
              <a:t>Method(</a:t>
            </a:r>
            <a:r>
              <a:rPr lang="en-US" sz="2800" b="1" dirty="0" err="1" smtClean="0">
                <a:latin typeface="Times New Roman" panose="02020603050405020304" pitchFamily="18" charset="0"/>
                <a:cs typeface="Times New Roman" panose="02020603050405020304" pitchFamily="18" charset="0"/>
              </a:rPr>
              <a:t>hàm</a:t>
            </a:r>
            <a:r>
              <a:rPr lang="en-US" sz="2800" dirty="0" smtClean="0">
                <a:latin typeface="Times New Roman" panose="02020603050405020304" pitchFamily="18" charset="0"/>
                <a:cs typeface="Times New Roman" panose="02020603050405020304" pitchFamily="18" charset="0"/>
              </a:rPr>
              <a:t>/</a:t>
            </a:r>
            <a:r>
              <a:rPr lang="vi-VN" sz="2800" dirty="0" smtClean="0">
                <a:latin typeface="Times New Roman" panose="02020603050405020304" pitchFamily="18" charset="0"/>
                <a:cs typeface="Times New Roman" panose="02020603050405020304" pitchFamily="18" charset="0"/>
              </a:rPr>
              <a:t>phương thức</a:t>
            </a:r>
            <a:r>
              <a:rPr lang="en-US" sz="2800" dirty="0" smtClean="0">
                <a:latin typeface="Times New Roman" panose="02020603050405020304" pitchFamily="18" charset="0"/>
                <a:cs typeface="Times New Roman" panose="02020603050405020304" pitchFamily="18" charset="0"/>
              </a:rPr>
              <a:t>)</a:t>
            </a:r>
            <a:r>
              <a:rPr lang="vi-VN" sz="2800" dirty="0" smtClean="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được </a:t>
            </a:r>
            <a:r>
              <a:rPr lang="vi-VN" sz="2800" b="1" dirty="0">
                <a:latin typeface="Times New Roman" panose="02020603050405020304" pitchFamily="18" charset="0"/>
                <a:cs typeface="Times New Roman" panose="02020603050405020304" pitchFamily="18" charset="0"/>
              </a:rPr>
              <a:t>sử dụng để khởi tạo</a:t>
            </a:r>
            <a:r>
              <a:rPr lang="vi-VN" sz="2800" dirty="0">
                <a:latin typeface="Times New Roman" panose="02020603050405020304" pitchFamily="18" charset="0"/>
                <a:cs typeface="Times New Roman" panose="02020603050405020304" pitchFamily="18" charset="0"/>
              </a:rPr>
              <a:t> các </a:t>
            </a:r>
            <a:r>
              <a:rPr lang="vi-VN" sz="2800" b="1" dirty="0">
                <a:latin typeface="Times New Roman" panose="02020603050405020304" pitchFamily="18" charset="0"/>
                <a:cs typeface="Times New Roman" panose="02020603050405020304" pitchFamily="18" charset="0"/>
              </a:rPr>
              <a:t>đối </a:t>
            </a:r>
            <a:r>
              <a:rPr lang="vi-VN" sz="2800" b="1" dirty="0" smtClean="0">
                <a:latin typeface="Times New Roman" panose="02020603050405020304" pitchFamily="18" charset="0"/>
                <a:cs typeface="Times New Roman" panose="02020603050405020304" pitchFamily="18" charset="0"/>
              </a:rPr>
              <a:t>tượng</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từ</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một</a:t>
            </a:r>
            <a:r>
              <a:rPr lang="en-US" sz="2800" b="1" dirty="0" smtClean="0">
                <a:latin typeface="Times New Roman" panose="02020603050405020304" pitchFamily="18" charset="0"/>
                <a:cs typeface="Times New Roman" panose="02020603050405020304" pitchFamily="18" charset="0"/>
              </a:rPr>
              <a:t> class</a:t>
            </a:r>
            <a:r>
              <a:rPr lang="vi-VN" sz="2800" dirty="0" smtClean="0">
                <a:latin typeface="Times New Roman" panose="02020603050405020304" pitchFamily="18" charset="0"/>
                <a:cs typeface="Times New Roman" panose="02020603050405020304" pitchFamily="18" charset="0"/>
              </a:rPr>
              <a:t>.</a:t>
            </a:r>
            <a:endParaRPr lang="en-US" sz="2800" dirty="0" smtClean="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vi-VN" sz="2800" dirty="0" smtClean="0">
                <a:latin typeface="Times New Roman" panose="02020603050405020304" pitchFamily="18" charset="0"/>
                <a:cs typeface="Times New Roman" panose="02020603050405020304" pitchFamily="18" charset="0"/>
              </a:rPr>
              <a:t>Constructor </a:t>
            </a:r>
            <a:r>
              <a:rPr lang="vi-VN" sz="2800" dirty="0">
                <a:latin typeface="Times New Roman" panose="02020603050405020304" pitchFamily="18" charset="0"/>
                <a:cs typeface="Times New Roman" panose="02020603050405020304" pitchFamily="18" charset="0"/>
              </a:rPr>
              <a:t>được gọi tại thời điểm tạo đối tượng. Nó khởi tạo các giá trị để cung cấp dữ liệu cho các đối tượng</a:t>
            </a:r>
            <a:r>
              <a:rPr lang="vi-VN" sz="2800" dirty="0" smtClean="0">
                <a:latin typeface="Times New Roman" panose="02020603050405020304" pitchFamily="18" charset="0"/>
                <a:cs typeface="Times New Roman" panose="02020603050405020304" pitchFamily="18" charset="0"/>
              </a:rPr>
              <a: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Biến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sự</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trừu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tượng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hóa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của</a:t>
            </a:r>
            <a:r>
              <a:rPr lang="en-US" sz="2800" dirty="0" smtClean="0">
                <a:latin typeface="Times New Roman" panose="02020603050405020304" pitchFamily="18" charset="0"/>
                <a:cs typeface="Times New Roman" panose="02020603050405020304" pitchFamily="18" charset="0"/>
              </a:rPr>
              <a:t> class </a:t>
            </a:r>
            <a:r>
              <a:rPr lang="en-US" sz="2800" dirty="0" err="1" smtClean="0">
                <a:latin typeface="Times New Roman" panose="02020603050405020304" pitchFamily="18" charset="0"/>
                <a:cs typeface="Times New Roman" panose="02020603050405020304" pitchFamily="18" charset="0"/>
              </a:rPr>
              <a:t>thành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một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đối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tượng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cụ</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thể</a:t>
            </a:r>
            <a:r>
              <a:rPr lang="vi-VN" sz="2800" dirty="0" smtClean="0">
                <a:latin typeface="Times New Roman" panose="02020603050405020304" pitchFamily="18" charset="0"/>
                <a:cs typeface="Times New Roman" panose="02020603050405020304" pitchFamily="18" charset="0"/>
              </a:rPr>
              <a:t>.</a:t>
            </a:r>
            <a:endParaRPr lang="en-US" sz="2800" dirty="0" smtClean="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800" dirty="0" err="1" smtClean="0">
                <a:latin typeface="Times New Roman" panose="02020603050405020304" pitchFamily="18" charset="0"/>
                <a:cs typeface="Times New Roman" panose="02020603050405020304" pitchFamily="18" charset="0"/>
              </a:rPr>
              <a:t>Cú</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pháp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khởi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tạo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đối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tượng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từ</a:t>
            </a:r>
            <a:r>
              <a:rPr lang="en-US" sz="2800" dirty="0" smtClean="0">
                <a:latin typeface="Times New Roman" panose="02020603050405020304" pitchFamily="18" charset="0"/>
                <a:cs typeface="Times New Roman" panose="02020603050405020304" pitchFamily="18" charset="0"/>
              </a:rPr>
              <a:t> 1 class:</a:t>
            </a:r>
          </a:p>
          <a:p>
            <a:pPr algn="ctr"/>
            <a:r>
              <a:rPr lang="en-US" sz="2800" dirty="0" smtClean="0">
                <a:latin typeface="Times New Roman" panose="02020603050405020304" pitchFamily="18" charset="0"/>
                <a:cs typeface="Times New Roman" panose="02020603050405020304" pitchFamily="18" charset="0"/>
              </a:rPr>
              <a:t>	</a:t>
            </a:r>
            <a:r>
              <a:rPr lang="en-US" sz="2800" dirty="0" err="1" smtClean="0">
                <a:solidFill>
                  <a:schemeClr val="accent5">
                    <a:lumMod val="75000"/>
                  </a:schemeClr>
                </a:solidFill>
                <a:latin typeface="Times New Roman" panose="02020603050405020304" pitchFamily="18" charset="0"/>
                <a:cs typeface="Times New Roman" panose="02020603050405020304" pitchFamily="18" charset="0"/>
              </a:rPr>
              <a:t>TenClass</a:t>
            </a:r>
            <a:r>
              <a:rPr lang="en-US" sz="2800" dirty="0" smtClean="0">
                <a:solidFill>
                  <a:schemeClr val="accent5">
                    <a:lumMod val="75000"/>
                  </a:schemeClr>
                </a:solidFill>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tenDoiTuong</a:t>
            </a:r>
            <a:r>
              <a:rPr lang="en-US" sz="2800" dirty="0" smtClean="0">
                <a:solidFill>
                  <a:schemeClr val="accent5">
                    <a:lumMod val="75000"/>
                  </a:schemeClr>
                </a:solidFill>
                <a:latin typeface="Times New Roman" panose="02020603050405020304" pitchFamily="18" charset="0"/>
                <a:cs typeface="Times New Roman" panose="02020603050405020304" pitchFamily="18" charset="0"/>
              </a:rPr>
              <a:t> = </a:t>
            </a:r>
            <a:r>
              <a:rPr lang="en-US" sz="2800" dirty="0" smtClean="0">
                <a:solidFill>
                  <a:srgbClr val="C00000"/>
                </a:solidFill>
                <a:latin typeface="Times New Roman" panose="02020603050405020304" pitchFamily="18" charset="0"/>
                <a:cs typeface="Times New Roman" panose="02020603050405020304" pitchFamily="18" charset="0"/>
              </a:rPr>
              <a:t>new</a:t>
            </a:r>
            <a:r>
              <a:rPr lang="en-US" sz="2800" dirty="0" smtClean="0">
                <a:solidFill>
                  <a:schemeClr val="accent5">
                    <a:lumMod val="75000"/>
                  </a:schemeClr>
                </a:solidFill>
                <a:latin typeface="Times New Roman" panose="02020603050405020304" pitchFamily="18" charset="0"/>
                <a:cs typeface="Times New Roman" panose="02020603050405020304" pitchFamily="18" charset="0"/>
              </a:rPr>
              <a:t> </a:t>
            </a:r>
            <a:r>
              <a:rPr lang="en-US" sz="2800" dirty="0" err="1" smtClean="0">
                <a:solidFill>
                  <a:schemeClr val="accent5">
                    <a:lumMod val="75000"/>
                  </a:schemeClr>
                </a:solidFill>
                <a:latin typeface="Times New Roman" panose="02020603050405020304" pitchFamily="18" charset="0"/>
                <a:cs typeface="Times New Roman" panose="02020603050405020304" pitchFamily="18" charset="0"/>
              </a:rPr>
              <a:t>TenClass</a:t>
            </a:r>
            <a:r>
              <a:rPr lang="en-US" sz="2800" dirty="0" smtClean="0">
                <a:solidFill>
                  <a:schemeClr val="accent5">
                    <a:lumMod val="75000"/>
                  </a:schemeClr>
                </a:solidFill>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              VD: </a:t>
            </a:r>
            <a:r>
              <a:rPr lang="en-US" sz="2800" dirty="0" smtClean="0">
                <a:solidFill>
                  <a:schemeClr val="accent5">
                    <a:lumMod val="75000"/>
                  </a:schemeClr>
                </a:solidFill>
                <a:latin typeface="Times New Roman" panose="02020603050405020304" pitchFamily="18" charset="0"/>
                <a:cs typeface="Times New Roman" panose="02020603050405020304" pitchFamily="18" charset="0"/>
              </a:rPr>
              <a:t>Car</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audi</a:t>
            </a:r>
            <a:r>
              <a:rPr lang="en-US" sz="2800" dirty="0" smtClean="0">
                <a:latin typeface="Times New Roman" panose="02020603050405020304" pitchFamily="18" charset="0"/>
                <a:cs typeface="Times New Roman" panose="02020603050405020304" pitchFamily="18" charset="0"/>
              </a:rPr>
              <a:t> = </a:t>
            </a:r>
            <a:r>
              <a:rPr lang="en-US" sz="2800" dirty="0" smtClean="0">
                <a:solidFill>
                  <a:srgbClr val="C00000"/>
                </a:solidFill>
                <a:latin typeface="Times New Roman" panose="02020603050405020304" pitchFamily="18" charset="0"/>
                <a:cs typeface="Times New Roman" panose="02020603050405020304" pitchFamily="18" charset="0"/>
              </a:rPr>
              <a:t>new</a:t>
            </a:r>
            <a:r>
              <a:rPr lang="en-US" sz="2800" dirty="0" smtClean="0">
                <a:latin typeface="Times New Roman" panose="02020603050405020304" pitchFamily="18" charset="0"/>
                <a:cs typeface="Times New Roman" panose="02020603050405020304" pitchFamily="18" charset="0"/>
              </a:rPr>
              <a:t> </a:t>
            </a:r>
            <a:r>
              <a:rPr lang="en-US" sz="2800" dirty="0" smtClean="0">
                <a:solidFill>
                  <a:schemeClr val="accent5">
                    <a:lumMod val="75000"/>
                  </a:schemeClr>
                </a:solidFill>
                <a:latin typeface="Times New Roman" panose="02020603050405020304" pitchFamily="18" charset="0"/>
                <a:cs typeface="Times New Roman" panose="02020603050405020304" pitchFamily="18" charset="0"/>
              </a:rPr>
              <a:t>Car</a:t>
            </a:r>
            <a:r>
              <a:rPr lang="en-US" sz="28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43651548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additive="base">
                                        <p:cTn id="7" dur="500" fill="hold"/>
                                        <p:tgtEl>
                                          <p:spTgt spid="81"/>
                                        </p:tgtEl>
                                        <p:attrNameLst>
                                          <p:attrName>ppt_x</p:attrName>
                                        </p:attrNameLst>
                                      </p:cBhvr>
                                      <p:tavLst>
                                        <p:tav tm="0">
                                          <p:val>
                                            <p:strVal val="0-#ppt_w/2"/>
                                          </p:val>
                                        </p:tav>
                                        <p:tav tm="100000">
                                          <p:val>
                                            <p:strVal val="#ppt_x"/>
                                          </p:val>
                                        </p:tav>
                                      </p:tavLst>
                                    </p:anim>
                                    <p:anim calcmode="lin" valueType="num">
                                      <p:cBhvr additive="base">
                                        <p:cTn id="8" dur="500" fill="hold"/>
                                        <p:tgtEl>
                                          <p:spTgt spid="8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8"/>
                                        </p:tgtEl>
                                        <p:attrNameLst>
                                          <p:attrName>style.visibility</p:attrName>
                                        </p:attrNameLst>
                                      </p:cBhvr>
                                      <p:to>
                                        <p:strVal val="visible"/>
                                      </p:to>
                                    </p:set>
                                    <p:anim calcmode="lin" valueType="num">
                                      <p:cBhvr additive="base">
                                        <p:cTn id="11" dur="500" fill="hold"/>
                                        <p:tgtEl>
                                          <p:spTgt spid="78"/>
                                        </p:tgtEl>
                                        <p:attrNameLst>
                                          <p:attrName>ppt_x</p:attrName>
                                        </p:attrNameLst>
                                      </p:cBhvr>
                                      <p:tavLst>
                                        <p:tav tm="0">
                                          <p:val>
                                            <p:strVal val="1+#ppt_w/2"/>
                                          </p:val>
                                        </p:tav>
                                        <p:tav tm="100000">
                                          <p:val>
                                            <p:strVal val="#ppt_x"/>
                                          </p:val>
                                        </p:tav>
                                      </p:tavLst>
                                    </p:anim>
                                    <p:anim calcmode="lin" valueType="num">
                                      <p:cBhvr additive="base">
                                        <p:cTn id="12" dur="500" fill="hold"/>
                                        <p:tgtEl>
                                          <p:spTgt spid="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组合 77"/>
          <p:cNvGrpSpPr/>
          <p:nvPr/>
        </p:nvGrpSpPr>
        <p:grpSpPr>
          <a:xfrm>
            <a:off x="0" y="22088"/>
            <a:ext cx="9144000" cy="674550"/>
            <a:chOff x="3129129" y="1121776"/>
            <a:chExt cx="6189792" cy="1171624"/>
          </a:xfrm>
        </p:grpSpPr>
        <p:sp>
          <p:nvSpPr>
            <p:cNvPr id="79" name="圆角矩形 78"/>
            <p:cNvSpPr/>
            <p:nvPr/>
          </p:nvSpPr>
          <p:spPr>
            <a:xfrm>
              <a:off x="3129129" y="1121776"/>
              <a:ext cx="6189792"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0" name="圆角矩形 79"/>
            <p:cNvSpPr/>
            <p:nvPr/>
          </p:nvSpPr>
          <p:spPr>
            <a:xfrm>
              <a:off x="3289330" y="1253414"/>
              <a:ext cx="5980697" cy="908350"/>
            </a:xfrm>
            <a:prstGeom prst="roundRect">
              <a:avLst>
                <a:gd name="adj" fmla="val 50000"/>
              </a:avLst>
            </a:prstGeom>
            <a:gradFill>
              <a:gsLst>
                <a:gs pos="0">
                  <a:srgbClr val="01ACBE"/>
                </a:gs>
                <a:gs pos="100000">
                  <a:srgbClr val="01DAF1"/>
                </a:gs>
              </a:gsLst>
              <a:lin ang="0" scaled="0"/>
            </a:grad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Constructor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Hàm</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Khởi</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Tạo</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Đối</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Tượng</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zh-CN" altLang="en-US"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81" name="组合 80"/>
          <p:cNvGrpSpPr/>
          <p:nvPr/>
        </p:nvGrpSpPr>
        <p:grpSpPr>
          <a:xfrm>
            <a:off x="112093" y="-66132"/>
            <a:ext cx="887466" cy="1098450"/>
            <a:chOff x="3149762" y="916761"/>
            <a:chExt cx="1351556" cy="1771661"/>
          </a:xfrm>
        </p:grpSpPr>
        <p:grpSp>
          <p:nvGrpSpPr>
            <p:cNvPr id="82" name="组合 81"/>
            <p:cNvGrpSpPr/>
            <p:nvPr/>
          </p:nvGrpSpPr>
          <p:grpSpPr>
            <a:xfrm>
              <a:off x="3149762" y="916761"/>
              <a:ext cx="1351556" cy="1771661"/>
              <a:chOff x="3222217" y="1132147"/>
              <a:chExt cx="1285958" cy="1685676"/>
            </a:xfrm>
          </p:grpSpPr>
          <p:grpSp>
            <p:nvGrpSpPr>
              <p:cNvPr id="86" name="组合 85"/>
              <p:cNvGrpSpPr/>
              <p:nvPr/>
            </p:nvGrpSpPr>
            <p:grpSpPr>
              <a:xfrm>
                <a:off x="3289093" y="1214680"/>
                <a:ext cx="1219082" cy="1603143"/>
                <a:chOff x="7144634" y="2782876"/>
                <a:chExt cx="2190439" cy="2880513"/>
              </a:xfrm>
            </p:grpSpPr>
            <p:sp>
              <p:nvSpPr>
                <p:cNvPr id="88" name="椭圆 50"/>
                <p:cNvSpPr/>
                <p:nvPr/>
              </p:nvSpPr>
              <p:spPr>
                <a:xfrm rot="18900000">
                  <a:off x="7144634" y="2782876"/>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89"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90"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87" name="椭圆 86"/>
              <p:cNvSpPr/>
              <p:nvPr/>
            </p:nvSpPr>
            <p:spPr>
              <a:xfrm>
                <a:off x="3222217" y="1132147"/>
                <a:ext cx="1284819"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84" name="文本框 83"/>
            <p:cNvSpPr txBox="1"/>
            <p:nvPr/>
          </p:nvSpPr>
          <p:spPr>
            <a:xfrm>
              <a:off x="3437819" y="1212512"/>
              <a:ext cx="774240" cy="633453"/>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03</a:t>
              </a:r>
              <a:endParaRPr lang="zh-CN" altLang="en-US" sz="2400" dirty="0">
                <a:solidFill>
                  <a:srgbClr val="01ACBE"/>
                </a:solidFill>
                <a:latin typeface="Impact" panose="020B0806030902050204" pitchFamily="34" charset="0"/>
              </a:endParaRPr>
            </a:p>
          </p:txBody>
        </p:sp>
      </p:grpSp>
      <p:sp>
        <p:nvSpPr>
          <p:cNvPr id="3" name="TextBox 2"/>
          <p:cNvSpPr txBox="1"/>
          <p:nvPr/>
        </p:nvSpPr>
        <p:spPr>
          <a:xfrm>
            <a:off x="0" y="620850"/>
            <a:ext cx="8959676" cy="3970318"/>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Constructor </a:t>
            </a:r>
            <a:r>
              <a:rPr lang="en-US" sz="2800" b="1" dirty="0" err="1" smtClean="0">
                <a:latin typeface="Times New Roman" panose="02020603050405020304" pitchFamily="18" charset="0"/>
                <a:cs typeface="Times New Roman" panose="02020603050405020304" pitchFamily="18" charset="0"/>
              </a:rPr>
              <a:t>là</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gì</a:t>
            </a:r>
            <a:r>
              <a:rPr lang="en-US" sz="2800" b="1" dirty="0" smtClean="0">
                <a:latin typeface="Times New Roman" panose="02020603050405020304" pitchFamily="18" charset="0"/>
                <a:cs typeface="Times New Roman" panose="02020603050405020304" pitchFamily="18" charset="0"/>
              </a:rPr>
              <a:t>?: </a:t>
            </a:r>
          </a:p>
          <a:p>
            <a:pPr marL="457200" indent="-457200">
              <a:buFont typeface="Wingdings" panose="05000000000000000000" pitchFamily="2" charset="2"/>
              <a:buChar char="Ø"/>
            </a:pPr>
            <a:r>
              <a:rPr lang="en-US" sz="2800" b="1" dirty="0" err="1" smtClean="0">
                <a:latin typeface="Times New Roman" panose="02020603050405020304" pitchFamily="18" charset="0"/>
                <a:cs typeface="Times New Roman" panose="02020603050405020304" pitchFamily="18" charset="0"/>
              </a:rPr>
              <a:t>Tất</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cả</a:t>
            </a:r>
            <a:r>
              <a:rPr lang="en-US" sz="2800" b="1"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Attribute(</a:t>
            </a:r>
            <a:r>
              <a:rPr lang="en-US" sz="2800" dirty="0" err="1" smtClean="0">
                <a:latin typeface="Times New Roman" panose="02020603050405020304" pitchFamily="18" charset="0"/>
                <a:cs typeface="Times New Roman" panose="02020603050405020304" pitchFamily="18" charset="0"/>
              </a:rPr>
              <a:t>thuộc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tính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và</a:t>
            </a:r>
            <a:r>
              <a:rPr lang="en-US" sz="2800" dirty="0" smtClean="0">
                <a:latin typeface="Times New Roman" panose="02020603050405020304" pitchFamily="18" charset="0"/>
                <a:cs typeface="Times New Roman" panose="02020603050405020304" pitchFamily="18" charset="0"/>
              </a:rPr>
              <a:t> Method(</a:t>
            </a:r>
            <a:r>
              <a:rPr lang="en-US" sz="2800" dirty="0" err="1" smtClean="0">
                <a:latin typeface="Times New Roman" panose="02020603050405020304" pitchFamily="18" charset="0"/>
                <a:cs typeface="Times New Roman" panose="02020603050405020304" pitchFamily="18" charset="0"/>
              </a:rPr>
              <a:t>hàm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của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một</a:t>
            </a:r>
            <a:r>
              <a:rPr lang="en-US" sz="2800" dirty="0" smtClean="0">
                <a:latin typeface="Times New Roman" panose="02020603050405020304" pitchFamily="18" charset="0"/>
                <a:cs typeface="Times New Roman" panose="02020603050405020304" pitchFamily="18" charset="0"/>
              </a:rPr>
              <a:t> class. </a:t>
            </a:r>
            <a:r>
              <a:rPr lang="en-US" sz="2800" b="1" dirty="0" err="1" smtClean="0">
                <a:latin typeface="Times New Roman" panose="02020603050405020304" pitchFamily="18" charset="0"/>
                <a:cs typeface="Times New Roman" panose="02020603050405020304" pitchFamily="18" charset="0"/>
              </a:rPr>
              <a:t>Nếu</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muốn</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sử</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dụng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chúng</a:t>
            </a:r>
            <a:r>
              <a:rPr lang="en-US" sz="2800"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Bắt</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buộc</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phải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thông</a:t>
            </a:r>
            <a:r>
              <a:rPr lang="en-US" sz="2800" dirty="0" smtClean="0">
                <a:latin typeface="Times New Roman" panose="02020603050405020304" pitchFamily="18" charset="0"/>
                <a:cs typeface="Times New Roman" panose="02020603050405020304" pitchFamily="18" charset="0"/>
              </a:rPr>
              <a:t> qua </a:t>
            </a:r>
            <a:r>
              <a:rPr lang="en-US" sz="2800" b="1" dirty="0" err="1" smtClean="0">
                <a:latin typeface="Times New Roman" panose="02020603050405020304" pitchFamily="18" charset="0"/>
                <a:cs typeface="Times New Roman" panose="02020603050405020304" pitchFamily="18" charset="0"/>
              </a:rPr>
              <a:t>khởi</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tạo</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đối</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tượng</a:t>
            </a:r>
            <a:r>
              <a:rPr lang="en-US" sz="2800" dirty="0" smtClean="0">
                <a:latin typeface="Times New Roman" panose="02020603050405020304" pitchFamily="18" charset="0"/>
                <a:cs typeface="Times New Roman" panose="02020603050405020304" pitchFamily="18" charset="0"/>
              </a:rPr>
              <a:t> constructor(</a:t>
            </a:r>
            <a:r>
              <a:rPr lang="en-US" sz="2800" dirty="0" err="1" smtClean="0">
                <a:latin typeface="Times New Roman" panose="02020603050405020304" pitchFamily="18" charset="0"/>
                <a:cs typeface="Times New Roman" panose="02020603050405020304" pitchFamily="18" charset="0"/>
              </a:rPr>
              <a:t>Hàm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khởi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tạo</a:t>
            </a:r>
            <a:r>
              <a:rPr lang="en-US" sz="2800"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Trừ</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những</a:t>
            </a:r>
            <a:r>
              <a:rPr lang="en-US" sz="2800" b="1" dirty="0" smtClean="0">
                <a:latin typeface="Times New Roman" panose="02020603050405020304" pitchFamily="18" charset="0"/>
                <a:cs typeface="Times New Roman" panose="02020603050405020304" pitchFamily="18" charset="0"/>
              </a:rPr>
              <a:t> method </a:t>
            </a:r>
            <a:r>
              <a:rPr lang="en-US" sz="2800" b="1" dirty="0" err="1" smtClean="0">
                <a:latin typeface="Times New Roman" panose="02020603050405020304" pitchFamily="18" charset="0"/>
                <a:cs typeface="Times New Roman" panose="02020603050405020304" pitchFamily="18" charset="0"/>
              </a:rPr>
              <a:t>tĩnh</a:t>
            </a:r>
            <a:r>
              <a:rPr lang="en-US" sz="2800" b="1" dirty="0" smtClean="0">
                <a:latin typeface="Times New Roman" panose="02020603050405020304" pitchFamily="18" charset="0"/>
                <a:cs typeface="Times New Roman" panose="02020603050405020304" pitchFamily="18" charset="0"/>
              </a:rPr>
              <a:t>(static).</a:t>
            </a:r>
          </a:p>
          <a:p>
            <a:pPr marL="457200" indent="-457200">
              <a:buFont typeface="Wingdings" panose="05000000000000000000" pitchFamily="2" charset="2"/>
              <a:buChar char="Ø"/>
            </a:pPr>
            <a:r>
              <a:rPr lang="en-US" sz="2800" dirty="0" err="1" smtClean="0">
                <a:latin typeface="Times New Roman" panose="02020603050405020304" pitchFamily="18" charset="0"/>
                <a:cs typeface="Times New Roman" panose="02020603050405020304" pitchFamily="18" charset="0"/>
              </a:rPr>
              <a:t>Giá</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trị</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mặc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định</a:t>
            </a:r>
            <a:r>
              <a:rPr lang="en-US" sz="2800" dirty="0" smtClean="0">
                <a:latin typeface="Times New Roman" panose="02020603050405020304" pitchFamily="18" charset="0"/>
                <a:cs typeface="Times New Roman" panose="02020603050405020304" pitchFamily="18" charset="0"/>
              </a:rPr>
              <a:t>(default) </a:t>
            </a:r>
            <a:r>
              <a:rPr lang="en-US" sz="2800" dirty="0" err="1" smtClean="0">
                <a:latin typeface="Times New Roman" panose="02020603050405020304" pitchFamily="18" charset="0"/>
                <a:cs typeface="Times New Roman" panose="02020603050405020304" pitchFamily="18" charset="0"/>
              </a:rPr>
              <a:t>của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mọi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đối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tượng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là</a:t>
            </a:r>
            <a:r>
              <a:rPr lang="en-US" sz="2800" dirty="0" smtClean="0">
                <a:latin typeface="Times New Roman" panose="02020603050405020304" pitchFamily="18" charset="0"/>
                <a:cs typeface="Times New Roman" panose="02020603050405020304" pitchFamily="18" charset="0"/>
              </a:rPr>
              <a:t> null</a:t>
            </a:r>
          </a:p>
          <a:p>
            <a:pPr marL="457200" indent="-457200">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VD: String </a:t>
            </a:r>
            <a:r>
              <a:rPr lang="en-US" sz="2800" dirty="0" err="1" smtClean="0">
                <a:latin typeface="Times New Roman" panose="02020603050405020304" pitchFamily="18" charset="0"/>
                <a:cs typeface="Times New Roman" panose="02020603050405020304" pitchFamily="18" charset="0"/>
              </a:rPr>
              <a:t>strA</a:t>
            </a:r>
            <a:r>
              <a:rPr lang="en-US" sz="2800" dirty="0" smtClean="0">
                <a:latin typeface="Times New Roman" panose="02020603050405020304" pitchFamily="18" charset="0"/>
                <a:cs typeface="Times New Roman" panose="02020603050405020304" pitchFamily="18" charset="0"/>
              </a:rPr>
              <a:t>; </a:t>
            </a:r>
          </a:p>
          <a:p>
            <a:pPr marL="457200" indent="-457200">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=&gt; </a:t>
            </a:r>
            <a:r>
              <a:rPr lang="en-US" sz="2800" dirty="0" err="1" smtClean="0">
                <a:latin typeface="Times New Roman" panose="02020603050405020304" pitchFamily="18" charset="0"/>
                <a:cs typeface="Times New Roman" panose="02020603050405020304" pitchFamily="18" charset="0"/>
              </a:rPr>
              <a:t>strA</a:t>
            </a:r>
            <a:r>
              <a:rPr lang="en-US" sz="2800" dirty="0" smtClean="0">
                <a:latin typeface="Times New Roman" panose="02020603050405020304" pitchFamily="18" charset="0"/>
                <a:cs typeface="Times New Roman" panose="02020603050405020304" pitchFamily="18" charset="0"/>
              </a:rPr>
              <a:t> = null;</a:t>
            </a:r>
          </a:p>
          <a:p>
            <a:pPr marL="457200" indent="-457200">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Car </a:t>
            </a:r>
            <a:r>
              <a:rPr lang="en-US" sz="2800" dirty="0" err="1" smtClean="0">
                <a:latin typeface="Times New Roman" panose="02020603050405020304" pitchFamily="18" charset="0"/>
                <a:cs typeface="Times New Roman" panose="02020603050405020304" pitchFamily="18" charset="0"/>
              </a:rPr>
              <a:t>audi</a:t>
            </a:r>
            <a:r>
              <a:rPr lang="en-US" sz="2800" dirty="0" smtClean="0">
                <a:latin typeface="Times New Roman" panose="02020603050405020304" pitchFamily="18" charset="0"/>
                <a:cs typeface="Times New Roman" panose="02020603050405020304" pitchFamily="18" charset="0"/>
              </a:rPr>
              <a:t>; =&gt; </a:t>
            </a:r>
            <a:r>
              <a:rPr lang="en-US" sz="2800" dirty="0" err="1" smtClean="0">
                <a:latin typeface="Times New Roman" panose="02020603050405020304" pitchFamily="18" charset="0"/>
                <a:cs typeface="Times New Roman" panose="02020603050405020304" pitchFamily="18" charset="0"/>
              </a:rPr>
              <a:t>audi</a:t>
            </a:r>
            <a:r>
              <a:rPr lang="en-US" sz="2800" dirty="0" smtClean="0">
                <a:latin typeface="Times New Roman" panose="02020603050405020304" pitchFamily="18" charset="0"/>
                <a:cs typeface="Times New Roman" panose="02020603050405020304" pitchFamily="18" charset="0"/>
              </a:rPr>
              <a:t> = null;</a:t>
            </a:r>
          </a:p>
        </p:txBody>
      </p:sp>
    </p:spTree>
    <p:extLst>
      <p:ext uri="{BB962C8B-B14F-4D97-AF65-F5344CB8AC3E}">
        <p14:creationId xmlns:p14="http://schemas.microsoft.com/office/powerpoint/2010/main" val="360016115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additive="base">
                                        <p:cTn id="7" dur="500" fill="hold"/>
                                        <p:tgtEl>
                                          <p:spTgt spid="81"/>
                                        </p:tgtEl>
                                        <p:attrNameLst>
                                          <p:attrName>ppt_x</p:attrName>
                                        </p:attrNameLst>
                                      </p:cBhvr>
                                      <p:tavLst>
                                        <p:tav tm="0">
                                          <p:val>
                                            <p:strVal val="0-#ppt_w/2"/>
                                          </p:val>
                                        </p:tav>
                                        <p:tav tm="100000">
                                          <p:val>
                                            <p:strVal val="#ppt_x"/>
                                          </p:val>
                                        </p:tav>
                                      </p:tavLst>
                                    </p:anim>
                                    <p:anim calcmode="lin" valueType="num">
                                      <p:cBhvr additive="base">
                                        <p:cTn id="8" dur="500" fill="hold"/>
                                        <p:tgtEl>
                                          <p:spTgt spid="8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8"/>
                                        </p:tgtEl>
                                        <p:attrNameLst>
                                          <p:attrName>style.visibility</p:attrName>
                                        </p:attrNameLst>
                                      </p:cBhvr>
                                      <p:to>
                                        <p:strVal val="visible"/>
                                      </p:to>
                                    </p:set>
                                    <p:anim calcmode="lin" valueType="num">
                                      <p:cBhvr additive="base">
                                        <p:cTn id="11" dur="500" fill="hold"/>
                                        <p:tgtEl>
                                          <p:spTgt spid="78"/>
                                        </p:tgtEl>
                                        <p:attrNameLst>
                                          <p:attrName>ppt_x</p:attrName>
                                        </p:attrNameLst>
                                      </p:cBhvr>
                                      <p:tavLst>
                                        <p:tav tm="0">
                                          <p:val>
                                            <p:strVal val="1+#ppt_w/2"/>
                                          </p:val>
                                        </p:tav>
                                        <p:tav tm="100000">
                                          <p:val>
                                            <p:strVal val="#ppt_x"/>
                                          </p:val>
                                        </p:tav>
                                      </p:tavLst>
                                    </p:anim>
                                    <p:anim calcmode="lin" valueType="num">
                                      <p:cBhvr additive="base">
                                        <p:cTn id="12" dur="500" fill="hold"/>
                                        <p:tgtEl>
                                          <p:spTgt spid="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组合 77"/>
          <p:cNvGrpSpPr/>
          <p:nvPr/>
        </p:nvGrpSpPr>
        <p:grpSpPr>
          <a:xfrm>
            <a:off x="0" y="22088"/>
            <a:ext cx="9144000" cy="674550"/>
            <a:chOff x="3129129" y="1121776"/>
            <a:chExt cx="6189792" cy="1171624"/>
          </a:xfrm>
        </p:grpSpPr>
        <p:sp>
          <p:nvSpPr>
            <p:cNvPr id="79" name="圆角矩形 78"/>
            <p:cNvSpPr/>
            <p:nvPr/>
          </p:nvSpPr>
          <p:spPr>
            <a:xfrm>
              <a:off x="3129129" y="1121776"/>
              <a:ext cx="6189792"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0" name="圆角矩形 79"/>
            <p:cNvSpPr/>
            <p:nvPr/>
          </p:nvSpPr>
          <p:spPr>
            <a:xfrm>
              <a:off x="3289330" y="1253414"/>
              <a:ext cx="5980697" cy="908350"/>
            </a:xfrm>
            <a:prstGeom prst="roundRect">
              <a:avLst>
                <a:gd name="adj" fmla="val 50000"/>
              </a:avLst>
            </a:prstGeom>
            <a:gradFill>
              <a:gsLst>
                <a:gs pos="0">
                  <a:srgbClr val="01ACBE"/>
                </a:gs>
                <a:gs pos="100000">
                  <a:srgbClr val="01DAF1"/>
                </a:gs>
              </a:gsLst>
              <a:lin ang="0" scaled="0"/>
            </a:grad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Constructor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Hàm</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Khởi</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Tạo</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Đối</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Tượng</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zh-CN" altLang="en-US"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81" name="组合 80"/>
          <p:cNvGrpSpPr/>
          <p:nvPr/>
        </p:nvGrpSpPr>
        <p:grpSpPr>
          <a:xfrm>
            <a:off x="112093" y="-66132"/>
            <a:ext cx="887466" cy="1098450"/>
            <a:chOff x="3149762" y="916761"/>
            <a:chExt cx="1351556" cy="1771661"/>
          </a:xfrm>
        </p:grpSpPr>
        <p:grpSp>
          <p:nvGrpSpPr>
            <p:cNvPr id="82" name="组合 81"/>
            <p:cNvGrpSpPr/>
            <p:nvPr/>
          </p:nvGrpSpPr>
          <p:grpSpPr>
            <a:xfrm>
              <a:off x="3149762" y="916761"/>
              <a:ext cx="1351556" cy="1771661"/>
              <a:chOff x="3222217" y="1132147"/>
              <a:chExt cx="1285958" cy="1685676"/>
            </a:xfrm>
          </p:grpSpPr>
          <p:grpSp>
            <p:nvGrpSpPr>
              <p:cNvPr id="86" name="组合 85"/>
              <p:cNvGrpSpPr/>
              <p:nvPr/>
            </p:nvGrpSpPr>
            <p:grpSpPr>
              <a:xfrm>
                <a:off x="3289093" y="1214680"/>
                <a:ext cx="1219082" cy="1603143"/>
                <a:chOff x="7144634" y="2782876"/>
                <a:chExt cx="2190439" cy="2880513"/>
              </a:xfrm>
            </p:grpSpPr>
            <p:sp>
              <p:nvSpPr>
                <p:cNvPr id="88" name="椭圆 50"/>
                <p:cNvSpPr/>
                <p:nvPr/>
              </p:nvSpPr>
              <p:spPr>
                <a:xfrm rot="18900000">
                  <a:off x="7144634" y="2782876"/>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89"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90"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87" name="椭圆 86"/>
              <p:cNvSpPr/>
              <p:nvPr/>
            </p:nvSpPr>
            <p:spPr>
              <a:xfrm>
                <a:off x="3222217" y="1132147"/>
                <a:ext cx="1284819"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84" name="文本框 83"/>
            <p:cNvSpPr txBox="1"/>
            <p:nvPr/>
          </p:nvSpPr>
          <p:spPr>
            <a:xfrm>
              <a:off x="3437819" y="1212512"/>
              <a:ext cx="774240" cy="633453"/>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03</a:t>
              </a:r>
              <a:endParaRPr lang="zh-CN" altLang="en-US" sz="2400" dirty="0">
                <a:solidFill>
                  <a:srgbClr val="01ACBE"/>
                </a:solidFill>
                <a:latin typeface="Impact" panose="020B0806030902050204" pitchFamily="34" charset="0"/>
              </a:endParaRPr>
            </a:p>
          </p:txBody>
        </p:sp>
      </p:grpSp>
      <p:sp>
        <p:nvSpPr>
          <p:cNvPr id="3" name="TextBox 2"/>
          <p:cNvSpPr txBox="1"/>
          <p:nvPr/>
        </p:nvSpPr>
        <p:spPr>
          <a:xfrm>
            <a:off x="72230" y="1196140"/>
            <a:ext cx="9071770" cy="3970318"/>
          </a:xfrm>
          <a:prstGeom prst="rect">
            <a:avLst/>
          </a:prstGeom>
          <a:noFill/>
        </p:spPr>
        <p:txBody>
          <a:bodyPr wrap="square" rtlCol="0">
            <a:spAutoFit/>
          </a:bodyPr>
          <a:lstStyle/>
          <a:p>
            <a:pPr marL="457200" indent="-457200">
              <a:buFont typeface="Wingdings" panose="05000000000000000000" pitchFamily="2" charset="2"/>
              <a:buChar char="Ø"/>
            </a:pPr>
            <a:r>
              <a:rPr lang="vi-VN" sz="2800" b="1" dirty="0" smtClean="0">
                <a:latin typeface="+mj-lt"/>
              </a:rPr>
              <a:t>Các </a:t>
            </a:r>
            <a:r>
              <a:rPr lang="vi-VN" sz="2800" b="1" dirty="0">
                <a:latin typeface="+mj-lt"/>
              </a:rPr>
              <a:t>quy tắc tạo constructor trong </a:t>
            </a:r>
            <a:r>
              <a:rPr lang="en-US" sz="2800" b="1" dirty="0" smtClean="0">
                <a:latin typeface="+mj-lt"/>
              </a:rPr>
              <a:t>J</a:t>
            </a:r>
            <a:r>
              <a:rPr lang="vi-VN" sz="2800" b="1" dirty="0" smtClean="0">
                <a:latin typeface="+mj-lt"/>
              </a:rPr>
              <a:t>ava</a:t>
            </a:r>
            <a:r>
              <a:rPr lang="en-US" sz="2800" b="1" dirty="0" smtClean="0">
                <a:latin typeface="+mj-lt"/>
              </a:rPr>
              <a:t>(2 </a:t>
            </a:r>
            <a:r>
              <a:rPr lang="en-US" sz="2800" b="1" dirty="0" err="1" smtClean="0">
                <a:latin typeface="+mj-lt"/>
              </a:rPr>
              <a:t>Quy</a:t>
            </a:r>
            <a:r>
              <a:rPr lang="en-US" sz="2800" b="1" dirty="0" smtClean="0">
                <a:latin typeface="+mj-lt"/>
              </a:rPr>
              <a:t> </a:t>
            </a:r>
            <a:r>
              <a:rPr lang="en-US" sz="2800" b="1" dirty="0" err="1" smtClean="0">
                <a:latin typeface="+mj-lt"/>
              </a:rPr>
              <a:t>tắc</a:t>
            </a:r>
            <a:r>
              <a:rPr lang="en-US" sz="2800" b="1" dirty="0" smtClean="0">
                <a:latin typeface="+mj-lt"/>
              </a:rPr>
              <a:t>):</a:t>
            </a:r>
          </a:p>
          <a:p>
            <a:pPr marL="514350" indent="-514350">
              <a:buFont typeface="+mj-lt"/>
              <a:buAutoNum type="arabicPeriod"/>
            </a:pPr>
            <a:r>
              <a:rPr lang="vi-VN" sz="2800" dirty="0" smtClean="0">
                <a:latin typeface="+mj-lt"/>
              </a:rPr>
              <a:t>Tên </a:t>
            </a:r>
            <a:r>
              <a:rPr lang="vi-VN" sz="2800" dirty="0">
                <a:latin typeface="+mj-lt"/>
              </a:rPr>
              <a:t>constructor phải </a:t>
            </a:r>
            <a:r>
              <a:rPr lang="en-US" sz="2800" b="1" dirty="0" err="1" smtClean="0">
                <a:latin typeface="Times New Roman" panose="02020603050405020304" pitchFamily="18" charset="0"/>
                <a:cs typeface="Times New Roman" panose="02020603050405020304" pitchFamily="18" charset="0"/>
              </a:rPr>
              <a:t>trùng</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tên</a:t>
            </a:r>
            <a:r>
              <a:rPr lang="en-US" sz="2800" b="1" dirty="0" smtClean="0">
                <a:latin typeface="Times New Roman" panose="02020603050405020304" pitchFamily="18" charset="0"/>
                <a:cs typeface="Times New Roman" panose="02020603050405020304" pitchFamily="18" charset="0"/>
              </a:rPr>
              <a:t> class</a:t>
            </a:r>
            <a:r>
              <a:rPr lang="vi-VN" sz="2800" b="1" dirty="0" smtClean="0">
                <a:latin typeface="Times New Roman" panose="02020603050405020304" pitchFamily="18" charset="0"/>
                <a:cs typeface="Times New Roman" panose="02020603050405020304" pitchFamily="18" charset="0"/>
              </a:rPr>
              <a:t> </a:t>
            </a:r>
            <a:r>
              <a:rPr lang="vi-VN" sz="2800" b="1" dirty="0">
                <a:latin typeface="+mj-lt"/>
              </a:rPr>
              <a:t>chứa nó</a:t>
            </a:r>
            <a:r>
              <a:rPr lang="vi-VN" sz="2800" dirty="0">
                <a:latin typeface="+mj-lt"/>
              </a:rPr>
              <a:t>.</a:t>
            </a:r>
          </a:p>
          <a:p>
            <a:pPr marL="514350" indent="-514350">
              <a:buFont typeface="+mj-lt"/>
              <a:buAutoNum type="arabicPeriod"/>
            </a:pPr>
            <a:r>
              <a:rPr lang="vi-VN" sz="2800" dirty="0">
                <a:latin typeface="+mj-lt"/>
              </a:rPr>
              <a:t>Constructor không có </a:t>
            </a:r>
            <a:r>
              <a:rPr lang="vi-VN" sz="2800" dirty="0" smtClean="0">
                <a:latin typeface="+mj-lt"/>
              </a:rPr>
              <a:t>kiểu</a:t>
            </a:r>
            <a:r>
              <a:rPr lang="en-US" sz="2800" dirty="0" smtClean="0">
                <a:latin typeface="+mj-lt"/>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dữ</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liệu</a:t>
            </a:r>
            <a:r>
              <a:rPr lang="vi-VN" sz="2800" dirty="0" smtClean="0">
                <a:latin typeface="Times New Roman" panose="02020603050405020304" pitchFamily="18" charset="0"/>
                <a:cs typeface="Times New Roman" panose="02020603050405020304" pitchFamily="18" charset="0"/>
              </a:rPr>
              <a:t> </a:t>
            </a:r>
            <a:r>
              <a:rPr lang="vi-VN" sz="2800" dirty="0">
                <a:latin typeface="+mj-lt"/>
              </a:rPr>
              <a:t>trả về tường </a:t>
            </a:r>
            <a:r>
              <a:rPr lang="vi-VN" sz="2800" dirty="0" smtClean="0">
                <a:latin typeface="+mj-lt"/>
              </a:rPr>
              <a:t>minh</a:t>
            </a:r>
            <a:r>
              <a:rPr lang="vi-VN" sz="2800" dirty="0" smtClean="0">
                <a:latin typeface="+mj-lt"/>
                <a:cs typeface="Times New Roman" panose="02020603050405020304" pitchFamily="18" charset="0"/>
              </a:rPr>
              <a:t>.</a:t>
            </a:r>
            <a:r>
              <a:rPr lang="en-US" sz="2800" dirty="0" smtClean="0">
                <a:latin typeface="+mj-lt"/>
              </a:rPr>
              <a:t/>
            </a:r>
            <a:br>
              <a:rPr lang="en-US" sz="2800" dirty="0" smtClean="0">
                <a:latin typeface="+mj-lt"/>
              </a:rPr>
            </a:br>
            <a:endParaRPr lang="vi-VN" sz="2800" dirty="0">
              <a:latin typeface="+mj-lt"/>
            </a:endParaRPr>
          </a:p>
          <a:p>
            <a:pPr marL="457200" indent="-457200">
              <a:buFont typeface="Wingdings" panose="05000000000000000000" pitchFamily="2" charset="2"/>
              <a:buChar char="Ø"/>
            </a:pPr>
            <a:r>
              <a:rPr lang="vi-VN" sz="2800" b="1" dirty="0">
                <a:latin typeface="+mj-lt"/>
              </a:rPr>
              <a:t>Các kiểu của </a:t>
            </a:r>
            <a:r>
              <a:rPr lang="en-US" sz="2800" b="1" dirty="0">
                <a:latin typeface="Times New Roman" panose="02020603050405020304" pitchFamily="18" charset="0"/>
                <a:cs typeface="Times New Roman" panose="02020603050405020304" pitchFamily="18" charset="0"/>
              </a:rPr>
              <a:t>J</a:t>
            </a:r>
            <a:r>
              <a:rPr lang="vi-VN" sz="2800" b="1" dirty="0" smtClean="0">
                <a:latin typeface="+mj-lt"/>
              </a:rPr>
              <a:t>ava </a:t>
            </a:r>
            <a:r>
              <a:rPr lang="en-US" sz="2800" b="1" dirty="0" smtClean="0">
                <a:latin typeface="+mj-lt"/>
              </a:rPr>
              <a:t>C</a:t>
            </a:r>
            <a:r>
              <a:rPr lang="vi-VN" sz="2800" b="1" dirty="0" smtClean="0">
                <a:latin typeface="+mj-lt"/>
              </a:rPr>
              <a:t>onstructor</a:t>
            </a:r>
            <a:r>
              <a:rPr lang="en-US" sz="2800" b="1" dirty="0" smtClean="0">
                <a:latin typeface="Times New Roman" panose="02020603050405020304" pitchFamily="18" charset="0"/>
                <a:cs typeface="Times New Roman" panose="02020603050405020304" pitchFamily="18" charset="0"/>
              </a:rPr>
              <a:t>(2 </a:t>
            </a:r>
            <a:r>
              <a:rPr lang="en-US" sz="2800" b="1" dirty="0" err="1" smtClean="0">
                <a:latin typeface="Times New Roman" panose="02020603050405020304" pitchFamily="18" charset="0"/>
                <a:cs typeface="Times New Roman" panose="02020603050405020304" pitchFamily="18" charset="0"/>
              </a:rPr>
              <a:t>Kiểu</a:t>
            </a:r>
            <a:r>
              <a:rPr lang="en-US" sz="2800" b="1" dirty="0" smtClean="0">
                <a:latin typeface="Times New Roman" panose="02020603050405020304" pitchFamily="18" charset="0"/>
                <a:cs typeface="Times New Roman" panose="02020603050405020304" pitchFamily="18" charset="0"/>
              </a:rPr>
              <a:t>):</a:t>
            </a:r>
            <a:endParaRPr lang="vi-VN" sz="2800" b="1"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vi-VN" sz="2800" dirty="0" smtClean="0">
                <a:latin typeface="+mj-lt"/>
              </a:rPr>
              <a:t>Constructor </a:t>
            </a:r>
            <a:r>
              <a:rPr lang="vi-VN" sz="2800" dirty="0">
                <a:latin typeface="+mj-lt"/>
              </a:rPr>
              <a:t>mặc định (không có tham số truyền vào)</a:t>
            </a:r>
          </a:p>
          <a:p>
            <a:pPr marL="514350" indent="-514350">
              <a:buFont typeface="+mj-lt"/>
              <a:buAutoNum type="arabicPeriod"/>
            </a:pPr>
            <a:r>
              <a:rPr lang="vi-VN" sz="2800" dirty="0" smtClean="0">
                <a:latin typeface="+mj-lt"/>
              </a:rPr>
              <a:t>Constructor</a:t>
            </a:r>
            <a:r>
              <a:rPr lang="en-US" sz="2800" dirty="0" smtClean="0">
                <a:latin typeface="+mj-lt"/>
              </a:rPr>
              <a:t> </a:t>
            </a:r>
            <a:r>
              <a:rPr lang="en-US" sz="2800" dirty="0" err="1" smtClean="0">
                <a:latin typeface="Times New Roman" panose="02020603050405020304" pitchFamily="18" charset="0"/>
                <a:cs typeface="Times New Roman" panose="02020603050405020304" pitchFamily="18" charset="0"/>
              </a:rPr>
              <a:t>có</a:t>
            </a:r>
            <a:r>
              <a:rPr lang="vi-VN" sz="2800" dirty="0" smtClean="0">
                <a:latin typeface="+mj-lt"/>
              </a:rPr>
              <a:t> </a:t>
            </a:r>
            <a:r>
              <a:rPr lang="vi-VN" sz="2800" dirty="0">
                <a:latin typeface="+mj-lt"/>
              </a:rPr>
              <a:t>tham </a:t>
            </a:r>
            <a:r>
              <a:rPr lang="vi-VN" sz="2800" dirty="0" smtClean="0">
                <a:latin typeface="+mj-lt"/>
              </a:rPr>
              <a:t>số</a:t>
            </a:r>
            <a:endParaRPr lang="en-US" sz="2800" dirty="0" smtClean="0">
              <a:latin typeface="+mj-lt"/>
            </a:endParaRP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Constructor Overloading</a:t>
            </a:r>
            <a:r>
              <a:rPr lang="en-US" sz="2800" dirty="0" smtClean="0">
                <a:latin typeface="Times New Roman" panose="02020603050405020304" pitchFamily="18" charset="0"/>
                <a:cs typeface="Times New Roman" panose="02020603050405020304" pitchFamily="18" charset="0"/>
              </a:rPr>
              <a:t>(</a:t>
            </a:r>
            <a:r>
              <a:rPr lang="en-US" sz="2800" dirty="0" err="1" smtClean="0">
                <a:latin typeface="Times New Roman" panose="02020603050405020304" pitchFamily="18" charset="0"/>
                <a:cs typeface="Times New Roman" panose="02020603050405020304" pitchFamily="18" charset="0"/>
              </a:rPr>
              <a:t>Ghi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đè</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hàm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khởi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tạo</a:t>
            </a:r>
            <a:r>
              <a:rPr lang="en-US" sz="2800" dirty="0" smtClean="0">
                <a:latin typeface="Times New Roman" panose="02020603050405020304" pitchFamily="18" charset="0"/>
                <a:cs typeface="Times New Roman" panose="02020603050405020304" pitchFamily="18" charset="0"/>
              </a:rPr>
              <a:t>) – </a:t>
            </a:r>
            <a:r>
              <a:rPr lang="en-US" sz="2800" dirty="0" err="1" smtClean="0">
                <a:latin typeface="Times New Roman" panose="02020603050405020304" pitchFamily="18" charset="0"/>
                <a:cs typeface="Times New Roman" panose="02020603050405020304" pitchFamily="18" charset="0"/>
              </a:rPr>
              <a:t>Nhiều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hàm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khởi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tạo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nhau</a:t>
            </a:r>
            <a:r>
              <a:rPr lang="en-US" sz="2800" dirty="0" smtClean="0">
                <a:latin typeface="Times New Roman" panose="02020603050405020304" pitchFamily="18" charset="0"/>
                <a:cs typeface="Times New Roman" panose="02020603050405020304" pitchFamily="18" charset="0"/>
              </a:rPr>
              <a:t>.</a:t>
            </a:r>
            <a:endParaRPr lang="vi-VN" sz="2800" dirty="0">
              <a:latin typeface="Times New Roman" panose="02020603050405020304" pitchFamily="18" charset="0"/>
              <a:cs typeface="Times New Roman" panose="02020603050405020304" pitchFamily="18" charset="0"/>
            </a:endParaRPr>
          </a:p>
        </p:txBody>
      </p:sp>
      <p:sp>
        <p:nvSpPr>
          <p:cNvPr id="7" name="AutoShape 6" descr="các kiểu constructor trong jav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8" descr="các kiểu constructor trong jav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415539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additive="base">
                                        <p:cTn id="7" dur="500" fill="hold"/>
                                        <p:tgtEl>
                                          <p:spTgt spid="81"/>
                                        </p:tgtEl>
                                        <p:attrNameLst>
                                          <p:attrName>ppt_x</p:attrName>
                                        </p:attrNameLst>
                                      </p:cBhvr>
                                      <p:tavLst>
                                        <p:tav tm="0">
                                          <p:val>
                                            <p:strVal val="0-#ppt_w/2"/>
                                          </p:val>
                                        </p:tav>
                                        <p:tav tm="100000">
                                          <p:val>
                                            <p:strVal val="#ppt_x"/>
                                          </p:val>
                                        </p:tav>
                                      </p:tavLst>
                                    </p:anim>
                                    <p:anim calcmode="lin" valueType="num">
                                      <p:cBhvr additive="base">
                                        <p:cTn id="8" dur="500" fill="hold"/>
                                        <p:tgtEl>
                                          <p:spTgt spid="8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8"/>
                                        </p:tgtEl>
                                        <p:attrNameLst>
                                          <p:attrName>style.visibility</p:attrName>
                                        </p:attrNameLst>
                                      </p:cBhvr>
                                      <p:to>
                                        <p:strVal val="visible"/>
                                      </p:to>
                                    </p:set>
                                    <p:anim calcmode="lin" valueType="num">
                                      <p:cBhvr additive="base">
                                        <p:cTn id="11" dur="500" fill="hold"/>
                                        <p:tgtEl>
                                          <p:spTgt spid="78"/>
                                        </p:tgtEl>
                                        <p:attrNameLst>
                                          <p:attrName>ppt_x</p:attrName>
                                        </p:attrNameLst>
                                      </p:cBhvr>
                                      <p:tavLst>
                                        <p:tav tm="0">
                                          <p:val>
                                            <p:strVal val="1+#ppt_w/2"/>
                                          </p:val>
                                        </p:tav>
                                        <p:tav tm="100000">
                                          <p:val>
                                            <p:strVal val="#ppt_x"/>
                                          </p:val>
                                        </p:tav>
                                      </p:tavLst>
                                    </p:anim>
                                    <p:anim calcmode="lin" valueType="num">
                                      <p:cBhvr additive="base">
                                        <p:cTn id="12" dur="500" fill="hold"/>
                                        <p:tgtEl>
                                          <p:spTgt spid="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组合 77"/>
          <p:cNvGrpSpPr/>
          <p:nvPr/>
        </p:nvGrpSpPr>
        <p:grpSpPr>
          <a:xfrm>
            <a:off x="0" y="22088"/>
            <a:ext cx="9144000" cy="674550"/>
            <a:chOff x="3129129" y="1121776"/>
            <a:chExt cx="6189792" cy="1171624"/>
          </a:xfrm>
        </p:grpSpPr>
        <p:sp>
          <p:nvSpPr>
            <p:cNvPr id="79" name="圆角矩形 78"/>
            <p:cNvSpPr/>
            <p:nvPr/>
          </p:nvSpPr>
          <p:spPr>
            <a:xfrm>
              <a:off x="3129129" y="1121776"/>
              <a:ext cx="6189792"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0" name="圆角矩形 79"/>
            <p:cNvSpPr/>
            <p:nvPr/>
          </p:nvSpPr>
          <p:spPr>
            <a:xfrm>
              <a:off x="3289330" y="1253414"/>
              <a:ext cx="5980697" cy="908350"/>
            </a:xfrm>
            <a:prstGeom prst="roundRect">
              <a:avLst>
                <a:gd name="adj" fmla="val 50000"/>
              </a:avLst>
            </a:prstGeom>
            <a:gradFill>
              <a:gsLst>
                <a:gs pos="0">
                  <a:srgbClr val="01ACBE"/>
                </a:gs>
                <a:gs pos="100000">
                  <a:srgbClr val="01DAF1"/>
                </a:gs>
              </a:gsLst>
              <a:lin ang="0" scaled="0"/>
            </a:grad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Constructor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Hàm</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Khởi</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Tạo</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Đối</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Tượng</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zh-CN" altLang="en-US"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81" name="组合 80"/>
          <p:cNvGrpSpPr/>
          <p:nvPr/>
        </p:nvGrpSpPr>
        <p:grpSpPr>
          <a:xfrm>
            <a:off x="112093" y="-66132"/>
            <a:ext cx="887466" cy="1098450"/>
            <a:chOff x="3149762" y="916761"/>
            <a:chExt cx="1351556" cy="1771661"/>
          </a:xfrm>
        </p:grpSpPr>
        <p:grpSp>
          <p:nvGrpSpPr>
            <p:cNvPr id="82" name="组合 81"/>
            <p:cNvGrpSpPr/>
            <p:nvPr/>
          </p:nvGrpSpPr>
          <p:grpSpPr>
            <a:xfrm>
              <a:off x="3149762" y="916761"/>
              <a:ext cx="1351556" cy="1771661"/>
              <a:chOff x="3222217" y="1132147"/>
              <a:chExt cx="1285958" cy="1685676"/>
            </a:xfrm>
          </p:grpSpPr>
          <p:grpSp>
            <p:nvGrpSpPr>
              <p:cNvPr id="86" name="组合 85"/>
              <p:cNvGrpSpPr/>
              <p:nvPr/>
            </p:nvGrpSpPr>
            <p:grpSpPr>
              <a:xfrm>
                <a:off x="3289093" y="1214680"/>
                <a:ext cx="1219082" cy="1603143"/>
                <a:chOff x="7144634" y="2782876"/>
                <a:chExt cx="2190439" cy="2880513"/>
              </a:xfrm>
            </p:grpSpPr>
            <p:sp>
              <p:nvSpPr>
                <p:cNvPr id="88" name="椭圆 50"/>
                <p:cNvSpPr/>
                <p:nvPr/>
              </p:nvSpPr>
              <p:spPr>
                <a:xfrm rot="18900000">
                  <a:off x="7144634" y="2782876"/>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89"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90"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87" name="椭圆 86"/>
              <p:cNvSpPr/>
              <p:nvPr/>
            </p:nvSpPr>
            <p:spPr>
              <a:xfrm>
                <a:off x="3222217" y="1132147"/>
                <a:ext cx="1284819"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84" name="文本框 83"/>
            <p:cNvSpPr txBox="1"/>
            <p:nvPr/>
          </p:nvSpPr>
          <p:spPr>
            <a:xfrm>
              <a:off x="3437819" y="1212512"/>
              <a:ext cx="774240" cy="633453"/>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03</a:t>
              </a:r>
              <a:endParaRPr lang="zh-CN" altLang="en-US" sz="2400" dirty="0">
                <a:solidFill>
                  <a:srgbClr val="01ACBE"/>
                </a:solidFill>
                <a:latin typeface="Impact" panose="020B0806030902050204" pitchFamily="34" charset="0"/>
              </a:endParaRPr>
            </a:p>
          </p:txBody>
        </p:sp>
      </p:grpSp>
      <p:sp>
        <p:nvSpPr>
          <p:cNvPr id="3" name="TextBox 2"/>
          <p:cNvSpPr txBox="1"/>
          <p:nvPr/>
        </p:nvSpPr>
        <p:spPr>
          <a:xfrm>
            <a:off x="72230" y="703612"/>
            <a:ext cx="9071770" cy="3970318"/>
          </a:xfrm>
          <a:prstGeom prst="rect">
            <a:avLst/>
          </a:prstGeom>
          <a:noFill/>
        </p:spPr>
        <p:txBody>
          <a:bodyPr wrap="square" rtlCol="0">
            <a:spAutoFit/>
          </a:bodyPr>
          <a:lstStyle/>
          <a:p>
            <a:pPr marL="514350" indent="-514350">
              <a:buFont typeface="+mj-lt"/>
              <a:buAutoNum type="arabicPeriod"/>
            </a:pPr>
            <a:r>
              <a:rPr lang="vi-VN" sz="2800" b="1" dirty="0" smtClean="0">
                <a:latin typeface="+mj-lt"/>
              </a:rPr>
              <a:t>Constructor </a:t>
            </a:r>
            <a:r>
              <a:rPr lang="vi-VN" sz="2800" b="1" dirty="0">
                <a:latin typeface="+mj-lt"/>
              </a:rPr>
              <a:t>mặc định (không có tham số truyền vào</a:t>
            </a:r>
            <a:r>
              <a:rPr lang="vi-VN" sz="2800" b="1" dirty="0" smtClean="0">
                <a:latin typeface="+mj-lt"/>
              </a:rPr>
              <a:t>)</a:t>
            </a:r>
            <a:r>
              <a:rPr lang="en-US" sz="2800" b="1" dirty="0" smtClean="0">
                <a:latin typeface="+mj-lt"/>
              </a:rPr>
              <a:t>:</a:t>
            </a:r>
            <a:br>
              <a:rPr lang="en-US" sz="2800" b="1" dirty="0" smtClean="0">
                <a:latin typeface="+mj-lt"/>
              </a:rPr>
            </a:br>
            <a:endParaRPr lang="en-US" sz="2800" b="1" dirty="0" smtClean="0">
              <a:latin typeface="+mj-lt"/>
            </a:endParaRPr>
          </a:p>
          <a:p>
            <a:pPr marL="457200" indent="-457200">
              <a:buFont typeface="Wingdings" panose="05000000000000000000" pitchFamily="2" charset="2"/>
              <a:buChar char="ü"/>
            </a:pPr>
            <a:r>
              <a:rPr lang="vi-VN" sz="2800" dirty="0" smtClean="0">
                <a:latin typeface="+mj-lt"/>
              </a:rPr>
              <a:t>Một </a:t>
            </a:r>
            <a:r>
              <a:rPr lang="vi-VN" sz="2800" dirty="0">
                <a:latin typeface="+mj-lt"/>
              </a:rPr>
              <a:t>constructor mà không có tham số được gọi là constructor mặc định</a:t>
            </a:r>
            <a:r>
              <a:rPr lang="vi-VN" sz="2800" dirty="0" smtClean="0">
                <a:latin typeface="+mj-lt"/>
              </a:rPr>
              <a:t>.</a:t>
            </a:r>
            <a:endParaRPr lang="en-US" sz="2800" dirty="0" smtClean="0">
              <a:latin typeface="+mj-lt"/>
            </a:endParaRPr>
          </a:p>
          <a:p>
            <a:pPr marL="457200" indent="-457200">
              <a:buFont typeface="Wingdings" panose="05000000000000000000" pitchFamily="2" charset="2"/>
              <a:buChar char="ü"/>
            </a:pPr>
            <a:r>
              <a:rPr lang="en-US" sz="2800" dirty="0" err="1" smtClean="0">
                <a:latin typeface="Times New Roman" panose="02020603050405020304" pitchFamily="18" charset="0"/>
                <a:cs typeface="Times New Roman" panose="02020603050405020304" pitchFamily="18" charset="0"/>
              </a:rPr>
              <a:t>Khi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một</a:t>
            </a:r>
            <a:r>
              <a:rPr lang="en-US" sz="2800" dirty="0" smtClean="0">
                <a:latin typeface="Times New Roman" panose="02020603050405020304" pitchFamily="18" charset="0"/>
                <a:cs typeface="Times New Roman" panose="02020603050405020304" pitchFamily="18" charset="0"/>
              </a:rPr>
              <a:t> class </a:t>
            </a:r>
            <a:r>
              <a:rPr lang="en-US" sz="2800" dirty="0" err="1" smtClean="0">
                <a:latin typeface="Times New Roman" panose="02020603050405020304" pitchFamily="18" charset="0"/>
                <a:cs typeface="Times New Roman" panose="02020603050405020304" pitchFamily="18" charset="0"/>
              </a:rPr>
              <a:t>không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kì</a:t>
            </a:r>
            <a:r>
              <a:rPr lang="en-US" sz="2800" dirty="0" smtClean="0">
                <a:latin typeface="Times New Roman" panose="02020603050405020304" pitchFamily="18" charset="0"/>
                <a:cs typeface="Times New Roman" panose="02020603050405020304" pitchFamily="18" charset="0"/>
              </a:rPr>
              <a:t> constructor </a:t>
            </a:r>
            <a:r>
              <a:rPr lang="en-US" sz="2800" dirty="0" err="1" smtClean="0">
                <a:latin typeface="Times New Roman" panose="02020603050405020304" pitchFamily="18" charset="0"/>
                <a:cs typeface="Times New Roman" panose="02020603050405020304" pitchFamily="18" charset="0"/>
              </a:rPr>
              <a:t>nào</a:t>
            </a:r>
            <a:r>
              <a:rPr lang="en-US" sz="2800" dirty="0" smtClean="0">
                <a:latin typeface="Times New Roman" panose="02020603050405020304" pitchFamily="18" charset="0"/>
                <a:cs typeface="Times New Roman" panose="02020603050405020304" pitchFamily="18" charset="0"/>
              </a:rPr>
              <a:t> =&gt; constructor </a:t>
            </a:r>
            <a:r>
              <a:rPr lang="en-US" sz="2800" dirty="0" err="1" smtClean="0">
                <a:latin typeface="Times New Roman" panose="02020603050405020304" pitchFamily="18" charset="0"/>
                <a:cs typeface="Times New Roman" panose="02020603050405020304" pitchFamily="18" charset="0"/>
              </a:rPr>
              <a:t>mặc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định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này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sẽ</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ngầm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sinh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ra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trong</a:t>
            </a:r>
            <a:r>
              <a:rPr lang="en-US" sz="2800" dirty="0" smtClean="0">
                <a:latin typeface="Times New Roman" panose="02020603050405020304" pitchFamily="18" charset="0"/>
                <a:cs typeface="Times New Roman" panose="02020603050405020304" pitchFamily="18" charset="0"/>
              </a:rPr>
              <a:t> class.</a:t>
            </a:r>
          </a:p>
          <a:p>
            <a:pPr marL="457200" indent="-457200">
              <a:buFont typeface="Wingdings" panose="05000000000000000000" pitchFamily="2" charset="2"/>
              <a:buChar char="ü"/>
            </a:pPr>
            <a:r>
              <a:rPr lang="en-US" sz="2800" dirty="0" err="1" smtClean="0">
                <a:latin typeface="Times New Roman" panose="02020603050405020304" pitchFamily="18" charset="0"/>
                <a:cs typeface="Times New Roman" panose="02020603050405020304" pitchFamily="18" charset="0"/>
              </a:rPr>
              <a:t>Khi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tạo</a:t>
            </a:r>
            <a:r>
              <a:rPr lang="en-US" sz="2800" dirty="0" smtClean="0">
                <a:latin typeface="Times New Roman" panose="02020603050405020304" pitchFamily="18" charset="0"/>
                <a:cs typeface="Times New Roman" panose="02020603050405020304" pitchFamily="18" charset="0"/>
              </a:rPr>
              <a:t> 1 constructor </a:t>
            </a:r>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tham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số</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Thì</a:t>
            </a:r>
            <a:r>
              <a:rPr lang="en-US" sz="2800" dirty="0" smtClean="0">
                <a:latin typeface="Times New Roman" panose="02020603050405020304" pitchFamily="18" charset="0"/>
                <a:cs typeface="Times New Roman" panose="02020603050405020304" pitchFamily="18" charset="0"/>
              </a:rPr>
              <a:t> constructor </a:t>
            </a:r>
            <a:r>
              <a:rPr lang="en-US" sz="2800" dirty="0" err="1" smtClean="0">
                <a:latin typeface="Times New Roman" panose="02020603050405020304" pitchFamily="18" charset="0"/>
                <a:cs typeface="Times New Roman" panose="02020603050405020304" pitchFamily="18" charset="0"/>
              </a:rPr>
              <a:t>mặc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định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sẽ</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Nếu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muốn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dùng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thì</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phải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tạo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lại</a:t>
            </a:r>
            <a:r>
              <a:rPr lang="en-US" sz="2800" dirty="0" smtClean="0">
                <a:latin typeface="Times New Roman" panose="02020603050405020304" pitchFamily="18" charset="0"/>
                <a:cs typeface="Times New Roman" panose="02020603050405020304" pitchFamily="18" charset="0"/>
              </a:rPr>
              <a:t> constructor </a:t>
            </a:r>
            <a:r>
              <a:rPr lang="en-US" sz="2800" dirty="0" err="1" smtClean="0">
                <a:latin typeface="Times New Roman" panose="02020603050405020304" pitchFamily="18" charset="0"/>
                <a:cs typeface="Times New Roman" panose="02020603050405020304" pitchFamily="18" charset="0"/>
              </a:rPr>
              <a:t>mặc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định</a:t>
            </a:r>
            <a:r>
              <a:rPr lang="en-US" sz="2800" dirty="0" smtClean="0">
                <a:latin typeface="Times New Roman" panose="02020603050405020304" pitchFamily="18" charset="0"/>
                <a:cs typeface="Times New Roman" panose="02020603050405020304" pitchFamily="18" charset="0"/>
              </a:rPr>
              <a:t>.</a:t>
            </a:r>
            <a:endParaRPr lang="en-US" sz="2800" dirty="0" smtClean="0">
              <a:latin typeface="+mj-lt"/>
              <a:cs typeface="Times New Roman" panose="02020603050405020304" pitchFamily="18" charset="0"/>
            </a:endParaRPr>
          </a:p>
        </p:txBody>
      </p:sp>
      <p:sp>
        <p:nvSpPr>
          <p:cNvPr id="7" name="AutoShape 6" descr="các kiểu constructor trong jav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8" descr="các kiểu constructor trong jav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4519456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additive="base">
                                        <p:cTn id="7" dur="500" fill="hold"/>
                                        <p:tgtEl>
                                          <p:spTgt spid="81"/>
                                        </p:tgtEl>
                                        <p:attrNameLst>
                                          <p:attrName>ppt_x</p:attrName>
                                        </p:attrNameLst>
                                      </p:cBhvr>
                                      <p:tavLst>
                                        <p:tav tm="0">
                                          <p:val>
                                            <p:strVal val="0-#ppt_w/2"/>
                                          </p:val>
                                        </p:tav>
                                        <p:tav tm="100000">
                                          <p:val>
                                            <p:strVal val="#ppt_x"/>
                                          </p:val>
                                        </p:tav>
                                      </p:tavLst>
                                    </p:anim>
                                    <p:anim calcmode="lin" valueType="num">
                                      <p:cBhvr additive="base">
                                        <p:cTn id="8" dur="500" fill="hold"/>
                                        <p:tgtEl>
                                          <p:spTgt spid="8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8"/>
                                        </p:tgtEl>
                                        <p:attrNameLst>
                                          <p:attrName>style.visibility</p:attrName>
                                        </p:attrNameLst>
                                      </p:cBhvr>
                                      <p:to>
                                        <p:strVal val="visible"/>
                                      </p:to>
                                    </p:set>
                                    <p:anim calcmode="lin" valueType="num">
                                      <p:cBhvr additive="base">
                                        <p:cTn id="11" dur="500" fill="hold"/>
                                        <p:tgtEl>
                                          <p:spTgt spid="78"/>
                                        </p:tgtEl>
                                        <p:attrNameLst>
                                          <p:attrName>ppt_x</p:attrName>
                                        </p:attrNameLst>
                                      </p:cBhvr>
                                      <p:tavLst>
                                        <p:tav tm="0">
                                          <p:val>
                                            <p:strVal val="1+#ppt_w/2"/>
                                          </p:val>
                                        </p:tav>
                                        <p:tav tm="100000">
                                          <p:val>
                                            <p:strVal val="#ppt_x"/>
                                          </p:val>
                                        </p:tav>
                                      </p:tavLst>
                                    </p:anim>
                                    <p:anim calcmode="lin" valueType="num">
                                      <p:cBhvr additive="base">
                                        <p:cTn id="12" dur="500" fill="hold"/>
                                        <p:tgtEl>
                                          <p:spTgt spid="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2422</TotalTime>
  <Words>1142</Words>
  <Application>Microsoft Office PowerPoint</Application>
  <PresentationFormat>On-screen Show (16:9)</PresentationFormat>
  <Paragraphs>162</Paragraphs>
  <Slides>24</Slides>
  <Notes>24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Microsoft YaHei</vt:lpstr>
      <vt:lpstr>宋体</vt:lpstr>
      <vt:lpstr>Arial</vt:lpstr>
      <vt:lpstr>Calibri</vt:lpstr>
      <vt:lpstr>Calibri Light</vt:lpstr>
      <vt:lpstr>Impact</vt:lpstr>
      <vt:lpstr>Times New Roman</vt:lpstr>
      <vt:lpstr>Wingdings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微粒体年度总结计划PPT模版</dc:title>
  <dc:creator>kk</dc:creator>
  <cp:lastModifiedBy>Trinh Duc Giang</cp:lastModifiedBy>
  <cp:revision>848</cp:revision>
  <cp:lastPrinted>2019-05-11T01:18:13Z</cp:lastPrinted>
  <dcterms:created xsi:type="dcterms:W3CDTF">2019-05-11T01:18:13Z</dcterms:created>
  <dcterms:modified xsi:type="dcterms:W3CDTF">2023-03-14T06:09:23Z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1033-10.1.0.6758</vt:lpwstr>
  </property>
</Properties>
</file>