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2"/>
    <p:sldId id="329" r:id="rId3"/>
    <p:sldId id="414" r:id="rId4"/>
    <p:sldId id="416" r:id="rId5"/>
    <p:sldId id="417" r:id="rId6"/>
    <p:sldId id="419" r:id="rId7"/>
    <p:sldId id="418" r:id="rId8"/>
    <p:sldId id="420" r:id="rId9"/>
    <p:sldId id="421" r:id="rId10"/>
    <p:sldId id="422" r:id="rId11"/>
    <p:sldId id="393" r:id="rId12"/>
    <p:sldId id="423" r:id="rId13"/>
    <p:sldId id="424" r:id="rId14"/>
    <p:sldId id="425" r:id="rId15"/>
    <p:sldId id="426" r:id="rId16"/>
    <p:sldId id="427" r:id="rId17"/>
    <p:sldId id="428" r:id="rId18"/>
    <p:sldId id="429" r:id="rId19"/>
    <p:sldId id="430" r:id="rId20"/>
    <p:sldId id="342" r:id="rId21"/>
    <p:sldId id="408" r:id="rId22"/>
    <p:sldId id="333" r:id="rId23"/>
    <p:sldId id="311" r:id="rId24"/>
  </p:sldIdLst>
  <p:sldSz cx="9144000" cy="5143500" type="screen16x9"/>
  <p:notesSz cx="7315200" cy="96012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dc_cuongtm" initials="o" lastIdx="1" clrIdx="0">
    <p:extLst>
      <p:ext uri="{19B8F6BF-5375-455C-9EA6-DF929625EA0E}">
        <p15:presenceInfo xmlns:p15="http://schemas.microsoft.com/office/powerpoint/2012/main" userId="S-1-5-21-1978076751-3396122582-1341001408-1462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E87071"/>
    <a:srgbClr val="FFB850"/>
    <a:srgbClr val="3C844A"/>
    <a:srgbClr val="A26CB8"/>
    <a:srgbClr val="663A77"/>
    <a:srgbClr val="FFAA2D"/>
    <a:srgbClr val="F1A9A9"/>
    <a:srgbClr val="01DAF1"/>
    <a:srgbClr val="FFD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91789" autoAdjust="0"/>
  </p:normalViewPr>
  <p:slideViewPr>
    <p:cSldViewPr snapToGrid="0">
      <p:cViewPr varScale="1">
        <p:scale>
          <a:sx n="106" d="100"/>
          <a:sy n="106" d="100"/>
        </p:scale>
        <p:origin x="667" y="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zh-CN" altLang="en-US"/>
          </a:p>
        </p:txBody>
      </p:sp>
      <p:sp>
        <p:nvSpPr>
          <p:cNvPr id="3" name="日期占位符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48137A3-A659-45B4-A19F-C1B005FCD7C6}" type="datetimeFigureOut">
              <a:rPr lang="zh-CN" altLang="en-US" smtClean="0"/>
              <a:t>2023/3/14</a:t>
            </a:fld>
            <a:endParaRPr lang="zh-CN" altLang="en-US"/>
          </a:p>
        </p:txBody>
      </p:sp>
      <p:sp>
        <p:nvSpPr>
          <p:cNvPr id="4" name="幻灯片图像占位符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备注占位符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6A56CAD-6EE7-44C3-9BDA-506B74854F6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10</a:t>
            </a:fld>
            <a:endParaRPr lang="zh-CN" altLang="en-US"/>
          </a:p>
        </p:txBody>
      </p:sp>
    </p:spTree>
    <p:extLst>
      <p:ext uri="{BB962C8B-B14F-4D97-AF65-F5344CB8AC3E}">
        <p14:creationId xmlns:p14="http://schemas.microsoft.com/office/powerpoint/2010/main" val="3172288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11</a:t>
            </a:fld>
            <a:endParaRPr lang="zh-CN" altLang="en-US"/>
          </a:p>
        </p:txBody>
      </p:sp>
    </p:spTree>
    <p:extLst>
      <p:ext uri="{BB962C8B-B14F-4D97-AF65-F5344CB8AC3E}">
        <p14:creationId xmlns:p14="http://schemas.microsoft.com/office/powerpoint/2010/main" val="669658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12</a:t>
            </a:fld>
            <a:endParaRPr lang="zh-CN" altLang="en-US"/>
          </a:p>
        </p:txBody>
      </p:sp>
    </p:spTree>
    <p:extLst>
      <p:ext uri="{BB962C8B-B14F-4D97-AF65-F5344CB8AC3E}">
        <p14:creationId xmlns:p14="http://schemas.microsoft.com/office/powerpoint/2010/main" val="3284332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13</a:t>
            </a:fld>
            <a:endParaRPr lang="zh-CN" altLang="en-US"/>
          </a:p>
        </p:txBody>
      </p:sp>
    </p:spTree>
    <p:extLst>
      <p:ext uri="{BB962C8B-B14F-4D97-AF65-F5344CB8AC3E}">
        <p14:creationId xmlns:p14="http://schemas.microsoft.com/office/powerpoint/2010/main" val="883263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14</a:t>
            </a:fld>
            <a:endParaRPr lang="zh-CN" altLang="en-US"/>
          </a:p>
        </p:txBody>
      </p:sp>
    </p:spTree>
    <p:extLst>
      <p:ext uri="{BB962C8B-B14F-4D97-AF65-F5344CB8AC3E}">
        <p14:creationId xmlns:p14="http://schemas.microsoft.com/office/powerpoint/2010/main" val="1202995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15</a:t>
            </a:fld>
            <a:endParaRPr lang="zh-CN" altLang="en-US"/>
          </a:p>
        </p:txBody>
      </p:sp>
    </p:spTree>
    <p:extLst>
      <p:ext uri="{BB962C8B-B14F-4D97-AF65-F5344CB8AC3E}">
        <p14:creationId xmlns:p14="http://schemas.microsoft.com/office/powerpoint/2010/main" val="513581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16</a:t>
            </a:fld>
            <a:endParaRPr lang="zh-CN" altLang="en-US"/>
          </a:p>
        </p:txBody>
      </p:sp>
    </p:spTree>
    <p:extLst>
      <p:ext uri="{BB962C8B-B14F-4D97-AF65-F5344CB8AC3E}">
        <p14:creationId xmlns:p14="http://schemas.microsoft.com/office/powerpoint/2010/main" val="1238676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17</a:t>
            </a:fld>
            <a:endParaRPr lang="zh-CN" altLang="en-US"/>
          </a:p>
        </p:txBody>
      </p:sp>
    </p:spTree>
    <p:extLst>
      <p:ext uri="{BB962C8B-B14F-4D97-AF65-F5344CB8AC3E}">
        <p14:creationId xmlns:p14="http://schemas.microsoft.com/office/powerpoint/2010/main" val="3912544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18</a:t>
            </a:fld>
            <a:endParaRPr lang="zh-CN" altLang="en-US"/>
          </a:p>
        </p:txBody>
      </p:sp>
    </p:spTree>
    <p:extLst>
      <p:ext uri="{BB962C8B-B14F-4D97-AF65-F5344CB8AC3E}">
        <p14:creationId xmlns:p14="http://schemas.microsoft.com/office/powerpoint/2010/main" val="2157232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19</a:t>
            </a:fld>
            <a:endParaRPr lang="zh-CN" altLang="en-US"/>
          </a:p>
        </p:txBody>
      </p:sp>
    </p:spTree>
    <p:extLst>
      <p:ext uri="{BB962C8B-B14F-4D97-AF65-F5344CB8AC3E}">
        <p14:creationId xmlns:p14="http://schemas.microsoft.com/office/powerpoint/2010/main" val="325239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a:t>
            </a:fld>
            <a:endParaRPr lang="zh-CN" altLang="en-US"/>
          </a:p>
        </p:txBody>
      </p:sp>
    </p:spTree>
    <p:extLst>
      <p:ext uri="{BB962C8B-B14F-4D97-AF65-F5344CB8AC3E}">
        <p14:creationId xmlns:p14="http://schemas.microsoft.com/office/powerpoint/2010/main" val="1903027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20</a:t>
            </a:fld>
            <a:endParaRPr lang="zh-CN" altLang="en-US"/>
          </a:p>
        </p:txBody>
      </p:sp>
    </p:spTree>
    <p:extLst>
      <p:ext uri="{BB962C8B-B14F-4D97-AF65-F5344CB8AC3E}">
        <p14:creationId xmlns:p14="http://schemas.microsoft.com/office/powerpoint/2010/main" val="73539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21</a:t>
            </a:fld>
            <a:endParaRPr lang="zh-CN" altLang="en-US"/>
          </a:p>
        </p:txBody>
      </p:sp>
    </p:spTree>
    <p:extLst>
      <p:ext uri="{BB962C8B-B14F-4D97-AF65-F5344CB8AC3E}">
        <p14:creationId xmlns:p14="http://schemas.microsoft.com/office/powerpoint/2010/main" val="1762961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A56CAD-6EE7-44C3-9BDA-506B74854F69}" type="slidenum">
              <a:rPr lang="zh-CN" altLang="en-US" smtClean="0"/>
              <a:t>22</a:t>
            </a:fld>
            <a:endParaRPr lang="zh-CN" altLang="en-US"/>
          </a:p>
        </p:txBody>
      </p:sp>
    </p:spTree>
    <p:extLst>
      <p:ext uri="{BB962C8B-B14F-4D97-AF65-F5344CB8AC3E}">
        <p14:creationId xmlns:p14="http://schemas.microsoft.com/office/powerpoint/2010/main" val="3513756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a:t>
            </a:fld>
            <a:endParaRPr lang="zh-CN" altLang="en-US"/>
          </a:p>
        </p:txBody>
      </p:sp>
    </p:spTree>
    <p:extLst>
      <p:ext uri="{BB962C8B-B14F-4D97-AF65-F5344CB8AC3E}">
        <p14:creationId xmlns:p14="http://schemas.microsoft.com/office/powerpoint/2010/main" val="3432378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a:t>
            </a:fld>
            <a:endParaRPr lang="zh-CN" altLang="en-US"/>
          </a:p>
        </p:txBody>
      </p:sp>
    </p:spTree>
    <p:extLst>
      <p:ext uri="{BB962C8B-B14F-4D97-AF65-F5344CB8AC3E}">
        <p14:creationId xmlns:p14="http://schemas.microsoft.com/office/powerpoint/2010/main" val="680027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5</a:t>
            </a:fld>
            <a:endParaRPr lang="zh-CN" altLang="en-US"/>
          </a:p>
        </p:txBody>
      </p:sp>
    </p:spTree>
    <p:extLst>
      <p:ext uri="{BB962C8B-B14F-4D97-AF65-F5344CB8AC3E}">
        <p14:creationId xmlns:p14="http://schemas.microsoft.com/office/powerpoint/2010/main" val="286600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6</a:t>
            </a:fld>
            <a:endParaRPr lang="zh-CN" altLang="en-US"/>
          </a:p>
        </p:txBody>
      </p:sp>
    </p:spTree>
    <p:extLst>
      <p:ext uri="{BB962C8B-B14F-4D97-AF65-F5344CB8AC3E}">
        <p14:creationId xmlns:p14="http://schemas.microsoft.com/office/powerpoint/2010/main" val="417295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7</a:t>
            </a:fld>
            <a:endParaRPr lang="zh-CN" altLang="en-US"/>
          </a:p>
        </p:txBody>
      </p:sp>
    </p:spTree>
    <p:extLst>
      <p:ext uri="{BB962C8B-B14F-4D97-AF65-F5344CB8AC3E}">
        <p14:creationId xmlns:p14="http://schemas.microsoft.com/office/powerpoint/2010/main" val="879344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8</a:t>
            </a:fld>
            <a:endParaRPr lang="zh-CN" altLang="en-US"/>
          </a:p>
        </p:txBody>
      </p:sp>
    </p:spTree>
    <p:extLst>
      <p:ext uri="{BB962C8B-B14F-4D97-AF65-F5344CB8AC3E}">
        <p14:creationId xmlns:p14="http://schemas.microsoft.com/office/powerpoint/2010/main" val="3130902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9</a:t>
            </a:fld>
            <a:endParaRPr lang="zh-CN" altLang="en-US"/>
          </a:p>
        </p:txBody>
      </p:sp>
    </p:spTree>
    <p:extLst>
      <p:ext uri="{BB962C8B-B14F-4D97-AF65-F5344CB8AC3E}">
        <p14:creationId xmlns:p14="http://schemas.microsoft.com/office/powerpoint/2010/main" val="119051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1FDC294-D409-42D3-B6E8-774A87E6E79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2034474"/>
            <a:ext cx="1637890" cy="1388099"/>
            <a:chOff x="2553093" y="952901"/>
            <a:chExt cx="2064233" cy="1866900"/>
          </a:xfrm>
        </p:grpSpPr>
        <p:sp>
          <p:nvSpPr>
            <p:cNvPr id="5"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6"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7" name="文本框 136"/>
            <p:cNvSpPr txBox="1"/>
            <p:nvPr/>
          </p:nvSpPr>
          <p:spPr>
            <a:xfrm>
              <a:off x="2751043" y="1191968"/>
              <a:ext cx="1866283" cy="1272437"/>
            </a:xfrm>
            <a:prstGeom prst="rect">
              <a:avLst/>
            </a:prstGeom>
            <a:noFill/>
          </p:spPr>
          <p:txBody>
            <a:bodyPr wrap="square" rtlCol="0">
              <a:spAutoFit/>
            </a:bodyPr>
            <a:lstStyle/>
            <a:p>
              <a:pPr algn="ct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5" name="圆角矩形 14"/>
          <p:cNvSpPr/>
          <p:nvPr/>
        </p:nvSpPr>
        <p:spPr>
          <a:xfrm>
            <a:off x="1549506" y="1134406"/>
            <a:ext cx="710978" cy="589704"/>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01</a:t>
            </a:r>
            <a:endParaRPr lang="zh-CN" altLang="en-US" sz="2800" dirty="0">
              <a:latin typeface="Impact" panose="020B0806030902050204" pitchFamily="34" charset="0"/>
            </a:endParaRPr>
          </a:p>
        </p:txBody>
      </p:sp>
      <p:grpSp>
        <p:nvGrpSpPr>
          <p:cNvPr id="17" name="组合 16"/>
          <p:cNvGrpSpPr/>
          <p:nvPr/>
        </p:nvGrpSpPr>
        <p:grpSpPr>
          <a:xfrm>
            <a:off x="1544693" y="2587931"/>
            <a:ext cx="782361" cy="718591"/>
            <a:chOff x="2785863" y="1141409"/>
            <a:chExt cx="1147961" cy="966191"/>
          </a:xfrm>
        </p:grpSpPr>
        <p:sp>
          <p:nvSpPr>
            <p:cNvPr id="21"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2"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03</a:t>
              </a:r>
              <a:endParaRPr lang="zh-CN" altLang="en-US" sz="2800" dirty="0">
                <a:latin typeface="Impact" panose="020B0806030902050204" pitchFamily="34" charset="0"/>
              </a:endParaRPr>
            </a:p>
          </p:txBody>
        </p:sp>
      </p:grpSp>
      <p:sp>
        <p:nvSpPr>
          <p:cNvPr id="41" name="圆角矩形 40" descr="Làm  Quen Với Hàm(Method)">
            <a:extLst>
              <a:ext uri="{C183D7F6-B498-43B3-948B-1728B52AA6E4}">
                <adec:decorative xmlns:adec="http://schemas.microsoft.com/office/drawing/2017/decorative" xmlns="" val="0"/>
              </a:ext>
            </a:extLst>
          </p:cNvPr>
          <p:cNvSpPr/>
          <p:nvPr/>
        </p:nvSpPr>
        <p:spPr>
          <a:xfrm>
            <a:off x="2617424" y="1134406"/>
            <a:ext cx="6423675" cy="592658"/>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Thừa</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(Inheritance)</a:t>
            </a:r>
            <a:endParaRPr lang="zh-CN" altLang="en-US"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6" name="圆角矩形 45"/>
          <p:cNvSpPr/>
          <p:nvPr/>
        </p:nvSpPr>
        <p:spPr>
          <a:xfrm>
            <a:off x="2619323" y="2603192"/>
            <a:ext cx="6422451" cy="64288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Thực</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Hành</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Bài</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Tập</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Cơ</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Bản</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57" name="组合 56"/>
          <p:cNvGrpSpPr/>
          <p:nvPr/>
        </p:nvGrpSpPr>
        <p:grpSpPr>
          <a:xfrm>
            <a:off x="2206230" y="1134406"/>
            <a:ext cx="404758" cy="2906024"/>
            <a:chOff x="3971019" y="796001"/>
            <a:chExt cx="660256" cy="5338506"/>
          </a:xfrm>
        </p:grpSpPr>
        <p:sp>
          <p:nvSpPr>
            <p:cNvPr id="5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60" name="图片 5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5400000">
              <a:off x="1404452" y="3362569"/>
              <a:ext cx="5338505" cy="205371"/>
            </a:xfrm>
            <a:prstGeom prst="rect">
              <a:avLst/>
            </a:prstGeom>
          </p:spPr>
        </p:pic>
      </p:grpSp>
      <p:sp>
        <p:nvSpPr>
          <p:cNvPr id="75" name="圆角矩形 34">
            <a:extLst>
              <a:ext uri="{FF2B5EF4-FFF2-40B4-BE49-F238E27FC236}">
                <a16:creationId xmlns:a16="http://schemas.microsoft.com/office/drawing/2014/main" id="{4A98B195-D5E7-4238-B9B0-9E6698C21C3A}"/>
              </a:ext>
            </a:extLst>
          </p:cNvPr>
          <p:cNvSpPr/>
          <p:nvPr/>
        </p:nvSpPr>
        <p:spPr>
          <a:xfrm>
            <a:off x="1553069" y="1815149"/>
            <a:ext cx="722927" cy="640782"/>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02</a:t>
            </a:r>
            <a:endParaRPr lang="zh-CN" altLang="en-US" sz="2800" dirty="0">
              <a:latin typeface="Impact" panose="020B0806030902050204" pitchFamily="34" charset="0"/>
            </a:endParaRPr>
          </a:p>
        </p:txBody>
      </p:sp>
      <p:grpSp>
        <p:nvGrpSpPr>
          <p:cNvPr id="68" name="组合 51">
            <a:extLst>
              <a:ext uri="{FF2B5EF4-FFF2-40B4-BE49-F238E27FC236}">
                <a16:creationId xmlns:a16="http://schemas.microsoft.com/office/drawing/2014/main" id="{8541760D-945C-4378-82F6-7A5400A5AB52}"/>
              </a:ext>
            </a:extLst>
          </p:cNvPr>
          <p:cNvGrpSpPr/>
          <p:nvPr/>
        </p:nvGrpSpPr>
        <p:grpSpPr>
          <a:xfrm>
            <a:off x="2605459" y="1815149"/>
            <a:ext cx="6435920" cy="651508"/>
            <a:chOff x="4555084" y="4807549"/>
            <a:chExt cx="4361682" cy="974162"/>
          </a:xfrm>
        </p:grpSpPr>
        <p:pic>
          <p:nvPicPr>
            <p:cNvPr id="69"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72"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err="1">
                  <a:solidFill>
                    <a:schemeClr val="accent1">
                      <a:lumMod val="50000"/>
                    </a:schemeClr>
                  </a:solidFill>
                  <a:latin typeface="Times New Roman" panose="02020603050405020304" pitchFamily="18" charset="0"/>
                  <a:cs typeface="Times New Roman" panose="02020603050405020304" pitchFamily="18" charset="0"/>
                </a:rPr>
                <a:t>Tính</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800" b="1" dirty="0" err="1">
                  <a:solidFill>
                    <a:schemeClr val="accent1">
                      <a:lumMod val="50000"/>
                    </a:schemeClr>
                  </a:solidFill>
                  <a:latin typeface="Times New Roman" panose="02020603050405020304" pitchFamily="18" charset="0"/>
                  <a:cs typeface="Times New Roman" panose="02020603050405020304" pitchFamily="18" charset="0"/>
                </a:rPr>
                <a:t>Trừu</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800" b="1" dirty="0" err="1">
                  <a:solidFill>
                    <a:schemeClr val="accent1">
                      <a:lumMod val="50000"/>
                    </a:schemeClr>
                  </a:solidFill>
                  <a:latin typeface="Times New Roman" panose="02020603050405020304" pitchFamily="18" charset="0"/>
                  <a:cs typeface="Times New Roman" panose="02020603050405020304" pitchFamily="18" charset="0"/>
                </a:rPr>
                <a:t>Tượng</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(Abstraction)</a:t>
              </a:r>
              <a:endParaRPr lang="zh-CN" alt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grpSp>
      <p:grpSp>
        <p:nvGrpSpPr>
          <p:cNvPr id="36" name="组合 23"/>
          <p:cNvGrpSpPr/>
          <p:nvPr/>
        </p:nvGrpSpPr>
        <p:grpSpPr>
          <a:xfrm>
            <a:off x="1544692" y="3400866"/>
            <a:ext cx="724605" cy="672549"/>
            <a:chOff x="2857499" y="1149477"/>
            <a:chExt cx="1089578" cy="958123"/>
          </a:xfrm>
        </p:grpSpPr>
        <p:sp>
          <p:nvSpPr>
            <p:cNvPr id="40"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015"/>
            </a:p>
          </p:txBody>
        </p:sp>
        <p:sp>
          <p:nvSpPr>
            <p:cNvPr id="42"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04</a:t>
              </a:r>
              <a:endParaRPr lang="zh-CN" altLang="en-US" sz="2800" dirty="0">
                <a:latin typeface="Impact" panose="020B0806030902050204" pitchFamily="34" charset="0"/>
              </a:endParaRPr>
            </a:p>
          </p:txBody>
        </p:sp>
      </p:grpSp>
      <p:grpSp>
        <p:nvGrpSpPr>
          <p:cNvPr id="30" name="组合 46"/>
          <p:cNvGrpSpPr/>
          <p:nvPr/>
        </p:nvGrpSpPr>
        <p:grpSpPr>
          <a:xfrm>
            <a:off x="2619323" y="3407959"/>
            <a:ext cx="6421775" cy="693507"/>
            <a:chOff x="4560356" y="3575958"/>
            <a:chExt cx="4389024" cy="1169725"/>
          </a:xfrm>
        </p:grpSpPr>
        <p:pic>
          <p:nvPicPr>
            <p:cNvPr id="32" name="图片 47"/>
            <p:cNvPicPr>
              <a:picLocks noChangeAspect="1"/>
            </p:cNvPicPr>
            <p:nvPr/>
          </p:nvPicPr>
          <p:blipFill rotWithShape="1">
            <a:blip r:embed="rId3"/>
            <a:srcRect t="76775"/>
            <a:stretch>
              <a:fillRect/>
            </a:stretch>
          </p:blipFill>
          <p:spPr>
            <a:xfrm>
              <a:off x="4926460" y="4544376"/>
              <a:ext cx="3646270" cy="201307"/>
            </a:xfrm>
            <a:prstGeom prst="rect">
              <a:avLst/>
            </a:prstGeom>
          </p:spPr>
        </p:pic>
        <p:sp>
          <p:nvSpPr>
            <p:cNvPr id="35" name="圆角矩形 50"/>
            <p:cNvSpPr/>
            <p:nvPr/>
          </p:nvSpPr>
          <p:spPr>
            <a:xfrm>
              <a:off x="4560356" y="3575958"/>
              <a:ext cx="4389024" cy="106677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Dẫn</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Chọn</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Đề</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Tài</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Final Project</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 fill="hold"/>
                                        <p:tgtEl>
                                          <p:spTgt spid="4"/>
                                        </p:tgtEl>
                                        <p:attrNameLst>
                                          <p:attrName>ppt_w</p:attrName>
                                        </p:attrNameLst>
                                      </p:cBhvr>
                                      <p:tavLst>
                                        <p:tav tm="0">
                                          <p:val>
                                            <p:fltVal val="0"/>
                                          </p:val>
                                        </p:tav>
                                        <p:tav tm="100000">
                                          <p:val>
                                            <p:strVal val="#ppt_w"/>
                                          </p:val>
                                        </p:tav>
                                      </p:tavLst>
                                    </p:anim>
                                    <p:anim calcmode="lin" valueType="num">
                                      <p:cBhvr>
                                        <p:cTn id="8" dur="100" fill="hold"/>
                                        <p:tgtEl>
                                          <p:spTgt spid="4"/>
                                        </p:tgtEl>
                                        <p:attrNameLst>
                                          <p:attrName>ppt_h</p:attrName>
                                        </p:attrNameLst>
                                      </p:cBhvr>
                                      <p:tavLst>
                                        <p:tav tm="0">
                                          <p:val>
                                            <p:fltVal val="0"/>
                                          </p:val>
                                        </p:tav>
                                        <p:tav tm="100000">
                                          <p:val>
                                            <p:strVal val="#ppt_h"/>
                                          </p:val>
                                        </p:tav>
                                      </p:tavLst>
                                    </p:anim>
                                    <p:animEffect transition="in" filter="fade">
                                      <p:cBhvr>
                                        <p:cTn id="9" dur="100"/>
                                        <p:tgtEl>
                                          <p:spTgt spid="4"/>
                                        </p:tgtEl>
                                      </p:cBhvr>
                                    </p:animEffect>
                                  </p:childTnLst>
                                </p:cTn>
                              </p:par>
                              <p:par>
                                <p:cTn id="10" presetID="6" presetClass="emph" presetSubtype="0" fill="hold" nodeType="withEffect">
                                  <p:stCondLst>
                                    <p:cond delay="100"/>
                                  </p:stCondLst>
                                  <p:childTnLst>
                                    <p:animScale>
                                      <p:cBhvr>
                                        <p:cTn id="11" dur="100" fill="hold"/>
                                        <p:tgtEl>
                                          <p:spTgt spid="4"/>
                                        </p:tgtEl>
                                      </p:cBhvr>
                                      <p:by x="110000" y="110000"/>
                                    </p:animScale>
                                  </p:childTnLst>
                                </p:cTn>
                              </p:par>
                              <p:par>
                                <p:cTn id="12" presetID="6" presetClass="emph" presetSubtype="0" fill="hold" nodeType="withEffect">
                                  <p:stCondLst>
                                    <p:cond delay="200"/>
                                  </p:stCondLst>
                                  <p:childTnLst>
                                    <p:animScale>
                                      <p:cBhvr>
                                        <p:cTn id="13" dur="200" fill="hold"/>
                                        <p:tgtEl>
                                          <p:spTgt spid="4"/>
                                        </p:tgtEl>
                                      </p:cBhvr>
                                      <p:by x="90000" y="90000"/>
                                    </p:animScale>
                                  </p:childTnLst>
                                </p:cTn>
                              </p:par>
                              <p:par>
                                <p:cTn id="14" presetID="6" presetClass="emph" presetSubtype="0" fill="hold" nodeType="withEffect">
                                  <p:stCondLst>
                                    <p:cond delay="400"/>
                                  </p:stCondLst>
                                  <p:childTnLst>
                                    <p:animScale>
                                      <p:cBhvr>
                                        <p:cTn id="15" dur="100" fill="hold"/>
                                        <p:tgtEl>
                                          <p:spTgt spid="4"/>
                                        </p:tgtEl>
                                      </p:cBhvr>
                                      <p:by x="105000" y="105000"/>
                                    </p:animScale>
                                  </p:childTnLst>
                                </p:cTn>
                              </p:par>
                              <p:par>
                                <p:cTn id="16" presetID="6" presetClass="emph" presetSubtype="0" fill="hold" nodeType="withEffect">
                                  <p:stCondLst>
                                    <p:cond delay="500"/>
                                  </p:stCondLst>
                                  <p:childTnLst>
                                    <p:animScale>
                                      <p:cBhvr>
                                        <p:cTn id="17" dur="200" fill="hold"/>
                                        <p:tgtEl>
                                          <p:spTgt spid="4"/>
                                        </p:tgtEl>
                                      </p:cBhvr>
                                      <p:by x="95000" y="95000"/>
                                    </p:animScale>
                                  </p:childTnLst>
                                </p:cTn>
                              </p:par>
                            </p:childTnLst>
                          </p:cTn>
                        </p:par>
                        <p:par>
                          <p:cTn id="18" fill="hold">
                            <p:stCondLst>
                              <p:cond delay="500"/>
                            </p:stCondLst>
                            <p:childTnLst>
                              <p:par>
                                <p:cTn id="19" presetID="16" presetClass="entr" presetSubtype="42"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arn(outHorizontal)">
                                      <p:cBhvr>
                                        <p:cTn id="2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Thừa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(Inheritance)</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6280" y="-48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EBF6886A-2D30-425E-BCBE-1EC3AE47F8B1}"/>
              </a:ext>
            </a:extLst>
          </p:cNvPr>
          <p:cNvSpPr txBox="1"/>
          <p:nvPr/>
        </p:nvSpPr>
        <p:spPr>
          <a:xfrm>
            <a:off x="28620" y="662856"/>
            <a:ext cx="8942094" cy="507831"/>
          </a:xfrm>
          <a:prstGeom prst="rect">
            <a:avLst/>
          </a:prstGeom>
          <a:noFill/>
        </p:spPr>
        <p:txBody>
          <a:bodyPr wrap="square" rtlCol="0">
            <a:spAutoFit/>
          </a:bodyPr>
          <a:lstStyle/>
          <a:p>
            <a:pPr marL="457200" indent="-457200">
              <a:buFont typeface="Wingdings" panose="05000000000000000000" pitchFamily="2" charset="2"/>
              <a:buChar char="Ø"/>
            </a:pPr>
            <a:r>
              <a:rPr lang="en-US" sz="2700" b="1" dirty="0">
                <a:latin typeface="Times New Roman" panose="02020603050405020304" pitchFamily="18" charset="0"/>
                <a:cs typeface="Times New Roman" panose="02020603050405020304" pitchFamily="18" charset="0"/>
              </a:rPr>
              <a:t>VD: super </a:t>
            </a:r>
            <a:r>
              <a:rPr lang="en-US" sz="2700" b="1" dirty="0" err="1">
                <a:latin typeface="Times New Roman" panose="02020603050405020304" pitchFamily="18" charset="0"/>
                <a:cs typeface="Times New Roman" panose="02020603050405020304" pitchFamily="18" charset="0"/>
              </a:rPr>
              <a:t>và</a:t>
            </a:r>
            <a:r>
              <a:rPr lang="en-US" sz="2700" b="1" dirty="0">
                <a:latin typeface="Times New Roman" panose="02020603050405020304" pitchFamily="18" charset="0"/>
                <a:cs typeface="Times New Roman" panose="02020603050405020304" pitchFamily="18" charset="0"/>
              </a:rPr>
              <a:t> super(): </a:t>
            </a:r>
            <a:endParaRPr lang="fr-FR" sz="27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808" y="1170688"/>
            <a:ext cx="7947717" cy="3916952"/>
          </a:xfrm>
          <a:prstGeom prst="rect">
            <a:avLst/>
          </a:prstGeom>
        </p:spPr>
      </p:pic>
    </p:spTree>
    <p:extLst>
      <p:ext uri="{BB962C8B-B14F-4D97-AF65-F5344CB8AC3E}">
        <p14:creationId xmlns:p14="http://schemas.microsoft.com/office/powerpoint/2010/main" val="40986604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6886A-2D30-425E-BCBE-1EC3AE47F8B1}"/>
              </a:ext>
            </a:extLst>
          </p:cNvPr>
          <p:cNvSpPr txBox="1"/>
          <p:nvPr/>
        </p:nvSpPr>
        <p:spPr>
          <a:xfrm>
            <a:off x="0" y="898496"/>
            <a:ext cx="9219627" cy="3416320"/>
          </a:xfrm>
          <a:prstGeom prst="rect">
            <a:avLst/>
          </a:prstGeom>
          <a:noFill/>
        </p:spPr>
        <p:txBody>
          <a:bodyPr wrap="square" rtlCol="0">
            <a:spAutoFit/>
          </a:bodyPr>
          <a:lstStyle/>
          <a:p>
            <a:r>
              <a:rPr lang="en-US" sz="2700" b="1" dirty="0" err="1">
                <a:latin typeface="Times New Roman" panose="02020603050405020304" pitchFamily="18" charset="0"/>
                <a:cs typeface="Times New Roman" panose="02020603050405020304" pitchFamily="18" charset="0"/>
              </a:rPr>
              <a:t>Trừu</a:t>
            </a:r>
            <a:r>
              <a:rPr lang="en-US" sz="2700" b="1" dirty="0">
                <a:latin typeface="Times New Roman" panose="02020603050405020304" pitchFamily="18" charset="0"/>
                <a:cs typeface="Times New Roman" panose="02020603050405020304" pitchFamily="18" charset="0"/>
              </a:rPr>
              <a:t> </a:t>
            </a:r>
            <a:r>
              <a:rPr lang="en-US" sz="2700" b="1" dirty="0" err="1">
                <a:latin typeface="Times New Roman" panose="02020603050405020304" pitchFamily="18" charset="0"/>
                <a:cs typeface="Times New Roman" panose="02020603050405020304" pitchFamily="18" charset="0"/>
              </a:rPr>
              <a:t>tượng</a:t>
            </a:r>
            <a:r>
              <a:rPr lang="en-US" sz="2700" b="1" dirty="0">
                <a:latin typeface="Times New Roman" panose="02020603050405020304" pitchFamily="18" charset="0"/>
                <a:cs typeface="Times New Roman" panose="02020603050405020304" pitchFamily="18" charset="0"/>
              </a:rPr>
              <a:t> </a:t>
            </a:r>
            <a:r>
              <a:rPr lang="en-US" sz="2700" b="1" dirty="0" err="1">
                <a:latin typeface="Times New Roman" panose="02020603050405020304" pitchFamily="18" charset="0"/>
                <a:cs typeface="Times New Roman" panose="02020603050405020304" pitchFamily="18" charset="0"/>
              </a:rPr>
              <a:t>là</a:t>
            </a:r>
            <a:r>
              <a:rPr lang="en-US" sz="2700" b="1" dirty="0">
                <a:latin typeface="Times New Roman" panose="02020603050405020304" pitchFamily="18" charset="0"/>
                <a:cs typeface="Times New Roman" panose="02020603050405020304" pitchFamily="18" charset="0"/>
              </a:rPr>
              <a:t> </a:t>
            </a:r>
            <a:r>
              <a:rPr lang="en-US" sz="2700" b="1" dirty="0" err="1">
                <a:latin typeface="Times New Roman" panose="02020603050405020304" pitchFamily="18" charset="0"/>
                <a:cs typeface="Times New Roman" panose="02020603050405020304" pitchFamily="18" charset="0"/>
              </a:rPr>
              <a:t>gì</a:t>
            </a:r>
            <a:r>
              <a:rPr lang="en-US" sz="2700" b="1"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vi-VN" sz="2700" dirty="0">
                <a:latin typeface="Times New Roman" panose="02020603050405020304" pitchFamily="18" charset="0"/>
                <a:cs typeface="Times New Roman" panose="02020603050405020304" pitchFamily="18" charset="0"/>
              </a:rPr>
              <a:t>Tính trừu tượng trong Java là tính chất không thể hiện cụ thể mà chỉ nêu tên vấn đề.</a:t>
            </a:r>
            <a:endParaRPr lang="en-US" sz="27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700" dirty="0">
                <a:latin typeface="Times New Roman" panose="02020603050405020304" pitchFamily="18" charset="0"/>
                <a:cs typeface="Times New Roman" panose="02020603050405020304" pitchFamily="18" charset="0"/>
              </a:rPr>
              <a:t>Đó là một quá trình che giấu các hoạt động bên trong và chỉ hiển thị </a:t>
            </a:r>
            <a:r>
              <a:rPr lang="en-US" sz="2700" dirty="0" err="1">
                <a:latin typeface="Times New Roman" panose="02020603050405020304" pitchFamily="18" charset="0"/>
                <a:cs typeface="Times New Roman" panose="02020603050405020304" pitchFamily="18" charset="0"/>
              </a:rPr>
              <a:t>mục</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đích</a:t>
            </a:r>
            <a:r>
              <a:rPr lang="vi-VN" sz="2700" dirty="0">
                <a:latin typeface="Times New Roman" panose="02020603050405020304" pitchFamily="18" charset="0"/>
                <a:cs typeface="Times New Roman" panose="02020603050405020304" pitchFamily="18" charset="0"/>
              </a:rPr>
              <a:t> tính năng thiết yếu của đối tượng tới người dùng</a:t>
            </a:r>
            <a:endParaRPr lang="en-US" sz="27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700" dirty="0">
                <a:latin typeface="Times New Roman" panose="02020603050405020304" pitchFamily="18" charset="0"/>
                <a:cs typeface="Times New Roman" panose="02020603050405020304" pitchFamily="18" charset="0"/>
              </a:rPr>
              <a:t>Tính trừu tượng giúp chúng ta tập trung vào những cốt lõi cần thiết của đối tượng thay vì quan tâm đến cách nó thực hiện.</a:t>
            </a:r>
            <a:endParaRPr lang="en-US" sz="2700" dirty="0">
              <a:latin typeface="Times New Roman" panose="02020603050405020304" pitchFamily="18" charset="0"/>
              <a:cs typeface="Times New Roman" panose="02020603050405020304" pitchFamily="18" charset="0"/>
            </a:endParaRPr>
          </a:p>
        </p:txBody>
      </p:sp>
      <p:grpSp>
        <p:nvGrpSpPr>
          <p:cNvPr id="12" name="组合 17"/>
          <p:cNvGrpSpPr/>
          <p:nvPr/>
        </p:nvGrpSpPr>
        <p:grpSpPr>
          <a:xfrm>
            <a:off x="0" y="0"/>
            <a:ext cx="9144000" cy="614338"/>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Tính</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Trừu</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(Abstraction)</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245332" y="-54974"/>
            <a:ext cx="1002875" cy="95928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7"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771904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6886A-2D30-425E-BCBE-1EC3AE47F8B1}"/>
              </a:ext>
            </a:extLst>
          </p:cNvPr>
          <p:cNvSpPr txBox="1"/>
          <p:nvPr/>
        </p:nvSpPr>
        <p:spPr>
          <a:xfrm>
            <a:off x="106870" y="1479606"/>
            <a:ext cx="9219627" cy="2585323"/>
          </a:xfrm>
          <a:prstGeom prst="rect">
            <a:avLst/>
          </a:prstGeom>
          <a:noFill/>
        </p:spPr>
        <p:txBody>
          <a:bodyPr wrap="square" rtlCol="0">
            <a:spAutoFit/>
          </a:bodyPr>
          <a:lstStyle/>
          <a:p>
            <a:r>
              <a:rPr lang="en-US" sz="2700" b="1" dirty="0" err="1">
                <a:latin typeface="Times New Roman" panose="02020603050405020304" pitchFamily="18" charset="0"/>
                <a:cs typeface="Times New Roman" panose="02020603050405020304" pitchFamily="18" charset="0"/>
              </a:rPr>
              <a:t>Trừu</a:t>
            </a:r>
            <a:r>
              <a:rPr lang="en-US" sz="2700" b="1" dirty="0">
                <a:latin typeface="Times New Roman" panose="02020603050405020304" pitchFamily="18" charset="0"/>
                <a:cs typeface="Times New Roman" panose="02020603050405020304" pitchFamily="18" charset="0"/>
              </a:rPr>
              <a:t> </a:t>
            </a:r>
            <a:r>
              <a:rPr lang="en-US" sz="2700" b="1" dirty="0" err="1">
                <a:latin typeface="Times New Roman" panose="02020603050405020304" pitchFamily="18" charset="0"/>
                <a:cs typeface="Times New Roman" panose="02020603050405020304" pitchFamily="18" charset="0"/>
              </a:rPr>
              <a:t>tượng</a:t>
            </a:r>
            <a:r>
              <a:rPr lang="en-US" sz="2700" b="1" dirty="0">
                <a:latin typeface="Times New Roman" panose="02020603050405020304" pitchFamily="18" charset="0"/>
                <a:cs typeface="Times New Roman" panose="02020603050405020304" pitchFamily="18" charset="0"/>
              </a:rPr>
              <a:t> </a:t>
            </a:r>
            <a:r>
              <a:rPr lang="en-US" sz="2700" b="1" dirty="0" err="1">
                <a:latin typeface="Times New Roman" panose="02020603050405020304" pitchFamily="18" charset="0"/>
                <a:cs typeface="Times New Roman" panose="02020603050405020304" pitchFamily="18" charset="0"/>
              </a:rPr>
              <a:t>là</a:t>
            </a:r>
            <a:r>
              <a:rPr lang="en-US" sz="2700" b="1" dirty="0">
                <a:latin typeface="Times New Roman" panose="02020603050405020304" pitchFamily="18" charset="0"/>
                <a:cs typeface="Times New Roman" panose="02020603050405020304" pitchFamily="18" charset="0"/>
              </a:rPr>
              <a:t> </a:t>
            </a:r>
            <a:r>
              <a:rPr lang="en-US" sz="2700" b="1" dirty="0" err="1">
                <a:latin typeface="Times New Roman" panose="02020603050405020304" pitchFamily="18" charset="0"/>
                <a:cs typeface="Times New Roman" panose="02020603050405020304" pitchFamily="18" charset="0"/>
              </a:rPr>
              <a:t>gì</a:t>
            </a:r>
            <a:r>
              <a:rPr lang="en-US" sz="2700" b="1"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vi-VN" sz="2700" dirty="0">
                <a:latin typeface="Times New Roman" panose="02020603050405020304" pitchFamily="18" charset="0"/>
                <a:cs typeface="Times New Roman" panose="02020603050405020304" pitchFamily="18" charset="0"/>
              </a:rPr>
              <a:t>Tính trừu tượng cung cấp nhiều tính năng mở rộng khi sử dụng kết hợp với tính đa hình và kế thừa trong lập trình hướng đối tượng.</a:t>
            </a:r>
            <a:endParaRPr lang="en-US" sz="27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700" dirty="0">
                <a:latin typeface="Times New Roman" panose="02020603050405020304" pitchFamily="18" charset="0"/>
                <a:cs typeface="Times New Roman" panose="02020603050405020304" pitchFamily="18" charset="0"/>
              </a:rPr>
              <a:t>Java trừu tượng hóa thông qua các lớp trừu tượng </a:t>
            </a:r>
            <a:endParaRPr lang="en-US" sz="2700" dirty="0">
              <a:latin typeface="Times New Roman" panose="02020603050405020304" pitchFamily="18" charset="0"/>
              <a:cs typeface="Times New Roman" panose="02020603050405020304" pitchFamily="18" charset="0"/>
            </a:endParaRPr>
          </a:p>
          <a:p>
            <a:pPr algn="ctr"/>
            <a:r>
              <a:rPr lang="en-US" sz="2700" dirty="0">
                <a:latin typeface="Times New Roman" panose="02020603050405020304" pitchFamily="18" charset="0"/>
                <a:cs typeface="Times New Roman" panose="02020603050405020304" pitchFamily="18" charset="0"/>
              </a:rPr>
              <a:t>	</a:t>
            </a:r>
            <a:r>
              <a:rPr lang="vi-VN" sz="2700" dirty="0">
                <a:latin typeface="Times New Roman" panose="02020603050405020304" pitchFamily="18" charset="0"/>
                <a:cs typeface="Times New Roman" panose="02020603050405020304" pitchFamily="18" charset="0"/>
              </a:rPr>
              <a:t>(</a:t>
            </a:r>
            <a:r>
              <a:rPr lang="vi-VN" sz="2700" b="1" i="1" dirty="0">
                <a:latin typeface="Times New Roman" panose="02020603050405020304" pitchFamily="18" charset="0"/>
                <a:cs typeface="Times New Roman" panose="02020603050405020304" pitchFamily="18" charset="0"/>
              </a:rPr>
              <a:t>Abstract </a:t>
            </a:r>
            <a:r>
              <a:rPr lang="vi-VN" sz="2700" i="1" dirty="0">
                <a:latin typeface="Times New Roman" panose="02020603050405020304" pitchFamily="18" charset="0"/>
                <a:cs typeface="Times New Roman" panose="02020603050405020304" pitchFamily="18" charset="0"/>
              </a:rPr>
              <a:t>class</a:t>
            </a:r>
            <a:r>
              <a:rPr lang="vi-VN" sz="2700" dirty="0">
                <a:latin typeface="Times New Roman" panose="02020603050405020304" pitchFamily="18" charset="0"/>
                <a:cs typeface="Times New Roman" panose="02020603050405020304" pitchFamily="18" charset="0"/>
              </a:rPr>
              <a:t>) và các giao diện (</a:t>
            </a:r>
            <a:r>
              <a:rPr lang="vi-VN" sz="2700" b="1" i="1" dirty="0">
                <a:latin typeface="Times New Roman" panose="02020603050405020304" pitchFamily="18" charset="0"/>
                <a:cs typeface="Times New Roman" panose="02020603050405020304" pitchFamily="18" charset="0"/>
              </a:rPr>
              <a:t>Interface</a:t>
            </a:r>
            <a:r>
              <a:rPr lang="vi-VN" sz="2700" dirty="0">
                <a:latin typeface="Times New Roman" panose="02020603050405020304" pitchFamily="18" charset="0"/>
                <a:cs typeface="Times New Roman" panose="02020603050405020304" pitchFamily="18" charset="0"/>
              </a:rPr>
              <a:t>).</a:t>
            </a:r>
            <a:endParaRPr lang="en-US" sz="2700" b="1" dirty="0">
              <a:latin typeface="Times New Roman" panose="02020603050405020304" pitchFamily="18" charset="0"/>
              <a:cs typeface="Times New Roman" panose="02020603050405020304" pitchFamily="18" charset="0"/>
            </a:endParaRPr>
          </a:p>
        </p:txBody>
      </p:sp>
      <p:grpSp>
        <p:nvGrpSpPr>
          <p:cNvPr id="12" name="组合 17"/>
          <p:cNvGrpSpPr/>
          <p:nvPr/>
        </p:nvGrpSpPr>
        <p:grpSpPr>
          <a:xfrm>
            <a:off x="0" y="0"/>
            <a:ext cx="9144000" cy="614338"/>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Tính</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Trừu</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(Abstraction)</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245332" y="-54974"/>
            <a:ext cx="1002875" cy="95928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7"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5191660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6886A-2D30-425E-BCBE-1EC3AE47F8B1}"/>
              </a:ext>
            </a:extLst>
          </p:cNvPr>
          <p:cNvSpPr txBox="1"/>
          <p:nvPr/>
        </p:nvSpPr>
        <p:spPr>
          <a:xfrm>
            <a:off x="0" y="575437"/>
            <a:ext cx="9219627" cy="4401205"/>
          </a:xfrm>
          <a:prstGeom prst="rect">
            <a:avLst/>
          </a:prstGeom>
          <a:noFill/>
        </p:spPr>
        <p:txBody>
          <a:bodyPr wrap="square" rtlCol="0">
            <a:spAutoFit/>
          </a:bodyPr>
          <a:lstStyle/>
          <a:p>
            <a:pPr marL="514350" indent="-514350">
              <a:buAutoNum type="arabicPeriod"/>
            </a:pP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trừu</a:t>
            </a:r>
            <a:r>
              <a:rPr lang="en-US" sz="2800" b="1" dirty="0">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tượng</a:t>
            </a:r>
            <a:r>
              <a:rPr lang="en-US" sz="2800" b="1">
                <a:latin typeface="Times New Roman" panose="02020603050405020304" pitchFamily="18" charset="0"/>
                <a:cs typeface="Times New Roman" panose="02020603050405020304" pitchFamily="18" charset="0"/>
              </a:rPr>
              <a:t> (Abstract class):</a:t>
            </a:r>
            <a:endParaRPr lang="en-US" sz="28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khai</a:t>
            </a:r>
            <a:r>
              <a:rPr lang="en-US" sz="2800" dirty="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báo</a:t>
            </a:r>
            <a:r>
              <a:rPr lang="en-US" sz="2800">
                <a:latin typeface="Times New Roman" panose="02020603050405020304" pitchFamily="18" charset="0"/>
                <a:cs typeface="Times New Roman" panose="02020603050405020304" pitchFamily="18" charset="0"/>
              </a:rPr>
              <a:t> với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khóa</a:t>
            </a:r>
            <a:r>
              <a:rPr lang="en-US" sz="2800" dirty="0">
                <a:latin typeface="Times New Roman" panose="02020603050405020304" pitchFamily="18" charset="0"/>
                <a:cs typeface="Times New Roman" panose="02020603050405020304" pitchFamily="18" charset="0"/>
              </a:rPr>
              <a:t> abstract </a:t>
            </a:r>
            <a:r>
              <a:rPr lang="en-US" sz="2800" dirty="0" err="1">
                <a:latin typeface="Times New Roman" panose="02020603050405020304" pitchFamily="18" charset="0"/>
                <a:cs typeface="Times New Roman" panose="02020603050405020304" pitchFamily="18" charset="0"/>
              </a:rPr>
              <a:t>đứng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lớp.VD</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vi-VN" sz="2800" dirty="0">
                <a:latin typeface="Times New Roman" panose="02020603050405020304" pitchFamily="18" charset="0"/>
                <a:cs typeface="Times New Roman" panose="02020603050405020304" pitchFamily="18" charset="0"/>
              </a:rPr>
              <a:t>Nếu 1 lớp được khai báo là lớp trừu tượng thì chúng ta không thể dùng trực tiếp nó để tạo ra đối tượng mà phải viết một lớp kế thừa của lớp trừu tượng đó.</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vi-VN" sz="2800" dirty="0">
                <a:latin typeface="Times New Roman" panose="02020603050405020304" pitchFamily="18" charset="0"/>
                <a:cs typeface="Times New Roman" panose="02020603050405020304" pitchFamily="18" charset="0"/>
              </a:rPr>
              <a:t>Lớp trừu tượng có thể có hoặc không có phương thức trừu tượng. Nếu một lớp có ít nhất 1 phương thức trừu tượng thì lớp đó phải được khai báo là lớp trừu tượng.</a:t>
            </a:r>
            <a:endParaRPr lang="en-US" sz="2800" dirty="0">
              <a:latin typeface="Times New Roman" panose="02020603050405020304" pitchFamily="18" charset="0"/>
              <a:cs typeface="Times New Roman" panose="02020603050405020304" pitchFamily="18" charset="0"/>
            </a:endParaRPr>
          </a:p>
        </p:txBody>
      </p:sp>
      <p:grpSp>
        <p:nvGrpSpPr>
          <p:cNvPr id="12" name="组合 17"/>
          <p:cNvGrpSpPr/>
          <p:nvPr/>
        </p:nvGrpSpPr>
        <p:grpSpPr>
          <a:xfrm>
            <a:off x="0" y="0"/>
            <a:ext cx="9144000" cy="614338"/>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Tính</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Trừu</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(Abstraction)</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245332" y="-54974"/>
            <a:ext cx="1002875" cy="95928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7"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2414" y="1475366"/>
            <a:ext cx="5441586" cy="684084"/>
          </a:xfrm>
          <a:prstGeom prst="rect">
            <a:avLst/>
          </a:prstGeom>
        </p:spPr>
      </p:pic>
    </p:spTree>
    <p:extLst>
      <p:ext uri="{BB962C8B-B14F-4D97-AF65-F5344CB8AC3E}">
        <p14:creationId xmlns:p14="http://schemas.microsoft.com/office/powerpoint/2010/main" val="10732965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6886A-2D30-425E-BCBE-1EC3AE47F8B1}"/>
              </a:ext>
            </a:extLst>
          </p:cNvPr>
          <p:cNvSpPr txBox="1"/>
          <p:nvPr/>
        </p:nvSpPr>
        <p:spPr>
          <a:xfrm>
            <a:off x="0" y="568110"/>
            <a:ext cx="9219627" cy="4401205"/>
          </a:xfrm>
          <a:prstGeom prst="rect">
            <a:avLst/>
          </a:prstGeom>
          <a:noFill/>
        </p:spPr>
        <p:txBody>
          <a:bodyPr wrap="square" rtlCol="0">
            <a:spAutoFit/>
          </a:bodyPr>
          <a:lstStyle/>
          <a:p>
            <a:pPr marL="514350" indent="-514350">
              <a:buAutoNum type="arabicPeriod"/>
            </a:pP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trừu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tượng</a:t>
            </a:r>
            <a:r>
              <a:rPr lang="en-US" sz="2800" b="1" dirty="0">
                <a:latin typeface="Times New Roman" panose="02020603050405020304" pitchFamily="18" charset="0"/>
                <a:cs typeface="Times New Roman" panose="02020603050405020304" pitchFamily="18" charset="0"/>
              </a:rPr>
              <a:t> (Abstract class):</a:t>
            </a:r>
          </a:p>
          <a:p>
            <a:pPr marL="457200" indent="-457200">
              <a:buFont typeface="Wingdings" panose="05000000000000000000" pitchFamily="2" charset="2"/>
              <a:buChar char="ü"/>
            </a:pPr>
            <a:r>
              <a:rPr lang="vi-VN" sz="2800" dirty="0">
                <a:latin typeface="Times New Roman" panose="02020603050405020304" pitchFamily="18" charset="0"/>
                <a:cs typeface="Times New Roman" panose="02020603050405020304" pitchFamily="18" charset="0"/>
              </a:rPr>
              <a:t>Những lớp là lớp trừu tượng cũng không cần có phương thức khởi tạo.</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vi-VN" sz="2800" dirty="0">
                <a:latin typeface="Times New Roman" panose="02020603050405020304" pitchFamily="18" charset="0"/>
                <a:cs typeface="Times New Roman" panose="02020603050405020304" pitchFamily="18" charset="0"/>
              </a:rPr>
              <a:t>Một khi có một lớp nào đó kế thừa lớp trừu tượng thì lớp con đó bắt buộc phải override lại nội dung tất cả các phương thức trừu tượng có trong lớp đó.</a:t>
            </a:r>
            <a:endParaRPr lang="en-US" sz="2800" dirty="0">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=&gt;</a:t>
            </a:r>
            <a:r>
              <a:rPr lang="en-US" sz="2800" b="1"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Tóm lại, lớp </a:t>
            </a:r>
            <a:r>
              <a:rPr lang="vi-VN" sz="2800" dirty="0">
                <a:solidFill>
                  <a:srgbClr val="FF0000"/>
                </a:solidFill>
                <a:latin typeface="Times New Roman" panose="02020603050405020304" pitchFamily="18" charset="0"/>
                <a:cs typeface="Times New Roman" panose="02020603050405020304" pitchFamily="18" charset="0"/>
              </a:rPr>
              <a:t>trừu tượng</a:t>
            </a:r>
            <a:r>
              <a:rPr lang="vi-VN" sz="2800" dirty="0">
                <a:latin typeface="Times New Roman" panose="02020603050405020304" pitchFamily="18" charset="0"/>
                <a:cs typeface="Times New Roman" panose="02020603050405020304" pitchFamily="18" charset="0"/>
              </a:rPr>
              <a:t> là 1 lớp </a:t>
            </a:r>
            <a:r>
              <a:rPr lang="vi-VN" sz="2800" dirty="0">
                <a:solidFill>
                  <a:srgbClr val="FF0000"/>
                </a:solidFill>
                <a:latin typeface="Times New Roman" panose="02020603050405020304" pitchFamily="18" charset="0"/>
                <a:cs typeface="Times New Roman" panose="02020603050405020304" pitchFamily="18" charset="0"/>
              </a:rPr>
              <a:t>không thể khởi tạo đối tượng từ nó</a:t>
            </a:r>
            <a:r>
              <a:rPr lang="vi-VN" sz="2800" dirty="0">
                <a:latin typeface="Times New Roman" panose="02020603050405020304" pitchFamily="18" charset="0"/>
                <a:cs typeface="Times New Roman" panose="02020603050405020304" pitchFamily="18" charset="0"/>
              </a:rPr>
              <a:t>, nhưng nó lại </a:t>
            </a:r>
            <a:r>
              <a:rPr lang="en-US" sz="2800" dirty="0" err="1">
                <a:solidFill>
                  <a:srgbClr val="FF0000"/>
                </a:solidFill>
                <a:latin typeface="Times New Roman" panose="02020603050405020304" pitchFamily="18" charset="0"/>
                <a:cs typeface="Times New Roman" panose="02020603050405020304" pitchFamily="18" charset="0"/>
              </a:rPr>
              <a:t>bắt</a:t>
            </a:r>
            <a:r>
              <a:rPr lang="vi-VN" sz="2800" dirty="0">
                <a:solidFill>
                  <a:srgbClr val="FF0000"/>
                </a:solidFill>
                <a:latin typeface="Times New Roman" panose="02020603050405020304" pitchFamily="18" charset="0"/>
                <a:cs typeface="Times New Roman" panose="02020603050405020304" pitchFamily="18" charset="0"/>
              </a:rPr>
              <a:t> buộc</a:t>
            </a:r>
            <a:r>
              <a:rPr lang="vi-VN" sz="2800" dirty="0">
                <a:latin typeface="Times New Roman" panose="02020603050405020304" pitchFamily="18" charset="0"/>
                <a:cs typeface="Times New Roman" panose="02020603050405020304" pitchFamily="18" charset="0"/>
              </a:rPr>
              <a:t> các lớp con kế thừa trực tiếp nó </a:t>
            </a:r>
            <a:r>
              <a:rPr lang="vi-VN" sz="2800" dirty="0">
                <a:solidFill>
                  <a:srgbClr val="FF0000"/>
                </a:solidFill>
                <a:latin typeface="Times New Roman" panose="02020603050405020304" pitchFamily="18" charset="0"/>
                <a:cs typeface="Times New Roman" panose="02020603050405020304" pitchFamily="18" charset="0"/>
              </a:rPr>
              <a:t>phải có các phương thức trừu tượng của nó </a:t>
            </a:r>
            <a:r>
              <a:rPr lang="vi-VN" sz="2800" dirty="0">
                <a:latin typeface="Times New Roman" panose="02020603050405020304" pitchFamily="18" charset="0"/>
                <a:cs typeface="Times New Roman" panose="02020603050405020304" pitchFamily="18" charset="0"/>
              </a:rPr>
              <a:t>thông qua sự ghi đè (</a:t>
            </a:r>
            <a:r>
              <a:rPr lang="vi-VN" sz="2800" i="1" dirty="0">
                <a:solidFill>
                  <a:srgbClr val="FF0000"/>
                </a:solidFill>
                <a:latin typeface="Times New Roman" panose="02020603050405020304" pitchFamily="18" charset="0"/>
                <a:cs typeface="Times New Roman" panose="02020603050405020304" pitchFamily="18" charset="0"/>
              </a:rPr>
              <a:t>override</a:t>
            </a:r>
            <a:r>
              <a:rPr lang="vi-VN" sz="2800" dirty="0">
                <a:latin typeface="Times New Roman" panose="02020603050405020304" pitchFamily="18" charset="0"/>
                <a:cs typeface="Times New Roman" panose="02020603050405020304" pitchFamily="18" charset="0"/>
              </a:rPr>
              <a:t>) phương thức.</a:t>
            </a:r>
            <a:endParaRPr lang="en-US" sz="2800" b="1" dirty="0">
              <a:latin typeface="Times New Roman" panose="02020603050405020304" pitchFamily="18" charset="0"/>
              <a:cs typeface="Times New Roman" panose="02020603050405020304" pitchFamily="18" charset="0"/>
            </a:endParaRPr>
          </a:p>
        </p:txBody>
      </p:sp>
      <p:grpSp>
        <p:nvGrpSpPr>
          <p:cNvPr id="12" name="组合 17"/>
          <p:cNvGrpSpPr/>
          <p:nvPr/>
        </p:nvGrpSpPr>
        <p:grpSpPr>
          <a:xfrm>
            <a:off x="0" y="0"/>
            <a:ext cx="9144000" cy="614338"/>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Tính</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Trừu</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(Abstraction)</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245332" y="-54974"/>
            <a:ext cx="1002875" cy="95928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7"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1249854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6886A-2D30-425E-BCBE-1EC3AE47F8B1}"/>
              </a:ext>
            </a:extLst>
          </p:cNvPr>
          <p:cNvSpPr txBox="1"/>
          <p:nvPr/>
        </p:nvSpPr>
        <p:spPr>
          <a:xfrm>
            <a:off x="0" y="831087"/>
            <a:ext cx="9219627" cy="3970318"/>
          </a:xfrm>
          <a:prstGeom prst="rect">
            <a:avLst/>
          </a:prstGeom>
          <a:noFill/>
        </p:spPr>
        <p:txBody>
          <a:bodyPr wrap="square" rtlCol="0">
            <a:spAutoFit/>
          </a:bodyPr>
          <a:lstStyle/>
          <a:p>
            <a:pPr marL="514350" indent="-514350">
              <a:buAutoNum type="arabicPeriod"/>
            </a:pP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trừu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tượng</a:t>
            </a:r>
            <a:r>
              <a:rPr lang="en-US" sz="2800" b="1" dirty="0">
                <a:latin typeface="Times New Roman" panose="02020603050405020304" pitchFamily="18" charset="0"/>
                <a:cs typeface="Times New Roman" panose="02020603050405020304" pitchFamily="18" charset="0"/>
              </a:rPr>
              <a:t> (Abstract class):</a:t>
            </a: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(Method)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nằm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cặp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dấu</a:t>
            </a:r>
            <a:r>
              <a:rPr lang="en-US" sz="28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Dấu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phẩy</a:t>
            </a:r>
            <a:r>
              <a:rPr lang="en-US" sz="2800" dirty="0">
                <a:latin typeface="Times New Roman" panose="02020603050405020304" pitchFamily="18" charset="0"/>
                <a:cs typeface="Times New Roman" panose="02020603050405020304" pitchFamily="18" charset="0"/>
              </a:rPr>
              <a:t> “ ; ”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thúc</a:t>
            </a:r>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nghĩa</a:t>
            </a:r>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khóa</a:t>
            </a:r>
            <a:r>
              <a:rPr lang="en-US" sz="2800" dirty="0">
                <a:latin typeface="Times New Roman" panose="02020603050405020304" pitchFamily="18" charset="0"/>
                <a:cs typeface="Times New Roman" panose="02020603050405020304" pitchFamily="18" charset="0"/>
              </a:rPr>
              <a:t> abstract  </a:t>
            </a:r>
            <a:r>
              <a:rPr lang="en-US" sz="2800" dirty="0" err="1">
                <a:latin typeface="Times New Roman" panose="02020603050405020304" pitchFamily="18" charset="0"/>
                <a:cs typeface="Times New Roman" panose="02020603050405020304" pitchFamily="18" charset="0"/>
              </a:rPr>
              <a:t>đứng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Cú</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a:t>
            </a:r>
          </a:p>
          <a:p>
            <a:pPr algn="ctr"/>
            <a:r>
              <a:rPr lang="en-US" sz="2800" dirty="0">
                <a:latin typeface="Times New Roman" panose="02020603050405020304" pitchFamily="18" charset="0"/>
                <a:cs typeface="Times New Roman" panose="02020603050405020304" pitchFamily="18" charset="0"/>
              </a:rPr>
              <a:t>&lt;AM&gt; </a:t>
            </a:r>
            <a:r>
              <a:rPr lang="en-US" sz="2800" dirty="0">
                <a:solidFill>
                  <a:srgbClr val="FF0000"/>
                </a:solidFill>
                <a:latin typeface="Times New Roman" panose="02020603050405020304" pitchFamily="18" charset="0"/>
                <a:cs typeface="Times New Roman" panose="02020603050405020304" pitchFamily="18" charset="0"/>
              </a:rPr>
              <a:t>abstract </a:t>
            </a:r>
            <a:r>
              <a:rPr lang="en-US" sz="2800" dirty="0">
                <a:latin typeface="Times New Roman" panose="02020603050405020304" pitchFamily="18" charset="0"/>
                <a:cs typeface="Times New Roman" panose="02020603050405020304" pitchFamily="18" charset="0"/>
              </a:rPr>
              <a:t>&lt;</a:t>
            </a:r>
            <a:r>
              <a:rPr lang="en-US" sz="2800" dirty="0" err="1">
                <a:latin typeface="Times New Roman" panose="02020603050405020304" pitchFamily="18" charset="0"/>
                <a:cs typeface="Times New Roman" panose="02020603050405020304" pitchFamily="18" charset="0"/>
              </a:rPr>
              <a:t>ReturnType</a:t>
            </a:r>
            <a:r>
              <a:rPr lang="en-US" sz="2800" dirty="0">
                <a:latin typeface="Times New Roman" panose="02020603050405020304" pitchFamily="18" charset="0"/>
                <a:cs typeface="Times New Roman" panose="02020603050405020304" pitchFamily="18" charset="0"/>
              </a:rPr>
              <a:t>&gt; </a:t>
            </a:r>
            <a:r>
              <a:rPr lang="en-US" sz="2800" dirty="0" err="1">
                <a:latin typeface="Times New Roman" panose="02020603050405020304" pitchFamily="18" charset="0"/>
                <a:cs typeface="Times New Roman" panose="02020603050405020304" pitchFamily="18" charset="0"/>
              </a:rPr>
              <a:t>methodName</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Params</a:t>
            </a:r>
            <a:r>
              <a:rPr lang="en-US" sz="28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VD: </a:t>
            </a:r>
            <a:r>
              <a:rPr lang="en-US" sz="2800" dirty="0">
                <a:solidFill>
                  <a:srgbClr val="FF0000"/>
                </a:solidFill>
                <a:latin typeface="Times New Roman" panose="02020603050405020304" pitchFamily="18" charset="0"/>
                <a:cs typeface="Times New Roman" panose="02020603050405020304" pitchFamily="18" charset="0"/>
              </a:rPr>
              <a:t>public abstract void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methodName</a:t>
            </a:r>
            <a:r>
              <a:rPr lang="en-US" sz="2800" dirty="0">
                <a:latin typeface="Times New Roman" panose="02020603050405020304" pitchFamily="18" charset="0"/>
                <a:cs typeface="Times New Roman" panose="02020603050405020304" pitchFamily="18" charset="0"/>
              </a:rPr>
              <a:t>(</a:t>
            </a:r>
            <a:r>
              <a:rPr lang="en-US" sz="2800" dirty="0" err="1">
                <a:solidFill>
                  <a:srgbClr val="FF0000"/>
                </a:solidFill>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so);</a:t>
            </a:r>
          </a:p>
        </p:txBody>
      </p:sp>
      <p:grpSp>
        <p:nvGrpSpPr>
          <p:cNvPr id="12" name="组合 17"/>
          <p:cNvGrpSpPr/>
          <p:nvPr/>
        </p:nvGrpSpPr>
        <p:grpSpPr>
          <a:xfrm>
            <a:off x="0" y="0"/>
            <a:ext cx="9144000" cy="614338"/>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Tính</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Trừu</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(Abstraction)</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245332" y="-54974"/>
            <a:ext cx="1002875" cy="95928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7"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3306047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6886A-2D30-425E-BCBE-1EC3AE47F8B1}"/>
              </a:ext>
            </a:extLst>
          </p:cNvPr>
          <p:cNvSpPr txBox="1"/>
          <p:nvPr/>
        </p:nvSpPr>
        <p:spPr>
          <a:xfrm>
            <a:off x="0" y="736721"/>
            <a:ext cx="9219627" cy="440120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Giao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diện</a:t>
            </a:r>
            <a:r>
              <a:rPr lang="en-US" sz="2800" b="1" dirty="0">
                <a:latin typeface="Times New Roman" panose="02020603050405020304" pitchFamily="18" charset="0"/>
                <a:cs typeface="Times New Roman" panose="02020603050405020304" pitchFamily="18" charset="0"/>
              </a:rPr>
              <a:t>(Interface):</a:t>
            </a:r>
          </a:p>
          <a:p>
            <a:pPr marL="457200" indent="-457200">
              <a:buFont typeface="Wingdings" panose="05000000000000000000" pitchFamily="2" charset="2"/>
              <a:buChar char="ü"/>
            </a:pPr>
            <a:r>
              <a:rPr lang="en-US" sz="2800" b="1" dirty="0">
                <a:solidFill>
                  <a:srgbClr val="FF0000"/>
                </a:solidFill>
                <a:latin typeface="Times New Roman" panose="02020603050405020304" pitchFamily="18" charset="0"/>
                <a:cs typeface="Times New Roman" panose="02020603050405020304" pitchFamily="18" charset="0"/>
              </a:rPr>
              <a:t>Interface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giao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diện</a:t>
            </a:r>
            <a:r>
              <a:rPr lang="en-US" sz="2800" b="1" dirty="0">
                <a:latin typeface="Times New Roman" panose="02020603050405020304" pitchFamily="18" charset="0"/>
                <a:cs typeface="Times New Roman" panose="02020603050405020304" pitchFamily="18" charset="0"/>
              </a:rPr>
              <a:t>. Trong Java, </a:t>
            </a:r>
            <a:r>
              <a:rPr lang="en-US" sz="2800" b="1" dirty="0" err="1">
                <a:latin typeface="Times New Roman" panose="02020603050405020304" pitchFamily="18" charset="0"/>
                <a:cs typeface="Times New Roman" panose="02020603050405020304" pitchFamily="18" charset="0"/>
              </a:rPr>
              <a:t>nó</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bản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thiết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method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một</a:t>
            </a:r>
            <a:r>
              <a:rPr lang="en-US" sz="2800" b="1" dirty="0">
                <a:latin typeface="Times New Roman" panose="02020603050405020304" pitchFamily="18" charset="0"/>
                <a:cs typeface="Times New Roman" panose="02020603050405020304" pitchFamily="18" charset="0"/>
              </a:rPr>
              <a:t> class.</a:t>
            </a:r>
          </a:p>
          <a:p>
            <a:pPr marL="457200" indent="-457200">
              <a:buFont typeface="Wingdings" panose="05000000000000000000" pitchFamily="2" charset="2"/>
              <a:buChar char="ü"/>
            </a:pPr>
            <a:r>
              <a:rPr lang="en-US" sz="2800" b="1" dirty="0" err="1">
                <a:solidFill>
                  <a:srgbClr val="FF0000"/>
                </a:solidFill>
                <a:latin typeface="Times New Roman" panose="02020603050405020304" pitchFamily="18" charset="0"/>
                <a:cs typeface="Times New Roman" panose="02020603050405020304" pitchFamily="18" charset="0"/>
              </a:rPr>
              <a:t>Chỉ</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có</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method </a:t>
            </a:r>
            <a:r>
              <a:rPr lang="en-US" sz="2800" b="1" dirty="0" err="1">
                <a:latin typeface="Times New Roman" panose="02020603050405020304" pitchFamily="18" charset="0"/>
                <a:cs typeface="Times New Roman" panose="02020603050405020304" pitchFamily="18" charset="0"/>
              </a:rPr>
              <a:t>trừu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tượng</a:t>
            </a:r>
            <a:r>
              <a:rPr lang="en-US" sz="2800" b="1" dirty="0">
                <a:latin typeface="Times New Roman" panose="02020603050405020304" pitchFamily="18" charset="0"/>
                <a:cs typeface="Times New Roman" panose="02020603050405020304" pitchFamily="18" charset="0"/>
              </a:rPr>
              <a:t>(abstract)</a:t>
            </a:r>
          </a:p>
          <a:p>
            <a:pPr marL="457200" indent="-457200">
              <a:buFont typeface="Wingdings" panose="05000000000000000000" pitchFamily="2" charset="2"/>
              <a:buChar char="ü"/>
            </a:pPr>
            <a:r>
              <a:rPr lang="vi-VN" sz="2800" dirty="0">
                <a:latin typeface="Times New Roman" panose="02020603050405020304" pitchFamily="18" charset="0"/>
                <a:cs typeface="Times New Roman" panose="02020603050405020304" pitchFamily="18" charset="0"/>
              </a:rPr>
              <a:t>Interface là một kỹ thuật để thu được tính trừu tượng hoàn toàn và </a:t>
            </a:r>
            <a:r>
              <a:rPr lang="vi-VN" sz="2800" b="1" dirty="0">
                <a:solidFill>
                  <a:srgbClr val="FF0000"/>
                </a:solidFill>
                <a:latin typeface="Times New Roman" panose="02020603050405020304" pitchFamily="18" charset="0"/>
                <a:cs typeface="Times New Roman" panose="02020603050405020304" pitchFamily="18" charset="0"/>
              </a:rPr>
              <a:t>đa kế thừa</a:t>
            </a:r>
            <a:r>
              <a:rPr lang="vi-VN" sz="2800" dirty="0">
                <a:latin typeface="Times New Roman" panose="02020603050405020304" pitchFamily="18" charset="0"/>
                <a:cs typeface="Times New Roman" panose="02020603050405020304" pitchFamily="18" charset="0"/>
              </a:rPr>
              <a:t> trong Java</a:t>
            </a:r>
            <a:r>
              <a:rPr lang="en-US" sz="28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vi-VN" sz="2800" dirty="0">
                <a:latin typeface="Times New Roman" panose="02020603050405020304" pitchFamily="18" charset="0"/>
                <a:cs typeface="Times New Roman" panose="02020603050405020304" pitchFamily="18" charset="0"/>
              </a:rPr>
              <a:t>Nó </a:t>
            </a:r>
            <a:r>
              <a:rPr lang="vi-VN" sz="2800" b="1" dirty="0">
                <a:solidFill>
                  <a:srgbClr val="FF0000"/>
                </a:solidFill>
                <a:latin typeface="Times New Roman" panose="02020603050405020304" pitchFamily="18" charset="0"/>
                <a:cs typeface="Times New Roman" panose="02020603050405020304" pitchFamily="18" charset="0"/>
              </a:rPr>
              <a:t>không thể được khởi tạo</a:t>
            </a:r>
            <a:r>
              <a:rPr lang="vi-VN" sz="2800" dirty="0">
                <a:latin typeface="Times New Roman" panose="02020603050405020304" pitchFamily="18" charset="0"/>
                <a:cs typeface="Times New Roman" panose="02020603050405020304" pitchFamily="18" charset="0"/>
              </a:rPr>
              <a:t> giống như lớp trừu tượng.</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vi-VN" sz="2800" dirty="0">
                <a:latin typeface="Times New Roman" panose="02020603050405020304" pitchFamily="18" charset="0"/>
                <a:cs typeface="Times New Roman" panose="02020603050405020304" pitchFamily="18" charset="0"/>
              </a:rPr>
              <a:t>Nói cách khác, các trường của Interface là public, static và final theo mặc định và các phương thức là public và </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b="1" dirty="0" err="1">
                <a:solidFill>
                  <a:srgbClr val="FF0000"/>
                </a:solidFill>
                <a:latin typeface="Times New Roman" panose="02020603050405020304" pitchFamily="18" charset="0"/>
                <a:cs typeface="Times New Roman" panose="02020603050405020304" pitchFamily="18" charset="0"/>
              </a:rPr>
              <a:t>bắt</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buộc</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là</a:t>
            </a:r>
            <a:r>
              <a:rPr lang="en-US" sz="2800" b="1" dirty="0">
                <a:solidFill>
                  <a:srgbClr val="FF0000"/>
                </a:solidFill>
                <a:latin typeface="Times New Roman" panose="02020603050405020304" pitchFamily="18" charset="0"/>
                <a:cs typeface="Times New Roman" panose="02020603050405020304" pitchFamily="18" charset="0"/>
              </a:rPr>
              <a:t> </a:t>
            </a:r>
            <a:r>
              <a:rPr lang="vi-VN" sz="2800" b="1" dirty="0">
                <a:solidFill>
                  <a:srgbClr val="FF0000"/>
                </a:solidFill>
                <a:latin typeface="Times New Roman" panose="02020603050405020304" pitchFamily="18" charset="0"/>
                <a:cs typeface="Times New Roman" panose="02020603050405020304" pitchFamily="18" charset="0"/>
              </a:rPr>
              <a:t>abstract</a:t>
            </a:r>
            <a:r>
              <a:rPr lang="vi-VN" sz="2800" dirty="0">
                <a:latin typeface="Times New Roman" panose="02020603050405020304" pitchFamily="18" charset="0"/>
                <a:cs typeface="Times New Roman" panose="02020603050405020304" pitchFamily="18" charset="0"/>
              </a:rPr>
              <a:t>.</a:t>
            </a:r>
            <a:endParaRPr lang="en-US" sz="2800" dirty="0">
              <a:solidFill>
                <a:srgbClr val="FF0000"/>
              </a:solidFill>
              <a:latin typeface="Times New Roman" panose="02020603050405020304" pitchFamily="18" charset="0"/>
              <a:cs typeface="Times New Roman" panose="02020603050405020304" pitchFamily="18" charset="0"/>
            </a:endParaRPr>
          </a:p>
        </p:txBody>
      </p:sp>
      <p:grpSp>
        <p:nvGrpSpPr>
          <p:cNvPr id="12" name="组合 17"/>
          <p:cNvGrpSpPr/>
          <p:nvPr/>
        </p:nvGrpSpPr>
        <p:grpSpPr>
          <a:xfrm>
            <a:off x="0" y="0"/>
            <a:ext cx="9144000" cy="614338"/>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Tính</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Trừu</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(Abstraction)</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245332" y="-54974"/>
            <a:ext cx="1002875" cy="95928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7"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858701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6886A-2D30-425E-BCBE-1EC3AE47F8B1}"/>
              </a:ext>
            </a:extLst>
          </p:cNvPr>
          <p:cNvSpPr txBox="1"/>
          <p:nvPr/>
        </p:nvSpPr>
        <p:spPr>
          <a:xfrm>
            <a:off x="0" y="736721"/>
            <a:ext cx="9219627" cy="3970318"/>
          </a:xfrm>
          <a:prstGeom prst="rect">
            <a:avLst/>
          </a:prstGeom>
          <a:noFill/>
        </p:spPr>
        <p:txBody>
          <a:bodyPr wrap="square" rtlCol="0">
            <a:spAutoFit/>
          </a:bodyPr>
          <a:lstStyle/>
          <a:p>
            <a:pPr marL="514350" indent="-514350">
              <a:buAutoNum type="arabicPeriod" startAt="2"/>
            </a:pPr>
            <a:r>
              <a:rPr lang="en-US" sz="2800" b="1" dirty="0" err="1">
                <a:latin typeface="Times New Roman" panose="02020603050405020304" pitchFamily="18" charset="0"/>
                <a:cs typeface="Times New Roman" panose="02020603050405020304" pitchFamily="18" charset="0"/>
              </a:rPr>
              <a:t>Giao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diện</a:t>
            </a:r>
            <a:r>
              <a:rPr lang="en-US" sz="2800" b="1" dirty="0">
                <a:latin typeface="Times New Roman" panose="02020603050405020304" pitchFamily="18" charset="0"/>
                <a:cs typeface="Times New Roman" panose="02020603050405020304" pitchFamily="18" charset="0"/>
              </a:rPr>
              <a:t>(Interface):</a:t>
            </a: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Cú</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1 interface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Java:</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muốn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interface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qua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khóa</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implements</a:t>
            </a:r>
            <a:r>
              <a:rPr lang="en-US" sz="28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class implements(</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interface. </a:t>
            </a:r>
            <a:br>
              <a:rPr lang="en-US" sz="2800" dirty="0">
                <a:latin typeface="Times New Roman" panose="02020603050405020304" pitchFamily="18" charset="0"/>
                <a:cs typeface="Times New Roman" panose="02020603050405020304" pitchFamily="18" charset="0"/>
              </a:rPr>
            </a:br>
            <a:r>
              <a:rPr lang="en-US" sz="2800" b="1" dirty="0" err="1">
                <a:solidFill>
                  <a:srgbClr val="FF0000"/>
                </a:solidFill>
                <a:latin typeface="Times New Roman" panose="02020603050405020304" pitchFamily="18" charset="0"/>
                <a:cs typeface="Times New Roman" panose="02020603050405020304" pitchFamily="18" charset="0"/>
              </a:rPr>
              <a:t>Bắt</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buộc</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a:t>
            </a:r>
            <a:r>
              <a:rPr lang="en-US" sz="2800" b="1" dirty="0" err="1">
                <a:solidFill>
                  <a:srgbClr val="FF0000"/>
                </a:solidFill>
                <a:latin typeface="Times New Roman" panose="02020603050405020304" pitchFamily="18" charset="0"/>
                <a:cs typeface="Times New Roman" panose="02020603050405020304" pitchFamily="18" charset="0"/>
              </a:rPr>
              <a:t>Overide</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tất</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cả</a:t>
            </a:r>
            <a:r>
              <a:rPr lang="en-US" sz="2800" b="1" dirty="0">
                <a:solidFill>
                  <a:srgbClr val="FF0000"/>
                </a:solidFill>
                <a:latin typeface="Times New Roman" panose="02020603050405020304" pitchFamily="18" charset="0"/>
                <a:cs typeface="Times New Roman" panose="02020603050405020304" pitchFamily="18" charset="0"/>
              </a:rPr>
              <a:t> method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interface</a:t>
            </a:r>
          </a:p>
        </p:txBody>
      </p:sp>
      <p:grpSp>
        <p:nvGrpSpPr>
          <p:cNvPr id="12" name="组合 17"/>
          <p:cNvGrpSpPr/>
          <p:nvPr/>
        </p:nvGrpSpPr>
        <p:grpSpPr>
          <a:xfrm>
            <a:off x="0" y="0"/>
            <a:ext cx="9144000" cy="614338"/>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Tính</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Trừu</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(Abstraction)</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245332" y="-54974"/>
            <a:ext cx="1002875" cy="95928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7"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207" y="1691531"/>
            <a:ext cx="7070770" cy="769786"/>
          </a:xfrm>
          <a:prstGeom prst="rect">
            <a:avLst/>
          </a:prstGeom>
        </p:spPr>
      </p:pic>
    </p:spTree>
    <p:extLst>
      <p:ext uri="{BB962C8B-B14F-4D97-AF65-F5344CB8AC3E}">
        <p14:creationId xmlns:p14="http://schemas.microsoft.com/office/powerpoint/2010/main" val="3137028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6886A-2D30-425E-BCBE-1EC3AE47F8B1}"/>
              </a:ext>
            </a:extLst>
          </p:cNvPr>
          <p:cNvSpPr txBox="1"/>
          <p:nvPr/>
        </p:nvSpPr>
        <p:spPr>
          <a:xfrm>
            <a:off x="0" y="736721"/>
            <a:ext cx="9219627" cy="3970318"/>
          </a:xfrm>
          <a:prstGeom prst="rect">
            <a:avLst/>
          </a:prstGeom>
          <a:noFill/>
        </p:spPr>
        <p:txBody>
          <a:bodyPr wrap="square" rtlCol="0">
            <a:spAutoFit/>
          </a:bodyPr>
          <a:lstStyle/>
          <a:p>
            <a:pPr marL="514350" indent="-514350">
              <a:buAutoNum type="arabicPeriod" startAt="2"/>
            </a:pPr>
            <a:r>
              <a:rPr lang="en-US" sz="2800" b="1" dirty="0" err="1">
                <a:latin typeface="Times New Roman" panose="02020603050405020304" pitchFamily="18" charset="0"/>
                <a:cs typeface="Times New Roman" panose="02020603050405020304" pitchFamily="18" charset="0"/>
              </a:rPr>
              <a:t>Giao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diện</a:t>
            </a:r>
            <a:r>
              <a:rPr lang="en-US" sz="2800" b="1" dirty="0">
                <a:latin typeface="Times New Roman" panose="02020603050405020304" pitchFamily="18" charset="0"/>
                <a:cs typeface="Times New Roman" panose="02020603050405020304" pitchFamily="18" charset="0"/>
              </a:rPr>
              <a:t>(Interface):</a:t>
            </a: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Cú</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1 interface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Java:</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muốn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interface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qua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khóa</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implements</a:t>
            </a:r>
            <a:r>
              <a:rPr lang="en-US" sz="28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class implements(</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interface. </a:t>
            </a:r>
            <a:br>
              <a:rPr lang="en-US" sz="2800" dirty="0">
                <a:latin typeface="Times New Roman" panose="02020603050405020304" pitchFamily="18" charset="0"/>
                <a:cs typeface="Times New Roman" panose="02020603050405020304" pitchFamily="18" charset="0"/>
              </a:rPr>
            </a:br>
            <a:r>
              <a:rPr lang="en-US" sz="2800" b="1" dirty="0" err="1">
                <a:solidFill>
                  <a:srgbClr val="FF0000"/>
                </a:solidFill>
                <a:latin typeface="Times New Roman" panose="02020603050405020304" pitchFamily="18" charset="0"/>
                <a:cs typeface="Times New Roman" panose="02020603050405020304" pitchFamily="18" charset="0"/>
              </a:rPr>
              <a:t>Bắt</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buộc</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a:t>
            </a:r>
            <a:r>
              <a:rPr lang="en-US" sz="2800" b="1" dirty="0" err="1">
                <a:solidFill>
                  <a:srgbClr val="FF0000"/>
                </a:solidFill>
                <a:latin typeface="Times New Roman" panose="02020603050405020304" pitchFamily="18" charset="0"/>
                <a:cs typeface="Times New Roman" panose="02020603050405020304" pitchFamily="18" charset="0"/>
              </a:rPr>
              <a:t>Overide</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tất</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cả</a:t>
            </a:r>
            <a:r>
              <a:rPr lang="en-US" sz="2800" b="1" dirty="0">
                <a:solidFill>
                  <a:srgbClr val="FF0000"/>
                </a:solidFill>
                <a:latin typeface="Times New Roman" panose="02020603050405020304" pitchFamily="18" charset="0"/>
                <a:cs typeface="Times New Roman" panose="02020603050405020304" pitchFamily="18" charset="0"/>
              </a:rPr>
              <a:t> method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interface</a:t>
            </a:r>
          </a:p>
        </p:txBody>
      </p:sp>
      <p:grpSp>
        <p:nvGrpSpPr>
          <p:cNvPr id="12" name="组合 17"/>
          <p:cNvGrpSpPr/>
          <p:nvPr/>
        </p:nvGrpSpPr>
        <p:grpSpPr>
          <a:xfrm>
            <a:off x="0" y="0"/>
            <a:ext cx="9144000" cy="614338"/>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Tính</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Trừu</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(Abstraction)</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245332" y="-54974"/>
            <a:ext cx="1002875" cy="95928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7"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207" y="1691531"/>
            <a:ext cx="7070770" cy="769786"/>
          </a:xfrm>
          <a:prstGeom prst="rect">
            <a:avLst/>
          </a:prstGeom>
        </p:spPr>
      </p:pic>
    </p:spTree>
    <p:extLst>
      <p:ext uri="{BB962C8B-B14F-4D97-AF65-F5344CB8AC3E}">
        <p14:creationId xmlns:p14="http://schemas.microsoft.com/office/powerpoint/2010/main" val="442801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6886A-2D30-425E-BCBE-1EC3AE47F8B1}"/>
              </a:ext>
            </a:extLst>
          </p:cNvPr>
          <p:cNvSpPr txBox="1"/>
          <p:nvPr/>
        </p:nvSpPr>
        <p:spPr>
          <a:xfrm>
            <a:off x="0" y="539085"/>
            <a:ext cx="9219627" cy="523220"/>
          </a:xfrm>
          <a:prstGeom prst="rect">
            <a:avLst/>
          </a:prstGeom>
          <a:noFill/>
        </p:spPr>
        <p:txBody>
          <a:bodyPr wrap="square" rtlCol="0">
            <a:spAutoFit/>
          </a:bodyPr>
          <a:lstStyle/>
          <a:p>
            <a:pPr marL="514350" indent="-514350">
              <a:buAutoNum type="arabicPeriod" startAt="2"/>
            </a:pPr>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nhau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giữa</a:t>
            </a:r>
            <a:r>
              <a:rPr lang="en-US" sz="2800" b="1"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abstract</a:t>
            </a:r>
            <a:r>
              <a:rPr lang="en-US" sz="2800" b="1"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class</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interface</a:t>
            </a:r>
            <a:endParaRPr lang="en-US" sz="2800" dirty="0">
              <a:solidFill>
                <a:srgbClr val="FF0000"/>
              </a:solidFill>
              <a:latin typeface="Times New Roman" panose="02020603050405020304" pitchFamily="18" charset="0"/>
              <a:cs typeface="Times New Roman" panose="02020603050405020304" pitchFamily="18" charset="0"/>
            </a:endParaRPr>
          </a:p>
        </p:txBody>
      </p:sp>
      <p:grpSp>
        <p:nvGrpSpPr>
          <p:cNvPr id="12" name="组合 17"/>
          <p:cNvGrpSpPr/>
          <p:nvPr/>
        </p:nvGrpSpPr>
        <p:grpSpPr>
          <a:xfrm>
            <a:off x="0" y="0"/>
            <a:ext cx="9144000" cy="614338"/>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Tính</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Trừu</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(Abstraction)</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245332" y="-54974"/>
            <a:ext cx="1002875" cy="95928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7"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220" y="1023257"/>
            <a:ext cx="6971186" cy="4058513"/>
          </a:xfrm>
          <a:prstGeom prst="rect">
            <a:avLst/>
          </a:prstGeom>
        </p:spPr>
      </p:pic>
    </p:spTree>
    <p:extLst>
      <p:ext uri="{BB962C8B-B14F-4D97-AF65-F5344CB8AC3E}">
        <p14:creationId xmlns:p14="http://schemas.microsoft.com/office/powerpoint/2010/main" val="197120553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Thừa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(Inheritance)</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6280" y="-48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EBF6886A-2D30-425E-BCBE-1EC3AE47F8B1}"/>
              </a:ext>
            </a:extLst>
          </p:cNvPr>
          <p:cNvSpPr txBox="1"/>
          <p:nvPr/>
        </p:nvSpPr>
        <p:spPr>
          <a:xfrm>
            <a:off x="64876" y="661308"/>
            <a:ext cx="8942094" cy="4493538"/>
          </a:xfrm>
          <a:prstGeom prst="rect">
            <a:avLst/>
          </a:prstGeom>
          <a:noFill/>
        </p:spPr>
        <p:txBody>
          <a:bodyPr wrap="square" rtlCol="0">
            <a:spAutoFit/>
          </a:bodyPr>
          <a:lstStyle/>
          <a:p>
            <a:pPr marL="457200" indent="-457200">
              <a:buFont typeface="Wingdings" panose="05000000000000000000" pitchFamily="2" charset="2"/>
              <a:buChar char="Ø"/>
            </a:pPr>
            <a:r>
              <a:rPr lang="vi-VN" sz="2600" dirty="0">
                <a:latin typeface="+mj-lt"/>
              </a:rPr>
              <a:t>Tính kế thừa là khả năng cho phép ta xây dựng một lớp mới dựa trên các định nghĩa của một lớp đã có. </a:t>
            </a:r>
            <a:endParaRPr lang="en-US" sz="2600" dirty="0">
              <a:latin typeface="+mj-lt"/>
            </a:endParaRPr>
          </a:p>
          <a:p>
            <a:pPr marL="457200" indent="-457200">
              <a:buFont typeface="Wingdings" panose="05000000000000000000" pitchFamily="2" charset="2"/>
              <a:buChar char="Ø"/>
            </a:pPr>
            <a:r>
              <a:rPr lang="vi-VN" sz="2600" dirty="0">
                <a:latin typeface="+mj-lt"/>
              </a:rPr>
              <a:t>Lớp đã có gọi là lớp Cha</a:t>
            </a:r>
            <a:r>
              <a:rPr lang="en-US" sz="2600" dirty="0">
                <a:latin typeface="+mj-lt"/>
              </a:rPr>
              <a:t>(super class)</a:t>
            </a:r>
            <a:r>
              <a:rPr lang="vi-VN" sz="2600" dirty="0">
                <a:latin typeface="+mj-lt"/>
              </a:rPr>
              <a:t>, lớp mới phát sinh gọi là lớp Con</a:t>
            </a:r>
            <a:r>
              <a:rPr lang="en-US" sz="2600" dirty="0">
                <a:latin typeface="+mj-lt"/>
              </a:rPr>
              <a:t>(sub class)</a:t>
            </a:r>
            <a:r>
              <a:rPr lang="vi-VN" sz="2600" dirty="0">
                <a:latin typeface="+mj-lt"/>
              </a:rPr>
              <a:t> và đương nhiên kế thừa tất cả các thành phần của lớp Cha</a:t>
            </a:r>
            <a:r>
              <a:rPr lang="en-US" sz="2600" dirty="0">
                <a:latin typeface="+mj-lt"/>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thuộc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tính</a:t>
            </a:r>
            <a:r>
              <a:rPr lang="en-US" sz="2600" dirty="0">
                <a:latin typeface="Times New Roman" panose="02020603050405020304" pitchFamily="18" charset="0"/>
                <a:cs typeface="Times New Roman" panose="02020603050405020304" pitchFamily="18" charset="0"/>
              </a:rPr>
              <a:t>(Attribute)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Hàm</a:t>
            </a:r>
            <a:r>
              <a:rPr lang="en-US" sz="2600" dirty="0">
                <a:latin typeface="Times New Roman" panose="02020603050405020304" pitchFamily="18" charset="0"/>
                <a:cs typeface="Times New Roman" panose="02020603050405020304" pitchFamily="18" charset="0"/>
              </a:rPr>
              <a:t>(Method)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class Cha.</a:t>
            </a:r>
          </a:p>
          <a:p>
            <a:pPr marL="457200" indent="-457200">
              <a:buFont typeface="Wingdings" panose="05000000000000000000" pitchFamily="2" charset="2"/>
              <a:buChar char="Ø"/>
            </a:pPr>
            <a:r>
              <a:rPr lang="vi-VN" sz="2600" dirty="0">
                <a:latin typeface="+mj-lt"/>
              </a:rPr>
              <a:t>Tuy nhiên, nó </a:t>
            </a:r>
            <a:r>
              <a:rPr lang="vi-VN" sz="2600" b="1" dirty="0">
                <a:latin typeface="+mj-lt"/>
              </a:rPr>
              <a:t>chỉ được truy cập</a:t>
            </a:r>
            <a:r>
              <a:rPr lang="vi-VN" sz="2600" dirty="0">
                <a:latin typeface="+mj-lt"/>
              </a:rPr>
              <a:t> các thành viên </a:t>
            </a:r>
            <a:r>
              <a:rPr lang="vi-VN" sz="2600" b="1" dirty="0">
                <a:latin typeface="+mj-lt"/>
              </a:rPr>
              <a:t>public</a:t>
            </a:r>
            <a:r>
              <a:rPr lang="vi-VN" sz="2600" dirty="0">
                <a:latin typeface="+mj-lt"/>
              </a:rPr>
              <a:t> và </a:t>
            </a:r>
            <a:r>
              <a:rPr lang="vi-VN" sz="2600" b="1" dirty="0">
                <a:latin typeface="+mj-lt"/>
              </a:rPr>
              <a:t>protected</a:t>
            </a:r>
            <a:r>
              <a:rPr lang="vi-VN" sz="2600" dirty="0">
                <a:latin typeface="+mj-lt"/>
              </a:rPr>
              <a:t> của class cha. Nó không được phép truy cập đến thành viên private của class cha.</a:t>
            </a:r>
            <a:endParaRPr lang="en-US" sz="2600" dirty="0">
              <a:latin typeface="+mj-lt"/>
            </a:endParaRPr>
          </a:p>
          <a:p>
            <a:pPr marL="457200" indent="-457200">
              <a:buFont typeface="Wingdings" panose="05000000000000000000" pitchFamily="2" charset="2"/>
              <a:buChar char="Ø"/>
            </a:pPr>
            <a:r>
              <a:rPr lang="en-US" sz="2600" dirty="0">
                <a:latin typeface="+mj-lt"/>
                <a:ea typeface="Tahoma" panose="020B0604030504040204" pitchFamily="34" charset="0"/>
                <a:cs typeface="Times New Roman" panose="02020603050405020304" pitchFamily="18" charset="0"/>
              </a:rPr>
              <a:t>C</a:t>
            </a:r>
            <a:r>
              <a:rPr lang="vi-VN" sz="2600" dirty="0">
                <a:latin typeface="+mj-lt"/>
              </a:rPr>
              <a:t>ó thể chia sẻ hay mở rộng các đặc tính sẵn có mà không phải tiến hành định nghĩa lại.</a:t>
            </a:r>
            <a:endParaRPr lang="fr-FR" sz="2600" b="1" dirty="0">
              <a:latin typeface="+mj-lt"/>
              <a:cs typeface="Times New Roman" panose="02020603050405020304" pitchFamily="18" charset="0"/>
            </a:endParaRPr>
          </a:p>
        </p:txBody>
      </p:sp>
    </p:spTree>
    <p:extLst>
      <p:ext uri="{BB962C8B-B14F-4D97-AF65-F5344CB8AC3E}">
        <p14:creationId xmlns:p14="http://schemas.microsoft.com/office/powerpoint/2010/main" val="10830645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Thực</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Hành</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Bài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Tập</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Cơ</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Bản</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0" y="652348"/>
            <a:ext cx="8959676" cy="5693866"/>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Bài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tập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đến</a:t>
            </a:r>
            <a:r>
              <a:rPr lang="en-US" sz="2800" b="1" dirty="0">
                <a:latin typeface="Times New Roman" panose="02020603050405020304" pitchFamily="18" charset="0"/>
                <a:cs typeface="Times New Roman" panose="02020603050405020304" pitchFamily="18" charset="0"/>
              </a:rPr>
              <a:t> 4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chất</a:t>
            </a:r>
            <a:r>
              <a:rPr lang="en-US" sz="2800" b="1" dirty="0">
                <a:latin typeface="Times New Roman" panose="02020603050405020304" pitchFamily="18" charset="0"/>
                <a:cs typeface="Times New Roman" panose="02020603050405020304" pitchFamily="18" charset="0"/>
              </a:rPr>
              <a:t> OOP:</a:t>
            </a:r>
          </a:p>
          <a:p>
            <a:pPr marL="514350" indent="-514350">
              <a:buFont typeface="+mj-lt"/>
              <a:buAutoNum type="arabicPeriod"/>
            </a:pP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Student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String </a:t>
            </a:r>
            <a:r>
              <a:rPr lang="en-US" sz="2800" dirty="0" err="1">
                <a:latin typeface="Times New Roman" panose="02020603050405020304" pitchFamily="18" charset="0"/>
                <a:cs typeface="Times New Roman" panose="02020603050405020304" pitchFamily="18" charset="0"/>
              </a:rPr>
              <a:t>fullName</a:t>
            </a:r>
            <a:r>
              <a:rPr lang="en-US" sz="2800" dirty="0">
                <a:latin typeface="Times New Roman" panose="02020603050405020304" pitchFamily="18" charset="0"/>
                <a:cs typeface="Times New Roman" panose="02020603050405020304" pitchFamily="18" charset="0"/>
              </a:rPr>
              <a:t>, String </a:t>
            </a:r>
            <a:r>
              <a:rPr lang="en-US" sz="2800" dirty="0" err="1">
                <a:latin typeface="Times New Roman" panose="02020603050405020304" pitchFamily="18" charset="0"/>
                <a:cs typeface="Times New Roman" panose="02020603050405020304" pitchFamily="18" charset="0"/>
              </a:rPr>
              <a:t>className</a:t>
            </a:r>
            <a:r>
              <a:rPr lang="en-US" sz="2800" dirty="0">
                <a:latin typeface="Times New Roman" panose="02020603050405020304" pitchFamily="18" charset="0"/>
                <a:cs typeface="Times New Roman" panose="02020603050405020304" pitchFamily="18" charset="0"/>
              </a:rPr>
              <a:t>; Integer age, Date </a:t>
            </a:r>
            <a:r>
              <a:rPr lang="en-US" sz="2800" dirty="0" err="1">
                <a:latin typeface="Times New Roman" panose="02020603050405020304" pitchFamily="18" charset="0"/>
                <a:cs typeface="Times New Roman" panose="02020603050405020304" pitchFamily="18" charset="0"/>
              </a:rPr>
              <a:t>dateOfBirth</a:t>
            </a:r>
            <a:r>
              <a:rPr lang="en-US" sz="2800"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interface/abstract class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method </a:t>
            </a:r>
            <a:r>
              <a:rPr lang="en-US" sz="2800" err="1">
                <a:latin typeface="Times New Roman" panose="02020603050405020304" pitchFamily="18" charset="0"/>
                <a:cs typeface="Times New Roman" panose="02020603050405020304" pitchFamily="18" charset="0"/>
              </a:rPr>
              <a:t>sau</a:t>
            </a:r>
            <a:r>
              <a:rPr lang="en-US" sz="2800">
                <a:latin typeface="Times New Roman" panose="02020603050405020304" pitchFamily="18" charset="0"/>
                <a:cs typeface="Times New Roman" panose="02020603050405020304" pitchFamily="18" charset="0"/>
              </a:rPr>
              <a:t>:</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 inputInfor(Scanner input);</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showInfor</a:t>
            </a:r>
            <a:r>
              <a:rPr lang="en-US" sz="2800" dirty="0">
                <a:latin typeface="Times New Roman" panose="02020603050405020304" pitchFamily="18" charset="0"/>
                <a:cs typeface="Times New Roman" panose="02020603050405020304" pitchFamily="18" charset="0"/>
              </a:rPr>
              <a:t>(Student student);</a:t>
            </a:r>
          </a:p>
          <a:p>
            <a:pPr marL="514350" indent="-514350">
              <a:buFont typeface="+mj-lt"/>
              <a:buAutoNum type="arabicPeriod"/>
            </a:pP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Student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a:t>
            </a:r>
            <a:r>
              <a:rPr lang="en-US" sz="2800" dirty="0">
                <a:latin typeface="Times New Roman" panose="02020603050405020304" pitchFamily="18" charset="0"/>
                <a:cs typeface="Times New Roman" panose="02020603050405020304" pitchFamily="18" charset="0"/>
              </a:rPr>
              <a:t> interface </a:t>
            </a:r>
            <a:r>
              <a:rPr lang="en-US" sz="2800" dirty="0" err="1">
                <a:latin typeface="Times New Roman" panose="02020603050405020304" pitchFamily="18" charset="0"/>
                <a:cs typeface="Times New Roman" panose="02020603050405020304" pitchFamily="18" charset="0"/>
              </a:rPr>
              <a:t>vừa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Khởi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Student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tin Student</a:t>
            </a:r>
          </a:p>
          <a:p>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a:t>
            </a:r>
            <a:r>
              <a:rPr lang="en-US" sz="2800" dirty="0">
                <a:latin typeface="Times New Roman" panose="02020603050405020304" pitchFamily="18" charset="0"/>
                <a:cs typeface="Times New Roman" panose="02020603050405020304" pitchFamily="18" charset="0"/>
              </a:rPr>
              <a:t> chi </a:t>
            </a:r>
            <a:r>
              <a:rPr lang="en-US" sz="2800" dirty="0" err="1">
                <a:latin typeface="Times New Roman" panose="02020603050405020304" pitchFamily="18" charset="0"/>
                <a:cs typeface="Times New Roman" panose="02020603050405020304" pitchFamily="18" charset="0"/>
              </a:rPr>
              <a:t>tiết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showInfor</a:t>
            </a:r>
            <a:r>
              <a:rPr lang="en-US" sz="2800" dirty="0">
                <a:latin typeface="Times New Roman" panose="02020603050405020304" pitchFamily="18" charset="0"/>
                <a:cs typeface="Times New Roman" panose="02020603050405020304" pitchFamily="18" charset="0"/>
              </a:rPr>
              <a:t>.</a:t>
            </a:r>
          </a:p>
          <a:p>
            <a:pPr marL="514350" indent="-5143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5154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0" y="0"/>
            <a:ext cx="9144000" cy="756271"/>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Dẫn</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Chọn</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Đề</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Tài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Final Project</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5" name="组合 5"/>
          <p:cNvGrpSpPr/>
          <p:nvPr/>
        </p:nvGrpSpPr>
        <p:grpSpPr>
          <a:xfrm>
            <a:off x="128387" y="-52533"/>
            <a:ext cx="1164148" cy="1186939"/>
            <a:chOff x="3222821" y="1148080"/>
            <a:chExt cx="1484215" cy="1750177"/>
          </a:xfrm>
        </p:grpSpPr>
        <p:grpSp>
          <p:nvGrpSpPr>
            <p:cNvPr id="37" name="组合 9"/>
            <p:cNvGrpSpPr/>
            <p:nvPr/>
          </p:nvGrpSpPr>
          <p:grpSpPr>
            <a:xfrm>
              <a:off x="3420363" y="1295115"/>
              <a:ext cx="1286673" cy="1603142"/>
              <a:chOff x="7380501" y="2927402"/>
              <a:chExt cx="2311887" cy="2880512"/>
            </a:xfrm>
          </p:grpSpPr>
          <p:sp>
            <p:nvSpPr>
              <p:cNvPr id="3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E87071"/>
                  </a:solidFill>
                  <a:latin typeface="Impact" panose="020B0806030902050204" pitchFamily="34" charset="0"/>
                </a:rPr>
                <a:t>04</a:t>
              </a:r>
              <a:endParaRPr lang="zh-CN" altLang="en-US" sz="2500" dirty="0">
                <a:solidFill>
                  <a:srgbClr val="E87071"/>
                </a:solidFill>
                <a:latin typeface="Impact" panose="020B0806030902050204" pitchFamily="34" charset="0"/>
              </a:endParaRPr>
            </a:p>
          </p:txBody>
        </p:sp>
      </p:grpSp>
      <p:sp>
        <p:nvSpPr>
          <p:cNvPr id="4" name="Pentagon 3"/>
          <p:cNvSpPr/>
          <p:nvPr/>
        </p:nvSpPr>
        <p:spPr>
          <a:xfrm>
            <a:off x="460636" y="1004248"/>
            <a:ext cx="8436491" cy="935026"/>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1.	</a:t>
            </a:r>
            <a:r>
              <a:rPr lang="en-US" sz="2800" b="1" dirty="0" err="1">
                <a:latin typeface="Times New Roman" panose="02020603050405020304" pitchFamily="18" charset="0"/>
                <a:cs typeface="Times New Roman" panose="02020603050405020304" pitchFamily="18" charset="0"/>
              </a:rPr>
              <a:t>Chọn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Đề</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Quản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Lý</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Một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Cụ</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Thể</a:t>
            </a:r>
            <a:r>
              <a:rPr lang="en-US" sz="2800" b="1" dirty="0">
                <a:latin typeface="Times New Roman" panose="02020603050405020304" pitchFamily="18" charset="0"/>
                <a:cs typeface="Times New Roman" panose="02020603050405020304" pitchFamily="18" charset="0"/>
              </a:rPr>
              <a:t> Trong </a:t>
            </a:r>
            <a:r>
              <a:rPr lang="en-US" sz="2800" b="1" dirty="0" err="1">
                <a:latin typeface="Times New Roman" panose="02020603050405020304" pitchFamily="18" charset="0"/>
                <a:cs typeface="Times New Roman" panose="02020603050405020304" pitchFamily="18" charset="0"/>
              </a:rPr>
              <a:t>Cuộc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Sống</a:t>
            </a:r>
            <a:r>
              <a:rPr lang="en-US" sz="2800" b="1" dirty="0">
                <a:latin typeface="Times New Roman" panose="02020603050405020304" pitchFamily="18" charset="0"/>
                <a:cs typeface="Times New Roman" panose="02020603050405020304" pitchFamily="18" charset="0"/>
              </a:rPr>
              <a:t>(VD: </a:t>
            </a:r>
            <a:r>
              <a:rPr lang="en-US" sz="2800" b="1" dirty="0" err="1">
                <a:latin typeface="Times New Roman" panose="02020603050405020304" pitchFamily="18" charset="0"/>
                <a:cs typeface="Times New Roman" panose="02020603050405020304" pitchFamily="18" charset="0"/>
              </a:rPr>
              <a:t>Sinh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Viên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Viên</a:t>
            </a:r>
            <a:r>
              <a:rPr lang="en-US" sz="2800" b="1" dirty="0">
                <a:latin typeface="Times New Roman" panose="02020603050405020304" pitchFamily="18" charset="0"/>
                <a:cs typeface="Times New Roman" panose="02020603050405020304" pitchFamily="18" charset="0"/>
              </a:rPr>
              <a:t>,…)</a:t>
            </a:r>
          </a:p>
        </p:txBody>
      </p:sp>
      <p:sp>
        <p:nvSpPr>
          <p:cNvPr id="20" name="Pentagon 19"/>
          <p:cNvSpPr/>
          <p:nvPr/>
        </p:nvSpPr>
        <p:spPr>
          <a:xfrm>
            <a:off x="460638" y="2024244"/>
            <a:ext cx="8436491" cy="935026"/>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2.	Project </a:t>
            </a:r>
            <a:r>
              <a:rPr lang="en-US" sz="2800" b="1" dirty="0" err="1">
                <a:latin typeface="Times New Roman" panose="02020603050405020304" pitchFamily="18" charset="0"/>
                <a:cs typeface="Times New Roman" panose="02020603050405020304" pitchFamily="18" charset="0"/>
              </a:rPr>
              <a:t>Quản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Lý</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Gồm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Bản</a:t>
            </a:r>
            <a:endParaRPr lang="en-US" sz="2800" b="1" dirty="0">
              <a:latin typeface="Times New Roman" panose="02020603050405020304" pitchFamily="18" charset="0"/>
              <a:cs typeface="Times New Roman" panose="02020603050405020304" pitchFamily="18" charset="0"/>
            </a:endParaRPr>
          </a:p>
        </p:txBody>
      </p:sp>
      <p:sp>
        <p:nvSpPr>
          <p:cNvPr id="21" name="Pentagon 20"/>
          <p:cNvSpPr/>
          <p:nvPr/>
        </p:nvSpPr>
        <p:spPr>
          <a:xfrm>
            <a:off x="460638" y="3018824"/>
            <a:ext cx="8436491" cy="935026"/>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3.	</a:t>
            </a:r>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Project 	CRUD(</a:t>
            </a:r>
            <a:r>
              <a:rPr lang="en-US" sz="2800" b="1" dirty="0" err="1">
                <a:latin typeface="Times New Roman" panose="02020603050405020304" pitchFamily="18" charset="0"/>
                <a:cs typeface="Times New Roman" panose="02020603050405020304" pitchFamily="18" charset="0"/>
              </a:rPr>
              <a:t>Create,Read,Update,Delete</a:t>
            </a:r>
            <a:r>
              <a:rPr lang="en-US" sz="2800" b="1" dirty="0">
                <a:latin typeface="Times New Roman" panose="02020603050405020304" pitchFamily="18" charset="0"/>
                <a:cs typeface="Times New Roman" panose="02020603050405020304" pitchFamily="18" charset="0"/>
              </a:rPr>
              <a:t>)</a:t>
            </a:r>
          </a:p>
        </p:txBody>
      </p:sp>
      <p:sp>
        <p:nvSpPr>
          <p:cNvPr id="22" name="Pentagon 21"/>
          <p:cNvSpPr/>
          <p:nvPr/>
        </p:nvSpPr>
        <p:spPr>
          <a:xfrm>
            <a:off x="460637" y="4013404"/>
            <a:ext cx="8436491" cy="935026"/>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4.	</a:t>
            </a:r>
            <a:r>
              <a:rPr lang="en-US" sz="2800" b="1" dirty="0" err="1">
                <a:latin typeface="Times New Roman" panose="02020603050405020304" pitchFamily="18" charset="0"/>
                <a:cs typeface="Times New Roman" panose="02020603050405020304" pitchFamily="18" charset="0"/>
              </a:rPr>
              <a:t>Bảo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Vệ</a:t>
            </a:r>
            <a:r>
              <a:rPr lang="en-US" sz="2800" b="1" dirty="0">
                <a:latin typeface="Times New Roman" panose="02020603050405020304" pitchFamily="18" charset="0"/>
                <a:cs typeface="Times New Roman" panose="02020603050405020304" pitchFamily="18" charset="0"/>
              </a:rPr>
              <a:t> Project </a:t>
            </a:r>
            <a:r>
              <a:rPr lang="en-US" sz="2800" b="1" dirty="0" err="1">
                <a:latin typeface="Times New Roman" panose="02020603050405020304" pitchFamily="18" charset="0"/>
                <a:cs typeface="Times New Roman" panose="02020603050405020304" pitchFamily="18" charset="0"/>
              </a:rPr>
              <a:t>Cuối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Khóa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Học</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751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ỏi - đáp: Lộ trình du học với ngân sách thấ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81" y="282407"/>
            <a:ext cx="7515616" cy="447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1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1960" y="1074420"/>
            <a:ext cx="8366760" cy="1089660"/>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TextBox 25"/>
          <p:cNvSpPr txBox="1"/>
          <p:nvPr/>
        </p:nvSpPr>
        <p:spPr>
          <a:xfrm>
            <a:off x="1403620" y="1327029"/>
            <a:ext cx="7260507" cy="630942"/>
          </a:xfrm>
          <a:prstGeom prst="rect">
            <a:avLst/>
          </a:prstGeom>
          <a:noFill/>
        </p:spPr>
        <p:txBody>
          <a:bodyPr wrap="square" rtlCol="0">
            <a:spAutoFit/>
          </a:bodyPr>
          <a:lstStyle/>
          <a:p>
            <a:pPr algn="ctr"/>
            <a:r>
              <a:rPr lang="en-US" altLang="zh-CN" sz="3500" b="1">
                <a:solidFill>
                  <a:schemeClr val="tx1">
                    <a:lumMod val="65000"/>
                    <a:lumOff val="35000"/>
                  </a:schemeClr>
                </a:solidFill>
                <a:latin typeface="Times New Roman" panose="02020603050405020304" pitchFamily="18" charset="0"/>
                <a:ea typeface="Microsoft YaHei" panose="020B0503020204020204" pitchFamily="34" charset="-122"/>
                <a:cs typeface="Times New Roman" panose="02020603050405020304" pitchFamily="18" charset="0"/>
              </a:rPr>
              <a:t>THANKS FOR WATCHING!</a:t>
            </a:r>
          </a:p>
        </p:txBody>
      </p:sp>
      <p:grpSp>
        <p:nvGrpSpPr>
          <p:cNvPr id="27" name="组合 26"/>
          <p:cNvGrpSpPr/>
          <p:nvPr/>
        </p:nvGrpSpPr>
        <p:grpSpPr>
          <a:xfrm>
            <a:off x="441960" y="1074420"/>
            <a:ext cx="1322130" cy="1089659"/>
            <a:chOff x="899592" y="2377261"/>
            <a:chExt cx="720079" cy="574619"/>
          </a:xfrm>
          <a:effectLst>
            <a:outerShdw blurRad="50800" dist="38100" dir="2700000" algn="tl" rotWithShape="0">
              <a:prstClr val="black">
                <a:alpha val="40000"/>
              </a:prstClr>
            </a:outerShdw>
          </a:effectLst>
        </p:grpSpPr>
        <p:sp>
          <p:nvSpPr>
            <p:cNvPr id="28" name="圆角矩形 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9" name="圆角矩形 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9" name="Picture 2" descr="C:\Users\Administrator\Desktop\手.png"/>
          <p:cNvPicPr>
            <a:picLocks noChangeAspect="1" noChangeArrowheads="1"/>
          </p:cNvPicPr>
          <p:nvPr/>
        </p:nvPicPr>
        <p:blipFill>
          <a:blip r:embed="rId3"/>
          <a:srcRect/>
          <a:stretch>
            <a:fillRect/>
          </a:stretch>
        </p:blipFill>
        <p:spPr bwMode="auto">
          <a:xfrm flipH="1">
            <a:off x="243840" y="1662546"/>
            <a:ext cx="3582057" cy="348095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0.01546 -0.00154 L 0.63437 0.00309 " pathEditMode="relative" rAng="0" ptsTypes="AA">
                                      <p:cBhvr>
                                        <p:cTn id="15" dur="2000" fill="hold"/>
                                        <p:tgtEl>
                                          <p:spTgt spid="27"/>
                                        </p:tgtEl>
                                        <p:attrNameLst>
                                          <p:attrName>ppt_x</p:attrName>
                                          <p:attrName>ppt_y</p:attrName>
                                        </p:attrNameLst>
                                      </p:cBhvr>
                                      <p:rCtr x="32483" y="216"/>
                                    </p:animMotion>
                                  </p:childTnLst>
                                </p:cTn>
                              </p:par>
                              <p:par>
                                <p:cTn id="16" presetID="22" presetClass="entr" presetSubtype="8" fill="hold" grpId="0" nodeType="withEffect">
                                  <p:stCondLst>
                                    <p:cond delay="25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1750"/>
                                        <p:tgtEl>
                                          <p:spTgt spid="26"/>
                                        </p:tgtEl>
                                      </p:cBhvr>
                                    </p:animEffec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63" presetClass="path" presetSubtype="0" accel="50000" decel="50000" fill="hold" nodeType="withEffect">
                                  <p:stCondLst>
                                    <p:cond delay="0"/>
                                  </p:stCondLst>
                                  <p:childTnLst>
                                    <p:animMotion origin="layout" path="M 5.55556E-7 2.46914E-7 L 0.6316 2.46914E-7 " pathEditMode="relative" rAng="0" ptsTypes="AA">
                                      <p:cBhvr>
                                        <p:cTn id="22" dur="2000" fill="hold"/>
                                        <p:tgtEl>
                                          <p:spTgt spid="39"/>
                                        </p:tgtEl>
                                        <p:attrNameLst>
                                          <p:attrName>ppt_x</p:attrName>
                                          <p:attrName>ppt_y</p:attrName>
                                        </p:attrNameLst>
                                      </p:cBhvr>
                                      <p:rCtr x="31580" y="0"/>
                                    </p:animMotion>
                                  </p:childTnLst>
                                </p:cTn>
                              </p:par>
                              <p:par>
                                <p:cTn id="23" presetID="42" presetClass="exit" presetSubtype="0" fill="hold" nodeType="withEffect">
                                  <p:stCondLst>
                                    <p:cond delay="0"/>
                                  </p:stCondLst>
                                  <p:childTnLst>
                                    <p:animEffect transition="out" filter="fade">
                                      <p:cBhvr>
                                        <p:cTn id="24" dur="1000"/>
                                        <p:tgtEl>
                                          <p:spTgt spid="39"/>
                                        </p:tgtEl>
                                      </p:cBhvr>
                                    </p:animEffect>
                                    <p:anim calcmode="lin" valueType="num">
                                      <p:cBhvr>
                                        <p:cTn id="25" dur="1000"/>
                                        <p:tgtEl>
                                          <p:spTgt spid="39"/>
                                        </p:tgtEl>
                                        <p:attrNameLst>
                                          <p:attrName>ppt_x</p:attrName>
                                        </p:attrNameLst>
                                      </p:cBhvr>
                                      <p:tavLst>
                                        <p:tav tm="0">
                                          <p:val>
                                            <p:strVal val="ppt_x"/>
                                          </p:val>
                                        </p:tav>
                                        <p:tav tm="100000">
                                          <p:val>
                                            <p:strVal val="ppt_x"/>
                                          </p:val>
                                        </p:tav>
                                      </p:tavLst>
                                    </p:anim>
                                    <p:anim calcmode="lin" valueType="num">
                                      <p:cBhvr>
                                        <p:cTn id="26" dur="1000"/>
                                        <p:tgtEl>
                                          <p:spTgt spid="39"/>
                                        </p:tgtEl>
                                        <p:attrNameLst>
                                          <p:attrName>ppt_y</p:attrName>
                                        </p:attrNameLst>
                                      </p:cBhvr>
                                      <p:tavLst>
                                        <p:tav tm="0">
                                          <p:val>
                                            <p:strVal val="ppt_y"/>
                                          </p:val>
                                        </p:tav>
                                        <p:tav tm="100000">
                                          <p:val>
                                            <p:strVal val="ppt_y+.1"/>
                                          </p:val>
                                        </p:tav>
                                      </p:tavLst>
                                    </p:anim>
                                    <p:set>
                                      <p:cBhvr>
                                        <p:cTn id="27" dur="1" fill="hold">
                                          <p:stCondLst>
                                            <p:cond delay="9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Thừa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(Inheritance)</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6280" y="-48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EBF6886A-2D30-425E-BCBE-1EC3AE47F8B1}"/>
              </a:ext>
            </a:extLst>
          </p:cNvPr>
          <p:cNvSpPr txBox="1"/>
          <p:nvPr/>
        </p:nvSpPr>
        <p:spPr>
          <a:xfrm>
            <a:off x="64876" y="661308"/>
            <a:ext cx="8942094" cy="1815882"/>
          </a:xfrm>
          <a:prstGeom prst="rect">
            <a:avLst/>
          </a:prstGeom>
          <a:noFill/>
        </p:spPr>
        <p:txBody>
          <a:bodyPr wrap="square" rtlCol="0">
            <a:spAutoFit/>
          </a:bodyPr>
          <a:lstStyle/>
          <a:p>
            <a:pPr marL="457200" indent="-457200">
              <a:buFont typeface="Wingdings" panose="05000000000000000000" pitchFamily="2" charset="2"/>
              <a:buChar char="Ø"/>
            </a:pPr>
            <a:r>
              <a:rPr lang="fr-FR" sz="2800" b="1" dirty="0" err="1">
                <a:latin typeface="Times New Roman" panose="02020603050405020304" pitchFamily="18" charset="0"/>
                <a:cs typeface="Times New Roman" panose="02020603050405020304" pitchFamily="18" charset="0"/>
              </a:rPr>
              <a:t>Cách</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khai</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báo</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kế</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thừa</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trong</a:t>
            </a:r>
            <a:r>
              <a:rPr lang="fr-FR" sz="2800" b="1" dirty="0">
                <a:latin typeface="Times New Roman" panose="02020603050405020304" pitchFamily="18" charset="0"/>
                <a:cs typeface="Times New Roman" panose="02020603050405020304" pitchFamily="18" charset="0"/>
              </a:rPr>
              <a:t> Java:</a:t>
            </a:r>
          </a:p>
          <a:p>
            <a:pPr marL="457200" indent="-457200">
              <a:buFont typeface="Wingdings" panose="05000000000000000000" pitchFamily="2" charset="2"/>
              <a:buChar char="Ø"/>
            </a:pPr>
            <a:r>
              <a:rPr lang="fr-FR" sz="2800" b="1" dirty="0" err="1">
                <a:latin typeface="Times New Roman" panose="02020603050405020304" pitchFamily="18" charset="0"/>
                <a:cs typeface="Times New Roman" panose="02020603050405020304" pitchFamily="18" charset="0"/>
              </a:rPr>
              <a:t>Từ</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khóa</a:t>
            </a:r>
            <a:r>
              <a:rPr lang="fr-FR" sz="2800" b="1" dirty="0">
                <a:latin typeface="Times New Roman" panose="02020603050405020304" pitchFamily="18" charset="0"/>
                <a:cs typeface="Times New Roman" panose="02020603050405020304" pitchFamily="18" charset="0"/>
              </a:rPr>
              <a:t> « </a:t>
            </a:r>
            <a:r>
              <a:rPr lang="fr-FR" sz="2800" b="1" dirty="0" err="1">
                <a:latin typeface="Times New Roman" panose="02020603050405020304" pitchFamily="18" charset="0"/>
                <a:cs typeface="Times New Roman" panose="02020603050405020304" pitchFamily="18" charset="0"/>
              </a:rPr>
              <a:t>extends</a:t>
            </a:r>
            <a:r>
              <a:rPr lang="fr-FR" sz="2800" b="1" dirty="0">
                <a:latin typeface="Times New Roman" panose="02020603050405020304" pitchFamily="18" charset="0"/>
                <a:cs typeface="Times New Roman" panose="02020603050405020304" pitchFamily="18" charset="0"/>
              </a:rPr>
              <a:t> » </a:t>
            </a:r>
            <a:r>
              <a:rPr lang="fr-FR" sz="2800" b="1" dirty="0" err="1">
                <a:latin typeface="Times New Roman" panose="02020603050405020304" pitchFamily="18" charset="0"/>
                <a:cs typeface="Times New Roman" panose="02020603050405020304" pitchFamily="18" charset="0"/>
              </a:rPr>
              <a:t>dùng</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để</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khai</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báo</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kế</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thừa</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một</a:t>
            </a:r>
            <a:r>
              <a:rPr lang="fr-FR" sz="2800" b="1" dirty="0">
                <a:latin typeface="Times New Roman" panose="02020603050405020304" pitchFamily="18" charset="0"/>
                <a:cs typeface="Times New Roman" panose="02020603050405020304" pitchFamily="18" charset="0"/>
              </a:rPr>
              <a:t> class</a:t>
            </a:r>
          </a:p>
          <a:p>
            <a:pPr marL="457200" indent="-457200">
              <a:buFont typeface="Wingdings" panose="05000000000000000000" pitchFamily="2" charset="2"/>
              <a:buChar char="Ø"/>
            </a:pPr>
            <a:r>
              <a:rPr lang="fr-FR" sz="2800" b="1" dirty="0" err="1">
                <a:latin typeface="Times New Roman" panose="02020603050405020304" pitchFamily="18" charset="0"/>
                <a:cs typeface="Times New Roman" panose="02020603050405020304" pitchFamily="18" charset="0"/>
              </a:rPr>
              <a:t>Cú</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pháp</a:t>
            </a:r>
            <a:r>
              <a:rPr lang="fr-FR" sz="2800" b="1" dirty="0">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940" y="2580876"/>
            <a:ext cx="7663400" cy="2073626"/>
          </a:xfrm>
          <a:prstGeom prst="rect">
            <a:avLst/>
          </a:prstGeom>
        </p:spPr>
      </p:pic>
    </p:spTree>
    <p:extLst>
      <p:ext uri="{BB962C8B-B14F-4D97-AF65-F5344CB8AC3E}">
        <p14:creationId xmlns:p14="http://schemas.microsoft.com/office/powerpoint/2010/main" val="33077377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Thừa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(Inheritance)</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6280" y="-48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EBF6886A-2D30-425E-BCBE-1EC3AE47F8B1}"/>
              </a:ext>
            </a:extLst>
          </p:cNvPr>
          <p:cNvSpPr txBox="1"/>
          <p:nvPr/>
        </p:nvSpPr>
        <p:spPr>
          <a:xfrm>
            <a:off x="64876" y="661308"/>
            <a:ext cx="8942094" cy="523220"/>
          </a:xfrm>
          <a:prstGeom prst="rect">
            <a:avLst/>
          </a:prstGeom>
          <a:noFill/>
        </p:spPr>
        <p:txBody>
          <a:bodyPr wrap="square" rtlCol="0">
            <a:spAutoFit/>
          </a:bodyPr>
          <a:lstStyle/>
          <a:p>
            <a:pPr marL="457200" indent="-457200">
              <a:buFont typeface="Wingdings" panose="05000000000000000000" pitchFamily="2" charset="2"/>
              <a:buChar char="Ø"/>
            </a:pPr>
            <a:r>
              <a:rPr lang="fr-FR" sz="2800" b="1" dirty="0" err="1">
                <a:latin typeface="Times New Roman" panose="02020603050405020304" pitchFamily="18" charset="0"/>
                <a:cs typeface="Times New Roman" panose="02020603050405020304" pitchFamily="18" charset="0"/>
              </a:rPr>
              <a:t>Các</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kiểu</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kế</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thừa</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trong</a:t>
            </a:r>
            <a:r>
              <a:rPr lang="fr-FR" sz="2800" b="1" dirty="0">
                <a:latin typeface="Times New Roman" panose="02020603050405020304" pitchFamily="18" charset="0"/>
                <a:cs typeface="Times New Roman" panose="02020603050405020304" pitchFamily="18" charset="0"/>
              </a:rPr>
              <a:t> Java: (3 </a:t>
            </a:r>
            <a:r>
              <a:rPr lang="fr-FR" sz="2800" b="1" dirty="0" err="1">
                <a:latin typeface="Times New Roman" panose="02020603050405020304" pitchFamily="18" charset="0"/>
                <a:cs typeface="Times New Roman" panose="02020603050405020304" pitchFamily="18" charset="0"/>
              </a:rPr>
              <a:t>Kiểu</a:t>
            </a:r>
            <a:r>
              <a:rPr lang="fr-FR" sz="2800" b="1"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123" y="1184528"/>
            <a:ext cx="7373379" cy="3839111"/>
          </a:xfrm>
          <a:prstGeom prst="rect">
            <a:avLst/>
          </a:prstGeom>
        </p:spPr>
      </p:pic>
    </p:spTree>
    <p:extLst>
      <p:ext uri="{BB962C8B-B14F-4D97-AF65-F5344CB8AC3E}">
        <p14:creationId xmlns:p14="http://schemas.microsoft.com/office/powerpoint/2010/main" val="25799704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Thừa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(Inheritance)</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6280" y="-48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EBF6886A-2D30-425E-BCBE-1EC3AE47F8B1}"/>
              </a:ext>
            </a:extLst>
          </p:cNvPr>
          <p:cNvSpPr txBox="1"/>
          <p:nvPr/>
        </p:nvSpPr>
        <p:spPr>
          <a:xfrm>
            <a:off x="64876" y="661308"/>
            <a:ext cx="8942094" cy="523220"/>
          </a:xfrm>
          <a:prstGeom prst="rect">
            <a:avLst/>
          </a:prstGeom>
          <a:noFill/>
        </p:spPr>
        <p:txBody>
          <a:bodyPr wrap="square" rtlCol="0">
            <a:spAutoFit/>
          </a:bodyPr>
          <a:lstStyle/>
          <a:p>
            <a:pPr marL="457200" indent="-457200">
              <a:buFont typeface="Wingdings" panose="05000000000000000000" pitchFamily="2" charset="2"/>
              <a:buChar char="Ø"/>
            </a:pPr>
            <a:r>
              <a:rPr lang="fr-FR" sz="2800" b="1" dirty="0" err="1">
                <a:latin typeface="Times New Roman" panose="02020603050405020304" pitchFamily="18" charset="0"/>
                <a:cs typeface="Times New Roman" panose="02020603050405020304" pitchFamily="18" charset="0"/>
              </a:rPr>
              <a:t>Các</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kiểu</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kế</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thừa</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trong</a:t>
            </a:r>
            <a:r>
              <a:rPr lang="fr-FR" sz="2800" b="1" dirty="0">
                <a:latin typeface="Times New Roman" panose="02020603050405020304" pitchFamily="18" charset="0"/>
                <a:cs typeface="Times New Roman" panose="02020603050405020304" pitchFamily="18" charset="0"/>
              </a:rPr>
              <a:t> Java: (3 </a:t>
            </a:r>
            <a:r>
              <a:rPr lang="fr-FR" sz="2800" b="1" dirty="0" err="1">
                <a:latin typeface="Times New Roman" panose="02020603050405020304" pitchFamily="18" charset="0"/>
                <a:cs typeface="Times New Roman" panose="02020603050405020304" pitchFamily="18" charset="0"/>
              </a:rPr>
              <a:t>Kiểu</a:t>
            </a:r>
            <a:r>
              <a:rPr lang="fr-FR" sz="2800" b="1" dirty="0">
                <a:latin typeface="Times New Roman" panose="02020603050405020304" pitchFamily="18" charset="0"/>
                <a:cs typeface="Times New Roman" panose="02020603050405020304" pitchFamily="18" charset="0"/>
              </a:rPr>
              <a:t>)</a:t>
            </a:r>
          </a:p>
        </p:txBody>
      </p:sp>
      <p:sp>
        <p:nvSpPr>
          <p:cNvPr id="3" name="TextBox 2"/>
          <p:cNvSpPr txBox="1"/>
          <p:nvPr/>
        </p:nvSpPr>
        <p:spPr>
          <a:xfrm>
            <a:off x="64876" y="1053525"/>
            <a:ext cx="2980303" cy="1815882"/>
          </a:xfrm>
          <a:prstGeom prst="rect">
            <a:avLst/>
          </a:prstGeom>
          <a:noFill/>
        </p:spPr>
        <p:txBody>
          <a:bodyPr wrap="none" rtlCol="0">
            <a:spAutoFit/>
          </a:bodyPr>
          <a:lstStyle/>
          <a:p>
            <a:pPr marL="342900" indent="-342900">
              <a:buFont typeface="+mj-lt"/>
              <a:buAutoNum type="arabicPeriod"/>
            </a:pPr>
            <a:r>
              <a:rPr lang="en-US" sz="2800" dirty="0" err="1">
                <a:latin typeface="Times New Roman" panose="02020603050405020304" pitchFamily="18" charset="0"/>
                <a:cs typeface="Times New Roman" panose="02020603050405020304" pitchFamily="18" charset="0"/>
              </a:rPr>
              <a:t>Đơn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thừa</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2 class </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cha con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179" y="1169013"/>
            <a:ext cx="6090050" cy="4043323"/>
          </a:xfrm>
          <a:prstGeom prst="rect">
            <a:avLst/>
          </a:prstGeom>
        </p:spPr>
      </p:pic>
    </p:spTree>
    <p:extLst>
      <p:ext uri="{BB962C8B-B14F-4D97-AF65-F5344CB8AC3E}">
        <p14:creationId xmlns:p14="http://schemas.microsoft.com/office/powerpoint/2010/main" val="11211914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Thừa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(Inheritance)</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6280" y="-48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EBF6886A-2D30-425E-BCBE-1EC3AE47F8B1}"/>
              </a:ext>
            </a:extLst>
          </p:cNvPr>
          <p:cNvSpPr txBox="1"/>
          <p:nvPr/>
        </p:nvSpPr>
        <p:spPr>
          <a:xfrm>
            <a:off x="64876" y="661308"/>
            <a:ext cx="8942094" cy="523220"/>
          </a:xfrm>
          <a:prstGeom prst="rect">
            <a:avLst/>
          </a:prstGeom>
          <a:noFill/>
        </p:spPr>
        <p:txBody>
          <a:bodyPr wrap="square" rtlCol="0">
            <a:spAutoFit/>
          </a:bodyPr>
          <a:lstStyle/>
          <a:p>
            <a:pPr marL="457200" indent="-457200">
              <a:buFont typeface="Wingdings" panose="05000000000000000000" pitchFamily="2" charset="2"/>
              <a:buChar char="Ø"/>
            </a:pPr>
            <a:r>
              <a:rPr lang="fr-FR" sz="2800" b="1" dirty="0" err="1">
                <a:latin typeface="Times New Roman" panose="02020603050405020304" pitchFamily="18" charset="0"/>
                <a:cs typeface="Times New Roman" panose="02020603050405020304" pitchFamily="18" charset="0"/>
              </a:rPr>
              <a:t>Các</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kiểu</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kế</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thừa</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trong</a:t>
            </a:r>
            <a:r>
              <a:rPr lang="fr-FR" sz="2800" b="1" dirty="0">
                <a:latin typeface="Times New Roman" panose="02020603050405020304" pitchFamily="18" charset="0"/>
                <a:cs typeface="Times New Roman" panose="02020603050405020304" pitchFamily="18" charset="0"/>
              </a:rPr>
              <a:t> Java: (3 </a:t>
            </a:r>
            <a:r>
              <a:rPr lang="fr-FR" sz="2800" b="1" dirty="0" err="1">
                <a:latin typeface="Times New Roman" panose="02020603050405020304" pitchFamily="18" charset="0"/>
                <a:cs typeface="Times New Roman" panose="02020603050405020304" pitchFamily="18" charset="0"/>
              </a:rPr>
              <a:t>Kiểu</a:t>
            </a:r>
            <a:r>
              <a:rPr lang="fr-FR" sz="2800" b="1" dirty="0">
                <a:latin typeface="Times New Roman" panose="02020603050405020304" pitchFamily="18" charset="0"/>
                <a:cs typeface="Times New Roman" panose="02020603050405020304" pitchFamily="18" charset="0"/>
              </a:rPr>
              <a:t>)</a:t>
            </a:r>
          </a:p>
        </p:txBody>
      </p:sp>
      <p:sp>
        <p:nvSpPr>
          <p:cNvPr id="3" name="TextBox 2"/>
          <p:cNvSpPr txBox="1"/>
          <p:nvPr/>
        </p:nvSpPr>
        <p:spPr>
          <a:xfrm>
            <a:off x="64876" y="1053525"/>
            <a:ext cx="3256020" cy="2677656"/>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thừa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cấp</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cụ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kị</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tổ</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con </a:t>
            </a:r>
            <a:r>
              <a:rPr lang="en-US" sz="2800" dirty="0" err="1">
                <a:latin typeface="Times New Roman" panose="02020603050405020304" pitchFamily="18" charset="0"/>
                <a:cs typeface="Times New Roman" panose="02020603050405020304" pitchFamily="18" charset="0"/>
              </a:rPr>
              <a:t>cháu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thừa</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Cụ</a:t>
            </a:r>
            <a:r>
              <a:rPr lang="en-US" sz="2800" dirty="0">
                <a:latin typeface="Times New Roman" panose="02020603050405020304" pitchFamily="18" charset="0"/>
                <a:cs typeface="Times New Roman" panose="02020603050405020304" pitchFamily="18" charset="0"/>
              </a:rPr>
              <a:t> -&gt;  </a:t>
            </a:r>
            <a:r>
              <a:rPr lang="en-US" sz="2800" dirty="0" err="1">
                <a:latin typeface="Times New Roman" panose="02020603050405020304" pitchFamily="18" charset="0"/>
                <a:cs typeface="Times New Roman" panose="02020603050405020304" pitchFamily="18" charset="0"/>
              </a:rPr>
              <a:t>Ông</a:t>
            </a:r>
            <a:r>
              <a:rPr lang="en-US" sz="2800" dirty="0">
                <a:latin typeface="Times New Roman" panose="02020603050405020304" pitchFamily="18" charset="0"/>
                <a:cs typeface="Times New Roman" panose="02020603050405020304" pitchFamily="18" charset="0"/>
              </a:rPr>
              <a:t> -&gt;</a:t>
            </a:r>
          </a:p>
          <a:p>
            <a:r>
              <a:rPr lang="en-US" sz="2800" dirty="0">
                <a:latin typeface="Times New Roman" panose="02020603050405020304" pitchFamily="18" charset="0"/>
                <a:cs typeface="Times New Roman" panose="02020603050405020304" pitchFamily="18" charset="0"/>
              </a:rPr>
              <a:t>Cha -&gt; </a:t>
            </a:r>
            <a:r>
              <a:rPr lang="en-US" sz="2800" dirty="0" err="1">
                <a:latin typeface="Times New Roman" panose="02020603050405020304" pitchFamily="18" charset="0"/>
                <a:cs typeface="Times New Roman" panose="02020603050405020304" pitchFamily="18" charset="0"/>
              </a:rPr>
              <a:t>Cháu</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457" y="1125857"/>
            <a:ext cx="5986170" cy="4017643"/>
          </a:xfrm>
          <a:prstGeom prst="rect">
            <a:avLst/>
          </a:prstGeom>
        </p:spPr>
      </p:pic>
    </p:spTree>
    <p:extLst>
      <p:ext uri="{BB962C8B-B14F-4D97-AF65-F5344CB8AC3E}">
        <p14:creationId xmlns:p14="http://schemas.microsoft.com/office/powerpoint/2010/main" val="21563801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Thừa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(Inheritance)</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6280" y="-48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EBF6886A-2D30-425E-BCBE-1EC3AE47F8B1}"/>
              </a:ext>
            </a:extLst>
          </p:cNvPr>
          <p:cNvSpPr txBox="1"/>
          <p:nvPr/>
        </p:nvSpPr>
        <p:spPr>
          <a:xfrm>
            <a:off x="64876" y="661308"/>
            <a:ext cx="8942094" cy="523220"/>
          </a:xfrm>
          <a:prstGeom prst="rect">
            <a:avLst/>
          </a:prstGeom>
          <a:noFill/>
        </p:spPr>
        <p:txBody>
          <a:bodyPr wrap="square" rtlCol="0">
            <a:spAutoFit/>
          </a:bodyPr>
          <a:lstStyle/>
          <a:p>
            <a:pPr marL="457200" indent="-457200">
              <a:buFont typeface="Wingdings" panose="05000000000000000000" pitchFamily="2" charset="2"/>
              <a:buChar char="Ø"/>
            </a:pPr>
            <a:r>
              <a:rPr lang="fr-FR" sz="2800" b="1" dirty="0" err="1">
                <a:latin typeface="Times New Roman" panose="02020603050405020304" pitchFamily="18" charset="0"/>
                <a:cs typeface="Times New Roman" panose="02020603050405020304" pitchFamily="18" charset="0"/>
              </a:rPr>
              <a:t>Các</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kiểu</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kế</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thừa</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trong</a:t>
            </a:r>
            <a:r>
              <a:rPr lang="fr-FR" sz="2800" b="1" dirty="0">
                <a:latin typeface="Times New Roman" panose="02020603050405020304" pitchFamily="18" charset="0"/>
                <a:cs typeface="Times New Roman" panose="02020603050405020304" pitchFamily="18" charset="0"/>
              </a:rPr>
              <a:t> Java: (3 </a:t>
            </a:r>
            <a:r>
              <a:rPr lang="fr-FR" sz="2800" b="1" dirty="0" err="1">
                <a:latin typeface="Times New Roman" panose="02020603050405020304" pitchFamily="18" charset="0"/>
                <a:cs typeface="Times New Roman" panose="02020603050405020304" pitchFamily="18" charset="0"/>
              </a:rPr>
              <a:t>Kiểu</a:t>
            </a:r>
            <a:r>
              <a:rPr lang="fr-FR" sz="2800" b="1" dirty="0">
                <a:latin typeface="Times New Roman" panose="02020603050405020304" pitchFamily="18" charset="0"/>
                <a:cs typeface="Times New Roman" panose="02020603050405020304" pitchFamily="18" charset="0"/>
              </a:rPr>
              <a:t>)</a:t>
            </a:r>
          </a:p>
        </p:txBody>
      </p:sp>
      <p:sp>
        <p:nvSpPr>
          <p:cNvPr id="3" name="TextBox 2"/>
          <p:cNvSpPr txBox="1"/>
          <p:nvPr/>
        </p:nvSpPr>
        <p:spPr>
          <a:xfrm>
            <a:off x="64876" y="1053525"/>
            <a:ext cx="3166251" cy="2246769"/>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thừa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bậc</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class cha</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con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thừa</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Cha -&gt; Con </a:t>
            </a:r>
            <a:r>
              <a:rPr lang="en-US" sz="2800" dirty="0" err="1">
                <a:latin typeface="Times New Roman" panose="02020603050405020304" pitchFamily="18" charset="0"/>
                <a:cs typeface="Times New Roman" panose="02020603050405020304" pitchFamily="18" charset="0"/>
              </a:rPr>
              <a:t>trai</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Con </a:t>
            </a:r>
            <a:r>
              <a:rPr lang="en-US" sz="2800" dirty="0" err="1">
                <a:latin typeface="Times New Roman" panose="02020603050405020304" pitchFamily="18" charset="0"/>
                <a:cs typeface="Times New Roman" panose="02020603050405020304" pitchFamily="18" charset="0"/>
              </a:rPr>
              <a:t>gái</a:t>
            </a:r>
            <a:r>
              <a:rPr lang="en-US" sz="2800" dirty="0">
                <a:latin typeface="Times New Roman" panose="02020603050405020304" pitchFamily="18" charset="0"/>
                <a:cs typeface="Times New Roman" panose="02020603050405020304" pitchFamily="18" charset="0"/>
              </a:rPr>
              <a:t>, Con </a:t>
            </a:r>
            <a:r>
              <a:rPr lang="en-US" sz="2800" dirty="0" err="1">
                <a:latin typeface="Times New Roman" panose="02020603050405020304" pitchFamily="18" charset="0"/>
                <a:cs typeface="Times New Roman" panose="02020603050405020304" pitchFamily="18" charset="0"/>
              </a:rPr>
              <a:t>út</a:t>
            </a:r>
            <a:r>
              <a:rPr lang="en-US" sz="28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207" y="1126426"/>
            <a:ext cx="5850639" cy="3992782"/>
          </a:xfrm>
          <a:prstGeom prst="rect">
            <a:avLst/>
          </a:prstGeom>
        </p:spPr>
      </p:pic>
    </p:spTree>
    <p:extLst>
      <p:ext uri="{BB962C8B-B14F-4D97-AF65-F5344CB8AC3E}">
        <p14:creationId xmlns:p14="http://schemas.microsoft.com/office/powerpoint/2010/main" val="7346645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Thừa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(Inheritance)</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6280" y="-48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EBF6886A-2D30-425E-BCBE-1EC3AE47F8B1}"/>
              </a:ext>
            </a:extLst>
          </p:cNvPr>
          <p:cNvSpPr txBox="1"/>
          <p:nvPr/>
        </p:nvSpPr>
        <p:spPr>
          <a:xfrm>
            <a:off x="64876" y="661308"/>
            <a:ext cx="8942094" cy="3539430"/>
          </a:xfrm>
          <a:prstGeom prst="rect">
            <a:avLst/>
          </a:prstGeom>
          <a:noFill/>
        </p:spPr>
        <p:txBody>
          <a:bodyPr wrap="square" rtlCol="0">
            <a:spAutoFit/>
          </a:bodyPr>
          <a:lstStyle/>
          <a:p>
            <a:pPr marL="457200" indent="-457200">
              <a:buFont typeface="Wingdings" panose="05000000000000000000" pitchFamily="2" charset="2"/>
              <a:buChar char="Ø"/>
            </a:pPr>
            <a:r>
              <a:rPr lang="fr-FR" sz="2800" b="1" dirty="0" err="1">
                <a:latin typeface="Times New Roman" panose="02020603050405020304" pitchFamily="18" charset="0"/>
                <a:cs typeface="Times New Roman" panose="02020603050405020304" pitchFamily="18" charset="0"/>
              </a:rPr>
              <a:t>Lưu</a:t>
            </a:r>
            <a:r>
              <a:rPr lang="fr-FR" sz="2800" b="1" dirty="0">
                <a:latin typeface="Times New Roman" panose="02020603050405020304" pitchFamily="18" charset="0"/>
                <a:cs typeface="Times New Roman" panose="02020603050405020304" pitchFamily="18" charset="0"/>
              </a:rPr>
              <a:t> ý </a:t>
            </a:r>
            <a:r>
              <a:rPr lang="fr-FR" sz="2800" b="1" dirty="0" err="1">
                <a:latin typeface="Times New Roman" panose="02020603050405020304" pitchFamily="18" charset="0"/>
                <a:cs typeface="Times New Roman" panose="02020603050405020304" pitchFamily="18" charset="0"/>
              </a:rPr>
              <a:t>trong</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kế</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thừa</a:t>
            </a:r>
            <a:r>
              <a:rPr lang="fr-FR" sz="2800" b="1" dirty="0">
                <a:latin typeface="Times New Roman" panose="02020603050405020304" pitchFamily="18" charset="0"/>
                <a:cs typeface="Times New Roman" panose="02020603050405020304" pitchFamily="18" charset="0"/>
              </a:rPr>
              <a:t>:</a:t>
            </a:r>
            <a:br>
              <a:rPr lang="fr-FR" sz="2800" b="1" dirty="0">
                <a:latin typeface="Times New Roman" panose="02020603050405020304" pitchFamily="18" charset="0"/>
                <a:cs typeface="Times New Roman" panose="02020603050405020304" pitchFamily="18" charset="0"/>
              </a:rPr>
            </a:br>
            <a:r>
              <a:rPr lang="fr-FR" sz="2800" b="1" dirty="0">
                <a:solidFill>
                  <a:srgbClr val="FF0000"/>
                </a:solidFill>
                <a:latin typeface="Times New Roman" panose="02020603050405020304" pitchFamily="18" charset="0"/>
                <a:cs typeface="Times New Roman" panose="02020603050405020304" pitchFamily="18" charset="0"/>
              </a:rPr>
              <a:t>-</a:t>
            </a:r>
            <a:r>
              <a:rPr lang="fr-FR" sz="2800" b="1" dirty="0">
                <a:latin typeface="Times New Roman" panose="02020603050405020304" pitchFamily="18" charset="0"/>
                <a:cs typeface="Times New Roman" panose="02020603050405020304" pitchFamily="18" charset="0"/>
              </a:rPr>
              <a:t> </a:t>
            </a:r>
            <a:r>
              <a:rPr lang="fr-FR" sz="2800" b="1" dirty="0" err="1">
                <a:solidFill>
                  <a:srgbClr val="FF0000"/>
                </a:solidFill>
                <a:latin typeface="Times New Roman" panose="02020603050405020304" pitchFamily="18" charset="0"/>
                <a:cs typeface="Times New Roman" panose="02020603050405020304" pitchFamily="18" charset="0"/>
              </a:rPr>
              <a:t>Không</a:t>
            </a:r>
            <a:r>
              <a:rPr lang="fr-FR" sz="2800" b="1" dirty="0">
                <a:solidFill>
                  <a:srgbClr val="FF0000"/>
                </a:solidFill>
                <a:latin typeface="Times New Roman" panose="02020603050405020304" pitchFamily="18" charset="0"/>
                <a:cs typeface="Times New Roman" panose="02020603050405020304" pitchFamily="18" charset="0"/>
              </a:rPr>
              <a:t> </a:t>
            </a:r>
            <a:r>
              <a:rPr lang="fr-FR" sz="2800" b="1" dirty="0" err="1">
                <a:solidFill>
                  <a:srgbClr val="FF0000"/>
                </a:solidFill>
                <a:latin typeface="Times New Roman" panose="02020603050405020304" pitchFamily="18" charset="0"/>
                <a:cs typeface="Times New Roman" panose="02020603050405020304" pitchFamily="18" charset="0"/>
              </a:rPr>
              <a:t>có</a:t>
            </a:r>
            <a:r>
              <a:rPr lang="fr-FR" sz="2800" b="1" dirty="0">
                <a:solidFill>
                  <a:srgbClr val="FF0000"/>
                </a:solidFill>
                <a:latin typeface="Times New Roman" panose="02020603050405020304" pitchFamily="18" charset="0"/>
                <a:cs typeface="Times New Roman" panose="02020603050405020304" pitchFamily="18" charset="0"/>
              </a:rPr>
              <a:t> </a:t>
            </a:r>
            <a:r>
              <a:rPr lang="fr-FR" sz="2800" b="1" dirty="0" err="1">
                <a:solidFill>
                  <a:srgbClr val="FF0000"/>
                </a:solidFill>
                <a:latin typeface="Times New Roman" panose="02020603050405020304" pitchFamily="18" charset="0"/>
                <a:cs typeface="Times New Roman" panose="02020603050405020304" pitchFamily="18" charset="0"/>
              </a:rPr>
              <a:t>đa</a:t>
            </a:r>
            <a:r>
              <a:rPr lang="fr-FR" sz="2800" b="1" dirty="0">
                <a:solidFill>
                  <a:srgbClr val="FF0000"/>
                </a:solidFill>
                <a:latin typeface="Times New Roman" panose="02020603050405020304" pitchFamily="18" charset="0"/>
                <a:cs typeface="Times New Roman" panose="02020603050405020304" pitchFamily="18" charset="0"/>
              </a:rPr>
              <a:t> </a:t>
            </a:r>
            <a:r>
              <a:rPr lang="fr-FR" sz="2800" b="1" dirty="0" err="1">
                <a:solidFill>
                  <a:srgbClr val="FF0000"/>
                </a:solidFill>
                <a:latin typeface="Times New Roman" panose="02020603050405020304" pitchFamily="18" charset="0"/>
                <a:cs typeface="Times New Roman" panose="02020603050405020304" pitchFamily="18" charset="0"/>
              </a:rPr>
              <a:t>kế</a:t>
            </a:r>
            <a:r>
              <a:rPr lang="fr-FR" sz="2800" b="1" dirty="0">
                <a:solidFill>
                  <a:srgbClr val="FF0000"/>
                </a:solidFill>
                <a:latin typeface="Times New Roman" panose="02020603050405020304" pitchFamily="18" charset="0"/>
                <a:cs typeface="Times New Roman" panose="02020603050405020304" pitchFamily="18" charset="0"/>
              </a:rPr>
              <a:t> </a:t>
            </a:r>
            <a:r>
              <a:rPr lang="fr-FR" sz="2800" b="1" dirty="0" err="1">
                <a:solidFill>
                  <a:srgbClr val="FF0000"/>
                </a:solidFill>
                <a:latin typeface="Times New Roman" panose="02020603050405020304" pitchFamily="18" charset="0"/>
                <a:cs typeface="Times New Roman" panose="02020603050405020304" pitchFamily="18" charset="0"/>
              </a:rPr>
              <a:t>thừa</a:t>
            </a:r>
            <a:r>
              <a:rPr lang="fr-FR" sz="2800" b="1" dirty="0">
                <a:solidFill>
                  <a:srgbClr val="FF0000"/>
                </a:solidFill>
                <a:latin typeface="Times New Roman" panose="02020603050405020304" pitchFamily="18" charset="0"/>
                <a:cs typeface="Times New Roman" panose="02020603050405020304" pitchFamily="18" charset="0"/>
              </a:rPr>
              <a:t> </a:t>
            </a:r>
            <a:r>
              <a:rPr lang="fr-FR" sz="2800" b="1" dirty="0" err="1">
                <a:solidFill>
                  <a:srgbClr val="FF0000"/>
                </a:solidFill>
                <a:latin typeface="Times New Roman" panose="02020603050405020304" pitchFamily="18" charset="0"/>
                <a:cs typeface="Times New Roman" panose="02020603050405020304" pitchFamily="18" charset="0"/>
              </a:rPr>
              <a:t>trong</a:t>
            </a:r>
            <a:r>
              <a:rPr lang="fr-FR" sz="2800" b="1" dirty="0">
                <a:solidFill>
                  <a:srgbClr val="FF0000"/>
                </a:solidFill>
                <a:latin typeface="Times New Roman" panose="02020603050405020304" pitchFamily="18" charset="0"/>
                <a:cs typeface="Times New Roman" panose="02020603050405020304" pitchFamily="18" charset="0"/>
              </a:rPr>
              <a:t> Java</a:t>
            </a:r>
          </a:p>
          <a:p>
            <a:r>
              <a:rPr lang="fr-FR" sz="2800" b="1" dirty="0">
                <a:solidFill>
                  <a:srgbClr val="FF0000"/>
                </a:solidFill>
                <a:latin typeface="Times New Roman" panose="02020603050405020304" pitchFamily="18" charset="0"/>
                <a:cs typeface="Times New Roman" panose="02020603050405020304" pitchFamily="18" charset="0"/>
              </a:rPr>
              <a:t>     - </a:t>
            </a:r>
            <a:r>
              <a:rPr lang="fr-FR" sz="2800" b="1" dirty="0" err="1">
                <a:solidFill>
                  <a:srgbClr val="FF0000"/>
                </a:solidFill>
                <a:latin typeface="Times New Roman" panose="02020603050405020304" pitchFamily="18" charset="0"/>
                <a:cs typeface="Times New Roman" panose="02020603050405020304" pitchFamily="18" charset="0"/>
              </a:rPr>
              <a:t>Một</a:t>
            </a:r>
            <a:r>
              <a:rPr lang="fr-FR" sz="2800" b="1" dirty="0">
                <a:solidFill>
                  <a:srgbClr val="FF0000"/>
                </a:solidFill>
                <a:latin typeface="Times New Roman" panose="02020603050405020304" pitchFamily="18" charset="0"/>
                <a:cs typeface="Times New Roman" panose="02020603050405020304" pitchFamily="18" charset="0"/>
              </a:rPr>
              <a:t> class con </a:t>
            </a:r>
            <a:r>
              <a:rPr lang="fr-FR" sz="2800" b="1" dirty="0" err="1">
                <a:solidFill>
                  <a:srgbClr val="FF0000"/>
                </a:solidFill>
                <a:latin typeface="Times New Roman" panose="02020603050405020304" pitchFamily="18" charset="0"/>
                <a:cs typeface="Times New Roman" panose="02020603050405020304" pitchFamily="18" charset="0"/>
              </a:rPr>
              <a:t>không</a:t>
            </a:r>
            <a:r>
              <a:rPr lang="fr-FR" sz="2800" b="1" dirty="0">
                <a:solidFill>
                  <a:srgbClr val="FF0000"/>
                </a:solidFill>
                <a:latin typeface="Times New Roman" panose="02020603050405020304" pitchFamily="18" charset="0"/>
                <a:cs typeface="Times New Roman" panose="02020603050405020304" pitchFamily="18" charset="0"/>
              </a:rPr>
              <a:t> </a:t>
            </a:r>
            <a:r>
              <a:rPr lang="fr-FR" sz="2800" b="1" dirty="0" err="1">
                <a:solidFill>
                  <a:srgbClr val="FF0000"/>
                </a:solidFill>
                <a:latin typeface="Times New Roman" panose="02020603050405020304" pitchFamily="18" charset="0"/>
                <a:cs typeface="Times New Roman" panose="02020603050405020304" pitchFamily="18" charset="0"/>
              </a:rPr>
              <a:t>thể</a:t>
            </a:r>
            <a:r>
              <a:rPr lang="fr-FR" sz="2800" b="1" dirty="0">
                <a:solidFill>
                  <a:srgbClr val="FF0000"/>
                </a:solidFill>
                <a:latin typeface="Times New Roman" panose="02020603050405020304" pitchFamily="18" charset="0"/>
                <a:cs typeface="Times New Roman" panose="02020603050405020304" pitchFamily="18" charset="0"/>
              </a:rPr>
              <a:t> </a:t>
            </a:r>
            <a:r>
              <a:rPr lang="fr-FR" sz="2800" b="1" dirty="0" err="1">
                <a:solidFill>
                  <a:srgbClr val="FF0000"/>
                </a:solidFill>
                <a:latin typeface="Times New Roman" panose="02020603050405020304" pitchFamily="18" charset="0"/>
                <a:cs typeface="Times New Roman" panose="02020603050405020304" pitchFamily="18" charset="0"/>
              </a:rPr>
              <a:t>kế</a:t>
            </a:r>
            <a:r>
              <a:rPr lang="fr-FR" sz="2800" b="1" dirty="0">
                <a:solidFill>
                  <a:srgbClr val="FF0000"/>
                </a:solidFill>
                <a:latin typeface="Times New Roman" panose="02020603050405020304" pitchFamily="18" charset="0"/>
                <a:cs typeface="Times New Roman" panose="02020603050405020304" pitchFamily="18" charset="0"/>
              </a:rPr>
              <a:t> </a:t>
            </a:r>
            <a:r>
              <a:rPr lang="fr-FR" sz="2800" b="1" dirty="0" err="1">
                <a:solidFill>
                  <a:srgbClr val="FF0000"/>
                </a:solidFill>
                <a:latin typeface="Times New Roman" panose="02020603050405020304" pitchFamily="18" charset="0"/>
                <a:cs typeface="Times New Roman" panose="02020603050405020304" pitchFamily="18" charset="0"/>
              </a:rPr>
              <a:t>thừa</a:t>
            </a:r>
            <a:r>
              <a:rPr lang="fr-FR" sz="2800" b="1" dirty="0">
                <a:solidFill>
                  <a:srgbClr val="FF0000"/>
                </a:solidFill>
                <a:latin typeface="Times New Roman" panose="02020603050405020304" pitchFamily="18" charset="0"/>
                <a:cs typeface="Times New Roman" panose="02020603050405020304" pitchFamily="18" charset="0"/>
              </a:rPr>
              <a:t> </a:t>
            </a:r>
            <a:r>
              <a:rPr lang="fr-FR" sz="2800" b="1" dirty="0" err="1">
                <a:solidFill>
                  <a:srgbClr val="FF0000"/>
                </a:solidFill>
                <a:latin typeface="Times New Roman" panose="02020603050405020304" pitchFamily="18" charset="0"/>
                <a:cs typeface="Times New Roman" panose="02020603050405020304" pitchFamily="18" charset="0"/>
              </a:rPr>
              <a:t>nhiều</a:t>
            </a:r>
            <a:r>
              <a:rPr lang="fr-FR" sz="2800" b="1" dirty="0">
                <a:solidFill>
                  <a:srgbClr val="FF0000"/>
                </a:solidFill>
                <a:latin typeface="Times New Roman" panose="02020603050405020304" pitchFamily="18" charset="0"/>
                <a:cs typeface="Times New Roman" panose="02020603050405020304" pitchFamily="18" charset="0"/>
              </a:rPr>
              <a:t> class </a:t>
            </a:r>
            <a:r>
              <a:rPr lang="fr-FR" sz="2800" b="1" dirty="0" err="1">
                <a:solidFill>
                  <a:srgbClr val="FF0000"/>
                </a:solidFill>
                <a:latin typeface="Times New Roman" panose="02020603050405020304" pitchFamily="18" charset="0"/>
                <a:cs typeface="Times New Roman" panose="02020603050405020304" pitchFamily="18" charset="0"/>
              </a:rPr>
              <a:t>cha</a:t>
            </a:r>
            <a:r>
              <a:rPr lang="fr-FR" sz="2800" b="1" dirty="0">
                <a:solidFill>
                  <a:srgbClr val="FF0000"/>
                </a:solidFill>
                <a:latin typeface="Times New Roman" panose="02020603050405020304" pitchFamily="18" charset="0"/>
                <a:cs typeface="Times New Roman" panose="02020603050405020304" pitchFamily="18" charset="0"/>
              </a:rPr>
              <a:t/>
            </a:r>
            <a:br>
              <a:rPr lang="fr-FR" sz="2800" b="1" dirty="0">
                <a:solidFill>
                  <a:srgbClr val="FF0000"/>
                </a:solidFill>
                <a:latin typeface="Times New Roman" panose="02020603050405020304" pitchFamily="18" charset="0"/>
                <a:cs typeface="Times New Roman" panose="02020603050405020304" pitchFamily="18" charset="0"/>
              </a:rPr>
            </a:br>
            <a:r>
              <a:rPr lang="fr-FR" sz="2800" b="1" dirty="0">
                <a:solidFill>
                  <a:srgbClr val="FF0000"/>
                </a:solidFill>
                <a:latin typeface="Times New Roman" panose="02020603050405020304" pitchFamily="18" charset="0"/>
                <a:cs typeface="Times New Roman" panose="02020603050405020304" pitchFamily="18" charset="0"/>
              </a:rPr>
              <a:t>     - VD:</a:t>
            </a:r>
            <a:br>
              <a:rPr lang="fr-FR" sz="2800" b="1" dirty="0">
                <a:solidFill>
                  <a:srgbClr val="FF0000"/>
                </a:solidFill>
                <a:latin typeface="Times New Roman" panose="02020603050405020304" pitchFamily="18" charset="0"/>
                <a:cs typeface="Times New Roman" panose="02020603050405020304" pitchFamily="18" charset="0"/>
              </a:rPr>
            </a:br>
            <a:r>
              <a:rPr lang="fr-FR" sz="2800" b="1" dirty="0">
                <a:solidFill>
                  <a:srgbClr val="FF0000"/>
                </a:solidFill>
                <a:latin typeface="Times New Roman" panose="02020603050405020304" pitchFamily="18" charset="0"/>
                <a:cs typeface="Times New Roman" panose="02020603050405020304" pitchFamily="18" charset="0"/>
              </a:rPr>
              <a:t/>
            </a:r>
            <a:br>
              <a:rPr lang="fr-FR" sz="2800" b="1" dirty="0">
                <a:solidFill>
                  <a:srgbClr val="FF0000"/>
                </a:solidFill>
                <a:latin typeface="Times New Roman" panose="02020603050405020304" pitchFamily="18" charset="0"/>
                <a:cs typeface="Times New Roman" panose="02020603050405020304" pitchFamily="18" charset="0"/>
              </a:rPr>
            </a:br>
            <a:r>
              <a:rPr lang="fr-FR" sz="2800" b="1" dirty="0">
                <a:solidFill>
                  <a:srgbClr val="FF0000"/>
                </a:solidFill>
                <a:latin typeface="Times New Roman" panose="02020603050405020304" pitchFamily="18" charset="0"/>
                <a:cs typeface="Times New Roman" panose="02020603050405020304" pitchFamily="18" charset="0"/>
              </a:rPr>
              <a:t/>
            </a:r>
            <a:br>
              <a:rPr lang="fr-FR" sz="2800" b="1" dirty="0">
                <a:solidFill>
                  <a:srgbClr val="FF0000"/>
                </a:solidFill>
                <a:latin typeface="Times New Roman" panose="02020603050405020304" pitchFamily="18" charset="0"/>
                <a:cs typeface="Times New Roman" panose="02020603050405020304" pitchFamily="18" charset="0"/>
              </a:rPr>
            </a:br>
            <a:r>
              <a:rPr lang="fr-FR" sz="2800" b="1" dirty="0">
                <a:solidFill>
                  <a:srgbClr val="FF0000"/>
                </a:solidFill>
                <a:latin typeface="Times New Roman" panose="02020603050405020304" pitchFamily="18" charset="0"/>
                <a:cs typeface="Times New Roman" panose="02020603050405020304" pitchFamily="18" charset="0"/>
              </a:rPr>
              <a:t/>
            </a:r>
            <a:br>
              <a:rPr lang="fr-FR" sz="2800" b="1" dirty="0">
                <a:solidFill>
                  <a:srgbClr val="FF0000"/>
                </a:solidFill>
                <a:latin typeface="Times New Roman" panose="02020603050405020304" pitchFamily="18" charset="0"/>
                <a:cs typeface="Times New Roman" panose="02020603050405020304" pitchFamily="18" charset="0"/>
              </a:rPr>
            </a:br>
            <a:r>
              <a:rPr lang="fr-FR" sz="2800" b="1" dirty="0">
                <a:solidFill>
                  <a:srgbClr val="FF0000"/>
                </a:solidFill>
                <a:latin typeface="Times New Roman" panose="02020603050405020304" pitchFamily="18" charset="0"/>
                <a:cs typeface="Times New Roman" panose="02020603050405020304" pitchFamily="18" charset="0"/>
              </a:rPr>
              <a:t>     =&gt; MỘT CON KHÔNG THỂ CÓ NHIỀU CHA </a:t>
            </a:r>
            <a:endParaRPr lang="fr-FR"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888" y="2066854"/>
            <a:ext cx="7454826" cy="1391218"/>
          </a:xfrm>
          <a:prstGeom prst="rect">
            <a:avLst/>
          </a:prstGeom>
        </p:spPr>
      </p:pic>
    </p:spTree>
    <p:extLst>
      <p:ext uri="{BB962C8B-B14F-4D97-AF65-F5344CB8AC3E}">
        <p14:creationId xmlns:p14="http://schemas.microsoft.com/office/powerpoint/2010/main" val="1620898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Thừa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(Inheritance)</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6280" y="-48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EBF6886A-2D30-425E-BCBE-1EC3AE47F8B1}"/>
              </a:ext>
            </a:extLst>
          </p:cNvPr>
          <p:cNvSpPr txBox="1"/>
          <p:nvPr/>
        </p:nvSpPr>
        <p:spPr>
          <a:xfrm>
            <a:off x="64876" y="593412"/>
            <a:ext cx="8942094" cy="5262979"/>
          </a:xfrm>
          <a:prstGeom prst="rect">
            <a:avLst/>
          </a:prstGeom>
          <a:noFill/>
        </p:spPr>
        <p:txBody>
          <a:bodyPr wrap="square" rtlCol="0">
            <a:spAutoFit/>
          </a:bodyPr>
          <a:lstStyle/>
          <a:p>
            <a:pPr marL="457200" indent="-457200">
              <a:buFont typeface="Wingdings" panose="05000000000000000000" pitchFamily="2" charset="2"/>
              <a:buChar char="Ø"/>
            </a:pPr>
            <a:r>
              <a:rPr lang="fr-FR" sz="2700" b="1">
                <a:latin typeface="Times New Roman" panose="02020603050405020304" pitchFamily="18" charset="0"/>
                <a:cs typeface="Times New Roman" panose="02020603050405020304" pitchFamily="18" charset="0"/>
              </a:rPr>
              <a:t>Từ khóa «  super» trong Java:</a:t>
            </a:r>
            <a:endParaRPr lang="fr-FR" sz="27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700" b="1" dirty="0">
                <a:latin typeface="Times New Roman" panose="02020603050405020304" pitchFamily="18" charset="0"/>
                <a:cs typeface="Times New Roman" panose="02020603050405020304" pitchFamily="18" charset="0"/>
              </a:rPr>
              <a:t>Từ khóa super trong </a:t>
            </a:r>
            <a:r>
              <a:rPr lang="vi-VN" sz="2700" b="1">
                <a:latin typeface="Times New Roman" panose="02020603050405020304" pitchFamily="18" charset="0"/>
                <a:cs typeface="Times New Roman" panose="02020603050405020304" pitchFamily="18" charset="0"/>
              </a:rPr>
              <a:t>java</a:t>
            </a:r>
            <a:r>
              <a:rPr lang="vi-VN" sz="2700">
                <a:latin typeface="Times New Roman" panose="02020603050405020304" pitchFamily="18" charset="0"/>
                <a:cs typeface="Times New Roman" panose="02020603050405020304" pitchFamily="18" charset="0"/>
              </a:rPr>
              <a:t> là </a:t>
            </a:r>
            <a:r>
              <a:rPr lang="vi-VN" sz="2700" dirty="0">
                <a:latin typeface="Times New Roman" panose="02020603050405020304" pitchFamily="18" charset="0"/>
                <a:cs typeface="Times New Roman" panose="02020603050405020304" pitchFamily="18" charset="0"/>
              </a:rPr>
              <a:t>một biến tham chiếu được sử dụng để tham chiếu trực tiếp đến đối tượng của lớp cha gần nhất.</a:t>
            </a:r>
            <a:endParaRPr lang="en-US" sz="27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700" dirty="0">
                <a:latin typeface="Times New Roman" panose="02020603050405020304" pitchFamily="18" charset="0"/>
                <a:cs typeface="Times New Roman" panose="02020603050405020304" pitchFamily="18" charset="0"/>
              </a:rPr>
              <a:t>Trong java, từ khóa </a:t>
            </a:r>
            <a:r>
              <a:rPr lang="vi-VN" sz="2700" b="1" dirty="0">
                <a:latin typeface="Times New Roman" panose="02020603050405020304" pitchFamily="18" charset="0"/>
                <a:cs typeface="Times New Roman" panose="02020603050405020304" pitchFamily="18" charset="0"/>
              </a:rPr>
              <a:t>super</a:t>
            </a:r>
            <a:r>
              <a:rPr lang="vi-VN" sz="2700" dirty="0">
                <a:latin typeface="Times New Roman" panose="02020603050405020304" pitchFamily="18" charset="0"/>
                <a:cs typeface="Times New Roman" panose="02020603050405020304" pitchFamily="18" charset="0"/>
              </a:rPr>
              <a:t> có 3 cách sử dụng như sau:</a:t>
            </a:r>
          </a:p>
          <a:p>
            <a:pPr marL="457200" indent="-457200">
              <a:buFont typeface="Wingdings" panose="05000000000000000000" pitchFamily="2" charset="2"/>
              <a:buChar char="Ø"/>
            </a:pPr>
            <a:r>
              <a:rPr lang="vi-VN" sz="2700" dirty="0">
                <a:latin typeface="Times New Roman" panose="02020603050405020304" pitchFamily="18" charset="0"/>
                <a:cs typeface="Times New Roman" panose="02020603050405020304" pitchFamily="18" charset="0"/>
              </a:rPr>
              <a:t>Từ khóa </a:t>
            </a:r>
            <a:r>
              <a:rPr lang="vi-VN" sz="2700" b="1" dirty="0">
                <a:latin typeface="Times New Roman" panose="02020603050405020304" pitchFamily="18" charset="0"/>
                <a:cs typeface="Times New Roman" panose="02020603050405020304" pitchFamily="18" charset="0"/>
              </a:rPr>
              <a:t>super</a:t>
            </a:r>
            <a:r>
              <a:rPr lang="vi-VN" sz="2700" dirty="0">
                <a:latin typeface="Times New Roman" panose="02020603050405020304" pitchFamily="18" charset="0"/>
                <a:cs typeface="Times New Roman" panose="02020603050405020304" pitchFamily="18" charset="0"/>
              </a:rPr>
              <a:t> được sử dụng để tham chiếu trực tiếp đến biến </a:t>
            </a:r>
            <a:r>
              <a:rPr lang="vi-VN" sz="2700" b="1" dirty="0">
                <a:latin typeface="Times New Roman" panose="02020603050405020304" pitchFamily="18" charset="0"/>
                <a:cs typeface="Times New Roman" panose="02020603050405020304" pitchFamily="18" charset="0"/>
              </a:rPr>
              <a:t>instance</a:t>
            </a:r>
            <a:r>
              <a:rPr lang="en-US" sz="2700" b="1" dirty="0">
                <a:latin typeface="Times New Roman" panose="02020603050405020304" pitchFamily="18" charset="0"/>
                <a:cs typeface="Times New Roman" panose="02020603050405020304" pitchFamily="18" charset="0"/>
              </a:rPr>
              <a:t>(</a:t>
            </a:r>
            <a:r>
              <a:rPr lang="en-US" sz="2700" b="1" dirty="0" err="1">
                <a:latin typeface="Times New Roman" panose="02020603050405020304" pitchFamily="18" charset="0"/>
                <a:cs typeface="Times New Roman" panose="02020603050405020304" pitchFamily="18" charset="0"/>
              </a:rPr>
              <a:t>Biến</a:t>
            </a:r>
            <a:r>
              <a:rPr lang="en-US" sz="2700" b="1" dirty="0">
                <a:latin typeface="Times New Roman" panose="02020603050405020304" pitchFamily="18" charset="0"/>
                <a:cs typeface="Times New Roman" panose="02020603050405020304" pitchFamily="18" charset="0"/>
              </a:rPr>
              <a:t> </a:t>
            </a:r>
            <a:r>
              <a:rPr lang="en-US" sz="2700" b="1" dirty="0" err="1">
                <a:latin typeface="Times New Roman" panose="02020603050405020304" pitchFamily="18" charset="0"/>
                <a:cs typeface="Times New Roman" panose="02020603050405020304" pitchFamily="18" charset="0"/>
              </a:rPr>
              <a:t>toàn</a:t>
            </a:r>
            <a:r>
              <a:rPr lang="en-US" sz="2700" b="1" dirty="0">
                <a:latin typeface="Times New Roman" panose="02020603050405020304" pitchFamily="18" charset="0"/>
                <a:cs typeface="Times New Roman" panose="02020603050405020304" pitchFamily="18" charset="0"/>
              </a:rPr>
              <a:t> </a:t>
            </a:r>
            <a:r>
              <a:rPr lang="en-US" sz="2700" b="1" dirty="0" err="1">
                <a:latin typeface="Times New Roman" panose="02020603050405020304" pitchFamily="18" charset="0"/>
                <a:cs typeface="Times New Roman" panose="02020603050405020304" pitchFamily="18" charset="0"/>
              </a:rPr>
              <a:t>cục</a:t>
            </a:r>
            <a:r>
              <a:rPr lang="en-US" sz="2700" b="1" dirty="0">
                <a:latin typeface="Times New Roman" panose="02020603050405020304" pitchFamily="18" charset="0"/>
                <a:cs typeface="Times New Roman" panose="02020603050405020304" pitchFamily="18" charset="0"/>
              </a:rPr>
              <a:t>)</a:t>
            </a:r>
            <a:r>
              <a:rPr lang="vi-VN" sz="2700" dirty="0">
                <a:latin typeface="Times New Roman" panose="02020603050405020304" pitchFamily="18" charset="0"/>
                <a:cs typeface="Times New Roman" panose="02020603050405020304" pitchFamily="18" charset="0"/>
              </a:rPr>
              <a:t> của lớp cha gần nhất.</a:t>
            </a:r>
          </a:p>
          <a:p>
            <a:pPr marL="457200" indent="-457200">
              <a:buFont typeface="Wingdings" panose="05000000000000000000" pitchFamily="2" charset="2"/>
              <a:buChar char="Ø"/>
            </a:pPr>
            <a:r>
              <a:rPr lang="vi-VN" sz="2700" b="1">
                <a:latin typeface="Times New Roman" panose="02020603050405020304" pitchFamily="18" charset="0"/>
                <a:cs typeface="Times New Roman" panose="02020603050405020304" pitchFamily="18" charset="0"/>
              </a:rPr>
              <a:t>super()</a:t>
            </a:r>
            <a:r>
              <a:rPr lang="vi-VN" sz="2700">
                <a:latin typeface="Times New Roman" panose="02020603050405020304" pitchFamily="18" charset="0"/>
                <a:cs typeface="Times New Roman" panose="02020603050405020304" pitchFamily="18" charset="0"/>
              </a:rPr>
              <a:t> được </a:t>
            </a:r>
            <a:r>
              <a:rPr lang="vi-VN" sz="2700" dirty="0">
                <a:latin typeface="Times New Roman" panose="02020603050405020304" pitchFamily="18" charset="0"/>
                <a:cs typeface="Times New Roman" panose="02020603050405020304" pitchFamily="18" charset="0"/>
              </a:rPr>
              <a:t>sử dụng để gọi trực tiếp </a:t>
            </a:r>
            <a:r>
              <a:rPr lang="vi-VN" sz="2700" b="1" dirty="0">
                <a:latin typeface="Times New Roman" panose="02020603050405020304" pitchFamily="18" charset="0"/>
                <a:cs typeface="Times New Roman" panose="02020603050405020304" pitchFamily="18" charset="0"/>
              </a:rPr>
              <a:t>Constructor</a:t>
            </a:r>
            <a:r>
              <a:rPr lang="vi-VN" sz="2700" dirty="0">
                <a:latin typeface="Times New Roman" panose="02020603050405020304" pitchFamily="18" charset="0"/>
                <a:cs typeface="Times New Roman" panose="02020603050405020304" pitchFamily="18" charset="0"/>
              </a:rPr>
              <a:t> của </a:t>
            </a:r>
            <a:r>
              <a:rPr lang="vi-VN" sz="2700">
                <a:latin typeface="Times New Roman" panose="02020603050405020304" pitchFamily="18" charset="0"/>
                <a:cs typeface="Times New Roman" panose="02020603050405020304" pitchFamily="18" charset="0"/>
              </a:rPr>
              <a:t>lớp cha</a:t>
            </a:r>
            <a:r>
              <a:rPr lang="vi-VN" sz="27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vi-VN" sz="2700" dirty="0">
                <a:latin typeface="Times New Roman" panose="02020603050405020304" pitchFamily="18" charset="0"/>
                <a:cs typeface="Times New Roman" panose="02020603050405020304" pitchFamily="18" charset="0"/>
              </a:rPr>
              <a:t>Từ khóa </a:t>
            </a:r>
            <a:r>
              <a:rPr lang="vi-VN" sz="2700" b="1" dirty="0">
                <a:latin typeface="Times New Roman" panose="02020603050405020304" pitchFamily="18" charset="0"/>
                <a:cs typeface="Times New Roman" panose="02020603050405020304" pitchFamily="18" charset="0"/>
              </a:rPr>
              <a:t>super</a:t>
            </a:r>
            <a:r>
              <a:rPr lang="vi-VN" sz="2700" dirty="0">
                <a:latin typeface="Times New Roman" panose="02020603050405020304" pitchFamily="18" charset="0"/>
                <a:cs typeface="Times New Roman" panose="02020603050405020304" pitchFamily="18" charset="0"/>
              </a:rPr>
              <a:t> được sử dụng để gọi trực tiếp </a:t>
            </a:r>
            <a:r>
              <a:rPr lang="vi-VN" sz="2700" b="1" dirty="0">
                <a:latin typeface="Times New Roman" panose="02020603050405020304" pitchFamily="18" charset="0"/>
                <a:cs typeface="Times New Roman" panose="02020603050405020304" pitchFamily="18" charset="0"/>
              </a:rPr>
              <a:t>phương thức</a:t>
            </a:r>
            <a:r>
              <a:rPr lang="vi-VN" sz="2700" dirty="0">
                <a:latin typeface="Times New Roman" panose="02020603050405020304" pitchFamily="18" charset="0"/>
                <a:cs typeface="Times New Roman" panose="02020603050405020304" pitchFamily="18" charset="0"/>
              </a:rPr>
              <a:t> của lớp cha.</a:t>
            </a:r>
          </a:p>
          <a:p>
            <a:pPr marL="457200" indent="-457200">
              <a:buFont typeface="Wingdings" panose="05000000000000000000" pitchFamily="2" charset="2"/>
              <a:buChar char="Ø"/>
            </a:pPr>
            <a:endParaRPr lang="fr-FR" sz="27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5419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2865</TotalTime>
  <Words>786</Words>
  <Application>Microsoft Office PowerPoint</Application>
  <PresentationFormat>On-screen Show (16:9)</PresentationFormat>
  <Paragraphs>144</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Microsoft YaHei</vt:lpstr>
      <vt:lpstr>宋体</vt:lpstr>
      <vt:lpstr>Arial</vt:lpstr>
      <vt:lpstr>Calibri</vt:lpstr>
      <vt:lpstr>Calibri Light</vt:lpstr>
      <vt:lpstr>Impact</vt:lpstr>
      <vt:lpstr>Tahoma</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微粒体年度总结计划PPT模版</dc:title>
  <dc:creator>kk</dc:creator>
  <cp:lastModifiedBy>Trinh Duc Giang</cp:lastModifiedBy>
  <cp:revision>965</cp:revision>
  <cp:lastPrinted>2019-05-11T01:18:13Z</cp:lastPrinted>
  <dcterms:created xsi:type="dcterms:W3CDTF">2019-05-11T01:18:13Z</dcterms:created>
  <dcterms:modified xsi:type="dcterms:W3CDTF">2023-03-14T06:09:30Z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1033-10.1.0.6758</vt:lpwstr>
  </property>
</Properties>
</file>