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329" r:id="rId3"/>
    <p:sldId id="431" r:id="rId4"/>
    <p:sldId id="443" r:id="rId5"/>
    <p:sldId id="445" r:id="rId6"/>
    <p:sldId id="444" r:id="rId7"/>
    <p:sldId id="446" r:id="rId8"/>
    <p:sldId id="393" r:id="rId9"/>
    <p:sldId id="408" r:id="rId10"/>
    <p:sldId id="447" r:id="rId11"/>
    <p:sldId id="448" r:id="rId12"/>
    <p:sldId id="449" r:id="rId13"/>
    <p:sldId id="450" r:id="rId14"/>
    <p:sldId id="451" r:id="rId15"/>
    <p:sldId id="452" r:id="rId16"/>
    <p:sldId id="333" r:id="rId17"/>
    <p:sldId id="311" r:id="rId18"/>
  </p:sldIdLst>
  <p:sldSz cx="9144000" cy="5143500" type="screen16x9"/>
  <p:notesSz cx="7315200" cy="96012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dc_cuongtm" initials="o" lastIdx="1" clrIdx="0">
    <p:extLst>
      <p:ext uri="{19B8F6BF-5375-455C-9EA6-DF929625EA0E}">
        <p15:presenceInfo xmlns:p15="http://schemas.microsoft.com/office/powerpoint/2012/main" userId="S-1-5-21-1978076751-3396122582-1341001408-146244" providerId="AD"/>
      </p:ext>
    </p:extLst>
  </p:cmAuthor>
  <p:cmAuthor id="2" name="Cường Vịnh" initials="CV" lastIdx="1" clrIdx="1">
    <p:extLst>
      <p:ext uri="{19B8F6BF-5375-455C-9EA6-DF929625EA0E}">
        <p15:presenceInfo xmlns:p15="http://schemas.microsoft.com/office/powerpoint/2012/main" userId="303aacfb096302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E87071"/>
    <a:srgbClr val="FFB850"/>
    <a:srgbClr val="3C844A"/>
    <a:srgbClr val="A26CB8"/>
    <a:srgbClr val="663A77"/>
    <a:srgbClr val="FFAA2D"/>
    <a:srgbClr val="F1A9A9"/>
    <a:srgbClr val="01DAF1"/>
    <a:srgbClr val="FFD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91789" autoAdjust="0"/>
  </p:normalViewPr>
  <p:slideViewPr>
    <p:cSldViewPr snapToGrid="0">
      <p:cViewPr varScale="1">
        <p:scale>
          <a:sx n="106" d="100"/>
          <a:sy n="106" d="100"/>
        </p:scale>
        <p:origin x="667" y="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zh-CN" altLang="en-US"/>
          </a:p>
        </p:txBody>
      </p:sp>
      <p:sp>
        <p:nvSpPr>
          <p:cNvPr id="3" name="日期占位符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48137A3-A659-45B4-A19F-C1B005FCD7C6}" type="datetimeFigureOut">
              <a:rPr lang="zh-CN" altLang="en-US" smtClean="0"/>
              <a:t>2023/3/14</a:t>
            </a:fld>
            <a:endParaRPr lang="zh-CN" altLang="en-US"/>
          </a:p>
        </p:txBody>
      </p:sp>
      <p:sp>
        <p:nvSpPr>
          <p:cNvPr id="4" name="幻灯片图像占位符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备注占位符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6A56CAD-6EE7-44C3-9BDA-506B74854F6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10</a:t>
            </a:fld>
            <a:endParaRPr lang="zh-CN" altLang="en-US"/>
          </a:p>
        </p:txBody>
      </p:sp>
    </p:spTree>
    <p:extLst>
      <p:ext uri="{BB962C8B-B14F-4D97-AF65-F5344CB8AC3E}">
        <p14:creationId xmlns:p14="http://schemas.microsoft.com/office/powerpoint/2010/main" val="271595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11</a:t>
            </a:fld>
            <a:endParaRPr lang="zh-CN" altLang="en-US"/>
          </a:p>
        </p:txBody>
      </p:sp>
    </p:spTree>
    <p:extLst>
      <p:ext uri="{BB962C8B-B14F-4D97-AF65-F5344CB8AC3E}">
        <p14:creationId xmlns:p14="http://schemas.microsoft.com/office/powerpoint/2010/main" val="932615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12</a:t>
            </a:fld>
            <a:endParaRPr lang="zh-CN" altLang="en-US"/>
          </a:p>
        </p:txBody>
      </p:sp>
    </p:spTree>
    <p:extLst>
      <p:ext uri="{BB962C8B-B14F-4D97-AF65-F5344CB8AC3E}">
        <p14:creationId xmlns:p14="http://schemas.microsoft.com/office/powerpoint/2010/main" val="3853845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13</a:t>
            </a:fld>
            <a:endParaRPr lang="zh-CN" altLang="en-US"/>
          </a:p>
        </p:txBody>
      </p:sp>
    </p:spTree>
    <p:extLst>
      <p:ext uri="{BB962C8B-B14F-4D97-AF65-F5344CB8AC3E}">
        <p14:creationId xmlns:p14="http://schemas.microsoft.com/office/powerpoint/2010/main" val="1719064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14</a:t>
            </a:fld>
            <a:endParaRPr lang="zh-CN" altLang="en-US"/>
          </a:p>
        </p:txBody>
      </p:sp>
    </p:spTree>
    <p:extLst>
      <p:ext uri="{BB962C8B-B14F-4D97-AF65-F5344CB8AC3E}">
        <p14:creationId xmlns:p14="http://schemas.microsoft.com/office/powerpoint/2010/main" val="4115027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15</a:t>
            </a:fld>
            <a:endParaRPr lang="zh-CN" altLang="en-US"/>
          </a:p>
        </p:txBody>
      </p:sp>
    </p:spTree>
    <p:extLst>
      <p:ext uri="{BB962C8B-B14F-4D97-AF65-F5344CB8AC3E}">
        <p14:creationId xmlns:p14="http://schemas.microsoft.com/office/powerpoint/2010/main" val="1029403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A56CAD-6EE7-44C3-9BDA-506B74854F69}" type="slidenum">
              <a:rPr lang="zh-CN" altLang="en-US" smtClean="0"/>
              <a:t>16</a:t>
            </a:fld>
            <a:endParaRPr lang="zh-CN" altLang="en-US"/>
          </a:p>
        </p:txBody>
      </p:sp>
    </p:spTree>
    <p:extLst>
      <p:ext uri="{BB962C8B-B14F-4D97-AF65-F5344CB8AC3E}">
        <p14:creationId xmlns:p14="http://schemas.microsoft.com/office/powerpoint/2010/main" val="3513756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a:t>
            </a:fld>
            <a:endParaRPr lang="zh-CN" altLang="en-US"/>
          </a:p>
        </p:txBody>
      </p:sp>
    </p:spTree>
    <p:extLst>
      <p:ext uri="{BB962C8B-B14F-4D97-AF65-F5344CB8AC3E}">
        <p14:creationId xmlns:p14="http://schemas.microsoft.com/office/powerpoint/2010/main" val="1903027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a:t>
            </a:fld>
            <a:endParaRPr lang="zh-CN" altLang="en-US"/>
          </a:p>
        </p:txBody>
      </p:sp>
    </p:spTree>
    <p:extLst>
      <p:ext uri="{BB962C8B-B14F-4D97-AF65-F5344CB8AC3E}">
        <p14:creationId xmlns:p14="http://schemas.microsoft.com/office/powerpoint/2010/main" val="2353768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a:t>
            </a:fld>
            <a:endParaRPr lang="zh-CN" altLang="en-US"/>
          </a:p>
        </p:txBody>
      </p:sp>
    </p:spTree>
    <p:extLst>
      <p:ext uri="{BB962C8B-B14F-4D97-AF65-F5344CB8AC3E}">
        <p14:creationId xmlns:p14="http://schemas.microsoft.com/office/powerpoint/2010/main" val="2321382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5</a:t>
            </a:fld>
            <a:endParaRPr lang="zh-CN" altLang="en-US"/>
          </a:p>
        </p:txBody>
      </p:sp>
    </p:spTree>
    <p:extLst>
      <p:ext uri="{BB962C8B-B14F-4D97-AF65-F5344CB8AC3E}">
        <p14:creationId xmlns:p14="http://schemas.microsoft.com/office/powerpoint/2010/main" val="3840267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6</a:t>
            </a:fld>
            <a:endParaRPr lang="zh-CN" altLang="en-US"/>
          </a:p>
        </p:txBody>
      </p:sp>
    </p:spTree>
    <p:extLst>
      <p:ext uri="{BB962C8B-B14F-4D97-AF65-F5344CB8AC3E}">
        <p14:creationId xmlns:p14="http://schemas.microsoft.com/office/powerpoint/2010/main" val="2589800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7</a:t>
            </a:fld>
            <a:endParaRPr lang="zh-CN" altLang="en-US"/>
          </a:p>
        </p:txBody>
      </p:sp>
    </p:spTree>
    <p:extLst>
      <p:ext uri="{BB962C8B-B14F-4D97-AF65-F5344CB8AC3E}">
        <p14:creationId xmlns:p14="http://schemas.microsoft.com/office/powerpoint/2010/main" val="3686465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8</a:t>
            </a:fld>
            <a:endParaRPr lang="zh-CN" altLang="en-US"/>
          </a:p>
        </p:txBody>
      </p:sp>
    </p:spTree>
    <p:extLst>
      <p:ext uri="{BB962C8B-B14F-4D97-AF65-F5344CB8AC3E}">
        <p14:creationId xmlns:p14="http://schemas.microsoft.com/office/powerpoint/2010/main" val="669658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9</a:t>
            </a:fld>
            <a:endParaRPr lang="zh-CN" altLang="en-US"/>
          </a:p>
        </p:txBody>
      </p:sp>
    </p:spTree>
    <p:extLst>
      <p:ext uri="{BB962C8B-B14F-4D97-AF65-F5344CB8AC3E}">
        <p14:creationId xmlns:p14="http://schemas.microsoft.com/office/powerpoint/2010/main" val="1762961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1FDC294-D409-42D3-B6E8-774A87E6E79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7planning.org/vi/10221/huong-dan-cai-dat-va-cau-hinh-mysql-communit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924471"/>
            <a:ext cx="1637890" cy="1388099"/>
            <a:chOff x="2553093" y="952901"/>
            <a:chExt cx="2064233" cy="1866900"/>
          </a:xfrm>
        </p:grpSpPr>
        <p:sp>
          <p:nvSpPr>
            <p:cNvPr id="5"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6"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7" name="文本框 136"/>
            <p:cNvSpPr txBox="1"/>
            <p:nvPr/>
          </p:nvSpPr>
          <p:spPr>
            <a:xfrm>
              <a:off x="2751043" y="1191968"/>
              <a:ext cx="1866283" cy="1272437"/>
            </a:xfrm>
            <a:prstGeom prst="rect">
              <a:avLst/>
            </a:prstGeom>
            <a:noFill/>
          </p:spPr>
          <p:txBody>
            <a:bodyPr wrap="square" rtlCol="0">
              <a:spAutoFit/>
            </a:bodyPr>
            <a:lstStyle/>
            <a:p>
              <a:pPr algn="ct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5" name="圆角矩形 14"/>
          <p:cNvSpPr/>
          <p:nvPr/>
        </p:nvSpPr>
        <p:spPr>
          <a:xfrm>
            <a:off x="1549506" y="1491916"/>
            <a:ext cx="710978" cy="589704"/>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01</a:t>
            </a:r>
            <a:endParaRPr lang="zh-CN" altLang="en-US" sz="2800" dirty="0">
              <a:latin typeface="Impact" panose="020B0806030902050204" pitchFamily="34" charset="0"/>
            </a:endParaRPr>
          </a:p>
        </p:txBody>
      </p:sp>
      <p:sp>
        <p:nvSpPr>
          <p:cNvPr id="41" name="圆角矩形 40" descr="Làm  Quen Với Hàm(Method)">
            <a:extLst>
              <a:ext uri="{C183D7F6-B498-43B3-948B-1728B52AA6E4}">
                <adec:decorative xmlns:adec="http://schemas.microsoft.com/office/drawing/2017/decorative" xmlns="" val="0"/>
              </a:ext>
            </a:extLst>
          </p:cNvPr>
          <p:cNvSpPr/>
          <p:nvPr/>
        </p:nvSpPr>
        <p:spPr>
          <a:xfrm>
            <a:off x="2617424" y="1491916"/>
            <a:ext cx="6423675" cy="592658"/>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Giới Thiệu Database</a:t>
            </a:r>
            <a:endParaRPr lang="zh-CN" altLang="en-US"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57" name="组合 56"/>
          <p:cNvGrpSpPr/>
          <p:nvPr/>
        </p:nvGrpSpPr>
        <p:grpSpPr>
          <a:xfrm>
            <a:off x="2206230" y="1491916"/>
            <a:ext cx="404758" cy="2109755"/>
            <a:chOff x="3971019" y="796001"/>
            <a:chExt cx="660256" cy="5338506"/>
          </a:xfrm>
        </p:grpSpPr>
        <p:sp>
          <p:nvSpPr>
            <p:cNvPr id="5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60" name="图片 5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5400000">
              <a:off x="1404452" y="3362569"/>
              <a:ext cx="5338505" cy="205371"/>
            </a:xfrm>
            <a:prstGeom prst="rect">
              <a:avLst/>
            </a:prstGeom>
          </p:spPr>
        </p:pic>
      </p:grpSp>
      <p:sp>
        <p:nvSpPr>
          <p:cNvPr id="75" name="圆角矩形 34">
            <a:extLst>
              <a:ext uri="{FF2B5EF4-FFF2-40B4-BE49-F238E27FC236}">
                <a16:creationId xmlns:a16="http://schemas.microsoft.com/office/drawing/2014/main" id="{4A98B195-D5E7-4238-B9B0-9E6698C21C3A}"/>
              </a:ext>
            </a:extLst>
          </p:cNvPr>
          <p:cNvSpPr/>
          <p:nvPr/>
        </p:nvSpPr>
        <p:spPr>
          <a:xfrm>
            <a:off x="1553069" y="2172659"/>
            <a:ext cx="722927" cy="640782"/>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02</a:t>
            </a:r>
            <a:endParaRPr lang="zh-CN" altLang="en-US" sz="2800" dirty="0">
              <a:latin typeface="Impact" panose="020B0806030902050204" pitchFamily="34" charset="0"/>
            </a:endParaRPr>
          </a:p>
        </p:txBody>
      </p:sp>
      <p:grpSp>
        <p:nvGrpSpPr>
          <p:cNvPr id="68" name="组合 51">
            <a:extLst>
              <a:ext uri="{FF2B5EF4-FFF2-40B4-BE49-F238E27FC236}">
                <a16:creationId xmlns:a16="http://schemas.microsoft.com/office/drawing/2014/main" id="{8541760D-945C-4378-82F6-7A5400A5AB52}"/>
              </a:ext>
            </a:extLst>
          </p:cNvPr>
          <p:cNvGrpSpPr/>
          <p:nvPr/>
        </p:nvGrpSpPr>
        <p:grpSpPr>
          <a:xfrm>
            <a:off x="2605459" y="2172659"/>
            <a:ext cx="6435920" cy="651508"/>
            <a:chOff x="4555084" y="4807549"/>
            <a:chExt cx="4361682" cy="974162"/>
          </a:xfrm>
        </p:grpSpPr>
        <p:pic>
          <p:nvPicPr>
            <p:cNvPr id="69"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72"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1">
                      <a:lumMod val="50000"/>
                    </a:schemeClr>
                  </a:solidFill>
                  <a:latin typeface="Times New Roman" panose="02020603050405020304" pitchFamily="18" charset="0"/>
                  <a:cs typeface="Times New Roman" panose="02020603050405020304" pitchFamily="18" charset="0"/>
                </a:rPr>
                <a:t>Cài Đặt Hệ Quản Trị CSDL MySQL</a:t>
              </a:r>
              <a:endParaRPr lang="zh-CN" alt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grpSp>
      <p:grpSp>
        <p:nvGrpSpPr>
          <p:cNvPr id="36" name="组合 23"/>
          <p:cNvGrpSpPr/>
          <p:nvPr/>
        </p:nvGrpSpPr>
        <p:grpSpPr>
          <a:xfrm>
            <a:off x="1535879" y="2904480"/>
            <a:ext cx="724605" cy="697191"/>
            <a:chOff x="2857499" y="1149477"/>
            <a:chExt cx="1089578" cy="958123"/>
          </a:xfrm>
        </p:grpSpPr>
        <p:sp>
          <p:nvSpPr>
            <p:cNvPr id="40"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015"/>
            </a:p>
          </p:txBody>
        </p:sp>
        <p:sp>
          <p:nvSpPr>
            <p:cNvPr id="42"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03</a:t>
              </a:r>
              <a:endParaRPr lang="zh-CN" altLang="en-US" sz="2800" dirty="0">
                <a:latin typeface="Impact" panose="020B0806030902050204" pitchFamily="34" charset="0"/>
              </a:endParaRPr>
            </a:p>
          </p:txBody>
        </p:sp>
      </p:grpSp>
      <p:grpSp>
        <p:nvGrpSpPr>
          <p:cNvPr id="30" name="组合 46"/>
          <p:cNvGrpSpPr/>
          <p:nvPr/>
        </p:nvGrpSpPr>
        <p:grpSpPr>
          <a:xfrm>
            <a:off x="2543092" y="2911573"/>
            <a:ext cx="6498006" cy="759930"/>
            <a:chOff x="4508256" y="2181457"/>
            <a:chExt cx="4441125" cy="1268084"/>
          </a:xfrm>
        </p:grpSpPr>
        <p:pic>
          <p:nvPicPr>
            <p:cNvPr id="32" name="图片 47"/>
            <p:cNvPicPr>
              <a:picLocks noChangeAspect="1"/>
            </p:cNvPicPr>
            <p:nvPr/>
          </p:nvPicPr>
          <p:blipFill rotWithShape="1">
            <a:blip r:embed="rId3"/>
            <a:srcRect t="76775"/>
            <a:stretch>
              <a:fillRect/>
            </a:stretch>
          </p:blipFill>
          <p:spPr>
            <a:xfrm>
              <a:off x="4508256" y="3248234"/>
              <a:ext cx="3646270" cy="201307"/>
            </a:xfrm>
            <a:prstGeom prst="rect">
              <a:avLst/>
            </a:prstGeom>
          </p:spPr>
        </p:pic>
        <p:sp>
          <p:nvSpPr>
            <p:cNvPr id="35" name="圆角矩形 50"/>
            <p:cNvSpPr/>
            <p:nvPr/>
          </p:nvSpPr>
          <p:spPr>
            <a:xfrm>
              <a:off x="4560357" y="2181457"/>
              <a:ext cx="4389024" cy="106677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Thao Tác C</a:t>
              </a:r>
              <a:r>
                <a:rPr lang="vi-VN"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Bản Với CSDL</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 fill="hold"/>
                                        <p:tgtEl>
                                          <p:spTgt spid="4"/>
                                        </p:tgtEl>
                                        <p:attrNameLst>
                                          <p:attrName>ppt_w</p:attrName>
                                        </p:attrNameLst>
                                      </p:cBhvr>
                                      <p:tavLst>
                                        <p:tav tm="0">
                                          <p:val>
                                            <p:fltVal val="0"/>
                                          </p:val>
                                        </p:tav>
                                        <p:tav tm="100000">
                                          <p:val>
                                            <p:strVal val="#ppt_w"/>
                                          </p:val>
                                        </p:tav>
                                      </p:tavLst>
                                    </p:anim>
                                    <p:anim calcmode="lin" valueType="num">
                                      <p:cBhvr>
                                        <p:cTn id="8" dur="100" fill="hold"/>
                                        <p:tgtEl>
                                          <p:spTgt spid="4"/>
                                        </p:tgtEl>
                                        <p:attrNameLst>
                                          <p:attrName>ppt_h</p:attrName>
                                        </p:attrNameLst>
                                      </p:cBhvr>
                                      <p:tavLst>
                                        <p:tav tm="0">
                                          <p:val>
                                            <p:fltVal val="0"/>
                                          </p:val>
                                        </p:tav>
                                        <p:tav tm="100000">
                                          <p:val>
                                            <p:strVal val="#ppt_h"/>
                                          </p:val>
                                        </p:tav>
                                      </p:tavLst>
                                    </p:anim>
                                    <p:animEffect transition="in" filter="fade">
                                      <p:cBhvr>
                                        <p:cTn id="9" dur="100"/>
                                        <p:tgtEl>
                                          <p:spTgt spid="4"/>
                                        </p:tgtEl>
                                      </p:cBhvr>
                                    </p:animEffect>
                                  </p:childTnLst>
                                </p:cTn>
                              </p:par>
                              <p:par>
                                <p:cTn id="10" presetID="6" presetClass="emph" presetSubtype="0" fill="hold" nodeType="withEffect">
                                  <p:stCondLst>
                                    <p:cond delay="100"/>
                                  </p:stCondLst>
                                  <p:childTnLst>
                                    <p:animScale>
                                      <p:cBhvr>
                                        <p:cTn id="11" dur="100" fill="hold"/>
                                        <p:tgtEl>
                                          <p:spTgt spid="4"/>
                                        </p:tgtEl>
                                      </p:cBhvr>
                                      <p:by x="110000" y="110000"/>
                                    </p:animScale>
                                  </p:childTnLst>
                                </p:cTn>
                              </p:par>
                              <p:par>
                                <p:cTn id="12" presetID="6" presetClass="emph" presetSubtype="0" fill="hold" nodeType="withEffect">
                                  <p:stCondLst>
                                    <p:cond delay="200"/>
                                  </p:stCondLst>
                                  <p:childTnLst>
                                    <p:animScale>
                                      <p:cBhvr>
                                        <p:cTn id="13" dur="200" fill="hold"/>
                                        <p:tgtEl>
                                          <p:spTgt spid="4"/>
                                        </p:tgtEl>
                                      </p:cBhvr>
                                      <p:by x="90000" y="90000"/>
                                    </p:animScale>
                                  </p:childTnLst>
                                </p:cTn>
                              </p:par>
                              <p:par>
                                <p:cTn id="14" presetID="6" presetClass="emph" presetSubtype="0" fill="hold" nodeType="withEffect">
                                  <p:stCondLst>
                                    <p:cond delay="400"/>
                                  </p:stCondLst>
                                  <p:childTnLst>
                                    <p:animScale>
                                      <p:cBhvr>
                                        <p:cTn id="15" dur="100" fill="hold"/>
                                        <p:tgtEl>
                                          <p:spTgt spid="4"/>
                                        </p:tgtEl>
                                      </p:cBhvr>
                                      <p:by x="105000" y="105000"/>
                                    </p:animScale>
                                  </p:childTnLst>
                                </p:cTn>
                              </p:par>
                              <p:par>
                                <p:cTn id="16" presetID="6" presetClass="emph" presetSubtype="0" fill="hold" nodeType="withEffect">
                                  <p:stCondLst>
                                    <p:cond delay="500"/>
                                  </p:stCondLst>
                                  <p:childTnLst>
                                    <p:animScale>
                                      <p:cBhvr>
                                        <p:cTn id="17" dur="200" fill="hold"/>
                                        <p:tgtEl>
                                          <p:spTgt spid="4"/>
                                        </p:tgtEl>
                                      </p:cBhvr>
                                      <p:by x="95000" y="95000"/>
                                    </p:animScale>
                                  </p:childTnLst>
                                </p:cTn>
                              </p:par>
                            </p:childTnLst>
                          </p:cTn>
                        </p:par>
                        <p:par>
                          <p:cTn id="18" fill="hold">
                            <p:stCondLst>
                              <p:cond delay="500"/>
                            </p:stCondLst>
                            <p:childTnLst>
                              <p:par>
                                <p:cTn id="19" presetID="16" presetClass="entr" presetSubtype="42"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arn(outHorizontal)">
                                      <p:cBhvr>
                                        <p:cTn id="2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0" y="0"/>
            <a:ext cx="9144000" cy="756271"/>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Thao Tác C</a:t>
              </a:r>
              <a:r>
                <a:rPr lang="vi-VN"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Bản Với CSDL</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5" name="组合 5"/>
          <p:cNvGrpSpPr/>
          <p:nvPr/>
        </p:nvGrpSpPr>
        <p:grpSpPr>
          <a:xfrm>
            <a:off x="128387" y="-52533"/>
            <a:ext cx="1164148" cy="1186939"/>
            <a:chOff x="3222821" y="1148080"/>
            <a:chExt cx="1484215" cy="1750177"/>
          </a:xfrm>
        </p:grpSpPr>
        <p:grpSp>
          <p:nvGrpSpPr>
            <p:cNvPr id="37" name="组合 9"/>
            <p:cNvGrpSpPr/>
            <p:nvPr/>
          </p:nvGrpSpPr>
          <p:grpSpPr>
            <a:xfrm>
              <a:off x="3420363" y="1295115"/>
              <a:ext cx="1286673" cy="1603142"/>
              <a:chOff x="7380501" y="2927402"/>
              <a:chExt cx="2311887" cy="2880512"/>
            </a:xfrm>
          </p:grpSpPr>
          <p:sp>
            <p:nvSpPr>
              <p:cNvPr id="3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a:solidFill>
                    <a:srgbClr val="E87071"/>
                  </a:solidFill>
                  <a:latin typeface="Impact" panose="020B0806030902050204" pitchFamily="34" charset="0"/>
                </a:rPr>
                <a:t>03</a:t>
              </a:r>
              <a:endParaRPr lang="zh-CN" altLang="en-US" sz="2500" dirty="0">
                <a:solidFill>
                  <a:srgbClr val="E87071"/>
                </a:solidFill>
                <a:latin typeface="Impact" panose="020B0806030902050204" pitchFamily="34" charset="0"/>
              </a:endParaRPr>
            </a:p>
          </p:txBody>
        </p:sp>
      </p:grpSp>
      <p:pic>
        <p:nvPicPr>
          <p:cNvPr id="4" name="Picture 3">
            <a:extLst>
              <a:ext uri="{FF2B5EF4-FFF2-40B4-BE49-F238E27FC236}">
                <a16:creationId xmlns:a16="http://schemas.microsoft.com/office/drawing/2014/main" id="{5A733895-C9AB-4509-9809-6AEDA2093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96" y="851489"/>
            <a:ext cx="9095208" cy="4051292"/>
          </a:xfrm>
          <a:prstGeom prst="rect">
            <a:avLst/>
          </a:prstGeom>
        </p:spPr>
      </p:pic>
    </p:spTree>
    <p:extLst>
      <p:ext uri="{BB962C8B-B14F-4D97-AF65-F5344CB8AC3E}">
        <p14:creationId xmlns:p14="http://schemas.microsoft.com/office/powerpoint/2010/main" val="41317555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0" y="0"/>
            <a:ext cx="9144000" cy="756271"/>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Thao Tác C</a:t>
              </a:r>
              <a:r>
                <a:rPr lang="vi-VN"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Bản Với CSDL</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5" name="组合 5"/>
          <p:cNvGrpSpPr/>
          <p:nvPr/>
        </p:nvGrpSpPr>
        <p:grpSpPr>
          <a:xfrm>
            <a:off x="128387" y="-52533"/>
            <a:ext cx="1164148" cy="1186939"/>
            <a:chOff x="3222821" y="1148080"/>
            <a:chExt cx="1484215" cy="1750177"/>
          </a:xfrm>
        </p:grpSpPr>
        <p:grpSp>
          <p:nvGrpSpPr>
            <p:cNvPr id="37" name="组合 9"/>
            <p:cNvGrpSpPr/>
            <p:nvPr/>
          </p:nvGrpSpPr>
          <p:grpSpPr>
            <a:xfrm>
              <a:off x="3420363" y="1295115"/>
              <a:ext cx="1286673" cy="1603142"/>
              <a:chOff x="7380501" y="2927402"/>
              <a:chExt cx="2311887" cy="2880512"/>
            </a:xfrm>
          </p:grpSpPr>
          <p:sp>
            <p:nvSpPr>
              <p:cNvPr id="3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a:solidFill>
                    <a:srgbClr val="E87071"/>
                  </a:solidFill>
                  <a:latin typeface="Impact" panose="020B0806030902050204" pitchFamily="34" charset="0"/>
                </a:rPr>
                <a:t>03</a:t>
              </a:r>
              <a:endParaRPr lang="zh-CN" altLang="en-US" sz="2500" dirty="0">
                <a:solidFill>
                  <a:srgbClr val="E87071"/>
                </a:solidFill>
                <a:latin typeface="Impact" panose="020B0806030902050204" pitchFamily="34" charset="0"/>
              </a:endParaRPr>
            </a:p>
          </p:txBody>
        </p:sp>
      </p:grpSp>
      <p:sp>
        <p:nvSpPr>
          <p:cNvPr id="2" name="TextBox 1">
            <a:extLst>
              <a:ext uri="{FF2B5EF4-FFF2-40B4-BE49-F238E27FC236}">
                <a16:creationId xmlns:a16="http://schemas.microsoft.com/office/drawing/2014/main" id="{6FF538A3-10A0-41D2-A678-595B7AFECA3C}"/>
              </a:ext>
            </a:extLst>
          </p:cNvPr>
          <p:cNvSpPr txBox="1"/>
          <p:nvPr/>
        </p:nvSpPr>
        <p:spPr>
          <a:xfrm>
            <a:off x="-34126" y="749114"/>
            <a:ext cx="9086142" cy="523220"/>
          </a:xfrm>
          <a:prstGeom prst="rect">
            <a:avLst/>
          </a:prstGeom>
          <a:noFill/>
        </p:spPr>
        <p:txBody>
          <a:bodyPr wrap="none" rtlCol="0">
            <a:spAutoFit/>
          </a:bodyPr>
          <a:lstStyle/>
          <a:p>
            <a:r>
              <a:rPr lang="en-US" sz="2800" b="1">
                <a:latin typeface="Times New Roman" panose="02020603050405020304" pitchFamily="18" charset="0"/>
                <a:cs typeface="Times New Roman" panose="02020603050405020304" pitchFamily="18" charset="0"/>
              </a:rPr>
              <a:t>Sử dụng tool(Hệ quản trị CSLD) để tạo database/Schema:</a:t>
            </a:r>
          </a:p>
        </p:txBody>
      </p:sp>
      <p:pic>
        <p:nvPicPr>
          <p:cNvPr id="5" name="Picture 4">
            <a:extLst>
              <a:ext uri="{FF2B5EF4-FFF2-40B4-BE49-F238E27FC236}">
                <a16:creationId xmlns:a16="http://schemas.microsoft.com/office/drawing/2014/main" id="{9E243835-9ACE-4DA7-848C-1EA2FC8E6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125" y="1420415"/>
            <a:ext cx="8116003" cy="3708382"/>
          </a:xfrm>
          <a:prstGeom prst="rect">
            <a:avLst/>
          </a:prstGeom>
        </p:spPr>
      </p:pic>
      <p:cxnSp>
        <p:nvCxnSpPr>
          <p:cNvPr id="9" name="Straight Arrow Connector 8">
            <a:extLst>
              <a:ext uri="{FF2B5EF4-FFF2-40B4-BE49-F238E27FC236}">
                <a16:creationId xmlns:a16="http://schemas.microsoft.com/office/drawing/2014/main" id="{BEE2A7A5-5869-4717-868D-A3D529EE88B4}"/>
              </a:ext>
            </a:extLst>
          </p:cNvPr>
          <p:cNvCxnSpPr>
            <a:cxnSpLocks/>
          </p:cNvCxnSpPr>
          <p:nvPr/>
        </p:nvCxnSpPr>
        <p:spPr>
          <a:xfrm flipH="1" flipV="1">
            <a:off x="2454442" y="2475068"/>
            <a:ext cx="2006377" cy="1161907"/>
          </a:xfrm>
          <a:prstGeom prst="straightConnector1">
            <a:avLst/>
          </a:prstGeom>
          <a:ln>
            <a:solidFill>
              <a:schemeClr val="tx2">
                <a:lumMod val="50000"/>
              </a:schemeClr>
            </a:solidFill>
            <a:tailEnd type="triangle"/>
          </a:ln>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B262B1E8-DFF1-466D-B7AA-A10574663F5E}"/>
              </a:ext>
            </a:extLst>
          </p:cNvPr>
          <p:cNvSpPr/>
          <p:nvPr/>
        </p:nvSpPr>
        <p:spPr>
          <a:xfrm>
            <a:off x="3965805" y="2825703"/>
            <a:ext cx="4573178" cy="1485040"/>
          </a:xfrm>
          <a:prstGeom prst="roundRect">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Bấm vào biểu t</a:t>
            </a:r>
            <a:r>
              <a:rPr lang="vi-V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ợng database để tạo mới Database/Schema</a:t>
            </a:r>
          </a:p>
        </p:txBody>
      </p:sp>
    </p:spTree>
    <p:extLst>
      <p:ext uri="{BB962C8B-B14F-4D97-AF65-F5344CB8AC3E}">
        <p14:creationId xmlns:p14="http://schemas.microsoft.com/office/powerpoint/2010/main" val="9519734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0" y="0"/>
            <a:ext cx="9144000" cy="756271"/>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Thao Tác C</a:t>
              </a:r>
              <a:r>
                <a:rPr lang="vi-VN"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Bản Với CSDL</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5" name="组合 5"/>
          <p:cNvGrpSpPr/>
          <p:nvPr/>
        </p:nvGrpSpPr>
        <p:grpSpPr>
          <a:xfrm>
            <a:off x="128387" y="-52533"/>
            <a:ext cx="1164148" cy="1186939"/>
            <a:chOff x="3222821" y="1148080"/>
            <a:chExt cx="1484215" cy="1750177"/>
          </a:xfrm>
        </p:grpSpPr>
        <p:grpSp>
          <p:nvGrpSpPr>
            <p:cNvPr id="37" name="组合 9"/>
            <p:cNvGrpSpPr/>
            <p:nvPr/>
          </p:nvGrpSpPr>
          <p:grpSpPr>
            <a:xfrm>
              <a:off x="3420363" y="1295115"/>
              <a:ext cx="1286673" cy="1603142"/>
              <a:chOff x="7380501" y="2927402"/>
              <a:chExt cx="2311887" cy="2880512"/>
            </a:xfrm>
          </p:grpSpPr>
          <p:sp>
            <p:nvSpPr>
              <p:cNvPr id="3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a:solidFill>
                    <a:srgbClr val="E87071"/>
                  </a:solidFill>
                  <a:latin typeface="Impact" panose="020B0806030902050204" pitchFamily="34" charset="0"/>
                </a:rPr>
                <a:t>03</a:t>
              </a:r>
              <a:endParaRPr lang="zh-CN" altLang="en-US" sz="2500" dirty="0">
                <a:solidFill>
                  <a:srgbClr val="E87071"/>
                </a:solidFill>
                <a:latin typeface="Impact" panose="020B0806030902050204" pitchFamily="34" charset="0"/>
              </a:endParaRPr>
            </a:p>
          </p:txBody>
        </p:sp>
      </p:grpSp>
      <p:sp>
        <p:nvSpPr>
          <p:cNvPr id="2" name="TextBox 1">
            <a:extLst>
              <a:ext uri="{FF2B5EF4-FFF2-40B4-BE49-F238E27FC236}">
                <a16:creationId xmlns:a16="http://schemas.microsoft.com/office/drawing/2014/main" id="{6FF538A3-10A0-41D2-A678-595B7AFECA3C}"/>
              </a:ext>
            </a:extLst>
          </p:cNvPr>
          <p:cNvSpPr txBox="1"/>
          <p:nvPr/>
        </p:nvSpPr>
        <p:spPr>
          <a:xfrm>
            <a:off x="-89128" y="673924"/>
            <a:ext cx="8129148" cy="477054"/>
          </a:xfrm>
          <a:prstGeom prst="rect">
            <a:avLst/>
          </a:prstGeom>
          <a:noFill/>
        </p:spPr>
        <p:txBody>
          <a:bodyPr wrap="none" rtlCol="0">
            <a:spAutoFit/>
          </a:bodyPr>
          <a:lstStyle/>
          <a:p>
            <a:r>
              <a:rPr lang="en-US" sz="2500" b="1">
                <a:latin typeface="Times New Roman" panose="02020603050405020304" pitchFamily="18" charset="0"/>
                <a:cs typeface="Times New Roman" panose="02020603050405020304" pitchFamily="18" charset="0"/>
              </a:rPr>
              <a:t>Sử dụng tool(Hệ quản trị CSLD) để tạo database/Schema:</a:t>
            </a:r>
          </a:p>
        </p:txBody>
      </p:sp>
      <p:pic>
        <p:nvPicPr>
          <p:cNvPr id="36" name="Picture 35">
            <a:extLst>
              <a:ext uri="{FF2B5EF4-FFF2-40B4-BE49-F238E27FC236}">
                <a16:creationId xmlns:a16="http://schemas.microsoft.com/office/drawing/2014/main" id="{C3D7AB9C-8758-4F5F-88EF-8A32B1F35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38046"/>
            <a:ext cx="9144000" cy="3996507"/>
          </a:xfrm>
          <a:prstGeom prst="rect">
            <a:avLst/>
          </a:prstGeom>
        </p:spPr>
      </p:pic>
      <p:sp>
        <p:nvSpPr>
          <p:cNvPr id="33" name="Rectangle 32">
            <a:extLst>
              <a:ext uri="{FF2B5EF4-FFF2-40B4-BE49-F238E27FC236}">
                <a16:creationId xmlns:a16="http://schemas.microsoft.com/office/drawing/2014/main" id="{FE33113F-580C-4B49-A92F-CD07BD05C9F3}"/>
              </a:ext>
            </a:extLst>
          </p:cNvPr>
          <p:cNvSpPr/>
          <p:nvPr/>
        </p:nvSpPr>
        <p:spPr>
          <a:xfrm>
            <a:off x="4059958" y="2371277"/>
            <a:ext cx="3271759" cy="595054"/>
          </a:xfrm>
          <a:prstGeom prst="rect">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2.Chọn collation cho DB kiểu UTF8bm4-general-ci</a:t>
            </a:r>
          </a:p>
        </p:txBody>
      </p:sp>
      <p:cxnSp>
        <p:nvCxnSpPr>
          <p:cNvPr id="34" name="Straight Arrow Connector 33">
            <a:extLst>
              <a:ext uri="{FF2B5EF4-FFF2-40B4-BE49-F238E27FC236}">
                <a16:creationId xmlns:a16="http://schemas.microsoft.com/office/drawing/2014/main" id="{0B8741F0-B41F-4F52-95AC-CAE97ECB6E30}"/>
              </a:ext>
            </a:extLst>
          </p:cNvPr>
          <p:cNvCxnSpPr>
            <a:cxnSpLocks/>
            <a:stCxn id="33" idx="1"/>
          </p:cNvCxnSpPr>
          <p:nvPr/>
        </p:nvCxnSpPr>
        <p:spPr>
          <a:xfrm flipH="1" flipV="1">
            <a:off x="3018208" y="2181358"/>
            <a:ext cx="1041750" cy="487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B44D980-7B35-4CEE-8AB4-27DB2E6B200C}"/>
              </a:ext>
            </a:extLst>
          </p:cNvPr>
          <p:cNvSpPr/>
          <p:nvPr/>
        </p:nvSpPr>
        <p:spPr>
          <a:xfrm>
            <a:off x="4059958" y="1361451"/>
            <a:ext cx="2228864" cy="384581"/>
          </a:xfrm>
          <a:prstGeom prst="rect">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1.Đặt tên cho DB</a:t>
            </a:r>
          </a:p>
        </p:txBody>
      </p:sp>
      <p:cxnSp>
        <p:nvCxnSpPr>
          <p:cNvPr id="8" name="Straight Arrow Connector 7">
            <a:extLst>
              <a:ext uri="{FF2B5EF4-FFF2-40B4-BE49-F238E27FC236}">
                <a16:creationId xmlns:a16="http://schemas.microsoft.com/office/drawing/2014/main" id="{EF7B7DC2-B15A-4D2D-B861-A5F099EAF912}"/>
              </a:ext>
            </a:extLst>
          </p:cNvPr>
          <p:cNvCxnSpPr>
            <a:cxnSpLocks/>
            <a:stCxn id="6" idx="1"/>
          </p:cNvCxnSpPr>
          <p:nvPr/>
        </p:nvCxnSpPr>
        <p:spPr>
          <a:xfrm flipH="1">
            <a:off x="2420066" y="1553742"/>
            <a:ext cx="1639892" cy="2458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BE77BB2-EE58-413D-9999-15FEC07A3C0D}"/>
              </a:ext>
            </a:extLst>
          </p:cNvPr>
          <p:cNvCxnSpPr>
            <a:cxnSpLocks/>
            <a:stCxn id="26" idx="0"/>
          </p:cNvCxnSpPr>
          <p:nvPr/>
        </p:nvCxnSpPr>
        <p:spPr>
          <a:xfrm flipH="1" flipV="1">
            <a:off x="2251627" y="2162862"/>
            <a:ext cx="618350" cy="1723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05AB238E-1128-465D-B176-62B83F3256EC}"/>
              </a:ext>
            </a:extLst>
          </p:cNvPr>
          <p:cNvSpPr/>
          <p:nvPr/>
        </p:nvSpPr>
        <p:spPr>
          <a:xfrm>
            <a:off x="1234098" y="3886198"/>
            <a:ext cx="3271758" cy="546927"/>
          </a:xfrm>
          <a:prstGeom prst="rect">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3.Chọn bộ ký tự cho DB kiểu UTF8bm4</a:t>
            </a:r>
          </a:p>
        </p:txBody>
      </p:sp>
      <p:sp>
        <p:nvSpPr>
          <p:cNvPr id="50" name="Rectangle 49">
            <a:extLst>
              <a:ext uri="{FF2B5EF4-FFF2-40B4-BE49-F238E27FC236}">
                <a16:creationId xmlns:a16="http://schemas.microsoft.com/office/drawing/2014/main" id="{738362DB-2E72-4CE9-BB12-65114F1A5D41}"/>
              </a:ext>
            </a:extLst>
          </p:cNvPr>
          <p:cNvSpPr/>
          <p:nvPr/>
        </p:nvSpPr>
        <p:spPr>
          <a:xfrm>
            <a:off x="4572000" y="4743877"/>
            <a:ext cx="3183212" cy="384581"/>
          </a:xfrm>
          <a:prstGeom prst="rect">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4.Nhấn Apply xác nhận tạo</a:t>
            </a:r>
          </a:p>
        </p:txBody>
      </p:sp>
      <p:cxnSp>
        <p:nvCxnSpPr>
          <p:cNvPr id="51" name="Straight Arrow Connector 50">
            <a:extLst>
              <a:ext uri="{FF2B5EF4-FFF2-40B4-BE49-F238E27FC236}">
                <a16:creationId xmlns:a16="http://schemas.microsoft.com/office/drawing/2014/main" id="{836E5A7F-F409-4545-8921-8583AD2EF97E}"/>
              </a:ext>
            </a:extLst>
          </p:cNvPr>
          <p:cNvCxnSpPr>
            <a:cxnSpLocks/>
            <a:stCxn id="50" idx="3"/>
          </p:cNvCxnSpPr>
          <p:nvPr/>
        </p:nvCxnSpPr>
        <p:spPr>
          <a:xfrm>
            <a:off x="7755212" y="4936168"/>
            <a:ext cx="508764" cy="68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3399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0" y="0"/>
            <a:ext cx="9144000" cy="756271"/>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Thao Tác C</a:t>
              </a:r>
              <a:r>
                <a:rPr lang="vi-VN"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Bản Với CSDL</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5" name="组合 5"/>
          <p:cNvGrpSpPr/>
          <p:nvPr/>
        </p:nvGrpSpPr>
        <p:grpSpPr>
          <a:xfrm>
            <a:off x="128387" y="-52533"/>
            <a:ext cx="1164148" cy="1186939"/>
            <a:chOff x="3222821" y="1148080"/>
            <a:chExt cx="1484215" cy="1750177"/>
          </a:xfrm>
        </p:grpSpPr>
        <p:grpSp>
          <p:nvGrpSpPr>
            <p:cNvPr id="37" name="组合 9"/>
            <p:cNvGrpSpPr/>
            <p:nvPr/>
          </p:nvGrpSpPr>
          <p:grpSpPr>
            <a:xfrm>
              <a:off x="3420363" y="1295115"/>
              <a:ext cx="1286673" cy="1603142"/>
              <a:chOff x="7380501" y="2927402"/>
              <a:chExt cx="2311887" cy="2880512"/>
            </a:xfrm>
          </p:grpSpPr>
          <p:sp>
            <p:nvSpPr>
              <p:cNvPr id="3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a:solidFill>
                    <a:srgbClr val="E87071"/>
                  </a:solidFill>
                  <a:latin typeface="Impact" panose="020B0806030902050204" pitchFamily="34" charset="0"/>
                </a:rPr>
                <a:t>03</a:t>
              </a:r>
              <a:endParaRPr lang="zh-CN" altLang="en-US" sz="2500" dirty="0">
                <a:solidFill>
                  <a:srgbClr val="E87071"/>
                </a:solidFill>
                <a:latin typeface="Impact" panose="020B0806030902050204" pitchFamily="34" charset="0"/>
              </a:endParaRPr>
            </a:p>
          </p:txBody>
        </p:sp>
      </p:grpSp>
      <p:pic>
        <p:nvPicPr>
          <p:cNvPr id="4" name="Picture 3">
            <a:extLst>
              <a:ext uri="{FF2B5EF4-FFF2-40B4-BE49-F238E27FC236}">
                <a16:creationId xmlns:a16="http://schemas.microsoft.com/office/drawing/2014/main" id="{86DD5663-F442-4EF2-A754-0C3C8A21E8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101" y="757416"/>
            <a:ext cx="5833798" cy="4386084"/>
          </a:xfrm>
          <a:prstGeom prst="rect">
            <a:avLst/>
          </a:prstGeom>
        </p:spPr>
      </p:pic>
    </p:spTree>
    <p:extLst>
      <p:ext uri="{BB962C8B-B14F-4D97-AF65-F5344CB8AC3E}">
        <p14:creationId xmlns:p14="http://schemas.microsoft.com/office/powerpoint/2010/main" val="7038505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0" y="0"/>
            <a:ext cx="9144000" cy="756271"/>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Thao Tác C</a:t>
              </a:r>
              <a:r>
                <a:rPr lang="vi-VN"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Bản Với CSDL</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5" name="组合 5"/>
          <p:cNvGrpSpPr/>
          <p:nvPr/>
        </p:nvGrpSpPr>
        <p:grpSpPr>
          <a:xfrm>
            <a:off x="128387" y="-52533"/>
            <a:ext cx="1164148" cy="1186939"/>
            <a:chOff x="3222821" y="1148080"/>
            <a:chExt cx="1484215" cy="1750177"/>
          </a:xfrm>
        </p:grpSpPr>
        <p:grpSp>
          <p:nvGrpSpPr>
            <p:cNvPr id="37" name="组合 9"/>
            <p:cNvGrpSpPr/>
            <p:nvPr/>
          </p:nvGrpSpPr>
          <p:grpSpPr>
            <a:xfrm>
              <a:off x="3420363" y="1295115"/>
              <a:ext cx="1286673" cy="1603142"/>
              <a:chOff x="7380501" y="2927402"/>
              <a:chExt cx="2311887" cy="2880512"/>
            </a:xfrm>
          </p:grpSpPr>
          <p:sp>
            <p:nvSpPr>
              <p:cNvPr id="3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a:solidFill>
                    <a:srgbClr val="E87071"/>
                  </a:solidFill>
                  <a:latin typeface="Impact" panose="020B0806030902050204" pitchFamily="34" charset="0"/>
                </a:rPr>
                <a:t>03</a:t>
              </a:r>
              <a:endParaRPr lang="zh-CN" altLang="en-US" sz="2500" dirty="0">
                <a:solidFill>
                  <a:srgbClr val="E87071"/>
                </a:solidFill>
                <a:latin typeface="Impact" panose="020B0806030902050204" pitchFamily="34" charset="0"/>
              </a:endParaRPr>
            </a:p>
          </p:txBody>
        </p:sp>
      </p:grpSp>
      <p:sp>
        <p:nvSpPr>
          <p:cNvPr id="2" name="TextBox 1">
            <a:extLst>
              <a:ext uri="{FF2B5EF4-FFF2-40B4-BE49-F238E27FC236}">
                <a16:creationId xmlns:a16="http://schemas.microsoft.com/office/drawing/2014/main" id="{B42025A1-ABD0-46F3-90A9-B5B877018BBA}"/>
              </a:ext>
            </a:extLst>
          </p:cNvPr>
          <p:cNvSpPr txBox="1"/>
          <p:nvPr/>
        </p:nvSpPr>
        <p:spPr>
          <a:xfrm>
            <a:off x="0" y="711944"/>
            <a:ext cx="4502771" cy="477054"/>
          </a:xfrm>
          <a:prstGeom prst="rect">
            <a:avLst/>
          </a:prstGeom>
          <a:noFill/>
        </p:spPr>
        <p:txBody>
          <a:bodyPr wrap="none" rtlCol="0">
            <a:spAutoFit/>
          </a:bodyPr>
          <a:lstStyle/>
          <a:p>
            <a:r>
              <a:rPr lang="en-US" sz="2500" b="1">
                <a:latin typeface="Times New Roman" panose="02020603050405020304" pitchFamily="18" charset="0"/>
                <a:cs typeface="Times New Roman" panose="02020603050405020304" pitchFamily="18" charset="0"/>
              </a:rPr>
              <a:t>Tạo bảng với tool Workbrench:</a:t>
            </a:r>
          </a:p>
        </p:txBody>
      </p:sp>
      <p:pic>
        <p:nvPicPr>
          <p:cNvPr id="8" name="Picture 7">
            <a:extLst>
              <a:ext uri="{FF2B5EF4-FFF2-40B4-BE49-F238E27FC236}">
                <a16:creationId xmlns:a16="http://schemas.microsoft.com/office/drawing/2014/main" id="{7395B357-8F70-4426-9C35-C27BCFD79F84}"/>
              </a:ext>
            </a:extLst>
          </p:cNvPr>
          <p:cNvPicPr>
            <a:picLocks noChangeAspect="1"/>
          </p:cNvPicPr>
          <p:nvPr/>
        </p:nvPicPr>
        <p:blipFill rotWithShape="1">
          <a:blip r:embed="rId3">
            <a:extLst>
              <a:ext uri="{28A0092B-C50C-407E-A947-70E740481C1C}">
                <a14:useLocalDpi xmlns:a14="http://schemas.microsoft.com/office/drawing/2010/main" val="0"/>
              </a:ext>
            </a:extLst>
          </a:blip>
          <a:srcRect r="64823" b="58166"/>
          <a:stretch/>
        </p:blipFill>
        <p:spPr>
          <a:xfrm>
            <a:off x="1708484" y="1229641"/>
            <a:ext cx="5727032" cy="3831126"/>
          </a:xfrm>
          <a:prstGeom prst="rect">
            <a:avLst/>
          </a:prstGeom>
        </p:spPr>
      </p:pic>
    </p:spTree>
    <p:extLst>
      <p:ext uri="{BB962C8B-B14F-4D97-AF65-F5344CB8AC3E}">
        <p14:creationId xmlns:p14="http://schemas.microsoft.com/office/powerpoint/2010/main" val="6939646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0" y="0"/>
            <a:ext cx="9144000" cy="756271"/>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Thao Tác C</a:t>
              </a:r>
              <a:r>
                <a:rPr lang="vi-VN"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Bản Với CSDL</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5" name="组合 5"/>
          <p:cNvGrpSpPr/>
          <p:nvPr/>
        </p:nvGrpSpPr>
        <p:grpSpPr>
          <a:xfrm>
            <a:off x="128387" y="-52533"/>
            <a:ext cx="1164148" cy="1186939"/>
            <a:chOff x="3222821" y="1148080"/>
            <a:chExt cx="1484215" cy="1750177"/>
          </a:xfrm>
        </p:grpSpPr>
        <p:grpSp>
          <p:nvGrpSpPr>
            <p:cNvPr id="37" name="组合 9"/>
            <p:cNvGrpSpPr/>
            <p:nvPr/>
          </p:nvGrpSpPr>
          <p:grpSpPr>
            <a:xfrm>
              <a:off x="3420363" y="1295115"/>
              <a:ext cx="1286673" cy="1603142"/>
              <a:chOff x="7380501" y="2927402"/>
              <a:chExt cx="2311887" cy="2880512"/>
            </a:xfrm>
          </p:grpSpPr>
          <p:sp>
            <p:nvSpPr>
              <p:cNvPr id="3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a:solidFill>
                    <a:srgbClr val="E87071"/>
                  </a:solidFill>
                  <a:latin typeface="Impact" panose="020B0806030902050204" pitchFamily="34" charset="0"/>
                </a:rPr>
                <a:t>03</a:t>
              </a:r>
              <a:endParaRPr lang="zh-CN" altLang="en-US" sz="2500" dirty="0">
                <a:solidFill>
                  <a:srgbClr val="E87071"/>
                </a:solidFill>
                <a:latin typeface="Impact" panose="020B0806030902050204" pitchFamily="34" charset="0"/>
              </a:endParaRPr>
            </a:p>
          </p:txBody>
        </p:sp>
      </p:grpSp>
      <p:sp>
        <p:nvSpPr>
          <p:cNvPr id="2" name="TextBox 1">
            <a:extLst>
              <a:ext uri="{FF2B5EF4-FFF2-40B4-BE49-F238E27FC236}">
                <a16:creationId xmlns:a16="http://schemas.microsoft.com/office/drawing/2014/main" id="{B42025A1-ABD0-46F3-90A9-B5B877018BBA}"/>
              </a:ext>
            </a:extLst>
          </p:cNvPr>
          <p:cNvSpPr txBox="1"/>
          <p:nvPr/>
        </p:nvSpPr>
        <p:spPr>
          <a:xfrm>
            <a:off x="0" y="711944"/>
            <a:ext cx="4502771" cy="477054"/>
          </a:xfrm>
          <a:prstGeom prst="rect">
            <a:avLst/>
          </a:prstGeom>
          <a:noFill/>
        </p:spPr>
        <p:txBody>
          <a:bodyPr wrap="none" rtlCol="0">
            <a:spAutoFit/>
          </a:bodyPr>
          <a:lstStyle/>
          <a:p>
            <a:r>
              <a:rPr lang="en-US" sz="2500" b="1">
                <a:latin typeface="Times New Roman" panose="02020603050405020304" pitchFamily="18" charset="0"/>
                <a:cs typeface="Times New Roman" panose="02020603050405020304" pitchFamily="18" charset="0"/>
              </a:rPr>
              <a:t>Tạo bảng với tool Workbrench:</a:t>
            </a:r>
          </a:p>
        </p:txBody>
      </p:sp>
      <p:pic>
        <p:nvPicPr>
          <p:cNvPr id="4" name="Picture 3">
            <a:extLst>
              <a:ext uri="{FF2B5EF4-FFF2-40B4-BE49-F238E27FC236}">
                <a16:creationId xmlns:a16="http://schemas.microsoft.com/office/drawing/2014/main" id="{9539DF93-409B-4E0E-93DA-FD6BCB277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84422"/>
            <a:ext cx="9144000" cy="2747134"/>
          </a:xfrm>
          <a:prstGeom prst="rect">
            <a:avLst/>
          </a:prstGeom>
        </p:spPr>
      </p:pic>
    </p:spTree>
    <p:extLst>
      <p:ext uri="{BB962C8B-B14F-4D97-AF65-F5344CB8AC3E}">
        <p14:creationId xmlns:p14="http://schemas.microsoft.com/office/powerpoint/2010/main" val="217741160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ỏi - đáp: Lộ trình du học với ngân sách thấ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81" y="282407"/>
            <a:ext cx="7515616" cy="447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1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1960" y="1074420"/>
            <a:ext cx="8366760" cy="1089660"/>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TextBox 25"/>
          <p:cNvSpPr txBox="1"/>
          <p:nvPr/>
        </p:nvSpPr>
        <p:spPr>
          <a:xfrm>
            <a:off x="1403620" y="1327029"/>
            <a:ext cx="7260507" cy="630942"/>
          </a:xfrm>
          <a:prstGeom prst="rect">
            <a:avLst/>
          </a:prstGeom>
          <a:noFill/>
        </p:spPr>
        <p:txBody>
          <a:bodyPr wrap="square" rtlCol="0">
            <a:spAutoFit/>
          </a:bodyPr>
          <a:lstStyle/>
          <a:p>
            <a:pPr algn="ctr"/>
            <a:r>
              <a:rPr lang="en-US" altLang="zh-CN" sz="3500" b="1">
                <a:solidFill>
                  <a:schemeClr val="tx1">
                    <a:lumMod val="65000"/>
                    <a:lumOff val="35000"/>
                  </a:schemeClr>
                </a:solidFill>
                <a:latin typeface="Times New Roman" panose="02020603050405020304" pitchFamily="18" charset="0"/>
                <a:ea typeface="Microsoft YaHei" panose="020B0503020204020204" pitchFamily="34" charset="-122"/>
                <a:cs typeface="Times New Roman" panose="02020603050405020304" pitchFamily="18" charset="0"/>
              </a:rPr>
              <a:t>THANKS FOR WATCHING!</a:t>
            </a:r>
          </a:p>
        </p:txBody>
      </p:sp>
      <p:grpSp>
        <p:nvGrpSpPr>
          <p:cNvPr id="27" name="组合 26"/>
          <p:cNvGrpSpPr/>
          <p:nvPr/>
        </p:nvGrpSpPr>
        <p:grpSpPr>
          <a:xfrm>
            <a:off x="441960" y="1074420"/>
            <a:ext cx="1322130" cy="1089659"/>
            <a:chOff x="899592" y="2377261"/>
            <a:chExt cx="720079" cy="574619"/>
          </a:xfrm>
          <a:effectLst>
            <a:outerShdw blurRad="50800" dist="38100" dir="2700000" algn="tl" rotWithShape="0">
              <a:prstClr val="black">
                <a:alpha val="40000"/>
              </a:prstClr>
            </a:outerShdw>
          </a:effectLst>
        </p:grpSpPr>
        <p:sp>
          <p:nvSpPr>
            <p:cNvPr id="28" name="圆角矩形 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9" name="圆角矩形 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9" name="Picture 2" descr="C:\Users\Administrator\Desktop\手.png"/>
          <p:cNvPicPr>
            <a:picLocks noChangeAspect="1" noChangeArrowheads="1"/>
          </p:cNvPicPr>
          <p:nvPr/>
        </p:nvPicPr>
        <p:blipFill>
          <a:blip r:embed="rId3"/>
          <a:srcRect/>
          <a:stretch>
            <a:fillRect/>
          </a:stretch>
        </p:blipFill>
        <p:spPr bwMode="auto">
          <a:xfrm flipH="1">
            <a:off x="243840" y="1662546"/>
            <a:ext cx="3582057" cy="348095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0.01546 -0.00154 L 0.63437 0.00309 " pathEditMode="relative" rAng="0" ptsTypes="AA">
                                      <p:cBhvr>
                                        <p:cTn id="15" dur="2000" fill="hold"/>
                                        <p:tgtEl>
                                          <p:spTgt spid="27"/>
                                        </p:tgtEl>
                                        <p:attrNameLst>
                                          <p:attrName>ppt_x</p:attrName>
                                          <p:attrName>ppt_y</p:attrName>
                                        </p:attrNameLst>
                                      </p:cBhvr>
                                      <p:rCtr x="32483" y="216"/>
                                    </p:animMotion>
                                  </p:childTnLst>
                                </p:cTn>
                              </p:par>
                              <p:par>
                                <p:cTn id="16" presetID="22" presetClass="entr" presetSubtype="8" fill="hold" grpId="0" nodeType="withEffect">
                                  <p:stCondLst>
                                    <p:cond delay="25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1750"/>
                                        <p:tgtEl>
                                          <p:spTgt spid="26"/>
                                        </p:tgtEl>
                                      </p:cBhvr>
                                    </p:animEffec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63" presetClass="path" presetSubtype="0" accel="50000" decel="50000" fill="hold" nodeType="withEffect">
                                  <p:stCondLst>
                                    <p:cond delay="0"/>
                                  </p:stCondLst>
                                  <p:childTnLst>
                                    <p:animMotion origin="layout" path="M 5.55556E-7 2.46914E-7 L 0.6316 2.46914E-7 " pathEditMode="relative" rAng="0" ptsTypes="AA">
                                      <p:cBhvr>
                                        <p:cTn id="22" dur="2000" fill="hold"/>
                                        <p:tgtEl>
                                          <p:spTgt spid="39"/>
                                        </p:tgtEl>
                                        <p:attrNameLst>
                                          <p:attrName>ppt_x</p:attrName>
                                          <p:attrName>ppt_y</p:attrName>
                                        </p:attrNameLst>
                                      </p:cBhvr>
                                      <p:rCtr x="31580" y="0"/>
                                    </p:animMotion>
                                  </p:childTnLst>
                                </p:cTn>
                              </p:par>
                              <p:par>
                                <p:cTn id="23" presetID="42" presetClass="exit" presetSubtype="0" fill="hold" nodeType="withEffect">
                                  <p:stCondLst>
                                    <p:cond delay="0"/>
                                  </p:stCondLst>
                                  <p:childTnLst>
                                    <p:animEffect transition="out" filter="fade">
                                      <p:cBhvr>
                                        <p:cTn id="24" dur="1000"/>
                                        <p:tgtEl>
                                          <p:spTgt spid="39"/>
                                        </p:tgtEl>
                                      </p:cBhvr>
                                    </p:animEffect>
                                    <p:anim calcmode="lin" valueType="num">
                                      <p:cBhvr>
                                        <p:cTn id="25" dur="1000"/>
                                        <p:tgtEl>
                                          <p:spTgt spid="39"/>
                                        </p:tgtEl>
                                        <p:attrNameLst>
                                          <p:attrName>ppt_x</p:attrName>
                                        </p:attrNameLst>
                                      </p:cBhvr>
                                      <p:tavLst>
                                        <p:tav tm="0">
                                          <p:val>
                                            <p:strVal val="ppt_x"/>
                                          </p:val>
                                        </p:tav>
                                        <p:tav tm="100000">
                                          <p:val>
                                            <p:strVal val="ppt_x"/>
                                          </p:val>
                                        </p:tav>
                                      </p:tavLst>
                                    </p:anim>
                                    <p:anim calcmode="lin" valueType="num">
                                      <p:cBhvr>
                                        <p:cTn id="26" dur="1000"/>
                                        <p:tgtEl>
                                          <p:spTgt spid="39"/>
                                        </p:tgtEl>
                                        <p:attrNameLst>
                                          <p:attrName>ppt_y</p:attrName>
                                        </p:attrNameLst>
                                      </p:cBhvr>
                                      <p:tavLst>
                                        <p:tav tm="0">
                                          <p:val>
                                            <p:strVal val="ppt_y"/>
                                          </p:val>
                                        </p:tav>
                                        <p:tav tm="100000">
                                          <p:val>
                                            <p:strVal val="ppt_y+.1"/>
                                          </p:val>
                                        </p:tav>
                                      </p:tavLst>
                                    </p:anim>
                                    <p:set>
                                      <p:cBhvr>
                                        <p:cTn id="27" dur="1" fill="hold">
                                          <p:stCondLst>
                                            <p:cond delay="9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 Thiệu Database</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6280" y="-48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FE8C4207-97E7-4719-BF43-B06F2EA56215}"/>
              </a:ext>
            </a:extLst>
          </p:cNvPr>
          <p:cNvSpPr txBox="1"/>
          <p:nvPr/>
        </p:nvSpPr>
        <p:spPr>
          <a:xfrm>
            <a:off x="126281" y="781420"/>
            <a:ext cx="8952844" cy="3970318"/>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Dữ liệu là gì?:</a:t>
            </a:r>
          </a:p>
          <a:p>
            <a:pPr marL="457200" indent="-457200">
              <a:buFontTx/>
              <a:buChar char="-"/>
            </a:pPr>
            <a:r>
              <a:rPr lang="en-US" sz="2800" b="1">
                <a:latin typeface="Times New Roman" panose="02020603050405020304" pitchFamily="18" charset="0"/>
                <a:cs typeface="Times New Roman" panose="02020603050405020304" pitchFamily="18" charset="0"/>
              </a:rPr>
              <a:t>Dữ liệu </a:t>
            </a:r>
            <a:r>
              <a:rPr lang="en-US" sz="2800">
                <a:latin typeface="Times New Roman" panose="02020603050405020304" pitchFamily="18" charset="0"/>
                <a:cs typeface="Times New Roman" panose="02020603050405020304" pitchFamily="18" charset="0"/>
              </a:rPr>
              <a:t>là chuỗi bất kỳ của một hoặc nhiều ký hiệu có ý nghĩa thông qua việc giải thích một hành động cụ thể nào đó.</a:t>
            </a:r>
          </a:p>
          <a:p>
            <a:pPr marL="457200" indent="-457200">
              <a:buFontTx/>
              <a:buChar char="-"/>
            </a:pPr>
            <a:r>
              <a:rPr lang="en-US" sz="2800">
                <a:latin typeface="Times New Roman" panose="02020603050405020304" pitchFamily="18" charset="0"/>
                <a:cs typeface="Times New Roman" panose="02020603050405020304" pitchFamily="18" charset="0"/>
              </a:rPr>
              <a:t>Dữ liệu còn đ</a:t>
            </a:r>
            <a:r>
              <a:rPr lang="vi-VN" sz="2800">
                <a:latin typeface="Times New Roman" panose="02020603050405020304" pitchFamily="18" charset="0"/>
                <a:cs typeface="Times New Roman" panose="02020603050405020304" pitchFamily="18" charset="0"/>
              </a:rPr>
              <a:t>ư</a:t>
            </a:r>
            <a:r>
              <a:rPr lang="en-US" sz="2800">
                <a:latin typeface="Times New Roman" panose="02020603050405020304" pitchFamily="18" charset="0"/>
                <a:cs typeface="Times New Roman" panose="02020603050405020304" pitchFamily="18" charset="0"/>
              </a:rPr>
              <a:t>ợc coi là thông tin(information) của đối t</a:t>
            </a:r>
            <a:r>
              <a:rPr lang="vi-VN" sz="2800">
                <a:latin typeface="Times New Roman" panose="02020603050405020304" pitchFamily="18" charset="0"/>
                <a:cs typeface="Times New Roman" panose="02020603050405020304" pitchFamily="18" charset="0"/>
              </a:rPr>
              <a:t>ư</a:t>
            </a:r>
            <a:r>
              <a:rPr lang="en-US" sz="2800">
                <a:latin typeface="Times New Roman" panose="02020603050405020304" pitchFamily="18" charset="0"/>
                <a:cs typeface="Times New Roman" panose="02020603050405020304" pitchFamily="18" charset="0"/>
              </a:rPr>
              <a:t>ợng, sự vật, hiện t</a:t>
            </a:r>
            <a:r>
              <a:rPr lang="vi-VN" sz="2800">
                <a:latin typeface="Times New Roman" panose="02020603050405020304" pitchFamily="18" charset="0"/>
                <a:cs typeface="Times New Roman" panose="02020603050405020304" pitchFamily="18" charset="0"/>
              </a:rPr>
              <a:t>ư</a:t>
            </a:r>
            <a:r>
              <a:rPr lang="en-US" sz="2800">
                <a:latin typeface="Times New Roman" panose="02020603050405020304" pitchFamily="18" charset="0"/>
                <a:cs typeface="Times New Roman" panose="02020603050405020304" pitchFamily="18" charset="0"/>
              </a:rPr>
              <a:t>ợng trong cuộc sống,…</a:t>
            </a:r>
          </a:p>
          <a:p>
            <a:pPr marL="457200" indent="-457200">
              <a:buFontTx/>
              <a:buChar char="-"/>
            </a:pPr>
            <a:r>
              <a:rPr lang="en-US" sz="2800">
                <a:latin typeface="Times New Roman" panose="02020603050405020304" pitchFamily="18" charset="0"/>
                <a:cs typeface="Times New Roman" panose="02020603050405020304" pitchFamily="18" charset="0"/>
              </a:rPr>
              <a:t>VD: Thông tin của nhân viên, thông tin xe cộ, dự báo thời tiết,… đều đ</a:t>
            </a:r>
            <a:r>
              <a:rPr lang="vi-VN" sz="2800">
                <a:latin typeface="Times New Roman" panose="02020603050405020304" pitchFamily="18" charset="0"/>
                <a:cs typeface="Times New Roman" panose="02020603050405020304" pitchFamily="18" charset="0"/>
              </a:rPr>
              <a:t>ư</a:t>
            </a:r>
            <a:r>
              <a:rPr lang="en-US" sz="2800">
                <a:latin typeface="Times New Roman" panose="02020603050405020304" pitchFamily="18" charset="0"/>
                <a:cs typeface="Times New Roman" panose="02020603050405020304" pitchFamily="18" charset="0"/>
              </a:rPr>
              <a:t>ợc coi là dữ liệu hoặc thông tin</a:t>
            </a:r>
          </a:p>
          <a:p>
            <a:r>
              <a:rPr lang="en-US" sz="2800">
                <a:solidFill>
                  <a:srgbClr val="FF0000"/>
                </a:solidFill>
                <a:latin typeface="Times New Roman" panose="02020603050405020304" pitchFamily="18" charset="0"/>
                <a:cs typeface="Times New Roman" panose="02020603050405020304" pitchFamily="18" charset="0"/>
              </a:rPr>
              <a:t>=&gt; Mọi thông tin đều đ</a:t>
            </a:r>
            <a:r>
              <a:rPr lang="vi-VN" sz="2800">
                <a:solidFill>
                  <a:srgbClr val="FF0000"/>
                </a:solidFill>
                <a:latin typeface="Times New Roman" panose="02020603050405020304" pitchFamily="18" charset="0"/>
                <a:cs typeface="Times New Roman" panose="02020603050405020304" pitchFamily="18" charset="0"/>
              </a:rPr>
              <a:t>ư</a:t>
            </a:r>
            <a:r>
              <a:rPr lang="en-US" sz="2800">
                <a:solidFill>
                  <a:srgbClr val="FF0000"/>
                </a:solidFill>
                <a:latin typeface="Times New Roman" panose="02020603050405020304" pitchFamily="18" charset="0"/>
                <a:cs typeface="Times New Roman" panose="02020603050405020304" pitchFamily="18" charset="0"/>
              </a:rPr>
              <a:t>ợc coi là dữ liệu</a:t>
            </a:r>
          </a:p>
        </p:txBody>
      </p:sp>
    </p:spTree>
    <p:extLst>
      <p:ext uri="{BB962C8B-B14F-4D97-AF65-F5344CB8AC3E}">
        <p14:creationId xmlns:p14="http://schemas.microsoft.com/office/powerpoint/2010/main" val="10830645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 Thiệu Database</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6280" y="-48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3" name="TextBox 2">
            <a:extLst>
              <a:ext uri="{FF2B5EF4-FFF2-40B4-BE49-F238E27FC236}">
                <a16:creationId xmlns:a16="http://schemas.microsoft.com/office/drawing/2014/main" id="{2A3060C3-D024-4348-9163-785804412485}"/>
              </a:ext>
            </a:extLst>
          </p:cNvPr>
          <p:cNvSpPr txBox="1"/>
          <p:nvPr/>
        </p:nvSpPr>
        <p:spPr>
          <a:xfrm>
            <a:off x="27313" y="732257"/>
            <a:ext cx="9051811" cy="4247317"/>
          </a:xfrm>
          <a:prstGeom prst="rect">
            <a:avLst/>
          </a:prstGeom>
          <a:noFill/>
        </p:spPr>
        <p:txBody>
          <a:bodyPr wrap="square" rtlCol="0">
            <a:spAutoFit/>
          </a:bodyPr>
          <a:lstStyle/>
          <a:p>
            <a:r>
              <a:rPr lang="en-US" sz="2700" b="1">
                <a:latin typeface="Times New Roman" panose="02020603050405020304" pitchFamily="18" charset="0"/>
                <a:cs typeface="Times New Roman" panose="02020603050405020304" pitchFamily="18" charset="0"/>
              </a:rPr>
              <a:t>C</a:t>
            </a:r>
            <a:r>
              <a:rPr lang="vi-VN" sz="2700" b="1">
                <a:latin typeface="Times New Roman" panose="02020603050405020304" pitchFamily="18" charset="0"/>
                <a:cs typeface="Times New Roman" panose="02020603050405020304" pitchFamily="18" charset="0"/>
              </a:rPr>
              <a:t>ơ</a:t>
            </a:r>
            <a:r>
              <a:rPr lang="en-US" sz="2700" b="1">
                <a:latin typeface="Times New Roman" panose="02020603050405020304" pitchFamily="18" charset="0"/>
                <a:cs typeface="Times New Roman" panose="02020603050405020304" pitchFamily="18" charset="0"/>
              </a:rPr>
              <a:t> sở dữ liệu(Database) là gì? – Từ giờ về sau sẽ gọi tắt là “DB” hoặc “CSDL”: </a:t>
            </a:r>
          </a:p>
          <a:p>
            <a:pPr marL="285750" indent="-285750">
              <a:buFontTx/>
              <a:buChar char="-"/>
            </a:pPr>
            <a:r>
              <a:rPr lang="vi-VN" sz="2700">
                <a:latin typeface="Times New Roman" panose="02020603050405020304" pitchFamily="18" charset="0"/>
                <a:cs typeface="Times New Roman" panose="02020603050405020304" pitchFamily="18" charset="0"/>
              </a:rPr>
              <a:t>Cơ sở dữ liệu (CSDL) </a:t>
            </a:r>
            <a:r>
              <a:rPr lang="vi-VN" sz="2700">
                <a:solidFill>
                  <a:srgbClr val="FF0000"/>
                </a:solidFill>
                <a:latin typeface="Times New Roman" panose="02020603050405020304" pitchFamily="18" charset="0"/>
                <a:cs typeface="Times New Roman" panose="02020603050405020304" pitchFamily="18" charset="0"/>
              </a:rPr>
              <a:t>là tập hợp dữ liệu</a:t>
            </a:r>
            <a:r>
              <a:rPr lang="vi-VN" sz="2700">
                <a:latin typeface="Times New Roman" panose="02020603050405020304" pitchFamily="18" charset="0"/>
                <a:cs typeface="Times New Roman" panose="02020603050405020304" pitchFamily="18" charset="0"/>
              </a:rPr>
              <a:t> được tổ chức </a:t>
            </a:r>
            <a:r>
              <a:rPr lang="vi-VN" sz="2700">
                <a:solidFill>
                  <a:srgbClr val="FF0000"/>
                </a:solidFill>
                <a:latin typeface="Times New Roman" panose="02020603050405020304" pitchFamily="18" charset="0"/>
                <a:cs typeface="Times New Roman" panose="02020603050405020304" pitchFamily="18" charset="0"/>
              </a:rPr>
              <a:t>có cấu trúc liên quan với nhau</a:t>
            </a:r>
            <a:r>
              <a:rPr lang="vi-VN" sz="2700">
                <a:latin typeface="Times New Roman" panose="02020603050405020304" pitchFamily="18" charset="0"/>
                <a:cs typeface="Times New Roman" panose="02020603050405020304" pitchFamily="18" charset="0"/>
              </a:rPr>
              <a:t> và được </a:t>
            </a:r>
            <a:r>
              <a:rPr lang="vi-VN" sz="2700">
                <a:solidFill>
                  <a:srgbClr val="FF0000"/>
                </a:solidFill>
                <a:latin typeface="Times New Roman" panose="02020603050405020304" pitchFamily="18" charset="0"/>
                <a:cs typeface="Times New Roman" panose="02020603050405020304" pitchFamily="18" charset="0"/>
              </a:rPr>
              <a:t>lưu trữ trong máy tính</a:t>
            </a:r>
            <a:r>
              <a:rPr lang="vi-VN" sz="2700">
                <a:latin typeface="Times New Roman" panose="02020603050405020304" pitchFamily="18" charset="0"/>
                <a:cs typeface="Times New Roman" panose="02020603050405020304" pitchFamily="18" charset="0"/>
              </a:rPr>
              <a:t>.</a:t>
            </a:r>
            <a:endParaRPr lang="en-US" sz="2700">
              <a:latin typeface="Times New Roman" panose="02020603050405020304" pitchFamily="18" charset="0"/>
              <a:cs typeface="Times New Roman" panose="02020603050405020304" pitchFamily="18" charset="0"/>
            </a:endParaRPr>
          </a:p>
          <a:p>
            <a:pPr marL="285750" indent="-285750">
              <a:buFontTx/>
              <a:buChar char="-"/>
            </a:pPr>
            <a:r>
              <a:rPr lang="vi-VN" sz="2700">
                <a:latin typeface="Times New Roman" panose="02020603050405020304" pitchFamily="18" charset="0"/>
                <a:cs typeface="Times New Roman" panose="02020603050405020304" pitchFamily="18" charset="0"/>
              </a:rPr>
              <a:t>CSDL được thiết kế, xây dựng cho phép người dùng </a:t>
            </a:r>
            <a:r>
              <a:rPr lang="vi-VN" sz="2700">
                <a:solidFill>
                  <a:srgbClr val="FF0000"/>
                </a:solidFill>
                <a:latin typeface="Times New Roman" panose="02020603050405020304" pitchFamily="18" charset="0"/>
                <a:cs typeface="Times New Roman" panose="02020603050405020304" pitchFamily="18" charset="0"/>
              </a:rPr>
              <a:t>lưu trữ </a:t>
            </a:r>
            <a:r>
              <a:rPr lang="vi-VN" sz="2700">
                <a:latin typeface="Times New Roman" panose="02020603050405020304" pitchFamily="18" charset="0"/>
                <a:cs typeface="Times New Roman" panose="02020603050405020304" pitchFamily="18" charset="0"/>
              </a:rPr>
              <a:t>dữ liệu, </a:t>
            </a:r>
            <a:r>
              <a:rPr lang="vi-VN" sz="2700">
                <a:solidFill>
                  <a:srgbClr val="FF0000"/>
                </a:solidFill>
                <a:latin typeface="Times New Roman" panose="02020603050405020304" pitchFamily="18" charset="0"/>
                <a:cs typeface="Times New Roman" panose="02020603050405020304" pitchFamily="18" charset="0"/>
              </a:rPr>
              <a:t>truy xuất </a:t>
            </a:r>
            <a:r>
              <a:rPr lang="vi-VN" sz="2700">
                <a:latin typeface="Times New Roman" panose="02020603050405020304" pitchFamily="18" charset="0"/>
                <a:cs typeface="Times New Roman" panose="02020603050405020304" pitchFamily="18" charset="0"/>
              </a:rPr>
              <a:t>thông tin hoặc </a:t>
            </a:r>
            <a:r>
              <a:rPr lang="vi-VN" sz="2700">
                <a:solidFill>
                  <a:srgbClr val="FF0000"/>
                </a:solidFill>
                <a:latin typeface="Times New Roman" panose="02020603050405020304" pitchFamily="18" charset="0"/>
                <a:cs typeface="Times New Roman" panose="02020603050405020304" pitchFamily="18" charset="0"/>
              </a:rPr>
              <a:t>cập nhật dữ liệu</a:t>
            </a:r>
            <a:r>
              <a:rPr lang="vi-VN" sz="2700">
                <a:latin typeface="Times New Roman" panose="02020603050405020304" pitchFamily="18" charset="0"/>
                <a:cs typeface="Times New Roman" panose="02020603050405020304" pitchFamily="18" charset="0"/>
              </a:rPr>
              <a:t>.</a:t>
            </a:r>
            <a:endParaRPr lang="en-US" sz="2700">
              <a:latin typeface="Times New Roman" panose="02020603050405020304" pitchFamily="18" charset="0"/>
              <a:cs typeface="Times New Roman" panose="02020603050405020304" pitchFamily="18" charset="0"/>
            </a:endParaRPr>
          </a:p>
          <a:p>
            <a:pPr marL="285750" indent="-285750">
              <a:buFontTx/>
              <a:buChar char="-"/>
            </a:pPr>
            <a:r>
              <a:rPr lang="vi-VN" sz="2700">
                <a:latin typeface="Times New Roman" panose="02020603050405020304" pitchFamily="18" charset="0"/>
                <a:cs typeface="Times New Roman" panose="02020603050405020304" pitchFamily="18" charset="0"/>
              </a:rPr>
              <a:t>Các </a:t>
            </a:r>
            <a:r>
              <a:rPr lang="vi-VN" sz="2700">
                <a:solidFill>
                  <a:srgbClr val="FF0000"/>
                </a:solidFill>
                <a:latin typeface="Times New Roman" panose="02020603050405020304" pitchFamily="18" charset="0"/>
                <a:cs typeface="Times New Roman" panose="02020603050405020304" pitchFamily="18" charset="0"/>
              </a:rPr>
              <a:t>dữ liệu </a:t>
            </a:r>
            <a:r>
              <a:rPr lang="vi-VN" sz="2700">
                <a:latin typeface="Times New Roman" panose="02020603050405020304" pitchFamily="18" charset="0"/>
                <a:cs typeface="Times New Roman" panose="02020603050405020304" pitchFamily="18" charset="0"/>
              </a:rPr>
              <a:t>được lưu trữ </a:t>
            </a:r>
            <a:r>
              <a:rPr lang="vi-VN" sz="2700">
                <a:solidFill>
                  <a:srgbClr val="FF0000"/>
                </a:solidFill>
                <a:latin typeface="Times New Roman" panose="02020603050405020304" pitchFamily="18" charset="0"/>
                <a:cs typeface="Times New Roman" panose="02020603050405020304" pitchFamily="18" charset="0"/>
              </a:rPr>
              <a:t>có cấu trúc </a:t>
            </a:r>
            <a:r>
              <a:rPr lang="vi-VN" sz="2700">
                <a:latin typeface="Times New Roman" panose="02020603050405020304" pitchFamily="18" charset="0"/>
                <a:cs typeface="Times New Roman" panose="02020603050405020304" pitchFamily="18" charset="0"/>
              </a:rPr>
              <a:t>thành các </a:t>
            </a:r>
            <a:r>
              <a:rPr lang="vi-VN" sz="2700">
                <a:solidFill>
                  <a:srgbClr val="FF0000"/>
                </a:solidFill>
                <a:latin typeface="Times New Roman" panose="02020603050405020304" pitchFamily="18" charset="0"/>
                <a:cs typeface="Times New Roman" panose="02020603050405020304" pitchFamily="18" charset="0"/>
              </a:rPr>
              <a:t>bản gh</a:t>
            </a:r>
            <a:r>
              <a:rPr lang="en-US" sz="2700">
                <a:solidFill>
                  <a:srgbClr val="FF0000"/>
                </a:solidFill>
                <a:latin typeface="Times New Roman" panose="02020603050405020304" pitchFamily="18" charset="0"/>
                <a:cs typeface="Times New Roman" panose="02020603050405020304" pitchFamily="18" charset="0"/>
              </a:rPr>
              <a:t>i/các đối t</a:t>
            </a:r>
            <a:r>
              <a:rPr lang="vi-VN" sz="2700">
                <a:solidFill>
                  <a:srgbClr val="FF0000"/>
                </a:solidFill>
                <a:latin typeface="Times New Roman" panose="02020603050405020304" pitchFamily="18" charset="0"/>
                <a:cs typeface="Times New Roman" panose="02020603050405020304" pitchFamily="18" charset="0"/>
              </a:rPr>
              <a:t>ư</a:t>
            </a:r>
            <a:r>
              <a:rPr lang="en-US" sz="2700">
                <a:solidFill>
                  <a:srgbClr val="FF0000"/>
                </a:solidFill>
                <a:latin typeface="Times New Roman" panose="02020603050405020304" pitchFamily="18" charset="0"/>
                <a:cs typeface="Times New Roman" panose="02020603050405020304" pitchFamily="18" charset="0"/>
              </a:rPr>
              <a:t>ợng</a:t>
            </a:r>
            <a:r>
              <a:rPr lang="vi-VN" sz="2700">
                <a:solidFill>
                  <a:srgbClr val="FF0000"/>
                </a:solidFill>
                <a:latin typeface="Times New Roman" panose="02020603050405020304" pitchFamily="18" charset="0"/>
                <a:cs typeface="Times New Roman" panose="02020603050405020304" pitchFamily="18" charset="0"/>
              </a:rPr>
              <a:t> (record)</a:t>
            </a:r>
            <a:r>
              <a:rPr lang="vi-VN" sz="2700">
                <a:latin typeface="Times New Roman" panose="02020603050405020304" pitchFamily="18" charset="0"/>
                <a:cs typeface="Times New Roman" panose="02020603050405020304" pitchFamily="18" charset="0"/>
              </a:rPr>
              <a:t>, các </a:t>
            </a:r>
            <a:r>
              <a:rPr lang="vi-VN" sz="2700">
                <a:solidFill>
                  <a:srgbClr val="FF0000"/>
                </a:solidFill>
                <a:latin typeface="Times New Roman" panose="02020603050405020304" pitchFamily="18" charset="0"/>
                <a:cs typeface="Times New Roman" panose="02020603050405020304" pitchFamily="18" charset="0"/>
              </a:rPr>
              <a:t>trường dữ liệu (field</a:t>
            </a:r>
            <a:r>
              <a:rPr lang="en-US" sz="2700">
                <a:solidFill>
                  <a:srgbClr val="FF0000"/>
                </a:solidFill>
                <a:latin typeface="Times New Roman" panose="02020603050405020304" pitchFamily="18" charset="0"/>
                <a:cs typeface="Times New Roman" panose="02020603050405020304" pitchFamily="18" charset="0"/>
              </a:rPr>
              <a:t>/attribute</a:t>
            </a:r>
            <a:r>
              <a:rPr lang="vi-VN" sz="2700">
                <a:solidFill>
                  <a:srgbClr val="FF0000"/>
                </a:solidFill>
                <a:latin typeface="Times New Roman" panose="02020603050405020304" pitchFamily="18" charset="0"/>
                <a:cs typeface="Times New Roman" panose="02020603050405020304" pitchFamily="18" charset="0"/>
              </a:rPr>
              <a:t>)</a:t>
            </a:r>
            <a:r>
              <a:rPr lang="vi-VN" sz="2700">
                <a:latin typeface="Times New Roman" panose="02020603050405020304" pitchFamily="18" charset="0"/>
                <a:cs typeface="Times New Roman" panose="02020603050405020304" pitchFamily="18" charset="0"/>
              </a:rPr>
              <a:t>. Các dữ liệu lưu trữ </a:t>
            </a:r>
            <a:r>
              <a:rPr lang="vi-VN" sz="2700">
                <a:solidFill>
                  <a:srgbClr val="FF0000"/>
                </a:solidFill>
                <a:latin typeface="Times New Roman" panose="02020603050405020304" pitchFamily="18" charset="0"/>
                <a:cs typeface="Times New Roman" panose="02020603050405020304" pitchFamily="18" charset="0"/>
              </a:rPr>
              <a:t>có mối quan hệ (relation) với nhau</a:t>
            </a:r>
            <a:endParaRPr lang="en-US" sz="2700">
              <a:solidFill>
                <a:srgbClr val="FF0000"/>
              </a:solidFill>
              <a:latin typeface="Times New Roman" panose="02020603050405020304" pitchFamily="18" charset="0"/>
              <a:cs typeface="Times New Roman" panose="02020603050405020304" pitchFamily="18" charset="0"/>
            </a:endParaRPr>
          </a:p>
          <a:p>
            <a:pPr marL="285750" indent="-285750">
              <a:buFontTx/>
              <a:buChar char="-"/>
            </a:pPr>
            <a:r>
              <a:rPr lang="vi-VN" sz="2700">
                <a:latin typeface="Times New Roman" panose="02020603050405020304" pitchFamily="18" charset="0"/>
                <a:cs typeface="Times New Roman" panose="02020603050405020304" pitchFamily="18" charset="0"/>
              </a:rPr>
              <a:t>CSDL được cấu trúc để dễ dàng truy cập, quản lý và cập nhật.</a:t>
            </a:r>
            <a:endParaRPr lang="en-US" sz="2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41283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 Thiệu Database</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6280" y="-48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pic>
        <p:nvPicPr>
          <p:cNvPr id="4" name="Picture 3">
            <a:extLst>
              <a:ext uri="{FF2B5EF4-FFF2-40B4-BE49-F238E27FC236}">
                <a16:creationId xmlns:a16="http://schemas.microsoft.com/office/drawing/2014/main" id="{57E9A032-5A0D-44E0-9DFC-A64442457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0207" y="695225"/>
            <a:ext cx="5559212" cy="4439726"/>
          </a:xfrm>
          <a:prstGeom prst="rect">
            <a:avLst/>
          </a:prstGeom>
        </p:spPr>
      </p:pic>
    </p:spTree>
    <p:extLst>
      <p:ext uri="{BB962C8B-B14F-4D97-AF65-F5344CB8AC3E}">
        <p14:creationId xmlns:p14="http://schemas.microsoft.com/office/powerpoint/2010/main" val="386297227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 Thiệu Database</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6280" y="-48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Rectangle 1">
            <a:extLst>
              <a:ext uri="{FF2B5EF4-FFF2-40B4-BE49-F238E27FC236}">
                <a16:creationId xmlns:a16="http://schemas.microsoft.com/office/drawing/2014/main" id="{9B0B692F-3ABA-49AF-AEB4-1B1427F94A7A}"/>
              </a:ext>
            </a:extLst>
          </p:cNvPr>
          <p:cNvSpPr/>
          <p:nvPr/>
        </p:nvSpPr>
        <p:spPr>
          <a:xfrm>
            <a:off x="64876" y="799745"/>
            <a:ext cx="8905838" cy="2677656"/>
          </a:xfrm>
          <a:prstGeom prst="rect">
            <a:avLst/>
          </a:prstGeom>
        </p:spPr>
        <p:txBody>
          <a:bodyPr wrap="square">
            <a:spAutoFit/>
          </a:bodyPr>
          <a:lstStyle/>
          <a:p>
            <a:pPr marL="457200" indent="-457200">
              <a:buFont typeface="Wingdings" panose="05000000000000000000" pitchFamily="2" charset="2"/>
              <a:buChar char="Ø"/>
            </a:pPr>
            <a:r>
              <a:rPr lang="vi-VN" sz="2800">
                <a:solidFill>
                  <a:srgbClr val="222222"/>
                </a:solidFill>
                <a:latin typeface="+mj-lt"/>
              </a:rPr>
              <a:t>Quản lý dữ liệu là quản lý một số lượng lớn dữ liệu, bao gồm cả việc lưu trữ và cung cấp cơ chế cho phép Thao tác (thêm, sửa, xóa dữ liệu) và Truy vấn dữ liệu. </a:t>
            </a:r>
            <a:endParaRPr lang="en-US" sz="2800">
              <a:solidFill>
                <a:srgbClr val="222222"/>
              </a:solidFill>
              <a:latin typeface="+mj-lt"/>
            </a:endParaRPr>
          </a:p>
          <a:p>
            <a:pPr marL="457200" indent="-457200">
              <a:buFont typeface="Wingdings" panose="05000000000000000000" pitchFamily="2" charset="2"/>
              <a:buChar char="Ø"/>
            </a:pPr>
            <a:r>
              <a:rPr lang="vi-VN" sz="2800">
                <a:solidFill>
                  <a:srgbClr val="222222"/>
                </a:solidFill>
                <a:latin typeface="+mj-lt"/>
              </a:rPr>
              <a:t>Hai phương pháp quản lý dữ liệu: Hệ thống quản lý bằng file</a:t>
            </a:r>
            <a:r>
              <a:rPr lang="en-US" sz="2800">
                <a:solidFill>
                  <a:srgbClr val="222222"/>
                </a:solidFill>
                <a:latin typeface="Times New Roman" panose="02020603050405020304" pitchFamily="18" charset="0"/>
                <a:cs typeface="Times New Roman" panose="02020603050405020304" pitchFamily="18" charset="0"/>
              </a:rPr>
              <a:t>(excel/csv/text/…)</a:t>
            </a:r>
            <a:r>
              <a:rPr lang="vi-VN" sz="2800">
                <a:solidFill>
                  <a:srgbClr val="222222"/>
                </a:solidFill>
                <a:latin typeface="Times New Roman" panose="02020603050405020304" pitchFamily="18" charset="0"/>
                <a:cs typeface="Times New Roman" panose="02020603050405020304" pitchFamily="18" charset="0"/>
              </a:rPr>
              <a:t> </a:t>
            </a:r>
            <a:r>
              <a:rPr lang="vi-VN" sz="2800">
                <a:solidFill>
                  <a:srgbClr val="222222"/>
                </a:solidFill>
                <a:latin typeface="+mj-lt"/>
              </a:rPr>
              <a:t>và Hệ thống quản lý bằng CSDL</a:t>
            </a:r>
            <a:r>
              <a:rPr lang="en-US" sz="2800">
                <a:solidFill>
                  <a:srgbClr val="222222"/>
                </a:solidFill>
                <a:latin typeface="Times New Roman" panose="02020603050405020304" pitchFamily="18" charset="0"/>
                <a:cs typeface="Times New Roman" panose="02020603050405020304" pitchFamily="18" charset="0"/>
              </a:rPr>
              <a:t>(DB)</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3645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 Thiệu Database</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6280" y="-48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06FA11DC-805F-45B3-BA6C-E45D70E56FCC}"/>
              </a:ext>
            </a:extLst>
          </p:cNvPr>
          <p:cNvSpPr txBox="1"/>
          <p:nvPr/>
        </p:nvSpPr>
        <p:spPr>
          <a:xfrm>
            <a:off x="0" y="781420"/>
            <a:ext cx="9079124" cy="3970318"/>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Hệ quản trị CSDL là gì?:</a:t>
            </a:r>
          </a:p>
          <a:p>
            <a:pPr marL="457200" indent="-457200">
              <a:buFont typeface="Wingdings" panose="05000000000000000000" pitchFamily="2" charset="2"/>
              <a:buChar char="Ø"/>
            </a:pPr>
            <a:r>
              <a:rPr lang="vi-VN" sz="2800">
                <a:latin typeface="Times New Roman" panose="02020603050405020304" pitchFamily="18" charset="0"/>
                <a:cs typeface="Times New Roman" panose="02020603050405020304" pitchFamily="18" charset="0"/>
              </a:rPr>
              <a:t>Hệ quản trị cơ sở dữ liệu (Database Management System - DBMS): Là một hệ thống phần mềm cho phép tạo lập cơ sở dữ liệu và điều khiển mọi truy </a:t>
            </a:r>
            <a:r>
              <a:rPr lang="en-US" sz="2800">
                <a:latin typeface="Times New Roman" panose="02020603050405020304" pitchFamily="18" charset="0"/>
                <a:cs typeface="Times New Roman" panose="02020603050405020304" pitchFamily="18" charset="0"/>
              </a:rPr>
              <a:t>cập </a:t>
            </a:r>
            <a:r>
              <a:rPr lang="vi-VN" sz="2800">
                <a:latin typeface="Times New Roman" panose="02020603050405020304" pitchFamily="18" charset="0"/>
                <a:cs typeface="Times New Roman" panose="02020603050405020304" pitchFamily="18" charset="0"/>
              </a:rPr>
              <a:t>đối với cơ sở dữ liệu đó.</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Giúp tạo, thao tác với c</a:t>
            </a:r>
            <a:r>
              <a:rPr lang="vi-VN" sz="2800">
                <a:latin typeface="Times New Roman" panose="02020603050405020304" pitchFamily="18" charset="0"/>
                <a:cs typeface="Times New Roman" panose="02020603050405020304" pitchFamily="18" charset="0"/>
              </a:rPr>
              <a:t>ơ</a:t>
            </a:r>
            <a:r>
              <a:rPr lang="en-US" sz="2800">
                <a:latin typeface="Times New Roman" panose="02020603050405020304" pitchFamily="18" charset="0"/>
                <a:cs typeface="Times New Roman" panose="02020603050405020304" pitchFamily="18" charset="0"/>
              </a:rPr>
              <a:t> sở dữ liệu một cách dễ dàng, thuận tiện và đem lại hiệu năng cao</a:t>
            </a:r>
          </a:p>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VD một số hệ quản trị CSDL: MySQL, SQLServer, Oracle, PosgreSQL,…</a:t>
            </a:r>
          </a:p>
        </p:txBody>
      </p:sp>
    </p:spTree>
    <p:extLst>
      <p:ext uri="{BB962C8B-B14F-4D97-AF65-F5344CB8AC3E}">
        <p14:creationId xmlns:p14="http://schemas.microsoft.com/office/powerpoint/2010/main" val="41172346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 Thiệu Database</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6280" y="-48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graphicFrame>
        <p:nvGraphicFramePr>
          <p:cNvPr id="3" name="Table 3">
            <a:extLst>
              <a:ext uri="{FF2B5EF4-FFF2-40B4-BE49-F238E27FC236}">
                <a16:creationId xmlns:a16="http://schemas.microsoft.com/office/drawing/2014/main" id="{5C356FAA-B49D-4F77-90A8-143FCB1A350F}"/>
              </a:ext>
            </a:extLst>
          </p:cNvPr>
          <p:cNvGraphicFramePr>
            <a:graphicFrameLocks noGrp="1"/>
          </p:cNvGraphicFramePr>
          <p:nvPr>
            <p:extLst>
              <p:ext uri="{D42A27DB-BD31-4B8C-83A1-F6EECF244321}">
                <p14:modId xmlns:p14="http://schemas.microsoft.com/office/powerpoint/2010/main" val="2181189940"/>
              </p:ext>
            </p:extLst>
          </p:nvPr>
        </p:nvGraphicFramePr>
        <p:xfrm>
          <a:off x="95578" y="1010109"/>
          <a:ext cx="8952844" cy="3884248"/>
        </p:xfrm>
        <a:graphic>
          <a:graphicData uri="http://schemas.openxmlformats.org/drawingml/2006/table">
            <a:tbl>
              <a:tblPr firstRow="1" bandRow="1">
                <a:tableStyleId>{21E4AEA4-8DFA-4A89-87EB-49C32662AFE0}</a:tableStyleId>
              </a:tblPr>
              <a:tblGrid>
                <a:gridCol w="4455796">
                  <a:extLst>
                    <a:ext uri="{9D8B030D-6E8A-4147-A177-3AD203B41FA5}">
                      <a16:colId xmlns:a16="http://schemas.microsoft.com/office/drawing/2014/main" val="612886166"/>
                    </a:ext>
                  </a:extLst>
                </a:gridCol>
                <a:gridCol w="4497048">
                  <a:extLst>
                    <a:ext uri="{9D8B030D-6E8A-4147-A177-3AD203B41FA5}">
                      <a16:colId xmlns:a16="http://schemas.microsoft.com/office/drawing/2014/main" val="1508440901"/>
                    </a:ext>
                  </a:extLst>
                </a:gridCol>
              </a:tblGrid>
              <a:tr h="898184">
                <a:tc>
                  <a:txBody>
                    <a:bodyPr/>
                    <a:lstStyle/>
                    <a:p>
                      <a:pPr algn="ctr"/>
                      <a:r>
                        <a:rPr lang="en-US" sz="2500">
                          <a:latin typeface="Times New Roman" panose="02020603050405020304" pitchFamily="18" charset="0"/>
                          <a:cs typeface="Times New Roman" panose="02020603050405020304" pitchFamily="18" charset="0"/>
                        </a:rPr>
                        <a:t>CSDL </a:t>
                      </a:r>
                    </a:p>
                    <a:p>
                      <a:pPr algn="ctr"/>
                      <a:r>
                        <a:rPr lang="en-US" sz="2500">
                          <a:latin typeface="Times New Roman" panose="02020603050405020304" pitchFamily="18" charset="0"/>
                          <a:cs typeface="Times New Roman" panose="02020603050405020304" pitchFamily="18" charset="0"/>
                        </a:rPr>
                        <a:t>(Database)</a:t>
                      </a:r>
                    </a:p>
                  </a:txBody>
                  <a:tcPr/>
                </a:tc>
                <a:tc>
                  <a:txBody>
                    <a:bodyPr/>
                    <a:lstStyle/>
                    <a:p>
                      <a:pPr algn="ctr"/>
                      <a:r>
                        <a:rPr lang="en-US" sz="2500">
                          <a:latin typeface="Times New Roman" panose="02020603050405020304" pitchFamily="18" charset="0"/>
                          <a:cs typeface="Times New Roman" panose="02020603050405020304" pitchFamily="18" charset="0"/>
                        </a:rPr>
                        <a:t>Hệ Quản Trị CSDL (DBMS – DB Management System)</a:t>
                      </a:r>
                    </a:p>
                  </a:txBody>
                  <a:tcPr/>
                </a:tc>
                <a:extLst>
                  <a:ext uri="{0D108BD9-81ED-4DB2-BD59-A6C34878D82A}">
                    <a16:rowId xmlns:a16="http://schemas.microsoft.com/office/drawing/2014/main" val="650949106"/>
                  </a:ext>
                </a:extLst>
              </a:tr>
              <a:tr h="898184">
                <a:tc>
                  <a:txBody>
                    <a:bodyPr/>
                    <a:lstStyle/>
                    <a:p>
                      <a:r>
                        <a:rPr lang="en-US" sz="2500">
                          <a:latin typeface="Times New Roman" panose="02020603050405020304" pitchFamily="18" charset="0"/>
                          <a:cs typeface="Times New Roman" panose="02020603050405020304" pitchFamily="18" charset="0"/>
                        </a:rPr>
                        <a:t>Là tập hợp các dữ liệu</a:t>
                      </a:r>
                    </a:p>
                  </a:txBody>
                  <a:tcPr/>
                </a:tc>
                <a:tc>
                  <a:txBody>
                    <a:bodyPr/>
                    <a:lstStyle/>
                    <a:p>
                      <a:r>
                        <a:rPr lang="en-US" sz="2500">
                          <a:latin typeface="Times New Roman" panose="02020603050405020304" pitchFamily="18" charset="0"/>
                          <a:cs typeface="Times New Roman" panose="02020603050405020304" pitchFamily="18" charset="0"/>
                        </a:rPr>
                        <a:t>Là ch</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ơng trình phần mềm để tạo và quản lý tập hợp dữ liệu</a:t>
                      </a:r>
                    </a:p>
                  </a:txBody>
                  <a:tcPr/>
                </a:tc>
                <a:extLst>
                  <a:ext uri="{0D108BD9-81ED-4DB2-BD59-A6C34878D82A}">
                    <a16:rowId xmlns:a16="http://schemas.microsoft.com/office/drawing/2014/main" val="1441238500"/>
                  </a:ext>
                </a:extLst>
              </a:tr>
              <a:tr h="420836">
                <a:tc>
                  <a:txBody>
                    <a:bodyPr/>
                    <a:lstStyle/>
                    <a:p>
                      <a:r>
                        <a:rPr lang="en-US" sz="2500">
                          <a:latin typeface="Times New Roman" panose="02020603050405020304" pitchFamily="18" charset="0"/>
                          <a:cs typeface="Times New Roman" panose="02020603050405020304" pitchFamily="18" charset="0"/>
                        </a:rPr>
                        <a:t>Không có sự sắp xếp hay theo một cấu trúc nhất định, cụ thể</a:t>
                      </a:r>
                    </a:p>
                  </a:txBody>
                  <a:tcPr/>
                </a:tc>
                <a:tc>
                  <a:txBody>
                    <a:bodyPr/>
                    <a:lstStyle/>
                    <a:p>
                      <a:r>
                        <a:rPr lang="en-US" sz="2500">
                          <a:latin typeface="Times New Roman" panose="02020603050405020304" pitchFamily="18" charset="0"/>
                          <a:cs typeface="Times New Roman" panose="02020603050405020304" pitchFamily="18" charset="0"/>
                        </a:rPr>
                        <a:t>Có cấu trúc, quan hệ, có sự sắp xếp nhất định</a:t>
                      </a:r>
                    </a:p>
                  </a:txBody>
                  <a:tcPr/>
                </a:tc>
                <a:extLst>
                  <a:ext uri="{0D108BD9-81ED-4DB2-BD59-A6C34878D82A}">
                    <a16:rowId xmlns:a16="http://schemas.microsoft.com/office/drawing/2014/main" val="2765040907"/>
                  </a:ext>
                </a:extLst>
              </a:tr>
              <a:tr h="420836">
                <a:tc>
                  <a:txBody>
                    <a:bodyPr/>
                    <a:lstStyle/>
                    <a:p>
                      <a:r>
                        <a:rPr lang="en-US" sz="2500">
                          <a:latin typeface="Times New Roman" panose="02020603050405020304" pitchFamily="18" charset="0"/>
                          <a:cs typeface="Times New Roman" panose="02020603050405020304" pitchFamily="18" charset="0"/>
                        </a:rPr>
                        <a:t>Không hỗ trợ thao tác với csdl dễ dàng, hoặc có nh</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ng sẽ khó khăn, không thuận tiện</a:t>
                      </a:r>
                    </a:p>
                  </a:txBody>
                  <a:tcPr/>
                </a:tc>
                <a:tc>
                  <a:txBody>
                    <a:bodyPr/>
                    <a:lstStyle/>
                    <a:p>
                      <a:r>
                        <a:rPr lang="en-US" sz="2500">
                          <a:latin typeface="Times New Roman" panose="02020603050405020304" pitchFamily="18" charset="0"/>
                          <a:cs typeface="Times New Roman" panose="02020603050405020304" pitchFamily="18" charset="0"/>
                        </a:rPr>
                        <a:t>Hỗ trợ thao tác (CRUD,..) dễ dàng, thuận tiện</a:t>
                      </a:r>
                    </a:p>
                  </a:txBody>
                  <a:tcPr/>
                </a:tc>
                <a:extLst>
                  <a:ext uri="{0D108BD9-81ED-4DB2-BD59-A6C34878D82A}">
                    <a16:rowId xmlns:a16="http://schemas.microsoft.com/office/drawing/2014/main" val="44236605"/>
                  </a:ext>
                </a:extLst>
              </a:tr>
            </a:tbl>
          </a:graphicData>
        </a:graphic>
      </p:graphicFrame>
    </p:spTree>
    <p:extLst>
      <p:ext uri="{BB962C8B-B14F-4D97-AF65-F5344CB8AC3E}">
        <p14:creationId xmlns:p14="http://schemas.microsoft.com/office/powerpoint/2010/main" val="21834291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7"/>
          <p:cNvGrpSpPr/>
          <p:nvPr/>
        </p:nvGrpSpPr>
        <p:grpSpPr>
          <a:xfrm>
            <a:off x="0" y="0"/>
            <a:ext cx="9144000" cy="614338"/>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cs typeface="Times New Roman" panose="02020603050405020304" pitchFamily="18" charset="0"/>
                </a:rPr>
                <a:t>Cài Đặt Hệ Quản Trị CSDL MySQL</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245332" y="-54974"/>
            <a:ext cx="1002875" cy="95928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7"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2" name="TextBox 1">
            <a:extLst>
              <a:ext uri="{FF2B5EF4-FFF2-40B4-BE49-F238E27FC236}">
                <a16:creationId xmlns:a16="http://schemas.microsoft.com/office/drawing/2014/main" id="{D3D27428-1F31-4266-8904-32D8848FABC3}"/>
              </a:ext>
            </a:extLst>
          </p:cNvPr>
          <p:cNvSpPr txBox="1"/>
          <p:nvPr/>
        </p:nvSpPr>
        <p:spPr>
          <a:xfrm>
            <a:off x="106870" y="716039"/>
            <a:ext cx="8930260" cy="4401205"/>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H</a:t>
            </a:r>
            <a:r>
              <a:rPr lang="vi-VN" sz="2800">
                <a:latin typeface="Times New Roman" panose="02020603050405020304" pitchFamily="18" charset="0"/>
                <a:cs typeface="Times New Roman" panose="02020603050405020304" pitchFamily="18" charset="0"/>
              </a:rPr>
              <a:t>ư</a:t>
            </a:r>
            <a:r>
              <a:rPr lang="en-US" sz="2800">
                <a:latin typeface="Times New Roman" panose="02020603050405020304" pitchFamily="18" charset="0"/>
                <a:cs typeface="Times New Roman" panose="02020603050405020304" pitchFamily="18" charset="0"/>
              </a:rPr>
              <a:t>ớng dẫn cài đặt hệ quản trị CSDL MySQL: </a:t>
            </a:r>
          </a:p>
          <a:p>
            <a:r>
              <a:rPr lang="en-US" sz="2800">
                <a:latin typeface="Times New Roman" panose="02020603050405020304" pitchFamily="18" charset="0"/>
                <a:cs typeface="Times New Roman" panose="02020603050405020304" pitchFamily="18" charset="0"/>
                <a:hlinkClick r:id="rId3"/>
              </a:rPr>
              <a:t>https://o7planning.org/vi/10221/huong-dan-cai-dat-va-cau-hinh-mysql-community</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Trong đó có 2 phần: </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1.	MySQL Server : là máy chủ ảo trên máy tính cá nhân(localhost) chứa hệ quản trị c</a:t>
            </a:r>
            <a:r>
              <a:rPr lang="vi-VN" sz="2800">
                <a:latin typeface="Times New Roman" panose="02020603050405020304" pitchFamily="18" charset="0"/>
                <a:cs typeface="Times New Roman" panose="02020603050405020304" pitchFamily="18" charset="0"/>
              </a:rPr>
              <a:t>ơ</a:t>
            </a:r>
            <a:r>
              <a:rPr lang="en-US" sz="2800">
                <a:latin typeface="Times New Roman" panose="02020603050405020304" pitchFamily="18" charset="0"/>
                <a:cs typeface="Times New Roman" panose="02020603050405020304" pitchFamily="18" charset="0"/>
              </a:rPr>
              <a:t> sở dữ liệu đang sử dụng</a:t>
            </a:r>
          </a:p>
          <a:p>
            <a:r>
              <a:rPr lang="en-US" sz="2800">
                <a:latin typeface="Times New Roman" panose="02020603050405020304" pitchFamily="18" charset="0"/>
                <a:cs typeface="Times New Roman" panose="02020603050405020304" pitchFamily="18" charset="0"/>
              </a:rPr>
              <a:t>2.	MySQL Workbrench: là công cụ trực quan có giao diện để thao tác với csdl. Có rất nhiều tool có thể kết nối đến csdl nh</a:t>
            </a:r>
            <a:r>
              <a:rPr lang="vi-VN" sz="2800">
                <a:latin typeface="Times New Roman" panose="02020603050405020304" pitchFamily="18" charset="0"/>
                <a:cs typeface="Times New Roman" panose="02020603050405020304" pitchFamily="18" charset="0"/>
              </a:rPr>
              <a:t>ư</a:t>
            </a:r>
            <a:r>
              <a:rPr lang="en-US" sz="2800">
                <a:latin typeface="Times New Roman" panose="02020603050405020304" pitchFamily="18" charset="0"/>
                <a:cs typeface="Times New Roman" panose="02020603050405020304" pitchFamily="18" charset="0"/>
              </a:rPr>
              <a:t> xampp, wampp, Datagrip,… . Quan trọng nhất vẫn là Server. Còn tool chỉ hỗ trợ kết nối có giao diện</a:t>
            </a:r>
          </a:p>
        </p:txBody>
      </p:sp>
    </p:spTree>
    <p:extLst>
      <p:ext uri="{BB962C8B-B14F-4D97-AF65-F5344CB8AC3E}">
        <p14:creationId xmlns:p14="http://schemas.microsoft.com/office/powerpoint/2010/main" val="771904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0" y="0"/>
            <a:ext cx="9144000" cy="756271"/>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Thao Tác C</a:t>
              </a:r>
              <a:r>
                <a:rPr lang="vi-VN"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Bản Với CSDL</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5" name="组合 5"/>
          <p:cNvGrpSpPr/>
          <p:nvPr/>
        </p:nvGrpSpPr>
        <p:grpSpPr>
          <a:xfrm>
            <a:off x="128387" y="-52533"/>
            <a:ext cx="1164148" cy="1186939"/>
            <a:chOff x="3222821" y="1148080"/>
            <a:chExt cx="1484215" cy="1750177"/>
          </a:xfrm>
        </p:grpSpPr>
        <p:grpSp>
          <p:nvGrpSpPr>
            <p:cNvPr id="37" name="组合 9"/>
            <p:cNvGrpSpPr/>
            <p:nvPr/>
          </p:nvGrpSpPr>
          <p:grpSpPr>
            <a:xfrm>
              <a:off x="3420363" y="1295115"/>
              <a:ext cx="1286673" cy="1603142"/>
              <a:chOff x="7380501" y="2927402"/>
              <a:chExt cx="2311887" cy="2880512"/>
            </a:xfrm>
          </p:grpSpPr>
          <p:sp>
            <p:nvSpPr>
              <p:cNvPr id="3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a:solidFill>
                    <a:srgbClr val="E87071"/>
                  </a:solidFill>
                  <a:latin typeface="Impact" panose="020B0806030902050204" pitchFamily="34" charset="0"/>
                </a:rPr>
                <a:t>03</a:t>
              </a:r>
              <a:endParaRPr lang="zh-CN" altLang="en-US" sz="2500" dirty="0">
                <a:solidFill>
                  <a:srgbClr val="E87071"/>
                </a:solidFill>
                <a:latin typeface="Impact" panose="020B0806030902050204" pitchFamily="34" charset="0"/>
              </a:endParaRPr>
            </a:p>
          </p:txBody>
        </p:sp>
      </p:grpSp>
      <p:sp>
        <p:nvSpPr>
          <p:cNvPr id="3" name="TextBox 2">
            <a:extLst>
              <a:ext uri="{FF2B5EF4-FFF2-40B4-BE49-F238E27FC236}">
                <a16:creationId xmlns:a16="http://schemas.microsoft.com/office/drawing/2014/main" id="{BE2A51DF-C2A7-47ED-9EE2-015C6E12F778}"/>
              </a:ext>
            </a:extLst>
          </p:cNvPr>
          <p:cNvSpPr txBox="1"/>
          <p:nvPr/>
        </p:nvSpPr>
        <p:spPr>
          <a:xfrm>
            <a:off x="55527" y="671301"/>
            <a:ext cx="8805143" cy="4093428"/>
          </a:xfrm>
          <a:prstGeom prst="rect">
            <a:avLst/>
          </a:prstGeom>
          <a:noFill/>
        </p:spPr>
        <p:txBody>
          <a:bodyPr wrap="square" rtlCol="0">
            <a:spAutoFit/>
          </a:bodyPr>
          <a:lstStyle/>
          <a:p>
            <a:r>
              <a:rPr lang="en-US" sz="2600" b="1">
                <a:latin typeface="Times New Roman" panose="02020603050405020304" pitchFamily="18" charset="0"/>
                <a:cs typeface="Times New Roman" panose="02020603050405020304" pitchFamily="18" charset="0"/>
              </a:rPr>
              <a:t>Các thành phần c</a:t>
            </a:r>
            <a:r>
              <a:rPr lang="vi-VN" sz="2600" b="1">
                <a:latin typeface="Times New Roman" panose="02020603050405020304" pitchFamily="18" charset="0"/>
                <a:cs typeface="Times New Roman" panose="02020603050405020304" pitchFamily="18" charset="0"/>
              </a:rPr>
              <a:t>ơ</a:t>
            </a:r>
            <a:r>
              <a:rPr lang="en-US" sz="2600" b="1">
                <a:latin typeface="Times New Roman" panose="02020603050405020304" pitchFamily="18" charset="0"/>
                <a:cs typeface="Times New Roman" panose="02020603050405020304" pitchFamily="18" charset="0"/>
              </a:rPr>
              <a:t> bản trong CSDL:</a:t>
            </a:r>
          </a:p>
          <a:p>
            <a:pPr marL="342900" indent="-342900">
              <a:buFont typeface="+mj-lt"/>
              <a:buAutoNum type="arabicPeriod"/>
            </a:pPr>
            <a:r>
              <a:rPr lang="en-US" sz="2600" b="1">
                <a:latin typeface="Times New Roman" panose="02020603050405020304" pitchFamily="18" charset="0"/>
                <a:cs typeface="Times New Roman" panose="02020603050405020304" pitchFamily="18" charset="0"/>
              </a:rPr>
              <a:t>Database/Schema(CSDL)</a:t>
            </a:r>
            <a:r>
              <a:rPr lang="en-US" sz="2600">
                <a:latin typeface="Times New Roman" panose="02020603050405020304" pitchFamily="18" charset="0"/>
                <a:cs typeface="Times New Roman" panose="02020603050405020304" pitchFamily="18" charset="0"/>
              </a:rPr>
              <a:t>: là một c</a:t>
            </a:r>
            <a:r>
              <a:rPr lang="vi-VN" sz="2600">
                <a:latin typeface="Times New Roman" panose="02020603050405020304" pitchFamily="18" charset="0"/>
                <a:cs typeface="Times New Roman" panose="02020603050405020304" pitchFamily="18" charset="0"/>
              </a:rPr>
              <a:t>ơ</a:t>
            </a:r>
            <a:r>
              <a:rPr lang="en-US" sz="2600">
                <a:latin typeface="Times New Roman" panose="02020603050405020304" pitchFamily="18" charset="0"/>
                <a:cs typeface="Times New Roman" panose="02020603050405020304" pitchFamily="18" charset="0"/>
              </a:rPr>
              <a:t> sở dữ liệu chứa tất cả các bảng. Có thể tạo nhiều database. Mỗi database mang một ý nghĩa, nhiệm vụ nhất định</a:t>
            </a:r>
          </a:p>
          <a:p>
            <a:pPr marL="342900" indent="-342900">
              <a:buFont typeface="+mj-lt"/>
              <a:buAutoNum type="arabicPeriod"/>
            </a:pPr>
            <a:r>
              <a:rPr lang="en-US" sz="2600" b="1">
                <a:latin typeface="Times New Roman" panose="02020603050405020304" pitchFamily="18" charset="0"/>
                <a:cs typeface="Times New Roman" panose="02020603050405020304" pitchFamily="18" charset="0"/>
              </a:rPr>
              <a:t>Bảng(Table) </a:t>
            </a:r>
            <a:r>
              <a:rPr lang="en-US" sz="2600">
                <a:latin typeface="Times New Roman" panose="02020603050405020304" pitchFamily="18" charset="0"/>
                <a:cs typeface="Times New Roman" panose="02020603050405020304" pitchFamily="18" charset="0"/>
              </a:rPr>
              <a:t>: Một bảng t</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ơng đư</a:t>
            </a:r>
            <a:r>
              <a:rPr lang="vi-VN" sz="2600">
                <a:latin typeface="Times New Roman" panose="02020603050405020304" pitchFamily="18" charset="0"/>
                <a:cs typeface="Times New Roman" panose="02020603050405020304" pitchFamily="18" charset="0"/>
              </a:rPr>
              <a:t>ơ</a:t>
            </a:r>
            <a:r>
              <a:rPr lang="en-US" sz="2600">
                <a:latin typeface="Times New Roman" panose="02020603050405020304" pitchFamily="18" charset="0"/>
                <a:cs typeface="Times New Roman" panose="02020603050405020304" pitchFamily="18" charset="0"/>
              </a:rPr>
              <a:t>ng nh</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 một Class trong Java. Là n</a:t>
            </a:r>
            <a:r>
              <a:rPr lang="vi-VN" sz="2600">
                <a:latin typeface="Times New Roman" panose="02020603050405020304" pitchFamily="18" charset="0"/>
                <a:cs typeface="Times New Roman" panose="02020603050405020304" pitchFamily="18" charset="0"/>
              </a:rPr>
              <a:t>ơ</a:t>
            </a:r>
            <a:r>
              <a:rPr lang="en-US" sz="2600">
                <a:latin typeface="Times New Roman" panose="02020603050405020304" pitchFamily="18" charset="0"/>
                <a:cs typeface="Times New Roman" panose="02020603050405020304" pitchFamily="18" charset="0"/>
              </a:rPr>
              <a:t>i đặc tả l</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u trữ các thuộc tính của các đối t</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ợng. Các </a:t>
            </a:r>
            <a:r>
              <a:rPr lang="en-US" sz="2600" b="1">
                <a:solidFill>
                  <a:srgbClr val="FF0000"/>
                </a:solidFill>
                <a:latin typeface="Times New Roman" panose="02020603050405020304" pitchFamily="18" charset="0"/>
                <a:cs typeface="Times New Roman" panose="02020603050405020304" pitchFamily="18" charset="0"/>
              </a:rPr>
              <a:t>cột(Column) </a:t>
            </a:r>
            <a:r>
              <a:rPr lang="en-US" sz="2600">
                <a:latin typeface="Times New Roman" panose="02020603050405020304" pitchFamily="18" charset="0"/>
                <a:cs typeface="Times New Roman" panose="02020603050405020304" pitchFamily="18" charset="0"/>
              </a:rPr>
              <a:t>chính </a:t>
            </a:r>
            <a:r>
              <a:rPr lang="en-US" sz="2600" b="1">
                <a:solidFill>
                  <a:srgbClr val="FF0000"/>
                </a:solidFill>
                <a:latin typeface="Times New Roman" panose="02020603050405020304" pitchFamily="18" charset="0"/>
                <a:cs typeface="Times New Roman" panose="02020603050405020304" pitchFamily="18" charset="0"/>
              </a:rPr>
              <a:t>là</a:t>
            </a:r>
            <a:r>
              <a:rPr lang="en-US" sz="2600">
                <a:latin typeface="Times New Roman" panose="02020603050405020304" pitchFamily="18" charset="0"/>
                <a:cs typeface="Times New Roman" panose="02020603050405020304" pitchFamily="18" charset="0"/>
              </a:rPr>
              <a:t> các </a:t>
            </a:r>
            <a:r>
              <a:rPr lang="en-US" sz="2600" b="1">
                <a:solidFill>
                  <a:srgbClr val="FF0000"/>
                </a:solidFill>
                <a:latin typeface="Times New Roman" panose="02020603050405020304" pitchFamily="18" charset="0"/>
                <a:cs typeface="Times New Roman" panose="02020603050405020304" pitchFamily="18" charset="0"/>
              </a:rPr>
              <a:t>attribute(Thuộc tính)</a:t>
            </a:r>
            <a:r>
              <a:rPr lang="en-US" sz="2600" b="1">
                <a:latin typeface="Times New Roman" panose="02020603050405020304" pitchFamily="18" charset="0"/>
                <a:cs typeface="Times New Roman" panose="02020603050405020304" pitchFamily="18" charset="0"/>
              </a:rPr>
              <a:t> </a:t>
            </a:r>
            <a:r>
              <a:rPr lang="en-US" sz="2600">
                <a:latin typeface="Times New Roman" panose="02020603050405020304" pitchFamily="18" charset="0"/>
                <a:cs typeface="Times New Roman" panose="02020603050405020304" pitchFamily="18" charset="0"/>
              </a:rPr>
              <a:t>giống với Class. Một Table chỉ l</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u trữ thông tin đối t</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ợng chứ không có hành động của đối t</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ợng. =&gt; Chỉ có thuộc tính(attribute) mà </a:t>
            </a:r>
            <a:r>
              <a:rPr lang="en-US" sz="2600">
                <a:solidFill>
                  <a:srgbClr val="FF0000"/>
                </a:solidFill>
                <a:latin typeface="Times New Roman" panose="02020603050405020304" pitchFamily="18" charset="0"/>
                <a:cs typeface="Times New Roman" panose="02020603050405020304" pitchFamily="18" charset="0"/>
              </a:rPr>
              <a:t>không có method(Hàm)</a:t>
            </a:r>
          </a:p>
        </p:txBody>
      </p:sp>
    </p:spTree>
    <p:extLst>
      <p:ext uri="{BB962C8B-B14F-4D97-AF65-F5344CB8AC3E}">
        <p14:creationId xmlns:p14="http://schemas.microsoft.com/office/powerpoint/2010/main" val="2101751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3812</TotalTime>
  <Words>697</Words>
  <Application>Microsoft Office PowerPoint</Application>
  <PresentationFormat>On-screen Show (16:9)</PresentationFormat>
  <Paragraphs>94</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Microsoft YaHei</vt:lpstr>
      <vt:lpstr>宋体</vt:lpstr>
      <vt:lpstr>Arial</vt:lpstr>
      <vt:lpstr>Calibri</vt:lpstr>
      <vt:lpstr>Calibri Light</vt:lpstr>
      <vt:lpstr>Impact</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微粒体年度总结计划PPT模版</dc:title>
  <dc:creator>kk</dc:creator>
  <cp:lastModifiedBy>Trinh Duc Giang</cp:lastModifiedBy>
  <cp:revision>1112</cp:revision>
  <cp:lastPrinted>2019-05-11T01:18:13Z</cp:lastPrinted>
  <dcterms:created xsi:type="dcterms:W3CDTF">2019-05-11T01:18:13Z</dcterms:created>
  <dcterms:modified xsi:type="dcterms:W3CDTF">2023-03-14T06:09:51Z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1033-10.1.0.6758</vt:lpwstr>
  </property>
</Properties>
</file>