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462" r:id="rId3"/>
    <p:sldId id="463" r:id="rId4"/>
    <p:sldId id="464" r:id="rId5"/>
    <p:sldId id="465" r:id="rId6"/>
    <p:sldId id="466" r:id="rId7"/>
    <p:sldId id="467" r:id="rId8"/>
    <p:sldId id="393" r:id="rId9"/>
    <p:sldId id="333" r:id="rId10"/>
    <p:sldId id="311" r:id="rId11"/>
  </p:sldIdLst>
  <p:sldSz cx="9144000" cy="5143500" type="screen16x9"/>
  <p:notesSz cx="7315200" cy="96012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dc_cuongtm" initials="o" lastIdx="1" clrIdx="0">
    <p:extLst>
      <p:ext uri="{19B8F6BF-5375-455C-9EA6-DF929625EA0E}">
        <p15:presenceInfo xmlns:p15="http://schemas.microsoft.com/office/powerpoint/2012/main" userId="S-1-5-21-1978076751-3396122582-1341001408-146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44A"/>
    <a:srgbClr val="01ACBE"/>
    <a:srgbClr val="E87071"/>
    <a:srgbClr val="FFB850"/>
    <a:srgbClr val="A26CB8"/>
    <a:srgbClr val="663A77"/>
    <a:srgbClr val="FFAA2D"/>
    <a:srgbClr val="F1A9A9"/>
    <a:srgbClr val="01DAF1"/>
    <a:srgbClr val="FF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1459" autoAdjust="0"/>
  </p:normalViewPr>
  <p:slideViewPr>
    <p:cSldViewPr snapToGrid="0">
      <p:cViewPr varScale="1">
        <p:scale>
          <a:sx n="106" d="100"/>
          <a:sy n="106" d="100"/>
        </p:scale>
        <p:origin x="667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8137A3-A659-45B4-A19F-C1B005FCD7C6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4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1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8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5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0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7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58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24471"/>
            <a:ext cx="1637890" cy="1388099"/>
            <a:chOff x="2553093" y="952901"/>
            <a:chExt cx="2064233" cy="1866900"/>
          </a:xfrm>
        </p:grpSpPr>
        <p:sp>
          <p:nvSpPr>
            <p:cNvPr id="5" name="椭圆 4"/>
            <p:cNvSpPr/>
            <p:nvPr/>
          </p:nvSpPr>
          <p:spPr>
            <a:xfrm>
              <a:off x="2553093" y="952901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08704" y="1150504"/>
              <a:ext cx="1429346" cy="1429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2751043" y="1191968"/>
              <a:ext cx="1866283" cy="12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663A77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NỘI DUNG</a:t>
              </a:r>
              <a:endParaRPr lang="zh-CN" altLang="en-US" sz="2800" b="1" dirty="0">
                <a:solidFill>
                  <a:srgbClr val="663A77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1549506" y="1491916"/>
            <a:ext cx="710978" cy="589704"/>
          </a:xfrm>
          <a:prstGeom prst="roundRect">
            <a:avLst>
              <a:gd name="adj" fmla="val 13889"/>
            </a:avLst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1" name="圆角矩形 40" descr="Làm  Quen Với Hàm(Method)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617424" y="1491916"/>
            <a:ext cx="6423675" cy="592658"/>
          </a:xfrm>
          <a:prstGeom prst="roundRect">
            <a:avLst>
              <a:gd name="adj" fmla="val 9218"/>
            </a:avLst>
          </a:prstGeom>
          <a:gradFill>
            <a:gsLst>
              <a:gs pos="47000">
                <a:srgbClr val="FDFDFD"/>
              </a:gs>
              <a:gs pos="53000">
                <a:srgbClr val="E8E8E8"/>
              </a:gs>
              <a:gs pos="100000">
                <a:srgbClr val="ECECEC"/>
              </a:gs>
            </a:gsLst>
            <a:lin ang="5400000" scaled="1"/>
          </a:gradFill>
          <a:ln>
            <a:noFill/>
          </a:ln>
          <a:effectLst>
            <a:outerShdw blurRad="762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>
                <a:solidFill>
                  <a:srgbClr val="FFC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Mô Hình MVC</a:t>
            </a:r>
            <a:endParaRPr lang="zh-CN" altLang="en-US" sz="2800" b="1" dirty="0">
              <a:solidFill>
                <a:srgbClr val="FFC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206230" y="1491916"/>
            <a:ext cx="404758" cy="2338866"/>
            <a:chOff x="3971019" y="796001"/>
            <a:chExt cx="660256" cy="5338506"/>
          </a:xfrm>
        </p:grpSpPr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</p:grpSp>
      <p:sp>
        <p:nvSpPr>
          <p:cNvPr id="75" name="圆角矩形 34">
            <a:extLst>
              <a:ext uri="{FF2B5EF4-FFF2-40B4-BE49-F238E27FC236}">
                <a16:creationId xmlns:a16="http://schemas.microsoft.com/office/drawing/2014/main" id="{4A98B195-D5E7-4238-B9B0-9E6698C21C3A}"/>
              </a:ext>
            </a:extLst>
          </p:cNvPr>
          <p:cNvSpPr/>
          <p:nvPr/>
        </p:nvSpPr>
        <p:spPr>
          <a:xfrm>
            <a:off x="1553069" y="2172659"/>
            <a:ext cx="722927" cy="64078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grpSp>
        <p:nvGrpSpPr>
          <p:cNvPr id="68" name="组合 51">
            <a:extLst>
              <a:ext uri="{FF2B5EF4-FFF2-40B4-BE49-F238E27FC236}">
                <a16:creationId xmlns:a16="http://schemas.microsoft.com/office/drawing/2014/main" id="{8541760D-945C-4378-82F6-7A5400A5AB52}"/>
              </a:ext>
            </a:extLst>
          </p:cNvPr>
          <p:cNvGrpSpPr/>
          <p:nvPr/>
        </p:nvGrpSpPr>
        <p:grpSpPr>
          <a:xfrm>
            <a:off x="2605459" y="2172659"/>
            <a:ext cx="6435920" cy="651508"/>
            <a:chOff x="4555084" y="4807549"/>
            <a:chExt cx="4361682" cy="974162"/>
          </a:xfrm>
        </p:grpSpPr>
        <p:pic>
          <p:nvPicPr>
            <p:cNvPr id="69" name="图片 52">
              <a:extLst>
                <a:ext uri="{FF2B5EF4-FFF2-40B4-BE49-F238E27FC236}">
                  <a16:creationId xmlns:a16="http://schemas.microsoft.com/office/drawing/2014/main" id="{FFBFCEFB-B31E-4550-BC8E-612DD98E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873327" y="5580404"/>
              <a:ext cx="3646270" cy="201307"/>
            </a:xfrm>
            <a:prstGeom prst="rect">
              <a:avLst/>
            </a:prstGeom>
          </p:spPr>
        </p:pic>
        <p:sp>
          <p:nvSpPr>
            <p:cNvPr id="72" name="圆角矩形 55">
              <a:extLst>
                <a:ext uri="{FF2B5EF4-FFF2-40B4-BE49-F238E27FC236}">
                  <a16:creationId xmlns:a16="http://schemas.microsoft.com/office/drawing/2014/main" id="{0F7C8556-007B-452E-985B-7181A0451B30}"/>
                </a:ext>
              </a:extLst>
            </p:cNvPr>
            <p:cNvSpPr/>
            <p:nvPr/>
          </p:nvSpPr>
          <p:spPr>
            <a:xfrm>
              <a:off x="4555084" y="4807549"/>
              <a:ext cx="4361682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 Hành Với CSDL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23"/>
          <p:cNvGrpSpPr/>
          <p:nvPr/>
        </p:nvGrpSpPr>
        <p:grpSpPr>
          <a:xfrm>
            <a:off x="1535879" y="2904480"/>
            <a:ext cx="724605" cy="697703"/>
            <a:chOff x="2857499" y="1149477"/>
            <a:chExt cx="1089578" cy="958123"/>
          </a:xfrm>
        </p:grpSpPr>
        <p:sp>
          <p:nvSpPr>
            <p:cNvPr id="40" name="圆角矩形 27"/>
            <p:cNvSpPr/>
            <p:nvPr/>
          </p:nvSpPr>
          <p:spPr>
            <a:xfrm>
              <a:off x="2857499" y="1149477"/>
              <a:ext cx="1076325" cy="958123"/>
            </a:xfrm>
            <a:prstGeom prst="roundRect">
              <a:avLst>
                <a:gd name="adj" fmla="val 138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/>
            </a:p>
          </p:txBody>
        </p:sp>
        <p:sp>
          <p:nvSpPr>
            <p:cNvPr id="42" name="圆角矩形 28"/>
            <p:cNvSpPr/>
            <p:nvPr/>
          </p:nvSpPr>
          <p:spPr>
            <a:xfrm>
              <a:off x="2883862" y="1159582"/>
              <a:ext cx="1063215" cy="901028"/>
            </a:xfrm>
            <a:prstGeom prst="roundRect">
              <a:avLst>
                <a:gd name="adj" fmla="val 13889"/>
              </a:avLst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latin typeface="Impact" panose="020B0806030902050204" pitchFamily="34" charset="0"/>
              </a:endParaRPr>
            </a:p>
          </p:txBody>
        </p:sp>
      </p:grpSp>
      <p:pic>
        <p:nvPicPr>
          <p:cNvPr id="32" name="图片 47"/>
          <p:cNvPicPr>
            <a:picLocks noChangeAspect="1"/>
          </p:cNvPicPr>
          <p:nvPr/>
        </p:nvPicPr>
        <p:blipFill rotWithShape="1">
          <a:blip r:embed="rId3"/>
          <a:srcRect t="76775"/>
          <a:stretch>
            <a:fillRect/>
          </a:stretch>
        </p:blipFill>
        <p:spPr>
          <a:xfrm>
            <a:off x="2543093" y="3422688"/>
            <a:ext cx="5335019" cy="96451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441960" y="1074420"/>
            <a:ext cx="8366760" cy="108966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TextBox 25"/>
          <p:cNvSpPr txBox="1"/>
          <p:nvPr/>
        </p:nvSpPr>
        <p:spPr>
          <a:xfrm>
            <a:off x="1403620" y="1327029"/>
            <a:ext cx="72605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THANKS FOR WATCHING!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1960" y="1074420"/>
            <a:ext cx="1322130" cy="108965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43840" y="1662546"/>
            <a:ext cx="3582057" cy="34809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-0.00154 L 0.63437 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3" y="2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7 L 0.6316 2.46914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Mô Hình MVC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C4207-97E7-4719-BF43-B06F2EA56215}"/>
              </a:ext>
            </a:extLst>
          </p:cNvPr>
          <p:cNvSpPr txBox="1"/>
          <p:nvPr/>
        </p:nvSpPr>
        <p:spPr>
          <a:xfrm>
            <a:off x="126281" y="781420"/>
            <a:ext cx="89528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 là gì?: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kỹ thuật phát triển phần mềm có trong hầu hết các dự án web.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là từ viết tắt bởi 3 từ 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odel –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iew –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Mô hình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này chia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thành 3 phần, tương ứng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với nhiệm vụ của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mỗi từ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Mỗi từ tương ứng với một hoạt động tách biệt trong một mô hình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Nh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 lại có sự tương tác với nhau</a:t>
            </a:r>
          </a:p>
        </p:txBody>
      </p:sp>
    </p:spTree>
    <p:extLst>
      <p:ext uri="{BB962C8B-B14F-4D97-AF65-F5344CB8AC3E}">
        <p14:creationId xmlns:p14="http://schemas.microsoft.com/office/powerpoint/2010/main" val="64666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Mô Hình MVC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36901F-A7F7-4161-8EDB-33C009CD821C}"/>
              </a:ext>
            </a:extLst>
          </p:cNvPr>
          <p:cNvSpPr txBox="1"/>
          <p:nvPr/>
        </p:nvSpPr>
        <p:spPr>
          <a:xfrm>
            <a:off x="14733" y="826185"/>
            <a:ext cx="9064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iew: Khung nhìn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View là tầm nhìn, là giao diện, chính là những thứ hiện hữu cho người dùng 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ơng tác với hệ thống phần mềm của chúng ta. VD: giao diện trang web, nút bấm, khung nhập, menu,…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View đại diện cho “bộ mặt của một ch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trình”. Nó đảm nhiệm vai trò nh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một ng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ời dẫn ch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trong một phần mềm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VD: Trang đăng nhập facebook có khung nhập tài khoản,có nút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3775994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Mô Hình MVC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36901F-A7F7-4161-8EDB-33C009CD821C}"/>
              </a:ext>
            </a:extLst>
          </p:cNvPr>
          <p:cNvSpPr txBox="1"/>
          <p:nvPr/>
        </p:nvSpPr>
        <p:spPr>
          <a:xfrm>
            <a:off x="14733" y="826185"/>
            <a:ext cx="9064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ontroller: Trung tâm điều khiển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Bộ phận có nhiệm vụ tiếp nhận và xử lý các yêu cầu của ng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thông qua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iew và thông báo đến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iew rằng yêu cầu này đã đ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ợc thực hiện  và xử lý thành công hay ch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a?. Controller còn có chức năng kết nối với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VD: Màn hình đăng nhập FB: Khi nhập xong “tài khoản” và bấm nút “Đăng nhập” =&gt;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ontroller nhận yêu cầu đăng nhập của ng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và giữ giá trị “tên tài khoản” và “mật khẩu” gửi cho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odel xử lý.sau đó báo lại thông tin thành công hay ch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cho ng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dùng.</a:t>
            </a:r>
          </a:p>
        </p:txBody>
      </p:sp>
    </p:spTree>
    <p:extLst>
      <p:ext uri="{BB962C8B-B14F-4D97-AF65-F5344CB8AC3E}">
        <p14:creationId xmlns:p14="http://schemas.microsoft.com/office/powerpoint/2010/main" val="37957380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Mô Hình MVC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36901F-A7F7-4161-8EDB-33C009CD821C}"/>
              </a:ext>
            </a:extLst>
          </p:cNvPr>
          <p:cNvSpPr txBox="1"/>
          <p:nvPr/>
        </p:nvSpPr>
        <p:spPr>
          <a:xfrm>
            <a:off x="14733" y="826185"/>
            <a:ext cx="9064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odel: Thực hiện hành động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DB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Là bộ phận có chức năng lưu trữ toàn bộ dữ liệu của ứng dụng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Bộ phận này là một cầu nối giữa 2 thành phần </a:t>
            </a:r>
            <a:r>
              <a:rPr lang="vi-V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iew và </a:t>
            </a:r>
            <a:r>
              <a:rPr lang="vi-V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odel thể hiện dưới hình thức là một cơ sở dữ liệu hoặc có khi chỉ đơn giản là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file excel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bình thường.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odel thể hiện rõ các thao tác với cơ sở dữ liệu như cho phép xem, truy xuất, xử lý dữ liệu,…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799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Mô Hình MVC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139224-44EC-481D-8F30-BBC5BDB83486}"/>
              </a:ext>
            </a:extLst>
          </p:cNvPr>
          <p:cNvSpPr txBox="1"/>
          <p:nvPr/>
        </p:nvSpPr>
        <p:spPr>
          <a:xfrm>
            <a:off x="64876" y="781420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Ưu nhược điểm của mô hình MVC: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CD26E8-1854-4D8A-8D4F-3703893CC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67042"/>
              </p:ext>
            </p:extLst>
          </p:nvPr>
        </p:nvGraphicFramePr>
        <p:xfrm>
          <a:off x="104887" y="1353803"/>
          <a:ext cx="9009852" cy="351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26">
                  <a:extLst>
                    <a:ext uri="{9D8B030D-6E8A-4147-A177-3AD203B41FA5}">
                      <a16:colId xmlns:a16="http://schemas.microsoft.com/office/drawing/2014/main" val="2168683491"/>
                    </a:ext>
                  </a:extLst>
                </a:gridCol>
                <a:gridCol w="4504926">
                  <a:extLst>
                    <a:ext uri="{9D8B030D-6E8A-4147-A177-3AD203B41FA5}">
                      <a16:colId xmlns:a16="http://schemas.microsoft.com/office/drawing/2014/main" val="671825526"/>
                    </a:ext>
                  </a:extLst>
                </a:gridCol>
              </a:tblGrid>
              <a:tr h="44883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91103"/>
                  </a:ext>
                </a:extLst>
              </a:tr>
              <a:tr h="448838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dễ dàng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 dụng với những dự án từ trung bình đến lớn.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60688"/>
                  </a:ext>
                </a:extLst>
              </a:tr>
              <a:tr h="842127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 dàng kiểm soát và debug đ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 từng chức năng trong ch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 trình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 dự án nhỏ mà dùng sẽ gây tốn thời gian code, cồng kềnh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99147"/>
                  </a:ext>
                </a:extLst>
              </a:tr>
              <a:tr h="818469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cần nhiều kỹ năng cũng có thể sử dụng mô hình này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910859"/>
                  </a:ext>
                </a:extLst>
              </a:tr>
              <a:tr h="56987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Giúp website nhẹ h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Cải thiện tốc độ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 h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khi truyền dữ liệu với các dự án nhỏ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8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779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Mô Hình MVC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16F3B3-F7D5-4347-9671-7F3CD89EA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8" y="744167"/>
            <a:ext cx="7227164" cy="43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60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7"/>
          <p:cNvGrpSpPr/>
          <p:nvPr/>
        </p:nvGrpSpPr>
        <p:grpSpPr>
          <a:xfrm>
            <a:off x="0" y="0"/>
            <a:ext cx="9144000" cy="614338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3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14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 Hành Với CSDL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20"/>
          <p:cNvGrpSpPr/>
          <p:nvPr/>
        </p:nvGrpSpPr>
        <p:grpSpPr>
          <a:xfrm>
            <a:off x="245332" y="-54974"/>
            <a:ext cx="1002875" cy="959281"/>
            <a:chOff x="3150396" y="933507"/>
            <a:chExt cx="1350360" cy="1758295"/>
          </a:xfrm>
        </p:grpSpPr>
        <p:grpSp>
          <p:nvGrpSpPr>
            <p:cNvPr id="16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1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4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7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1BA2E86C-8B34-40F8-B34F-B1692CE56F9E}"/>
              </a:ext>
            </a:extLst>
          </p:cNvPr>
          <p:cNvSpPr/>
          <p:nvPr/>
        </p:nvSpPr>
        <p:spPr>
          <a:xfrm>
            <a:off x="245334" y="1267890"/>
            <a:ext cx="5913013" cy="97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Cách kết nối đến DB từ Project Java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15003F-61E3-4DEA-BD62-4733371D46CC}"/>
              </a:ext>
            </a:extLst>
          </p:cNvPr>
          <p:cNvSpPr/>
          <p:nvPr/>
        </p:nvSpPr>
        <p:spPr>
          <a:xfrm>
            <a:off x="245333" y="2348545"/>
            <a:ext cx="6820487" cy="97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Xử lý đối t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ợng trong DB với Java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59DE6E-8E76-4FA7-86C0-8D34A4A0A6E2}"/>
              </a:ext>
            </a:extLst>
          </p:cNvPr>
          <p:cNvSpPr/>
          <p:nvPr/>
        </p:nvSpPr>
        <p:spPr>
          <a:xfrm>
            <a:off x="245332" y="3429200"/>
            <a:ext cx="7887288" cy="97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List trong Java để thao tác với DB</a:t>
            </a:r>
          </a:p>
        </p:txBody>
      </p:sp>
    </p:spTree>
    <p:extLst>
      <p:ext uri="{BB962C8B-B14F-4D97-AF65-F5344CB8AC3E}">
        <p14:creationId xmlns:p14="http://schemas.microsoft.com/office/powerpoint/2010/main" val="771904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ỏi - đáp: Lộ trình du học với ngân sách thấ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1" y="282407"/>
            <a:ext cx="7515616" cy="447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526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YaHei</vt:lpstr>
      <vt:lpstr>宋体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微粒体年度总结计划PPT模版</dc:title>
  <dc:creator>kk</dc:creator>
  <cp:lastModifiedBy>Trinh Duc Giang</cp:lastModifiedBy>
  <cp:revision>1103</cp:revision>
  <cp:lastPrinted>2019-05-11T01:18:13Z</cp:lastPrinted>
  <dcterms:created xsi:type="dcterms:W3CDTF">2019-05-11T01:18:13Z</dcterms:created>
  <dcterms:modified xsi:type="dcterms:W3CDTF">2023-03-14T06:11:16Z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