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499761"/>
            <a:ext cx="8374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95D4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548" y="2233925"/>
            <a:ext cx="767290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5816" y="1457207"/>
            <a:ext cx="8292367" cy="2125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95D4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1448" y="1006028"/>
            <a:ext cx="2120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10" dirty="0"/>
              <a:t>Spring</a:t>
            </a:r>
            <a:r>
              <a:rPr spc="-630" dirty="0"/>
              <a:t> </a:t>
            </a:r>
            <a:r>
              <a:rPr spc="-1085" dirty="0"/>
              <a:t>MVC</a:t>
            </a:r>
          </a:p>
        </p:txBody>
      </p:sp>
      <p:sp>
        <p:nvSpPr>
          <p:cNvPr id="5" name="object 5"/>
          <p:cNvSpPr/>
          <p:nvPr/>
        </p:nvSpPr>
        <p:spPr>
          <a:xfrm>
            <a:off x="598423" y="2695994"/>
            <a:ext cx="1575321" cy="458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4846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975" dirty="0">
                <a:solidFill>
                  <a:srgbClr val="69A84F"/>
                </a:solidFill>
                <a:latin typeface="Verdana"/>
                <a:cs typeface="Verdana"/>
              </a:rPr>
              <a:t>MVC</a:t>
            </a:r>
            <a:r>
              <a:rPr sz="3600" b="1" spc="-770" dirty="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sz="3600" b="1" spc="-790" dirty="0">
                <a:solidFill>
                  <a:srgbClr val="69A84F"/>
                </a:solidFill>
                <a:latin typeface="Verdana"/>
                <a:cs typeface="Verdana"/>
              </a:rPr>
              <a:t>(Model-View-Controller)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6607" y="1457207"/>
            <a:ext cx="6090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695D46"/>
                </a:solidFill>
                <a:latin typeface="Arial Black"/>
                <a:cs typeface="Arial Black"/>
              </a:rPr>
              <a:t>Introduced </a:t>
            </a:r>
            <a:r>
              <a:rPr sz="1800" spc="-150" dirty="0">
                <a:solidFill>
                  <a:srgbClr val="695D46"/>
                </a:solidFill>
                <a:latin typeface="Arial Black"/>
                <a:cs typeface="Arial Black"/>
              </a:rPr>
              <a:t>by </a:t>
            </a:r>
            <a:r>
              <a:rPr sz="1800" b="1" spc="10" dirty="0">
                <a:solidFill>
                  <a:srgbClr val="695D46"/>
                </a:solidFill>
                <a:latin typeface="Arial"/>
                <a:cs typeface="Arial"/>
              </a:rPr>
              <a:t>Trygve </a:t>
            </a:r>
            <a:r>
              <a:rPr sz="1800" b="1" spc="15" dirty="0">
                <a:solidFill>
                  <a:srgbClr val="695D46"/>
                </a:solidFill>
                <a:latin typeface="Arial"/>
                <a:cs typeface="Arial"/>
              </a:rPr>
              <a:t>Reenskaug </a:t>
            </a:r>
            <a:r>
              <a:rPr sz="1800" spc="-185" dirty="0">
                <a:solidFill>
                  <a:srgbClr val="695D46"/>
                </a:solidFill>
                <a:latin typeface="Arial Black"/>
                <a:cs typeface="Arial Black"/>
              </a:rPr>
              <a:t>at </a:t>
            </a:r>
            <a:r>
              <a:rPr sz="1800" b="1" spc="40" dirty="0">
                <a:solidFill>
                  <a:srgbClr val="695D46"/>
                </a:solidFill>
                <a:latin typeface="Arial"/>
                <a:cs typeface="Arial"/>
              </a:rPr>
              <a:t>Xerox </a:t>
            </a:r>
            <a:r>
              <a:rPr sz="1800" b="1" spc="10" dirty="0">
                <a:solidFill>
                  <a:srgbClr val="695D46"/>
                </a:solidFill>
                <a:latin typeface="Arial"/>
                <a:cs typeface="Arial"/>
              </a:rPr>
              <a:t>Parc </a:t>
            </a:r>
            <a:r>
              <a:rPr sz="1800" spc="-125" dirty="0">
                <a:solidFill>
                  <a:srgbClr val="695D46"/>
                </a:solidFill>
                <a:latin typeface="Arial Black"/>
                <a:cs typeface="Arial Black"/>
              </a:rPr>
              <a:t>in</a:t>
            </a:r>
            <a:r>
              <a:rPr sz="1800" spc="-19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800" b="1" spc="-10" dirty="0">
                <a:solidFill>
                  <a:srgbClr val="695D46"/>
                </a:solidFill>
                <a:latin typeface="Arial"/>
                <a:cs typeface="Arial"/>
              </a:rPr>
              <a:t>1979</a:t>
            </a:r>
            <a:r>
              <a:rPr sz="1800" spc="-10" dirty="0">
                <a:solidFill>
                  <a:srgbClr val="695D46"/>
                </a:solidFill>
                <a:latin typeface="Arial Black"/>
                <a:cs typeface="Arial Black"/>
              </a:rPr>
              <a:t>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0084" y="4525766"/>
            <a:ext cx="1676940" cy="47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4245" y="2059095"/>
            <a:ext cx="4975489" cy="2262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846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75" dirty="0">
                <a:solidFill>
                  <a:srgbClr val="69A84F"/>
                </a:solidFill>
              </a:rPr>
              <a:t>MVC</a:t>
            </a:r>
            <a:r>
              <a:rPr sz="3600" spc="-770" dirty="0">
                <a:solidFill>
                  <a:srgbClr val="69A84F"/>
                </a:solidFill>
              </a:rPr>
              <a:t> </a:t>
            </a:r>
            <a:r>
              <a:rPr sz="3600" spc="-790" dirty="0">
                <a:solidFill>
                  <a:srgbClr val="69A84F"/>
                </a:solidFill>
              </a:rPr>
              <a:t>(Model-View-Controller)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5992" y="1427971"/>
            <a:ext cx="3700145" cy="319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599"/>
              </a:lnSpc>
              <a:spcBef>
                <a:spcPts val="100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45" dirty="0">
                <a:solidFill>
                  <a:srgbClr val="695D46"/>
                </a:solidFill>
                <a:latin typeface="Arial Black"/>
                <a:cs typeface="Arial Black"/>
              </a:rPr>
              <a:t>An </a:t>
            </a:r>
            <a:r>
              <a:rPr sz="1400" spc="-140" dirty="0">
                <a:solidFill>
                  <a:srgbClr val="695D46"/>
                </a:solidFill>
                <a:latin typeface="Arial Black"/>
                <a:cs typeface="Arial Black"/>
              </a:rPr>
              <a:t>architectural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pattern </a:t>
            </a:r>
            <a:r>
              <a:rPr sz="1400" spc="-130" dirty="0">
                <a:solidFill>
                  <a:srgbClr val="695D46"/>
                </a:solidFill>
                <a:latin typeface="Arial Black"/>
                <a:cs typeface="Arial Black"/>
              </a:rPr>
              <a:t>commonly used  </a:t>
            </a:r>
            <a:r>
              <a:rPr sz="1400" spc="-75" dirty="0">
                <a:solidFill>
                  <a:srgbClr val="695D46"/>
                </a:solidFill>
                <a:latin typeface="Arial Black"/>
                <a:cs typeface="Arial Black"/>
              </a:rPr>
              <a:t>for </a:t>
            </a: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developing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user</a:t>
            </a:r>
            <a:r>
              <a:rPr sz="1400" spc="-13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40" dirty="0">
                <a:solidFill>
                  <a:srgbClr val="695D46"/>
                </a:solidFill>
                <a:latin typeface="Arial Black"/>
                <a:cs typeface="Arial Black"/>
              </a:rPr>
              <a:t>interfaces.</a:t>
            </a:r>
            <a:endParaRPr sz="1400">
              <a:latin typeface="Arial Black"/>
              <a:cs typeface="Arial Black"/>
            </a:endParaRPr>
          </a:p>
          <a:p>
            <a:pPr marL="348615" marR="820419" indent="-336550">
              <a:lnSpc>
                <a:spcPct val="116100"/>
              </a:lnSpc>
              <a:spcBef>
                <a:spcPts val="975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45" dirty="0">
                <a:solidFill>
                  <a:srgbClr val="695D46"/>
                </a:solidFill>
                <a:latin typeface="Arial Black"/>
                <a:cs typeface="Arial Black"/>
              </a:rPr>
              <a:t>An </a:t>
            </a:r>
            <a:r>
              <a:rPr sz="1400" spc="-130" dirty="0">
                <a:solidFill>
                  <a:srgbClr val="695D46"/>
                </a:solidFill>
                <a:latin typeface="Arial Black"/>
                <a:cs typeface="Arial Black"/>
              </a:rPr>
              <a:t>application </a:t>
            </a:r>
            <a:r>
              <a:rPr sz="1400" spc="-155" dirty="0">
                <a:solidFill>
                  <a:srgbClr val="695D46"/>
                </a:solidFill>
                <a:latin typeface="Arial Black"/>
                <a:cs typeface="Arial Black"/>
              </a:rPr>
              <a:t>is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divided </a:t>
            </a:r>
            <a:r>
              <a:rPr sz="1400" spc="-105" dirty="0">
                <a:solidFill>
                  <a:srgbClr val="695D46"/>
                </a:solidFill>
                <a:latin typeface="Arial Black"/>
                <a:cs typeface="Arial Black"/>
              </a:rPr>
              <a:t>into </a:t>
            </a:r>
            <a:r>
              <a:rPr sz="1400" spc="-135" dirty="0">
                <a:solidFill>
                  <a:srgbClr val="695D46"/>
                </a:solidFill>
                <a:latin typeface="Arial Black"/>
                <a:cs typeface="Arial Black"/>
              </a:rPr>
              <a:t>3  interconnected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parts:</a:t>
            </a:r>
            <a:endParaRPr sz="1400">
              <a:latin typeface="Arial Black"/>
              <a:cs typeface="Arial Black"/>
            </a:endParaRPr>
          </a:p>
          <a:p>
            <a:pPr marL="805815" marR="85090" lvl="1" indent="-320675">
              <a:lnSpc>
                <a:spcPct val="114599"/>
              </a:lnSpc>
              <a:spcBef>
                <a:spcPts val="1040"/>
              </a:spcBef>
              <a:buClr>
                <a:srgbClr val="38751C"/>
              </a:buClr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200" b="1" spc="40" dirty="0">
                <a:solidFill>
                  <a:srgbClr val="695D46"/>
                </a:solidFill>
                <a:latin typeface="Arial"/>
                <a:cs typeface="Arial"/>
              </a:rPr>
              <a:t>Model </a:t>
            </a:r>
            <a:r>
              <a:rPr sz="1200" spc="-15" dirty="0">
                <a:solidFill>
                  <a:srgbClr val="695D46"/>
                </a:solidFill>
                <a:latin typeface="Arial Black"/>
                <a:cs typeface="Arial Black"/>
              </a:rPr>
              <a:t>- </a:t>
            </a:r>
            <a:r>
              <a:rPr sz="1200" spc="-120" dirty="0">
                <a:solidFill>
                  <a:srgbClr val="695D46"/>
                </a:solidFill>
                <a:latin typeface="Arial Black"/>
                <a:cs typeface="Arial Black"/>
              </a:rPr>
              <a:t>Responsible </a:t>
            </a:r>
            <a:r>
              <a:rPr sz="1200" spc="-65" dirty="0">
                <a:solidFill>
                  <a:srgbClr val="695D46"/>
                </a:solidFill>
                <a:latin typeface="Arial Black"/>
                <a:cs typeface="Arial Black"/>
              </a:rPr>
              <a:t>for </a:t>
            </a:r>
            <a:r>
              <a:rPr sz="1200" spc="-114" dirty="0">
                <a:solidFill>
                  <a:srgbClr val="695D46"/>
                </a:solidFill>
                <a:latin typeface="Arial Black"/>
                <a:cs typeface="Arial Black"/>
              </a:rPr>
              <a:t>managing data  </a:t>
            </a:r>
            <a:r>
              <a:rPr sz="1200" spc="-70" dirty="0">
                <a:solidFill>
                  <a:srgbClr val="695D46"/>
                </a:solidFill>
                <a:latin typeface="Arial Black"/>
                <a:cs typeface="Arial Black"/>
              </a:rPr>
              <a:t>of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the</a:t>
            </a:r>
            <a:r>
              <a:rPr sz="1200" spc="-114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-110" dirty="0">
                <a:solidFill>
                  <a:srgbClr val="695D46"/>
                </a:solidFill>
                <a:latin typeface="Arial Black"/>
                <a:cs typeface="Arial Black"/>
              </a:rPr>
              <a:t>application.</a:t>
            </a:r>
            <a:endParaRPr sz="1200">
              <a:latin typeface="Arial Black"/>
              <a:cs typeface="Arial Black"/>
            </a:endParaRPr>
          </a:p>
          <a:p>
            <a:pPr marL="805815" marR="264795" lvl="1" indent="-320675">
              <a:lnSpc>
                <a:spcPct val="114599"/>
              </a:lnSpc>
              <a:spcBef>
                <a:spcPts val="975"/>
              </a:spcBef>
              <a:buClr>
                <a:srgbClr val="38751C"/>
              </a:buClr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200" b="1" spc="30" dirty="0">
                <a:solidFill>
                  <a:srgbClr val="695D46"/>
                </a:solidFill>
                <a:latin typeface="Arial"/>
                <a:cs typeface="Arial"/>
              </a:rPr>
              <a:t>View </a:t>
            </a:r>
            <a:r>
              <a:rPr sz="1200" spc="-15" dirty="0">
                <a:solidFill>
                  <a:srgbClr val="695D46"/>
                </a:solidFill>
                <a:latin typeface="Arial Black"/>
                <a:cs typeface="Arial Black"/>
              </a:rPr>
              <a:t>- </a:t>
            </a:r>
            <a:r>
              <a:rPr sz="1200" spc="-120" dirty="0">
                <a:solidFill>
                  <a:srgbClr val="695D46"/>
                </a:solidFill>
                <a:latin typeface="Arial Black"/>
                <a:cs typeface="Arial Black"/>
              </a:rPr>
              <a:t>Responsible </a:t>
            </a:r>
            <a:r>
              <a:rPr sz="1200" spc="-65" dirty="0">
                <a:solidFill>
                  <a:srgbClr val="695D46"/>
                </a:solidFill>
                <a:latin typeface="Arial Black"/>
                <a:cs typeface="Arial Black"/>
              </a:rPr>
              <a:t>for </a:t>
            </a:r>
            <a:r>
              <a:rPr sz="1200" spc="-110" dirty="0">
                <a:solidFill>
                  <a:srgbClr val="695D46"/>
                </a:solidFill>
                <a:latin typeface="Arial Black"/>
                <a:cs typeface="Arial Black"/>
              </a:rPr>
              <a:t>displaying</a:t>
            </a:r>
            <a:r>
              <a:rPr sz="1200" spc="-254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the  </a:t>
            </a:r>
            <a:r>
              <a:rPr sz="1200" spc="-95" dirty="0">
                <a:solidFill>
                  <a:srgbClr val="695D46"/>
                </a:solidFill>
                <a:latin typeface="Arial Black"/>
                <a:cs typeface="Arial Black"/>
              </a:rPr>
              <a:t>model </a:t>
            </a:r>
            <a:r>
              <a:rPr sz="1200" spc="-114" dirty="0">
                <a:solidFill>
                  <a:srgbClr val="695D46"/>
                </a:solidFill>
                <a:latin typeface="Arial Black"/>
                <a:cs typeface="Arial Black"/>
              </a:rPr>
              <a:t>data </a:t>
            </a:r>
            <a:r>
              <a:rPr sz="1200" spc="-95" dirty="0">
                <a:solidFill>
                  <a:srgbClr val="695D46"/>
                </a:solidFill>
                <a:latin typeface="Arial Black"/>
                <a:cs typeface="Arial Black"/>
              </a:rPr>
              <a:t>to</a:t>
            </a:r>
            <a:r>
              <a:rPr sz="1200" spc="-7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-100" dirty="0">
                <a:solidFill>
                  <a:srgbClr val="695D46"/>
                </a:solidFill>
                <a:latin typeface="Arial Black"/>
                <a:cs typeface="Arial Black"/>
              </a:rPr>
              <a:t>user.</a:t>
            </a:r>
            <a:endParaRPr sz="1200">
              <a:latin typeface="Arial Black"/>
              <a:cs typeface="Arial Black"/>
            </a:endParaRPr>
          </a:p>
          <a:p>
            <a:pPr marL="805815" marR="76835" lvl="1" indent="-320675">
              <a:lnSpc>
                <a:spcPct val="114599"/>
              </a:lnSpc>
              <a:spcBef>
                <a:spcPts val="975"/>
              </a:spcBef>
              <a:buClr>
                <a:srgbClr val="38751C"/>
              </a:buClr>
              <a:buFont typeface="Arial"/>
              <a:buChar char="○"/>
              <a:tabLst>
                <a:tab pos="805180" algn="l"/>
                <a:tab pos="806450" algn="l"/>
              </a:tabLst>
            </a:pPr>
            <a:r>
              <a:rPr sz="1200" b="1" spc="30" dirty="0">
                <a:solidFill>
                  <a:srgbClr val="695D46"/>
                </a:solidFill>
                <a:latin typeface="Arial"/>
                <a:cs typeface="Arial"/>
              </a:rPr>
              <a:t>Controller </a:t>
            </a:r>
            <a:r>
              <a:rPr sz="1200" spc="-15" dirty="0">
                <a:solidFill>
                  <a:srgbClr val="695D46"/>
                </a:solidFill>
                <a:latin typeface="Arial Black"/>
                <a:cs typeface="Arial Black"/>
              </a:rPr>
              <a:t>- </a:t>
            </a:r>
            <a:r>
              <a:rPr sz="1200" spc="-120" dirty="0">
                <a:solidFill>
                  <a:srgbClr val="695D46"/>
                </a:solidFill>
                <a:latin typeface="Arial Black"/>
                <a:cs typeface="Arial Black"/>
              </a:rPr>
              <a:t>Responsible </a:t>
            </a:r>
            <a:r>
              <a:rPr sz="1200" spc="-65" dirty="0">
                <a:solidFill>
                  <a:srgbClr val="695D46"/>
                </a:solidFill>
                <a:latin typeface="Arial Black"/>
                <a:cs typeface="Arial Black"/>
              </a:rPr>
              <a:t>for </a:t>
            </a:r>
            <a:r>
              <a:rPr sz="1200" spc="-125" dirty="0">
                <a:solidFill>
                  <a:srgbClr val="695D46"/>
                </a:solidFill>
                <a:latin typeface="Arial Black"/>
                <a:cs typeface="Arial Black"/>
              </a:rPr>
              <a:t>processing 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user </a:t>
            </a:r>
            <a:r>
              <a:rPr sz="1200" spc="-114" dirty="0">
                <a:solidFill>
                  <a:srgbClr val="695D46"/>
                </a:solidFill>
                <a:latin typeface="Arial Black"/>
                <a:cs typeface="Arial Black"/>
              </a:rPr>
              <a:t>requests </a:t>
            </a:r>
            <a:r>
              <a:rPr sz="1200" spc="-95" dirty="0">
                <a:solidFill>
                  <a:srgbClr val="695D46"/>
                </a:solidFill>
                <a:latin typeface="Arial Black"/>
                <a:cs typeface="Arial Black"/>
              </a:rPr>
              <a:t>and building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an  </a:t>
            </a:r>
            <a:r>
              <a:rPr sz="1200" spc="-95" dirty="0">
                <a:solidFill>
                  <a:srgbClr val="695D46"/>
                </a:solidFill>
                <a:latin typeface="Arial Black"/>
                <a:cs typeface="Arial Black"/>
              </a:rPr>
              <a:t>appropriate model and </a:t>
            </a:r>
            <a:r>
              <a:rPr sz="1200" spc="-140" dirty="0">
                <a:solidFill>
                  <a:srgbClr val="695D46"/>
                </a:solidFill>
                <a:latin typeface="Arial Black"/>
                <a:cs typeface="Arial Black"/>
              </a:rPr>
              <a:t>passes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it </a:t>
            </a:r>
            <a:r>
              <a:rPr sz="1200" spc="-95" dirty="0">
                <a:solidFill>
                  <a:srgbClr val="695D46"/>
                </a:solidFill>
                <a:latin typeface="Arial Black"/>
                <a:cs typeface="Arial Black"/>
              </a:rPr>
              <a:t>to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the  </a:t>
            </a:r>
            <a:r>
              <a:rPr sz="1200" spc="-145" dirty="0">
                <a:solidFill>
                  <a:srgbClr val="695D46"/>
                </a:solidFill>
                <a:latin typeface="Arial Black"/>
                <a:cs typeface="Arial Black"/>
              </a:rPr>
              <a:t>view </a:t>
            </a:r>
            <a:r>
              <a:rPr sz="1200" spc="-65" dirty="0">
                <a:solidFill>
                  <a:srgbClr val="695D46"/>
                </a:solidFill>
                <a:latin typeface="Arial Black"/>
                <a:cs typeface="Arial Black"/>
              </a:rPr>
              <a:t>for</a:t>
            </a:r>
            <a:r>
              <a:rPr sz="1200" spc="-5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-95" dirty="0">
                <a:solidFill>
                  <a:srgbClr val="695D46"/>
                </a:solidFill>
                <a:latin typeface="Arial Black"/>
                <a:cs typeface="Arial Black"/>
              </a:rPr>
              <a:t>rendering.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0084" y="4525766"/>
            <a:ext cx="1676940" cy="47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822852" y="1748358"/>
            <a:ext cx="4019550" cy="2338705"/>
            <a:chOff x="4822852" y="1748358"/>
            <a:chExt cx="4019550" cy="2338705"/>
          </a:xfrm>
        </p:grpSpPr>
        <p:sp>
          <p:nvSpPr>
            <p:cNvPr id="6" name="object 6"/>
            <p:cNvSpPr/>
            <p:nvPr/>
          </p:nvSpPr>
          <p:spPr>
            <a:xfrm>
              <a:off x="4852557" y="1757883"/>
              <a:ext cx="3979724" cy="231925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7615" y="1753121"/>
              <a:ext cx="4010025" cy="2329180"/>
            </a:xfrm>
            <a:custGeom>
              <a:avLst/>
              <a:gdLst/>
              <a:ahLst/>
              <a:cxnLst/>
              <a:rect l="l" t="t" r="r" b="b"/>
              <a:pathLst>
                <a:path w="4010025" h="2329179">
                  <a:moveTo>
                    <a:pt x="0" y="0"/>
                  </a:moveTo>
                  <a:lnTo>
                    <a:pt x="4009416" y="0"/>
                  </a:lnTo>
                  <a:lnTo>
                    <a:pt x="4009416" y="2328795"/>
                  </a:lnTo>
                  <a:lnTo>
                    <a:pt x="0" y="232879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1929126"/>
            <a:ext cx="53733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965" dirty="0"/>
              <a:t>Request </a:t>
            </a:r>
            <a:r>
              <a:rPr spc="-919" dirty="0"/>
              <a:t>Processing </a:t>
            </a:r>
            <a:r>
              <a:rPr spc="-1000" dirty="0"/>
              <a:t>Workflow  </a:t>
            </a:r>
            <a:r>
              <a:rPr spc="-765" dirty="0"/>
              <a:t>in </a:t>
            </a:r>
            <a:r>
              <a:rPr spc="-910" dirty="0"/>
              <a:t>Spring</a:t>
            </a:r>
            <a:r>
              <a:rPr spc="-944" dirty="0"/>
              <a:t> </a:t>
            </a:r>
            <a:r>
              <a:rPr spc="-1085" dirty="0"/>
              <a:t>MVC</a:t>
            </a:r>
          </a:p>
        </p:txBody>
      </p:sp>
      <p:sp>
        <p:nvSpPr>
          <p:cNvPr id="3" name="object 3"/>
          <p:cNvSpPr/>
          <p:nvPr/>
        </p:nvSpPr>
        <p:spPr>
          <a:xfrm>
            <a:off x="7514184" y="4540541"/>
            <a:ext cx="1575321" cy="4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913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69A84F"/>
                </a:solidFill>
              </a:rPr>
              <a:t>Request </a:t>
            </a:r>
            <a:r>
              <a:rPr sz="3600" spc="-830" dirty="0">
                <a:solidFill>
                  <a:srgbClr val="69A84F"/>
                </a:solidFill>
              </a:rPr>
              <a:t>Processing </a:t>
            </a:r>
            <a:r>
              <a:rPr sz="3600" spc="-900" dirty="0">
                <a:solidFill>
                  <a:srgbClr val="69A84F"/>
                </a:solidFill>
              </a:rPr>
              <a:t>Workflow </a:t>
            </a:r>
            <a:r>
              <a:rPr sz="3600" spc="-869" dirty="0">
                <a:solidFill>
                  <a:srgbClr val="69A84F"/>
                </a:solidFill>
              </a:rPr>
              <a:t>(High</a:t>
            </a:r>
            <a:r>
              <a:rPr sz="3600" spc="-865" dirty="0">
                <a:solidFill>
                  <a:srgbClr val="69A84F"/>
                </a:solidFill>
              </a:rPr>
              <a:t> </a:t>
            </a:r>
            <a:r>
              <a:rPr sz="3600" spc="-785" dirty="0">
                <a:solidFill>
                  <a:srgbClr val="69A84F"/>
                </a:solidFill>
              </a:rPr>
              <a:t>Level)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03384" y="4334114"/>
            <a:ext cx="313944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spc="-200" dirty="0">
                <a:solidFill>
                  <a:srgbClr val="38751C"/>
                </a:solidFill>
                <a:latin typeface="Verdana"/>
                <a:cs typeface="Verdana"/>
              </a:rPr>
              <a:t>The </a:t>
            </a:r>
            <a:r>
              <a:rPr sz="1100" i="1" spc="-195" dirty="0">
                <a:solidFill>
                  <a:srgbClr val="38751C"/>
                </a:solidFill>
                <a:latin typeface="Verdana"/>
                <a:cs typeface="Verdana"/>
              </a:rPr>
              <a:t>request </a:t>
            </a:r>
            <a:r>
              <a:rPr sz="1100" i="1" spc="-185" dirty="0">
                <a:solidFill>
                  <a:srgbClr val="38751C"/>
                </a:solidFill>
                <a:latin typeface="Verdana"/>
                <a:cs typeface="Verdana"/>
              </a:rPr>
              <a:t>processing </a:t>
            </a:r>
            <a:r>
              <a:rPr sz="1100" i="1" spc="-180" dirty="0">
                <a:solidFill>
                  <a:srgbClr val="38751C"/>
                </a:solidFill>
                <a:latin typeface="Verdana"/>
                <a:cs typeface="Verdana"/>
              </a:rPr>
              <a:t>workflow </a:t>
            </a:r>
            <a:r>
              <a:rPr sz="1100" i="1" spc="-140" dirty="0">
                <a:solidFill>
                  <a:srgbClr val="38751C"/>
                </a:solidFill>
                <a:latin typeface="Verdana"/>
                <a:cs typeface="Verdana"/>
              </a:rPr>
              <a:t>in </a:t>
            </a:r>
            <a:r>
              <a:rPr sz="1100" i="1" spc="-195" dirty="0">
                <a:solidFill>
                  <a:srgbClr val="38751C"/>
                </a:solidFill>
                <a:latin typeface="Verdana"/>
                <a:cs typeface="Verdana"/>
              </a:rPr>
              <a:t>Spring </a:t>
            </a:r>
            <a:r>
              <a:rPr sz="1100" i="1" spc="-254" dirty="0">
                <a:solidFill>
                  <a:srgbClr val="38751C"/>
                </a:solidFill>
                <a:latin typeface="Verdana"/>
                <a:cs typeface="Verdana"/>
              </a:rPr>
              <a:t>Web </a:t>
            </a:r>
            <a:r>
              <a:rPr sz="1100" i="1" spc="-245" dirty="0">
                <a:solidFill>
                  <a:srgbClr val="38751C"/>
                </a:solidFill>
                <a:latin typeface="Verdana"/>
                <a:cs typeface="Verdana"/>
              </a:rPr>
              <a:t>MVC </a:t>
            </a:r>
            <a:r>
              <a:rPr sz="1100" i="1" spc="-190" dirty="0">
                <a:solidFill>
                  <a:srgbClr val="38751C"/>
                </a:solidFill>
                <a:latin typeface="Verdana"/>
                <a:cs typeface="Verdana"/>
              </a:rPr>
              <a:t>(high</a:t>
            </a:r>
            <a:r>
              <a:rPr sz="1100" i="1" spc="-60" dirty="0">
                <a:solidFill>
                  <a:srgbClr val="38751C"/>
                </a:solidFill>
                <a:latin typeface="Verdana"/>
                <a:cs typeface="Verdana"/>
              </a:rPr>
              <a:t> </a:t>
            </a:r>
            <a:r>
              <a:rPr sz="1100" i="1" spc="-160" dirty="0">
                <a:solidFill>
                  <a:srgbClr val="38751C"/>
                </a:solidFill>
                <a:latin typeface="Verdana"/>
                <a:cs typeface="Verdana"/>
              </a:rPr>
              <a:t>level)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0084" y="4525766"/>
            <a:ext cx="1676940" cy="47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0582" y="1266322"/>
            <a:ext cx="4622815" cy="2964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907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>
                <a:solidFill>
                  <a:srgbClr val="69A84F"/>
                </a:solidFill>
              </a:rPr>
              <a:t>DispatcherServlet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5992" y="1427971"/>
            <a:ext cx="3702050" cy="237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4599"/>
              </a:lnSpc>
              <a:spcBef>
                <a:spcPts val="100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Spring </a:t>
            </a:r>
            <a:r>
              <a:rPr sz="1400" spc="-180" dirty="0">
                <a:solidFill>
                  <a:srgbClr val="695D46"/>
                </a:solidFill>
                <a:latin typeface="Arial Black"/>
                <a:cs typeface="Arial Black"/>
              </a:rPr>
              <a:t>MVC </a:t>
            </a:r>
            <a:r>
              <a:rPr sz="1400" spc="-155" dirty="0">
                <a:solidFill>
                  <a:srgbClr val="695D46"/>
                </a:solidFill>
                <a:latin typeface="Arial Black"/>
                <a:cs typeface="Arial Black"/>
              </a:rPr>
              <a:t>is </a:t>
            </a:r>
            <a:r>
              <a:rPr sz="1400" spc="-130" dirty="0">
                <a:solidFill>
                  <a:srgbClr val="695D46"/>
                </a:solidFill>
                <a:latin typeface="Arial Black"/>
                <a:cs typeface="Arial Black"/>
              </a:rPr>
              <a:t>designed </a:t>
            </a:r>
            <a:r>
              <a:rPr sz="1400" spc="-95" dirty="0">
                <a:solidFill>
                  <a:srgbClr val="695D46"/>
                </a:solidFill>
                <a:latin typeface="Arial Black"/>
                <a:cs typeface="Arial Black"/>
              </a:rPr>
              <a:t>around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a </a:t>
            </a:r>
            <a:r>
              <a:rPr sz="1400" spc="-140" dirty="0">
                <a:solidFill>
                  <a:srgbClr val="695D46"/>
                </a:solidFill>
                <a:latin typeface="Arial Black"/>
                <a:cs typeface="Arial Black"/>
              </a:rPr>
              <a:t>central  servlet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named</a:t>
            </a:r>
            <a:r>
              <a:rPr sz="1400" spc="-7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b="1" spc="20" dirty="0">
                <a:solidFill>
                  <a:srgbClr val="695D46"/>
                </a:solidFill>
                <a:latin typeface="Arial"/>
                <a:cs typeface="Arial"/>
              </a:rPr>
              <a:t>DispatcherServlet</a:t>
            </a:r>
            <a:r>
              <a:rPr sz="1400" spc="20" dirty="0">
                <a:solidFill>
                  <a:srgbClr val="695D46"/>
                </a:solidFill>
                <a:latin typeface="Arial Black"/>
                <a:cs typeface="Arial Black"/>
              </a:rPr>
              <a:t>.</a:t>
            </a:r>
            <a:endParaRPr sz="1400" dirty="0">
              <a:latin typeface="Arial Black"/>
              <a:cs typeface="Arial Black"/>
            </a:endParaRPr>
          </a:p>
          <a:p>
            <a:pPr marL="348615" marR="33020" indent="-336550">
              <a:lnSpc>
                <a:spcPct val="116100"/>
              </a:lnSpc>
              <a:spcBef>
                <a:spcPts val="975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35" dirty="0">
                <a:solidFill>
                  <a:srgbClr val="695D46"/>
                </a:solidFill>
                <a:latin typeface="Arial Black"/>
                <a:cs typeface="Arial Black"/>
              </a:rPr>
              <a:t>DispatcherServlet </a:t>
            </a:r>
            <a:r>
              <a:rPr sz="1400" spc="-190" dirty="0">
                <a:solidFill>
                  <a:srgbClr val="695D46"/>
                </a:solidFill>
                <a:latin typeface="Arial Black"/>
                <a:cs typeface="Arial Black"/>
              </a:rPr>
              <a:t>acts </a:t>
            </a:r>
            <a:r>
              <a:rPr sz="1400" spc="-175" dirty="0">
                <a:solidFill>
                  <a:srgbClr val="695D46"/>
                </a:solidFill>
                <a:latin typeface="Arial Black"/>
                <a:cs typeface="Arial Black"/>
              </a:rPr>
              <a:t>as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a </a:t>
            </a:r>
            <a:r>
              <a:rPr sz="1400" spc="-140" dirty="0">
                <a:solidFill>
                  <a:srgbClr val="695D46"/>
                </a:solidFill>
                <a:latin typeface="Arial Black"/>
                <a:cs typeface="Arial Black"/>
              </a:rPr>
              <a:t>central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entry  </a:t>
            </a:r>
            <a:r>
              <a:rPr sz="1400" spc="-100" dirty="0">
                <a:solidFill>
                  <a:srgbClr val="695D46"/>
                </a:solidFill>
                <a:latin typeface="Arial Black"/>
                <a:cs typeface="Arial Black"/>
              </a:rPr>
              <a:t>point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to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Spring </a:t>
            </a:r>
            <a:r>
              <a:rPr sz="1400" spc="-180" dirty="0">
                <a:solidFill>
                  <a:srgbClr val="695D46"/>
                </a:solidFill>
                <a:latin typeface="Arial Black"/>
                <a:cs typeface="Arial Black"/>
              </a:rPr>
              <a:t>MVC</a:t>
            </a:r>
            <a:r>
              <a:rPr sz="1400" spc="-9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30" dirty="0">
                <a:solidFill>
                  <a:srgbClr val="695D46"/>
                </a:solidFill>
                <a:latin typeface="Arial Black"/>
                <a:cs typeface="Arial Black"/>
              </a:rPr>
              <a:t>application.</a:t>
            </a:r>
            <a:endParaRPr sz="1400" dirty="0">
              <a:latin typeface="Arial Black"/>
              <a:cs typeface="Arial Black"/>
            </a:endParaRPr>
          </a:p>
          <a:p>
            <a:pPr marL="348615" marR="1069340" indent="-336550">
              <a:lnSpc>
                <a:spcPct val="116100"/>
              </a:lnSpc>
              <a:spcBef>
                <a:spcPts val="969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55" dirty="0">
                <a:solidFill>
                  <a:srgbClr val="695D46"/>
                </a:solidFill>
                <a:latin typeface="Arial Black"/>
                <a:cs typeface="Arial Black"/>
              </a:rPr>
              <a:t>Every </a:t>
            </a: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request </a:t>
            </a:r>
            <a:r>
              <a:rPr sz="1400" spc="-155" dirty="0">
                <a:solidFill>
                  <a:srgbClr val="695D46"/>
                </a:solidFill>
                <a:latin typeface="Arial Black"/>
                <a:cs typeface="Arial Black"/>
              </a:rPr>
              <a:t>is </a:t>
            </a:r>
            <a:r>
              <a:rPr sz="1400" spc="-110" dirty="0">
                <a:solidFill>
                  <a:srgbClr val="695D46"/>
                </a:solidFill>
                <a:latin typeface="Arial Black"/>
                <a:cs typeface="Arial Black"/>
              </a:rPr>
              <a:t>handled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by  </a:t>
            </a:r>
            <a:r>
              <a:rPr sz="1400" spc="-135" dirty="0">
                <a:solidFill>
                  <a:srgbClr val="695D46"/>
                </a:solidFill>
                <a:latin typeface="Arial Black"/>
                <a:cs typeface="Arial Black"/>
              </a:rPr>
              <a:t>DispatcherServlet.</a:t>
            </a:r>
            <a:endParaRPr sz="1400" dirty="0">
              <a:latin typeface="Arial Black"/>
              <a:cs typeface="Arial Black"/>
            </a:endParaRPr>
          </a:p>
          <a:p>
            <a:pPr marL="348615" marR="288925" indent="-336550">
              <a:lnSpc>
                <a:spcPct val="116100"/>
              </a:lnSpc>
              <a:spcBef>
                <a:spcPts val="975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35" dirty="0">
                <a:solidFill>
                  <a:srgbClr val="695D46"/>
                </a:solidFill>
                <a:latin typeface="Arial Black"/>
                <a:cs typeface="Arial Black"/>
              </a:rPr>
              <a:t>DispatcherServlet </a:t>
            </a:r>
            <a:r>
              <a:rPr sz="1400" spc="-155" dirty="0">
                <a:solidFill>
                  <a:srgbClr val="695D46"/>
                </a:solidFill>
                <a:latin typeface="Arial Black"/>
                <a:cs typeface="Arial Black"/>
              </a:rPr>
              <a:t>is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an </a:t>
            </a:r>
            <a:r>
              <a:rPr sz="1400" spc="-135" dirty="0">
                <a:solidFill>
                  <a:srgbClr val="695D46"/>
                </a:solidFill>
                <a:latin typeface="Arial Black"/>
                <a:cs typeface="Arial Black"/>
              </a:rPr>
              <a:t>expression </a:t>
            </a:r>
            <a:r>
              <a:rPr sz="1400" spc="-80" dirty="0">
                <a:solidFill>
                  <a:srgbClr val="695D46"/>
                </a:solidFill>
                <a:latin typeface="Arial Black"/>
                <a:cs typeface="Arial Black"/>
              </a:rPr>
              <a:t>of 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400" b="1" spc="40" dirty="0">
                <a:solidFill>
                  <a:srgbClr val="695D46"/>
                </a:solidFill>
                <a:latin typeface="Arial"/>
                <a:cs typeface="Arial"/>
              </a:rPr>
              <a:t>Front </a:t>
            </a:r>
            <a:r>
              <a:rPr sz="1400" b="1" spc="35" dirty="0">
                <a:solidFill>
                  <a:srgbClr val="695D46"/>
                </a:solidFill>
                <a:latin typeface="Arial"/>
                <a:cs typeface="Arial"/>
              </a:rPr>
              <a:t>Controller</a:t>
            </a:r>
            <a:r>
              <a:rPr sz="1400" b="1" spc="-8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pattern.</a:t>
            </a:r>
            <a:endParaRPr sz="14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0084" y="4525766"/>
            <a:ext cx="1676940" cy="47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52906" y="3933026"/>
            <a:ext cx="35521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5" dirty="0">
                <a:solidFill>
                  <a:srgbClr val="38751C"/>
                </a:solidFill>
                <a:latin typeface="Arial"/>
                <a:cs typeface="Arial"/>
              </a:rPr>
              <a:t>The </a:t>
            </a:r>
            <a:r>
              <a:rPr sz="1000" i="1" spc="-15" dirty="0">
                <a:solidFill>
                  <a:srgbClr val="38751C"/>
                </a:solidFill>
                <a:latin typeface="Arial"/>
                <a:cs typeface="Arial"/>
              </a:rPr>
              <a:t>request </a:t>
            </a:r>
            <a:r>
              <a:rPr sz="1000" i="1" spc="-25" dirty="0">
                <a:solidFill>
                  <a:srgbClr val="38751C"/>
                </a:solidFill>
                <a:latin typeface="Arial"/>
                <a:cs typeface="Arial"/>
              </a:rPr>
              <a:t>processing </a:t>
            </a:r>
            <a:r>
              <a:rPr sz="1000" i="1" spc="10" dirty="0">
                <a:solidFill>
                  <a:srgbClr val="38751C"/>
                </a:solidFill>
                <a:latin typeface="Arial"/>
                <a:cs typeface="Arial"/>
              </a:rPr>
              <a:t>workflow </a:t>
            </a:r>
            <a:r>
              <a:rPr sz="1000" i="1" spc="20" dirty="0">
                <a:solidFill>
                  <a:srgbClr val="38751C"/>
                </a:solidFill>
                <a:latin typeface="Arial"/>
                <a:cs typeface="Arial"/>
              </a:rPr>
              <a:t>in </a:t>
            </a:r>
            <a:r>
              <a:rPr sz="1000" i="1" spc="-20" dirty="0">
                <a:solidFill>
                  <a:srgbClr val="38751C"/>
                </a:solidFill>
                <a:latin typeface="Arial"/>
                <a:cs typeface="Arial"/>
              </a:rPr>
              <a:t>Spring </a:t>
            </a:r>
            <a:r>
              <a:rPr sz="1000" i="1" spc="-50" dirty="0">
                <a:solidFill>
                  <a:srgbClr val="38751C"/>
                </a:solidFill>
                <a:latin typeface="Arial"/>
                <a:cs typeface="Arial"/>
              </a:rPr>
              <a:t>Web </a:t>
            </a:r>
            <a:r>
              <a:rPr sz="1000" i="1" spc="-90" dirty="0">
                <a:solidFill>
                  <a:srgbClr val="38751C"/>
                </a:solidFill>
                <a:latin typeface="Arial"/>
                <a:cs typeface="Arial"/>
              </a:rPr>
              <a:t>MVC </a:t>
            </a:r>
            <a:r>
              <a:rPr sz="1000" i="1" spc="-10" dirty="0">
                <a:solidFill>
                  <a:srgbClr val="38751C"/>
                </a:solidFill>
                <a:latin typeface="Arial"/>
                <a:cs typeface="Arial"/>
              </a:rPr>
              <a:t>(high</a:t>
            </a:r>
            <a:r>
              <a:rPr sz="1000" i="1" spc="-17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1000" i="1" spc="-30" dirty="0">
                <a:solidFill>
                  <a:srgbClr val="38751C"/>
                </a:solidFill>
                <a:latin typeface="Arial"/>
                <a:cs typeface="Arial"/>
              </a:rPr>
              <a:t>level)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32390" y="1266172"/>
            <a:ext cx="4000500" cy="2565400"/>
            <a:chOff x="4832390" y="1266172"/>
            <a:chExt cx="4000500" cy="2565400"/>
          </a:xfrm>
        </p:grpSpPr>
        <p:sp>
          <p:nvSpPr>
            <p:cNvPr id="7" name="object 7"/>
            <p:cNvSpPr/>
            <p:nvPr/>
          </p:nvSpPr>
          <p:spPr>
            <a:xfrm>
              <a:off x="4832390" y="1266172"/>
              <a:ext cx="3999891" cy="2564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0938" y="1610021"/>
              <a:ext cx="1090295" cy="676910"/>
            </a:xfrm>
            <a:custGeom>
              <a:avLst/>
              <a:gdLst/>
              <a:ahLst/>
              <a:cxnLst/>
              <a:rect l="l" t="t" r="r" b="b"/>
              <a:pathLst>
                <a:path w="1090295" h="676910">
                  <a:moveTo>
                    <a:pt x="0" y="0"/>
                  </a:moveTo>
                  <a:lnTo>
                    <a:pt x="1089897" y="0"/>
                  </a:lnTo>
                  <a:lnTo>
                    <a:pt x="1089897" y="676798"/>
                  </a:lnTo>
                  <a:lnTo>
                    <a:pt x="0" y="6767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1825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45" dirty="0">
                <a:solidFill>
                  <a:srgbClr val="69A84F"/>
                </a:solidFill>
              </a:rPr>
              <a:t>Controllers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5992" y="1427971"/>
            <a:ext cx="3713479" cy="28670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8615" marR="5080" indent="-336550">
              <a:lnSpc>
                <a:spcPct val="115300"/>
              </a:lnSpc>
              <a:spcBef>
                <a:spcPts val="85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Front </a:t>
            </a: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Controller’s </a:t>
            </a:r>
            <a:r>
              <a:rPr sz="1400" spc="-100" dirty="0">
                <a:solidFill>
                  <a:srgbClr val="695D46"/>
                </a:solidFill>
                <a:latin typeface="Arial Black"/>
                <a:cs typeface="Arial Black"/>
              </a:rPr>
              <a:t>job </a:t>
            </a:r>
            <a:r>
              <a:rPr sz="1400" spc="-155" dirty="0">
                <a:solidFill>
                  <a:srgbClr val="695D46"/>
                </a:solidFill>
                <a:latin typeface="Arial Black"/>
                <a:cs typeface="Arial Black"/>
              </a:rPr>
              <a:t>is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to  determine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a </a:t>
            </a:r>
            <a:r>
              <a:rPr sz="1400" spc="-130" dirty="0">
                <a:solidFill>
                  <a:srgbClr val="695D46"/>
                </a:solidFill>
                <a:latin typeface="Arial Black"/>
                <a:cs typeface="Arial Black"/>
              </a:rPr>
              <a:t>suitable </a:t>
            </a:r>
            <a:r>
              <a:rPr sz="1400" b="1" spc="50" dirty="0">
                <a:solidFill>
                  <a:srgbClr val="695D46"/>
                </a:solidFill>
                <a:latin typeface="Arial"/>
                <a:cs typeface="Arial"/>
              </a:rPr>
              <a:t>handler </a:t>
            </a:r>
            <a:r>
              <a:rPr sz="1400" spc="-150" dirty="0">
                <a:solidFill>
                  <a:srgbClr val="695D46"/>
                </a:solidFill>
                <a:latin typeface="Arial Black"/>
                <a:cs typeface="Arial Black"/>
              </a:rPr>
              <a:t>capable </a:t>
            </a:r>
            <a:r>
              <a:rPr sz="1400" spc="-80" dirty="0">
                <a:solidFill>
                  <a:srgbClr val="695D46"/>
                </a:solidFill>
                <a:latin typeface="Arial Black"/>
                <a:cs typeface="Arial Black"/>
              </a:rPr>
              <a:t>of  </a:t>
            </a:r>
            <a:r>
              <a:rPr sz="1400" spc="-100" dirty="0">
                <a:solidFill>
                  <a:srgbClr val="695D46"/>
                </a:solidFill>
                <a:latin typeface="Arial Black"/>
                <a:cs typeface="Arial Black"/>
              </a:rPr>
              <a:t>performing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400" spc="-155" dirty="0">
                <a:solidFill>
                  <a:srgbClr val="695D46"/>
                </a:solidFill>
                <a:latin typeface="Arial Black"/>
                <a:cs typeface="Arial Black"/>
              </a:rPr>
              <a:t>actual</a:t>
            </a:r>
            <a:r>
              <a:rPr sz="1400" spc="-11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40" dirty="0">
                <a:solidFill>
                  <a:srgbClr val="695D46"/>
                </a:solidFill>
                <a:latin typeface="Arial Black"/>
                <a:cs typeface="Arial Black"/>
              </a:rPr>
              <a:t>processing.</a:t>
            </a:r>
            <a:endParaRPr sz="1400">
              <a:latin typeface="Arial Black"/>
              <a:cs typeface="Arial Black"/>
            </a:endParaRPr>
          </a:p>
          <a:p>
            <a:pPr marL="348615" indent="-336550">
              <a:lnSpc>
                <a:spcPct val="100000"/>
              </a:lnSpc>
              <a:spcBef>
                <a:spcPts val="1245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35" dirty="0">
                <a:solidFill>
                  <a:srgbClr val="695D46"/>
                </a:solidFill>
                <a:latin typeface="Arial"/>
                <a:cs typeface="Arial"/>
              </a:rPr>
              <a:t>Handlers </a:t>
            </a: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are Spring </a:t>
            </a:r>
            <a:r>
              <a:rPr sz="1400" spc="-180" dirty="0">
                <a:solidFill>
                  <a:srgbClr val="695D46"/>
                </a:solidFill>
                <a:latin typeface="Arial Black"/>
                <a:cs typeface="Arial Black"/>
              </a:rPr>
              <a:t>MVC</a:t>
            </a:r>
            <a:r>
              <a:rPr sz="1400" spc="-15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b="1" spc="15" dirty="0">
                <a:solidFill>
                  <a:srgbClr val="695D46"/>
                </a:solidFill>
                <a:latin typeface="Arial"/>
                <a:cs typeface="Arial"/>
              </a:rPr>
              <a:t>Controllers</a:t>
            </a:r>
            <a:r>
              <a:rPr sz="1400" spc="15" dirty="0">
                <a:solidFill>
                  <a:srgbClr val="695D46"/>
                </a:solidFill>
                <a:latin typeface="Arial Black"/>
                <a:cs typeface="Arial Black"/>
              </a:rPr>
              <a:t>.</a:t>
            </a:r>
            <a:endParaRPr sz="1400">
              <a:latin typeface="Arial Black"/>
              <a:cs typeface="Arial Black"/>
            </a:endParaRPr>
          </a:p>
          <a:p>
            <a:pPr marL="348615" marR="194945" indent="-336550">
              <a:lnSpc>
                <a:spcPct val="116100"/>
              </a:lnSpc>
              <a:spcBef>
                <a:spcPts val="975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The selected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Controller </a:t>
            </a:r>
            <a:r>
              <a:rPr sz="1400" spc="-145" dirty="0">
                <a:solidFill>
                  <a:srgbClr val="695D46"/>
                </a:solidFill>
                <a:latin typeface="Arial Black"/>
                <a:cs typeface="Arial Black"/>
              </a:rPr>
              <a:t>interacts with 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service </a:t>
            </a: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layer;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400" spc="-130" dirty="0">
                <a:solidFill>
                  <a:srgbClr val="695D46"/>
                </a:solidFill>
                <a:latin typeface="Arial Black"/>
                <a:cs typeface="Arial Black"/>
              </a:rPr>
              <a:t>relevant </a:t>
            </a:r>
            <a:r>
              <a:rPr sz="1400" spc="-135" dirty="0">
                <a:solidFill>
                  <a:srgbClr val="695D46"/>
                </a:solidFill>
                <a:latin typeface="Arial Black"/>
                <a:cs typeface="Arial Black"/>
              </a:rPr>
              <a:t>data </a:t>
            </a: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are  </a:t>
            </a:r>
            <a:r>
              <a:rPr sz="1400" spc="-155" dirty="0">
                <a:solidFill>
                  <a:srgbClr val="695D46"/>
                </a:solidFill>
                <a:latin typeface="Arial Black"/>
                <a:cs typeface="Arial Black"/>
              </a:rPr>
              <a:t>collected </a:t>
            </a:r>
            <a:r>
              <a:rPr sz="1400" spc="-100" dirty="0">
                <a:solidFill>
                  <a:srgbClr val="695D46"/>
                </a:solidFill>
                <a:latin typeface="Arial Black"/>
                <a:cs typeface="Arial Black"/>
              </a:rPr>
              <a:t>in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a</a:t>
            </a:r>
            <a:r>
              <a:rPr sz="1400" spc="-6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b="1" spc="20" dirty="0">
                <a:solidFill>
                  <a:srgbClr val="695D46"/>
                </a:solidFill>
                <a:latin typeface="Arial"/>
                <a:cs typeface="Arial"/>
              </a:rPr>
              <a:t>model</a:t>
            </a:r>
            <a:r>
              <a:rPr sz="1400" spc="20" dirty="0">
                <a:solidFill>
                  <a:srgbClr val="695D46"/>
                </a:solidFill>
                <a:latin typeface="Arial Black"/>
                <a:cs typeface="Arial Black"/>
              </a:rPr>
              <a:t>.</a:t>
            </a:r>
            <a:endParaRPr sz="1400">
              <a:latin typeface="Arial Black"/>
              <a:cs typeface="Arial Black"/>
            </a:endParaRPr>
          </a:p>
          <a:p>
            <a:pPr marL="348615" marR="546735" indent="-336550">
              <a:lnSpc>
                <a:spcPct val="116100"/>
              </a:lnSpc>
              <a:spcBef>
                <a:spcPts val="975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05" dirty="0">
                <a:solidFill>
                  <a:srgbClr val="695D46"/>
                </a:solidFill>
                <a:latin typeface="Arial Black"/>
                <a:cs typeface="Arial Black"/>
              </a:rPr>
              <a:t>When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Controller </a:t>
            </a:r>
            <a:r>
              <a:rPr sz="1400" spc="-145" dirty="0">
                <a:solidFill>
                  <a:srgbClr val="695D46"/>
                </a:solidFill>
                <a:latin typeface="Arial Black"/>
                <a:cs typeface="Arial Black"/>
              </a:rPr>
              <a:t>has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finished  </a:t>
            </a:r>
            <a:r>
              <a:rPr sz="1400" spc="-140" dirty="0">
                <a:solidFill>
                  <a:srgbClr val="695D46"/>
                </a:solidFill>
                <a:latin typeface="Arial Black"/>
                <a:cs typeface="Arial Black"/>
              </a:rPr>
              <a:t>processing,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Front Controller  </a:t>
            </a: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determines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which </a:t>
            </a:r>
            <a:r>
              <a:rPr sz="1400" b="1" spc="45" dirty="0">
                <a:solidFill>
                  <a:srgbClr val="695D46"/>
                </a:solidFill>
                <a:latin typeface="Arial"/>
                <a:cs typeface="Arial"/>
              </a:rPr>
              <a:t>view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to</a:t>
            </a:r>
            <a:r>
              <a:rPr sz="1400" spc="-7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00" dirty="0">
                <a:solidFill>
                  <a:srgbClr val="695D46"/>
                </a:solidFill>
                <a:latin typeface="Arial Black"/>
                <a:cs typeface="Arial Black"/>
              </a:rPr>
              <a:t>render.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0084" y="4525766"/>
            <a:ext cx="1676940" cy="47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52906" y="3933026"/>
            <a:ext cx="35521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5" dirty="0">
                <a:solidFill>
                  <a:srgbClr val="38751C"/>
                </a:solidFill>
                <a:latin typeface="Arial"/>
                <a:cs typeface="Arial"/>
              </a:rPr>
              <a:t>The </a:t>
            </a:r>
            <a:r>
              <a:rPr sz="1000" i="1" spc="-15" dirty="0">
                <a:solidFill>
                  <a:srgbClr val="38751C"/>
                </a:solidFill>
                <a:latin typeface="Arial"/>
                <a:cs typeface="Arial"/>
              </a:rPr>
              <a:t>request </a:t>
            </a:r>
            <a:r>
              <a:rPr sz="1000" i="1" spc="-25" dirty="0">
                <a:solidFill>
                  <a:srgbClr val="38751C"/>
                </a:solidFill>
                <a:latin typeface="Arial"/>
                <a:cs typeface="Arial"/>
              </a:rPr>
              <a:t>processing </a:t>
            </a:r>
            <a:r>
              <a:rPr sz="1000" i="1" spc="10" dirty="0">
                <a:solidFill>
                  <a:srgbClr val="38751C"/>
                </a:solidFill>
                <a:latin typeface="Arial"/>
                <a:cs typeface="Arial"/>
              </a:rPr>
              <a:t>workflow </a:t>
            </a:r>
            <a:r>
              <a:rPr sz="1000" i="1" spc="20" dirty="0">
                <a:solidFill>
                  <a:srgbClr val="38751C"/>
                </a:solidFill>
                <a:latin typeface="Arial"/>
                <a:cs typeface="Arial"/>
              </a:rPr>
              <a:t>in </a:t>
            </a:r>
            <a:r>
              <a:rPr sz="1000" i="1" spc="-20" dirty="0">
                <a:solidFill>
                  <a:srgbClr val="38751C"/>
                </a:solidFill>
                <a:latin typeface="Arial"/>
                <a:cs typeface="Arial"/>
              </a:rPr>
              <a:t>Spring </a:t>
            </a:r>
            <a:r>
              <a:rPr sz="1000" i="1" spc="-50" dirty="0">
                <a:solidFill>
                  <a:srgbClr val="38751C"/>
                </a:solidFill>
                <a:latin typeface="Arial"/>
                <a:cs typeface="Arial"/>
              </a:rPr>
              <a:t>Web </a:t>
            </a:r>
            <a:r>
              <a:rPr sz="1000" i="1" spc="-90" dirty="0">
                <a:solidFill>
                  <a:srgbClr val="38751C"/>
                </a:solidFill>
                <a:latin typeface="Arial"/>
                <a:cs typeface="Arial"/>
              </a:rPr>
              <a:t>MVC </a:t>
            </a:r>
            <a:r>
              <a:rPr sz="1000" i="1" spc="-10" dirty="0">
                <a:solidFill>
                  <a:srgbClr val="38751C"/>
                </a:solidFill>
                <a:latin typeface="Arial"/>
                <a:cs typeface="Arial"/>
              </a:rPr>
              <a:t>(high</a:t>
            </a:r>
            <a:r>
              <a:rPr sz="1000" i="1" spc="-17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1000" i="1" spc="-30" dirty="0">
                <a:solidFill>
                  <a:srgbClr val="38751C"/>
                </a:solidFill>
                <a:latin typeface="Arial"/>
                <a:cs typeface="Arial"/>
              </a:rPr>
              <a:t>level)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32390" y="1266172"/>
            <a:ext cx="4000500" cy="2565400"/>
            <a:chOff x="4832390" y="1266172"/>
            <a:chExt cx="4000500" cy="2565400"/>
          </a:xfrm>
        </p:grpSpPr>
        <p:sp>
          <p:nvSpPr>
            <p:cNvPr id="7" name="object 7"/>
            <p:cNvSpPr/>
            <p:nvPr/>
          </p:nvSpPr>
          <p:spPr>
            <a:xfrm>
              <a:off x="4832390" y="1266172"/>
              <a:ext cx="3999891" cy="2564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0935" y="1581521"/>
              <a:ext cx="798195" cy="676910"/>
            </a:xfrm>
            <a:custGeom>
              <a:avLst/>
              <a:gdLst/>
              <a:ahLst/>
              <a:cxnLst/>
              <a:rect l="l" t="t" r="r" b="b"/>
              <a:pathLst>
                <a:path w="798195" h="676910">
                  <a:moveTo>
                    <a:pt x="0" y="0"/>
                  </a:moveTo>
                  <a:lnTo>
                    <a:pt x="797998" y="0"/>
                  </a:lnTo>
                  <a:lnTo>
                    <a:pt x="797998" y="676798"/>
                  </a:lnTo>
                  <a:lnTo>
                    <a:pt x="0" y="6767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8267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0" dirty="0">
                <a:solidFill>
                  <a:srgbClr val="69A84F"/>
                </a:solidFill>
              </a:rPr>
              <a:t>View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5992" y="1427971"/>
            <a:ext cx="3531235" cy="1628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8615" marR="364490" indent="-336550">
              <a:lnSpc>
                <a:spcPct val="115300"/>
              </a:lnSpc>
              <a:spcBef>
                <a:spcPts val="85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05" dirty="0">
                <a:solidFill>
                  <a:srgbClr val="695D46"/>
                </a:solidFill>
                <a:latin typeface="Arial Black"/>
                <a:cs typeface="Arial Black"/>
              </a:rPr>
              <a:t>When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Controller </a:t>
            </a:r>
            <a:r>
              <a:rPr sz="1400" spc="-145" dirty="0">
                <a:solidFill>
                  <a:srgbClr val="695D46"/>
                </a:solidFill>
                <a:latin typeface="Arial Black"/>
                <a:cs typeface="Arial Black"/>
              </a:rPr>
              <a:t>has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finished  </a:t>
            </a:r>
            <a:r>
              <a:rPr sz="1400" spc="-140" dirty="0">
                <a:solidFill>
                  <a:srgbClr val="695D46"/>
                </a:solidFill>
                <a:latin typeface="Arial Black"/>
                <a:cs typeface="Arial Black"/>
              </a:rPr>
              <a:t>processing,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Front Controller  </a:t>
            </a: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determines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which </a:t>
            </a:r>
            <a:r>
              <a:rPr sz="1400" b="1" spc="45" dirty="0">
                <a:solidFill>
                  <a:srgbClr val="695D46"/>
                </a:solidFill>
                <a:latin typeface="Arial"/>
                <a:cs typeface="Arial"/>
              </a:rPr>
              <a:t>view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to</a:t>
            </a:r>
            <a:r>
              <a:rPr sz="1400" spc="-7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00" dirty="0">
                <a:solidFill>
                  <a:srgbClr val="695D46"/>
                </a:solidFill>
                <a:latin typeface="Arial Black"/>
                <a:cs typeface="Arial Black"/>
              </a:rPr>
              <a:t>render.</a:t>
            </a:r>
            <a:endParaRPr sz="1400">
              <a:latin typeface="Arial Black"/>
              <a:cs typeface="Arial Black"/>
            </a:endParaRPr>
          </a:p>
          <a:p>
            <a:pPr marL="348615" marR="5080" indent="-336550">
              <a:lnSpc>
                <a:spcPct val="116100"/>
              </a:lnSpc>
              <a:spcBef>
                <a:spcPts val="975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Front Controller </a:t>
            </a:r>
            <a:r>
              <a:rPr sz="1400" spc="-165" dirty="0">
                <a:solidFill>
                  <a:srgbClr val="695D46"/>
                </a:solidFill>
                <a:latin typeface="Arial Black"/>
                <a:cs typeface="Arial Black"/>
              </a:rPr>
              <a:t>passes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400" spc="-110" dirty="0">
                <a:solidFill>
                  <a:srgbClr val="695D46"/>
                </a:solidFill>
                <a:latin typeface="Arial Black"/>
                <a:cs typeface="Arial Black"/>
              </a:rPr>
              <a:t>model 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to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400" spc="-170" dirty="0">
                <a:solidFill>
                  <a:srgbClr val="695D46"/>
                </a:solidFill>
                <a:latin typeface="Arial Black"/>
                <a:cs typeface="Arial Black"/>
              </a:rPr>
              <a:t>view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which </a:t>
            </a:r>
            <a:r>
              <a:rPr sz="1400" spc="-155" dirty="0">
                <a:solidFill>
                  <a:srgbClr val="695D46"/>
                </a:solidFill>
                <a:latin typeface="Arial Black"/>
                <a:cs typeface="Arial Black"/>
              </a:rPr>
              <a:t>is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finally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which </a:t>
            </a:r>
            <a:r>
              <a:rPr sz="1400" spc="-155" dirty="0">
                <a:solidFill>
                  <a:srgbClr val="695D46"/>
                </a:solidFill>
                <a:latin typeface="Arial Black"/>
                <a:cs typeface="Arial Black"/>
              </a:rPr>
              <a:t>is 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finally </a:t>
            </a:r>
            <a:r>
              <a:rPr sz="1400" spc="-105" dirty="0">
                <a:solidFill>
                  <a:srgbClr val="695D46"/>
                </a:solidFill>
                <a:latin typeface="Arial Black"/>
                <a:cs typeface="Arial Black"/>
              </a:rPr>
              <a:t>rendered </a:t>
            </a:r>
            <a:r>
              <a:rPr sz="1400" spc="-85" dirty="0">
                <a:solidFill>
                  <a:srgbClr val="695D46"/>
                </a:solidFill>
                <a:latin typeface="Arial Black"/>
                <a:cs typeface="Arial Black"/>
              </a:rPr>
              <a:t>on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browser.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0084" y="4525766"/>
            <a:ext cx="1676940" cy="47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52906" y="3933026"/>
            <a:ext cx="35521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5" dirty="0">
                <a:solidFill>
                  <a:srgbClr val="38751C"/>
                </a:solidFill>
                <a:latin typeface="Arial"/>
                <a:cs typeface="Arial"/>
              </a:rPr>
              <a:t>The </a:t>
            </a:r>
            <a:r>
              <a:rPr sz="1000" i="1" spc="-15" dirty="0">
                <a:solidFill>
                  <a:srgbClr val="38751C"/>
                </a:solidFill>
                <a:latin typeface="Arial"/>
                <a:cs typeface="Arial"/>
              </a:rPr>
              <a:t>request </a:t>
            </a:r>
            <a:r>
              <a:rPr sz="1000" i="1" spc="-25" dirty="0">
                <a:solidFill>
                  <a:srgbClr val="38751C"/>
                </a:solidFill>
                <a:latin typeface="Arial"/>
                <a:cs typeface="Arial"/>
              </a:rPr>
              <a:t>processing </a:t>
            </a:r>
            <a:r>
              <a:rPr sz="1000" i="1" spc="10" dirty="0">
                <a:solidFill>
                  <a:srgbClr val="38751C"/>
                </a:solidFill>
                <a:latin typeface="Arial"/>
                <a:cs typeface="Arial"/>
              </a:rPr>
              <a:t>workflow </a:t>
            </a:r>
            <a:r>
              <a:rPr sz="1000" i="1" spc="20" dirty="0">
                <a:solidFill>
                  <a:srgbClr val="38751C"/>
                </a:solidFill>
                <a:latin typeface="Arial"/>
                <a:cs typeface="Arial"/>
              </a:rPr>
              <a:t>in </a:t>
            </a:r>
            <a:r>
              <a:rPr sz="1000" i="1" spc="-20" dirty="0">
                <a:solidFill>
                  <a:srgbClr val="38751C"/>
                </a:solidFill>
                <a:latin typeface="Arial"/>
                <a:cs typeface="Arial"/>
              </a:rPr>
              <a:t>Spring </a:t>
            </a:r>
            <a:r>
              <a:rPr sz="1000" i="1" spc="-50" dirty="0">
                <a:solidFill>
                  <a:srgbClr val="38751C"/>
                </a:solidFill>
                <a:latin typeface="Arial"/>
                <a:cs typeface="Arial"/>
              </a:rPr>
              <a:t>Web </a:t>
            </a:r>
            <a:r>
              <a:rPr sz="1000" i="1" spc="-90" dirty="0">
                <a:solidFill>
                  <a:srgbClr val="38751C"/>
                </a:solidFill>
                <a:latin typeface="Arial"/>
                <a:cs typeface="Arial"/>
              </a:rPr>
              <a:t>MVC </a:t>
            </a:r>
            <a:r>
              <a:rPr sz="1000" i="1" spc="-10" dirty="0">
                <a:solidFill>
                  <a:srgbClr val="38751C"/>
                </a:solidFill>
                <a:latin typeface="Arial"/>
                <a:cs typeface="Arial"/>
              </a:rPr>
              <a:t>(high</a:t>
            </a:r>
            <a:r>
              <a:rPr sz="1000" i="1" spc="-170" dirty="0">
                <a:solidFill>
                  <a:srgbClr val="38751C"/>
                </a:solidFill>
                <a:latin typeface="Arial"/>
                <a:cs typeface="Arial"/>
              </a:rPr>
              <a:t> </a:t>
            </a:r>
            <a:r>
              <a:rPr sz="1000" i="1" spc="-30" dirty="0">
                <a:solidFill>
                  <a:srgbClr val="38751C"/>
                </a:solidFill>
                <a:latin typeface="Arial"/>
                <a:cs typeface="Arial"/>
              </a:rPr>
              <a:t>level)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32390" y="1266172"/>
            <a:ext cx="4000500" cy="2565400"/>
            <a:chOff x="4832390" y="1266172"/>
            <a:chExt cx="4000500" cy="2565400"/>
          </a:xfrm>
        </p:grpSpPr>
        <p:sp>
          <p:nvSpPr>
            <p:cNvPr id="7" name="object 7"/>
            <p:cNvSpPr/>
            <p:nvPr/>
          </p:nvSpPr>
          <p:spPr>
            <a:xfrm>
              <a:off x="4832390" y="1266172"/>
              <a:ext cx="3999891" cy="2564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99163" y="2963569"/>
              <a:ext cx="798195" cy="520700"/>
            </a:xfrm>
            <a:custGeom>
              <a:avLst/>
              <a:gdLst/>
              <a:ahLst/>
              <a:cxnLst/>
              <a:rect l="l" t="t" r="r" b="b"/>
              <a:pathLst>
                <a:path w="798195" h="520700">
                  <a:moveTo>
                    <a:pt x="0" y="0"/>
                  </a:moveTo>
                  <a:lnTo>
                    <a:pt x="797998" y="0"/>
                  </a:lnTo>
                  <a:lnTo>
                    <a:pt x="797998" y="520198"/>
                  </a:lnTo>
                  <a:lnTo>
                    <a:pt x="0" y="5201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7294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65" dirty="0">
                <a:solidFill>
                  <a:srgbClr val="69A84F"/>
                </a:solidFill>
              </a:rPr>
              <a:t>Request </a:t>
            </a:r>
            <a:r>
              <a:rPr sz="3600" spc="-830" dirty="0">
                <a:solidFill>
                  <a:srgbClr val="69A84F"/>
                </a:solidFill>
              </a:rPr>
              <a:t>Processing </a:t>
            </a:r>
            <a:r>
              <a:rPr sz="3600" spc="-900" dirty="0">
                <a:solidFill>
                  <a:srgbClr val="69A84F"/>
                </a:solidFill>
              </a:rPr>
              <a:t>Workflow </a:t>
            </a:r>
            <a:r>
              <a:rPr sz="3600" spc="-755" dirty="0">
                <a:solidFill>
                  <a:srgbClr val="69A84F"/>
                </a:solidFill>
              </a:rPr>
              <a:t>(Details</a:t>
            </a:r>
            <a:r>
              <a:rPr sz="3600" spc="-505" dirty="0">
                <a:solidFill>
                  <a:srgbClr val="69A84F"/>
                </a:solidFill>
              </a:rPr>
              <a:t> </a:t>
            </a:r>
            <a:r>
              <a:rPr sz="3600" spc="-785" dirty="0">
                <a:solidFill>
                  <a:srgbClr val="69A84F"/>
                </a:solidFill>
              </a:rPr>
              <a:t>Level)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9703" y="1334627"/>
            <a:ext cx="3735070" cy="322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00"/>
              </a:spcBef>
              <a:buFont typeface="Arial Black"/>
              <a:buAutoNum type="arabicPeriod"/>
              <a:tabLst>
                <a:tab pos="336550" algn="l"/>
                <a:tab pos="337185" algn="l"/>
              </a:tabLst>
            </a:pPr>
            <a:r>
              <a:rPr sz="900" b="1" spc="15" dirty="0">
                <a:solidFill>
                  <a:srgbClr val="695D46"/>
                </a:solidFill>
                <a:latin typeface="Arial"/>
                <a:cs typeface="Arial"/>
              </a:rPr>
              <a:t>DispatcherServlet </a:t>
            </a:r>
            <a:r>
              <a:rPr sz="900" spc="-105" dirty="0">
                <a:solidFill>
                  <a:srgbClr val="695D46"/>
                </a:solidFill>
                <a:latin typeface="Arial Black"/>
                <a:cs typeface="Arial Black"/>
              </a:rPr>
              <a:t>receives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the</a:t>
            </a:r>
            <a:r>
              <a:rPr sz="900" spc="-6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spc="-80" dirty="0">
                <a:solidFill>
                  <a:srgbClr val="695D46"/>
                </a:solidFill>
                <a:latin typeface="Arial Black"/>
                <a:cs typeface="Arial Black"/>
              </a:rPr>
              <a:t>request.</a:t>
            </a:r>
            <a:endParaRPr sz="900">
              <a:latin typeface="Arial Black"/>
              <a:cs typeface="Arial Black"/>
            </a:endParaRPr>
          </a:p>
          <a:p>
            <a:pPr marL="336550" marR="33020" indent="-324485">
              <a:lnSpc>
                <a:spcPct val="111100"/>
              </a:lnSpc>
              <a:spcBef>
                <a:spcPts val="525"/>
              </a:spcBef>
              <a:buFont typeface="Arial Black"/>
              <a:buAutoNum type="arabicPeriod"/>
              <a:tabLst>
                <a:tab pos="336550" algn="l"/>
                <a:tab pos="337185" algn="l"/>
              </a:tabLst>
            </a:pPr>
            <a:r>
              <a:rPr sz="900" b="1" spc="15" dirty="0">
                <a:solidFill>
                  <a:srgbClr val="695D46"/>
                </a:solidFill>
                <a:latin typeface="Arial"/>
                <a:cs typeface="Arial"/>
              </a:rPr>
              <a:t>DispatcherServlet </a:t>
            </a:r>
            <a:r>
              <a:rPr sz="900" spc="-100" dirty="0">
                <a:solidFill>
                  <a:srgbClr val="695D46"/>
                </a:solidFill>
                <a:latin typeface="Arial Black"/>
                <a:cs typeface="Arial Black"/>
              </a:rPr>
              <a:t>dispatches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900" spc="-110" dirty="0">
                <a:solidFill>
                  <a:srgbClr val="695D46"/>
                </a:solidFill>
                <a:latin typeface="Arial Black"/>
                <a:cs typeface="Arial Black"/>
              </a:rPr>
              <a:t>task </a:t>
            </a:r>
            <a:r>
              <a:rPr sz="900" spc="-55" dirty="0">
                <a:solidFill>
                  <a:srgbClr val="695D46"/>
                </a:solidFill>
                <a:latin typeface="Arial Black"/>
                <a:cs typeface="Arial Black"/>
              </a:rPr>
              <a:t>of </a:t>
            </a:r>
            <a:r>
              <a:rPr sz="900" spc="-105" dirty="0">
                <a:solidFill>
                  <a:srgbClr val="695D46"/>
                </a:solidFill>
                <a:latin typeface="Arial Black"/>
                <a:cs typeface="Arial Black"/>
              </a:rPr>
              <a:t>selecting </a:t>
            </a:r>
            <a:r>
              <a:rPr sz="900" spc="-80" dirty="0">
                <a:solidFill>
                  <a:srgbClr val="695D46"/>
                </a:solidFill>
                <a:latin typeface="Arial Black"/>
                <a:cs typeface="Arial Black"/>
              </a:rPr>
              <a:t>an  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appropriate </a:t>
            </a:r>
            <a:r>
              <a:rPr sz="900" spc="-80" dirty="0">
                <a:solidFill>
                  <a:srgbClr val="695D46"/>
                </a:solidFill>
                <a:latin typeface="Arial Black"/>
                <a:cs typeface="Arial Black"/>
              </a:rPr>
              <a:t>controller 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to </a:t>
            </a:r>
            <a:r>
              <a:rPr sz="900" b="1" spc="20" dirty="0">
                <a:solidFill>
                  <a:srgbClr val="695D46"/>
                </a:solidFill>
                <a:latin typeface="Arial"/>
                <a:cs typeface="Arial"/>
              </a:rPr>
              <a:t>HandlerMapping</a:t>
            </a:r>
            <a:r>
              <a:rPr sz="900" spc="20" dirty="0">
                <a:solidFill>
                  <a:srgbClr val="695D46"/>
                </a:solidFill>
                <a:latin typeface="Arial Black"/>
                <a:cs typeface="Arial Black"/>
              </a:rPr>
              <a:t>. </a:t>
            </a:r>
            <a:r>
              <a:rPr sz="900" b="1" spc="25" dirty="0">
                <a:solidFill>
                  <a:srgbClr val="695D46"/>
                </a:solidFill>
                <a:latin typeface="Arial"/>
                <a:cs typeface="Arial"/>
              </a:rPr>
              <a:t>HandlerMapping  </a:t>
            </a:r>
            <a:r>
              <a:rPr sz="900" spc="-114" dirty="0">
                <a:solidFill>
                  <a:srgbClr val="695D46"/>
                </a:solidFill>
                <a:latin typeface="Arial Black"/>
                <a:cs typeface="Arial Black"/>
              </a:rPr>
              <a:t>selects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the Controller </a:t>
            </a:r>
            <a:r>
              <a:rPr sz="900" spc="-105" dirty="0">
                <a:solidFill>
                  <a:srgbClr val="695D46"/>
                </a:solidFill>
                <a:latin typeface="Arial Black"/>
                <a:cs typeface="Arial Black"/>
              </a:rPr>
              <a:t>which </a:t>
            </a:r>
            <a:r>
              <a:rPr sz="900" spc="-100" dirty="0">
                <a:solidFill>
                  <a:srgbClr val="695D46"/>
                </a:solidFill>
                <a:latin typeface="Arial Black"/>
                <a:cs typeface="Arial Black"/>
              </a:rPr>
              <a:t>is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mapped 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to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900" spc="-85" dirty="0">
                <a:solidFill>
                  <a:srgbClr val="695D46"/>
                </a:solidFill>
                <a:latin typeface="Arial Black"/>
                <a:cs typeface="Arial Black"/>
              </a:rPr>
              <a:t>incoming </a:t>
            </a:r>
            <a:r>
              <a:rPr sz="900" spc="-80" dirty="0">
                <a:solidFill>
                  <a:srgbClr val="695D46"/>
                </a:solidFill>
                <a:latin typeface="Arial Black"/>
                <a:cs typeface="Arial Black"/>
              </a:rPr>
              <a:t>request  </a:t>
            </a:r>
            <a:r>
              <a:rPr sz="900" spc="-125" dirty="0">
                <a:solidFill>
                  <a:srgbClr val="695D46"/>
                </a:solidFill>
                <a:latin typeface="Arial Black"/>
                <a:cs typeface="Arial Black"/>
              </a:rPr>
              <a:t>URL 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and returns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900" spc="-105" dirty="0">
                <a:solidFill>
                  <a:srgbClr val="695D46"/>
                </a:solidFill>
                <a:latin typeface="Arial Black"/>
                <a:cs typeface="Arial Black"/>
              </a:rPr>
              <a:t>(selected </a:t>
            </a:r>
            <a:r>
              <a:rPr sz="900" b="1" spc="15" dirty="0">
                <a:solidFill>
                  <a:srgbClr val="695D46"/>
                </a:solidFill>
                <a:latin typeface="Arial"/>
                <a:cs typeface="Arial"/>
              </a:rPr>
              <a:t>Handler</a:t>
            </a:r>
            <a:r>
              <a:rPr sz="900" spc="15" dirty="0">
                <a:solidFill>
                  <a:srgbClr val="695D46"/>
                </a:solidFill>
                <a:latin typeface="Arial Black"/>
                <a:cs typeface="Arial Black"/>
              </a:rPr>
              <a:t>) 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and </a:t>
            </a:r>
            <a:r>
              <a:rPr sz="900" b="1" spc="20" dirty="0">
                <a:solidFill>
                  <a:srgbClr val="695D46"/>
                </a:solidFill>
                <a:latin typeface="Arial"/>
                <a:cs typeface="Arial"/>
              </a:rPr>
              <a:t>Controller 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to  </a:t>
            </a:r>
            <a:r>
              <a:rPr sz="900" spc="-85" dirty="0">
                <a:solidFill>
                  <a:srgbClr val="695D46"/>
                </a:solidFill>
                <a:latin typeface="Arial Black"/>
                <a:cs typeface="Arial Black"/>
              </a:rPr>
              <a:t>DispatcherServlet.</a:t>
            </a:r>
            <a:endParaRPr sz="900">
              <a:latin typeface="Arial Black"/>
              <a:cs typeface="Arial Black"/>
            </a:endParaRPr>
          </a:p>
          <a:p>
            <a:pPr marL="336550" marR="5080" indent="-324485">
              <a:lnSpc>
                <a:spcPct val="111100"/>
              </a:lnSpc>
              <a:spcBef>
                <a:spcPts val="525"/>
              </a:spcBef>
              <a:buFont typeface="Arial Black"/>
              <a:buAutoNum type="arabicPeriod"/>
              <a:tabLst>
                <a:tab pos="336550" algn="l"/>
                <a:tab pos="337185" algn="l"/>
              </a:tabLst>
            </a:pPr>
            <a:r>
              <a:rPr sz="900" b="1" spc="15" dirty="0">
                <a:solidFill>
                  <a:srgbClr val="695D46"/>
                </a:solidFill>
                <a:latin typeface="Arial"/>
                <a:cs typeface="Arial"/>
              </a:rPr>
              <a:t>DispatcherServlet </a:t>
            </a:r>
            <a:r>
              <a:rPr sz="900" spc="-100" dirty="0">
                <a:solidFill>
                  <a:srgbClr val="695D46"/>
                </a:solidFill>
                <a:latin typeface="Arial Black"/>
                <a:cs typeface="Arial Black"/>
              </a:rPr>
              <a:t>dispatches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900" spc="-110" dirty="0">
                <a:solidFill>
                  <a:srgbClr val="695D46"/>
                </a:solidFill>
                <a:latin typeface="Arial Black"/>
                <a:cs typeface="Arial Black"/>
              </a:rPr>
              <a:t>task </a:t>
            </a:r>
            <a:r>
              <a:rPr sz="900" spc="-55" dirty="0">
                <a:solidFill>
                  <a:srgbClr val="695D46"/>
                </a:solidFill>
                <a:latin typeface="Arial Black"/>
                <a:cs typeface="Arial Black"/>
              </a:rPr>
              <a:t>of </a:t>
            </a:r>
            <a:r>
              <a:rPr sz="900" spc="-100" dirty="0">
                <a:solidFill>
                  <a:srgbClr val="695D46"/>
                </a:solidFill>
                <a:latin typeface="Arial Black"/>
                <a:cs typeface="Arial Black"/>
              </a:rPr>
              <a:t>executing </a:t>
            </a:r>
            <a:r>
              <a:rPr sz="900" spc="-55" dirty="0">
                <a:solidFill>
                  <a:srgbClr val="695D46"/>
                </a:solidFill>
                <a:latin typeface="Arial Black"/>
                <a:cs typeface="Arial Black"/>
              </a:rPr>
              <a:t>of </a:t>
            </a:r>
            <a:r>
              <a:rPr sz="900" spc="-90" dirty="0">
                <a:solidFill>
                  <a:srgbClr val="695D46"/>
                </a:solidFill>
                <a:latin typeface="Arial Black"/>
                <a:cs typeface="Arial Black"/>
              </a:rPr>
              <a:t>business  </a:t>
            </a:r>
            <a:r>
              <a:rPr sz="900" spc="-100" dirty="0">
                <a:solidFill>
                  <a:srgbClr val="695D46"/>
                </a:solidFill>
                <a:latin typeface="Arial Black"/>
                <a:cs typeface="Arial Black"/>
              </a:rPr>
              <a:t>logic </a:t>
            </a:r>
            <a:r>
              <a:rPr sz="900" spc="-55" dirty="0">
                <a:solidFill>
                  <a:srgbClr val="695D46"/>
                </a:solidFill>
                <a:latin typeface="Arial Black"/>
                <a:cs typeface="Arial Black"/>
              </a:rPr>
              <a:t>of </a:t>
            </a:r>
            <a:r>
              <a:rPr sz="900" b="1" spc="20" dirty="0">
                <a:solidFill>
                  <a:srgbClr val="695D46"/>
                </a:solidFill>
                <a:latin typeface="Arial"/>
                <a:cs typeface="Arial"/>
              </a:rPr>
              <a:t>Controller 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to</a:t>
            </a:r>
            <a:r>
              <a:rPr sz="900" spc="-8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b="1" spc="20" dirty="0">
                <a:solidFill>
                  <a:srgbClr val="695D46"/>
                </a:solidFill>
                <a:latin typeface="Arial"/>
                <a:cs typeface="Arial"/>
              </a:rPr>
              <a:t>HandlerAdapter</a:t>
            </a:r>
            <a:r>
              <a:rPr sz="900" spc="20" dirty="0">
                <a:solidFill>
                  <a:srgbClr val="695D46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  <a:p>
            <a:pPr marL="336550" indent="-324485">
              <a:lnSpc>
                <a:spcPct val="100000"/>
              </a:lnSpc>
              <a:spcBef>
                <a:spcPts val="645"/>
              </a:spcBef>
              <a:buFont typeface="Arial Black"/>
              <a:buAutoNum type="arabicPeriod"/>
              <a:tabLst>
                <a:tab pos="336550" algn="l"/>
                <a:tab pos="337185" algn="l"/>
              </a:tabLst>
            </a:pPr>
            <a:r>
              <a:rPr sz="900" b="1" spc="30" dirty="0">
                <a:solidFill>
                  <a:srgbClr val="695D46"/>
                </a:solidFill>
                <a:latin typeface="Arial"/>
                <a:cs typeface="Arial"/>
              </a:rPr>
              <a:t>HandlerAdapter </a:t>
            </a:r>
            <a:r>
              <a:rPr sz="900" spc="-114" dirty="0">
                <a:solidFill>
                  <a:srgbClr val="695D46"/>
                </a:solidFill>
                <a:latin typeface="Arial Black"/>
                <a:cs typeface="Arial Black"/>
              </a:rPr>
              <a:t>calls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900" spc="-90" dirty="0">
                <a:solidFill>
                  <a:srgbClr val="695D46"/>
                </a:solidFill>
                <a:latin typeface="Arial Black"/>
                <a:cs typeface="Arial Black"/>
              </a:rPr>
              <a:t>business </a:t>
            </a:r>
            <a:r>
              <a:rPr sz="900" spc="-100" dirty="0">
                <a:solidFill>
                  <a:srgbClr val="695D46"/>
                </a:solidFill>
                <a:latin typeface="Arial Black"/>
                <a:cs typeface="Arial Black"/>
              </a:rPr>
              <a:t>logic process </a:t>
            </a:r>
            <a:r>
              <a:rPr sz="900" spc="-55" dirty="0">
                <a:solidFill>
                  <a:srgbClr val="695D46"/>
                </a:solidFill>
                <a:latin typeface="Arial Black"/>
                <a:cs typeface="Arial Black"/>
              </a:rPr>
              <a:t>of</a:t>
            </a:r>
            <a:r>
              <a:rPr sz="900" spc="6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b="1" spc="10" dirty="0">
                <a:solidFill>
                  <a:srgbClr val="695D46"/>
                </a:solidFill>
                <a:latin typeface="Arial"/>
                <a:cs typeface="Arial"/>
              </a:rPr>
              <a:t>Controller</a:t>
            </a:r>
            <a:r>
              <a:rPr sz="900" spc="10" dirty="0">
                <a:solidFill>
                  <a:srgbClr val="695D46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  <a:p>
            <a:pPr marL="336550" marR="258445" indent="-324485">
              <a:lnSpc>
                <a:spcPct val="111100"/>
              </a:lnSpc>
              <a:spcBef>
                <a:spcPts val="525"/>
              </a:spcBef>
              <a:buFont typeface="Arial Black"/>
              <a:buAutoNum type="arabicPeriod"/>
              <a:tabLst>
                <a:tab pos="336550" algn="l"/>
                <a:tab pos="337185" algn="l"/>
              </a:tabLst>
            </a:pPr>
            <a:r>
              <a:rPr sz="900" b="1" spc="20" dirty="0">
                <a:solidFill>
                  <a:srgbClr val="695D46"/>
                </a:solidFill>
                <a:latin typeface="Arial"/>
                <a:cs typeface="Arial"/>
              </a:rPr>
              <a:t>Controller </a:t>
            </a:r>
            <a:r>
              <a:rPr sz="900" spc="-110" dirty="0">
                <a:solidFill>
                  <a:srgbClr val="695D46"/>
                </a:solidFill>
                <a:latin typeface="Arial Black"/>
                <a:cs typeface="Arial Black"/>
              </a:rPr>
              <a:t>executes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900" spc="-90" dirty="0">
                <a:solidFill>
                  <a:srgbClr val="695D46"/>
                </a:solidFill>
                <a:latin typeface="Arial Black"/>
                <a:cs typeface="Arial Black"/>
              </a:rPr>
              <a:t>business </a:t>
            </a:r>
            <a:r>
              <a:rPr sz="900" spc="-100" dirty="0">
                <a:solidFill>
                  <a:srgbClr val="695D46"/>
                </a:solidFill>
                <a:latin typeface="Arial Black"/>
                <a:cs typeface="Arial Black"/>
              </a:rPr>
              <a:t>logic, </a:t>
            </a:r>
            <a:r>
              <a:rPr sz="900" spc="-110" dirty="0">
                <a:solidFill>
                  <a:srgbClr val="695D46"/>
                </a:solidFill>
                <a:latin typeface="Arial Black"/>
                <a:cs typeface="Arial Black"/>
              </a:rPr>
              <a:t>sets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900" spc="-95" dirty="0">
                <a:solidFill>
                  <a:srgbClr val="695D46"/>
                </a:solidFill>
                <a:latin typeface="Arial Black"/>
                <a:cs typeface="Arial Black"/>
              </a:rPr>
              <a:t>processing  </a:t>
            </a:r>
            <a:r>
              <a:rPr sz="900" spc="-80" dirty="0">
                <a:solidFill>
                  <a:srgbClr val="695D46"/>
                </a:solidFill>
                <a:latin typeface="Arial Black"/>
                <a:cs typeface="Arial Black"/>
              </a:rPr>
              <a:t>result </a:t>
            </a:r>
            <a:r>
              <a:rPr sz="900" spc="-65" dirty="0">
                <a:solidFill>
                  <a:srgbClr val="695D46"/>
                </a:solidFill>
                <a:latin typeface="Arial Black"/>
                <a:cs typeface="Arial Black"/>
              </a:rPr>
              <a:t>in </a:t>
            </a:r>
            <a:r>
              <a:rPr sz="900" b="1" spc="30" dirty="0">
                <a:solidFill>
                  <a:srgbClr val="695D46"/>
                </a:solidFill>
                <a:latin typeface="Arial"/>
                <a:cs typeface="Arial"/>
              </a:rPr>
              <a:t>Model 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and returns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900" spc="-100" dirty="0">
                <a:solidFill>
                  <a:srgbClr val="695D46"/>
                </a:solidFill>
                <a:latin typeface="Arial Black"/>
                <a:cs typeface="Arial Black"/>
              </a:rPr>
              <a:t>logical </a:t>
            </a:r>
            <a:r>
              <a:rPr sz="900" spc="-85" dirty="0">
                <a:solidFill>
                  <a:srgbClr val="695D46"/>
                </a:solidFill>
                <a:latin typeface="Arial Black"/>
                <a:cs typeface="Arial Black"/>
              </a:rPr>
              <a:t>name </a:t>
            </a:r>
            <a:r>
              <a:rPr sz="900" spc="-55" dirty="0">
                <a:solidFill>
                  <a:srgbClr val="695D46"/>
                </a:solidFill>
                <a:latin typeface="Arial Black"/>
                <a:cs typeface="Arial Black"/>
              </a:rPr>
              <a:t>of </a:t>
            </a:r>
            <a:r>
              <a:rPr sz="900" spc="-110" dirty="0">
                <a:solidFill>
                  <a:srgbClr val="695D46"/>
                </a:solidFill>
                <a:latin typeface="Arial Black"/>
                <a:cs typeface="Arial Black"/>
              </a:rPr>
              <a:t>view 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to  </a:t>
            </a:r>
            <a:r>
              <a:rPr sz="900" b="1" spc="20" dirty="0">
                <a:solidFill>
                  <a:srgbClr val="695D46"/>
                </a:solidFill>
                <a:latin typeface="Arial"/>
                <a:cs typeface="Arial"/>
              </a:rPr>
              <a:t>HandlerAdapter</a:t>
            </a:r>
            <a:r>
              <a:rPr sz="900" spc="20" dirty="0">
                <a:solidFill>
                  <a:srgbClr val="695D46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  <a:p>
            <a:pPr marL="336550" marR="160020" indent="-324485">
              <a:lnSpc>
                <a:spcPct val="111100"/>
              </a:lnSpc>
              <a:spcBef>
                <a:spcPts val="525"/>
              </a:spcBef>
              <a:buFont typeface="Arial Black"/>
              <a:buAutoNum type="arabicPeriod"/>
              <a:tabLst>
                <a:tab pos="336550" algn="l"/>
                <a:tab pos="337185" algn="l"/>
              </a:tabLst>
            </a:pPr>
            <a:r>
              <a:rPr sz="900" b="1" spc="15" dirty="0">
                <a:solidFill>
                  <a:srgbClr val="695D46"/>
                </a:solidFill>
                <a:latin typeface="Arial"/>
                <a:cs typeface="Arial"/>
              </a:rPr>
              <a:t>DispatcherServlet </a:t>
            </a:r>
            <a:r>
              <a:rPr sz="900" spc="-100" dirty="0">
                <a:solidFill>
                  <a:srgbClr val="695D46"/>
                </a:solidFill>
                <a:latin typeface="Arial Black"/>
                <a:cs typeface="Arial Black"/>
              </a:rPr>
              <a:t>dispatches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900" spc="-110" dirty="0">
                <a:solidFill>
                  <a:srgbClr val="695D46"/>
                </a:solidFill>
                <a:latin typeface="Arial Black"/>
                <a:cs typeface="Arial Black"/>
              </a:rPr>
              <a:t>task </a:t>
            </a:r>
            <a:r>
              <a:rPr sz="900" spc="-55" dirty="0">
                <a:solidFill>
                  <a:srgbClr val="695D46"/>
                </a:solidFill>
                <a:latin typeface="Arial Black"/>
                <a:cs typeface="Arial Black"/>
              </a:rPr>
              <a:t>of </a:t>
            </a:r>
            <a:r>
              <a:rPr sz="900" spc="-85" dirty="0">
                <a:solidFill>
                  <a:srgbClr val="695D46"/>
                </a:solidFill>
                <a:latin typeface="Arial Black"/>
                <a:cs typeface="Arial Black"/>
              </a:rPr>
              <a:t>resolving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900" b="1" spc="20" dirty="0">
                <a:solidFill>
                  <a:srgbClr val="695D46"/>
                </a:solidFill>
                <a:latin typeface="Arial"/>
                <a:cs typeface="Arial"/>
              </a:rPr>
              <a:t>View  </a:t>
            </a:r>
            <a:r>
              <a:rPr sz="900" spc="-80" dirty="0">
                <a:solidFill>
                  <a:srgbClr val="695D46"/>
                </a:solidFill>
                <a:latin typeface="Arial Black"/>
                <a:cs typeface="Arial Black"/>
              </a:rPr>
              <a:t>corresponding 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to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900" spc="-125" dirty="0">
                <a:solidFill>
                  <a:srgbClr val="695D46"/>
                </a:solidFill>
                <a:latin typeface="Arial Black"/>
                <a:cs typeface="Arial Black"/>
              </a:rPr>
              <a:t>View </a:t>
            </a:r>
            <a:r>
              <a:rPr sz="900" spc="-85" dirty="0">
                <a:solidFill>
                  <a:srgbClr val="695D46"/>
                </a:solidFill>
                <a:latin typeface="Arial Black"/>
                <a:cs typeface="Arial Black"/>
              </a:rPr>
              <a:t>name 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to </a:t>
            </a:r>
            <a:r>
              <a:rPr sz="900" b="1" dirty="0">
                <a:solidFill>
                  <a:srgbClr val="695D46"/>
                </a:solidFill>
                <a:latin typeface="Arial"/>
                <a:cs typeface="Arial"/>
              </a:rPr>
              <a:t>ViewResolver</a:t>
            </a:r>
            <a:r>
              <a:rPr sz="900" dirty="0">
                <a:solidFill>
                  <a:srgbClr val="695D46"/>
                </a:solidFill>
                <a:latin typeface="Arial Black"/>
                <a:cs typeface="Arial Black"/>
              </a:rPr>
              <a:t>.  </a:t>
            </a:r>
            <a:r>
              <a:rPr sz="900" b="1" spc="5" dirty="0">
                <a:solidFill>
                  <a:srgbClr val="695D46"/>
                </a:solidFill>
                <a:latin typeface="Arial"/>
                <a:cs typeface="Arial"/>
              </a:rPr>
              <a:t>ViewResolver 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returns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900" b="1" spc="20" dirty="0">
                <a:solidFill>
                  <a:srgbClr val="695D46"/>
                </a:solidFill>
                <a:latin typeface="Arial"/>
                <a:cs typeface="Arial"/>
              </a:rPr>
              <a:t>View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mapped 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to </a:t>
            </a:r>
            <a:r>
              <a:rPr sz="900" spc="-125" dirty="0">
                <a:solidFill>
                  <a:srgbClr val="695D46"/>
                </a:solidFill>
                <a:latin typeface="Arial Black"/>
                <a:cs typeface="Arial Black"/>
              </a:rPr>
              <a:t>View</a:t>
            </a:r>
            <a:r>
              <a:rPr sz="900" spc="-9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spc="-80" dirty="0">
                <a:solidFill>
                  <a:srgbClr val="695D46"/>
                </a:solidFill>
                <a:latin typeface="Arial Black"/>
                <a:cs typeface="Arial Black"/>
              </a:rPr>
              <a:t>name.</a:t>
            </a:r>
            <a:endParaRPr sz="900">
              <a:latin typeface="Arial Black"/>
              <a:cs typeface="Arial Black"/>
            </a:endParaRPr>
          </a:p>
          <a:p>
            <a:pPr marL="336550" marR="433705" indent="-324485">
              <a:lnSpc>
                <a:spcPct val="111100"/>
              </a:lnSpc>
              <a:spcBef>
                <a:spcPts val="525"/>
              </a:spcBef>
              <a:buFont typeface="Arial Black"/>
              <a:buAutoNum type="arabicPeriod"/>
              <a:tabLst>
                <a:tab pos="336550" algn="l"/>
                <a:tab pos="337185" algn="l"/>
              </a:tabLst>
            </a:pPr>
            <a:r>
              <a:rPr sz="900" b="1" spc="15" dirty="0">
                <a:solidFill>
                  <a:srgbClr val="695D46"/>
                </a:solidFill>
                <a:latin typeface="Arial"/>
                <a:cs typeface="Arial"/>
              </a:rPr>
              <a:t>DispatcherServlet </a:t>
            </a:r>
            <a:r>
              <a:rPr sz="900" spc="-100" dirty="0">
                <a:solidFill>
                  <a:srgbClr val="695D46"/>
                </a:solidFill>
                <a:latin typeface="Arial Black"/>
                <a:cs typeface="Arial Black"/>
              </a:rPr>
              <a:t>dispatches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rendering </a:t>
            </a:r>
            <a:r>
              <a:rPr sz="900" spc="-100" dirty="0">
                <a:solidFill>
                  <a:srgbClr val="695D46"/>
                </a:solidFill>
                <a:latin typeface="Arial Black"/>
                <a:cs typeface="Arial Black"/>
              </a:rPr>
              <a:t>process 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to  </a:t>
            </a:r>
            <a:r>
              <a:rPr sz="900" spc="-65" dirty="0">
                <a:solidFill>
                  <a:srgbClr val="695D46"/>
                </a:solidFill>
                <a:latin typeface="Arial Black"/>
                <a:cs typeface="Arial Black"/>
              </a:rPr>
              <a:t>returned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695D46"/>
                </a:solidFill>
                <a:latin typeface="Arial"/>
                <a:cs typeface="Arial"/>
              </a:rPr>
              <a:t>View</a:t>
            </a:r>
            <a:r>
              <a:rPr sz="900" spc="5" dirty="0">
                <a:solidFill>
                  <a:srgbClr val="695D46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  <a:p>
            <a:pPr marL="336550" indent="-324485">
              <a:lnSpc>
                <a:spcPct val="100000"/>
              </a:lnSpc>
              <a:spcBef>
                <a:spcPts val="645"/>
              </a:spcBef>
              <a:buFont typeface="Arial Black"/>
              <a:buAutoNum type="arabicPeriod"/>
              <a:tabLst>
                <a:tab pos="336550" algn="l"/>
                <a:tab pos="337185" algn="l"/>
              </a:tabLst>
            </a:pPr>
            <a:r>
              <a:rPr sz="900" b="1" spc="20" dirty="0">
                <a:solidFill>
                  <a:srgbClr val="695D46"/>
                </a:solidFill>
                <a:latin typeface="Arial"/>
                <a:cs typeface="Arial"/>
              </a:rPr>
              <a:t>View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renders </a:t>
            </a:r>
            <a:r>
              <a:rPr sz="900" b="1" spc="30" dirty="0">
                <a:solidFill>
                  <a:srgbClr val="695D46"/>
                </a:solidFill>
                <a:latin typeface="Arial"/>
                <a:cs typeface="Arial"/>
              </a:rPr>
              <a:t>Model </a:t>
            </a:r>
            <a:r>
              <a:rPr sz="900" spc="-90" dirty="0">
                <a:solidFill>
                  <a:srgbClr val="695D46"/>
                </a:solidFill>
                <a:latin typeface="Arial Black"/>
                <a:cs typeface="Arial Black"/>
              </a:rPr>
              <a:t>data </a:t>
            </a:r>
            <a:r>
              <a:rPr sz="900" spc="-70" dirty="0">
                <a:solidFill>
                  <a:srgbClr val="695D46"/>
                </a:solidFill>
                <a:latin typeface="Arial Black"/>
                <a:cs typeface="Arial Black"/>
              </a:rPr>
              <a:t>and returns </a:t>
            </a:r>
            <a:r>
              <a:rPr sz="900" spc="-75" dirty="0">
                <a:solidFill>
                  <a:srgbClr val="695D46"/>
                </a:solidFill>
                <a:latin typeface="Arial Black"/>
                <a:cs typeface="Arial Black"/>
              </a:rPr>
              <a:t>the</a:t>
            </a:r>
            <a:r>
              <a:rPr sz="900" spc="-114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900" spc="-85" dirty="0">
                <a:solidFill>
                  <a:srgbClr val="695D46"/>
                </a:solidFill>
                <a:latin typeface="Arial Black"/>
                <a:cs typeface="Arial Black"/>
              </a:rPr>
              <a:t>response.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0084" y="4525766"/>
            <a:ext cx="1676940" cy="47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0966" y="1266172"/>
            <a:ext cx="4635539" cy="2988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451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5" dirty="0"/>
              <a:t>Web </a:t>
            </a:r>
            <a:r>
              <a:rPr spc="-830" dirty="0"/>
              <a:t>Application</a:t>
            </a:r>
            <a:r>
              <a:rPr spc="-580" dirty="0"/>
              <a:t> </a:t>
            </a:r>
            <a:r>
              <a:rPr spc="-900" dirty="0"/>
              <a:t>Context</a:t>
            </a:r>
          </a:p>
        </p:txBody>
      </p:sp>
      <p:sp>
        <p:nvSpPr>
          <p:cNvPr id="3" name="object 3"/>
          <p:cNvSpPr/>
          <p:nvPr/>
        </p:nvSpPr>
        <p:spPr>
          <a:xfrm>
            <a:off x="7514184" y="4540541"/>
            <a:ext cx="1575321" cy="4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064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85" dirty="0">
                <a:solidFill>
                  <a:srgbClr val="69A84F"/>
                </a:solidFill>
              </a:rPr>
              <a:t>Web </a:t>
            </a:r>
            <a:r>
              <a:rPr sz="3600" spc="-745" dirty="0">
                <a:solidFill>
                  <a:srgbClr val="69A84F"/>
                </a:solidFill>
              </a:rPr>
              <a:t>Application</a:t>
            </a:r>
            <a:r>
              <a:rPr sz="3600" spc="-550" dirty="0">
                <a:solidFill>
                  <a:srgbClr val="69A84F"/>
                </a:solidFill>
              </a:rPr>
              <a:t> </a:t>
            </a:r>
            <a:r>
              <a:rPr sz="3600" spc="-810" dirty="0">
                <a:solidFill>
                  <a:srgbClr val="69A84F"/>
                </a:solidFill>
              </a:rPr>
              <a:t>Context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1273" y="1436607"/>
            <a:ext cx="4295140" cy="26955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32740" marR="5080" indent="-320675" algn="just">
              <a:lnSpc>
                <a:spcPct val="113700"/>
              </a:lnSpc>
              <a:spcBef>
                <a:spcPts val="85"/>
              </a:spcBef>
              <a:buClr>
                <a:srgbClr val="38751C"/>
              </a:buClr>
              <a:buFont typeface="Arial"/>
              <a:buChar char="●"/>
              <a:tabLst>
                <a:tab pos="333375" algn="l"/>
              </a:tabLst>
            </a:pPr>
            <a:r>
              <a:rPr sz="1200" b="1" spc="25" dirty="0">
                <a:solidFill>
                  <a:srgbClr val="695D46"/>
                </a:solidFill>
                <a:latin typeface="Arial"/>
                <a:cs typeface="Arial"/>
              </a:rPr>
              <a:t>DispatcherServlet </a:t>
            </a:r>
            <a:r>
              <a:rPr sz="1200" spc="-150" dirty="0">
                <a:solidFill>
                  <a:srgbClr val="695D46"/>
                </a:solidFill>
                <a:latin typeface="Arial Black"/>
                <a:cs typeface="Arial Black"/>
              </a:rPr>
              <a:t>expects </a:t>
            </a:r>
            <a:r>
              <a:rPr sz="1200" spc="-135" dirty="0">
                <a:solidFill>
                  <a:srgbClr val="695D46"/>
                </a:solidFill>
                <a:latin typeface="Arial Black"/>
                <a:cs typeface="Arial Black"/>
              </a:rPr>
              <a:t>a </a:t>
            </a:r>
            <a:r>
              <a:rPr sz="1200" b="1" spc="20" dirty="0">
                <a:solidFill>
                  <a:srgbClr val="695D46"/>
                </a:solidFill>
                <a:latin typeface="Arial"/>
                <a:cs typeface="Arial"/>
              </a:rPr>
              <a:t>WebApplicationContext</a:t>
            </a:r>
            <a:r>
              <a:rPr sz="1200" spc="20" dirty="0">
                <a:solidFill>
                  <a:srgbClr val="695D46"/>
                </a:solidFill>
                <a:latin typeface="Arial Black"/>
                <a:cs typeface="Arial Black"/>
              </a:rPr>
              <a:t>, 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an </a:t>
            </a:r>
            <a:r>
              <a:rPr sz="1200" spc="-114" dirty="0">
                <a:solidFill>
                  <a:srgbClr val="695D46"/>
                </a:solidFill>
                <a:latin typeface="Arial Black"/>
                <a:cs typeface="Arial Black"/>
              </a:rPr>
              <a:t>extension </a:t>
            </a:r>
            <a:r>
              <a:rPr sz="1200" spc="-70" dirty="0">
                <a:solidFill>
                  <a:srgbClr val="695D46"/>
                </a:solidFill>
                <a:latin typeface="Arial Black"/>
                <a:cs typeface="Arial Black"/>
              </a:rPr>
              <a:t>of </a:t>
            </a:r>
            <a:r>
              <a:rPr sz="1200" spc="-135" dirty="0">
                <a:solidFill>
                  <a:srgbClr val="695D46"/>
                </a:solidFill>
                <a:latin typeface="Arial Black"/>
                <a:cs typeface="Arial Black"/>
              </a:rPr>
              <a:t>a </a:t>
            </a:r>
            <a:r>
              <a:rPr sz="1200" spc="-95" dirty="0">
                <a:solidFill>
                  <a:srgbClr val="695D46"/>
                </a:solidFill>
                <a:latin typeface="Arial Black"/>
                <a:cs typeface="Arial Black"/>
              </a:rPr>
              <a:t>plain </a:t>
            </a:r>
            <a:r>
              <a:rPr sz="1200" b="1" spc="20" dirty="0">
                <a:solidFill>
                  <a:srgbClr val="695D46"/>
                </a:solidFill>
                <a:latin typeface="Arial"/>
                <a:cs typeface="Arial"/>
              </a:rPr>
              <a:t>ApplicationContext</a:t>
            </a:r>
            <a:r>
              <a:rPr sz="1200" spc="20" dirty="0">
                <a:solidFill>
                  <a:srgbClr val="695D46"/>
                </a:solidFill>
                <a:latin typeface="Arial Black"/>
                <a:cs typeface="Arial Black"/>
              </a:rPr>
              <a:t>, </a:t>
            </a:r>
            <a:r>
              <a:rPr sz="1200" spc="-65" dirty="0">
                <a:solidFill>
                  <a:srgbClr val="695D46"/>
                </a:solidFill>
                <a:latin typeface="Arial Black"/>
                <a:cs typeface="Arial Black"/>
              </a:rPr>
              <a:t>for </a:t>
            </a:r>
            <a:r>
              <a:rPr sz="1200" spc="-130" dirty="0">
                <a:solidFill>
                  <a:srgbClr val="695D46"/>
                </a:solidFill>
                <a:latin typeface="Arial Black"/>
                <a:cs typeface="Arial Black"/>
              </a:rPr>
              <a:t>its </a:t>
            </a:r>
            <a:r>
              <a:rPr sz="1200" spc="-114" dirty="0">
                <a:solidFill>
                  <a:srgbClr val="695D46"/>
                </a:solidFill>
                <a:latin typeface="Arial Black"/>
                <a:cs typeface="Arial Black"/>
              </a:rPr>
              <a:t>own 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configuration.</a:t>
            </a:r>
            <a:endParaRPr sz="1200">
              <a:latin typeface="Arial Black"/>
              <a:cs typeface="Arial Black"/>
            </a:endParaRPr>
          </a:p>
          <a:p>
            <a:pPr marL="332740" indent="-320675">
              <a:lnSpc>
                <a:spcPct val="100000"/>
              </a:lnSpc>
              <a:spcBef>
                <a:spcPts val="1185"/>
              </a:spcBef>
              <a:buClr>
                <a:srgbClr val="38751C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b="1" spc="25" dirty="0">
                <a:solidFill>
                  <a:srgbClr val="695D46"/>
                </a:solidFill>
                <a:latin typeface="Arial"/>
                <a:cs typeface="Arial"/>
              </a:rPr>
              <a:t>WebApplicationContext </a:t>
            </a:r>
            <a:r>
              <a:rPr sz="1200" spc="-125" dirty="0">
                <a:solidFill>
                  <a:srgbClr val="695D46"/>
                </a:solidFill>
                <a:latin typeface="Arial Black"/>
                <a:cs typeface="Arial Black"/>
              </a:rPr>
              <a:t>has </a:t>
            </a:r>
            <a:r>
              <a:rPr sz="1200" spc="-135" dirty="0">
                <a:solidFill>
                  <a:srgbClr val="695D46"/>
                </a:solidFill>
                <a:latin typeface="Arial Black"/>
                <a:cs typeface="Arial Black"/>
              </a:rPr>
              <a:t>a </a:t>
            </a:r>
            <a:r>
              <a:rPr sz="1200" spc="-114" dirty="0">
                <a:solidFill>
                  <a:srgbClr val="695D46"/>
                </a:solidFill>
                <a:latin typeface="Arial Black"/>
                <a:cs typeface="Arial Black"/>
              </a:rPr>
              <a:t>link </a:t>
            </a:r>
            <a:r>
              <a:rPr sz="1200" spc="-95" dirty="0">
                <a:solidFill>
                  <a:srgbClr val="695D46"/>
                </a:solidFill>
                <a:latin typeface="Arial Black"/>
                <a:cs typeface="Arial Black"/>
              </a:rPr>
              <a:t>to</a:t>
            </a:r>
            <a:r>
              <a:rPr sz="1200" spc="-1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the</a:t>
            </a:r>
            <a:endParaRPr sz="1200">
              <a:latin typeface="Arial Black"/>
              <a:cs typeface="Arial Black"/>
            </a:endParaRPr>
          </a:p>
          <a:p>
            <a:pPr marL="332740">
              <a:lnSpc>
                <a:spcPct val="100000"/>
              </a:lnSpc>
              <a:spcBef>
                <a:spcPts val="210"/>
              </a:spcBef>
            </a:pPr>
            <a:r>
              <a:rPr sz="1200" b="1" spc="25" dirty="0">
                <a:solidFill>
                  <a:srgbClr val="695D46"/>
                </a:solidFill>
                <a:latin typeface="Arial"/>
                <a:cs typeface="Arial"/>
              </a:rPr>
              <a:t>ServletContext </a:t>
            </a:r>
            <a:r>
              <a:rPr sz="1200" spc="-95" dirty="0">
                <a:solidFill>
                  <a:srgbClr val="695D46"/>
                </a:solidFill>
                <a:latin typeface="Arial Black"/>
                <a:cs typeface="Arial Black"/>
              </a:rPr>
              <a:t>and </a:t>
            </a:r>
            <a:r>
              <a:rPr sz="1200" b="1" spc="20" dirty="0">
                <a:solidFill>
                  <a:srgbClr val="695D46"/>
                </a:solidFill>
                <a:latin typeface="Arial"/>
                <a:cs typeface="Arial"/>
              </a:rPr>
              <a:t>Servlet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it </a:t>
            </a:r>
            <a:r>
              <a:rPr sz="1200" spc="-135" dirty="0">
                <a:solidFill>
                  <a:srgbClr val="695D46"/>
                </a:solidFill>
                <a:latin typeface="Arial Black"/>
                <a:cs typeface="Arial Black"/>
              </a:rPr>
              <a:t>is associated</a:t>
            </a:r>
            <a:r>
              <a:rPr sz="1200" spc="-9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-114" dirty="0">
                <a:solidFill>
                  <a:srgbClr val="695D46"/>
                </a:solidFill>
                <a:latin typeface="Arial Black"/>
                <a:cs typeface="Arial Black"/>
              </a:rPr>
              <a:t>with.</a:t>
            </a:r>
            <a:endParaRPr sz="1200">
              <a:latin typeface="Arial Black"/>
              <a:cs typeface="Arial Black"/>
            </a:endParaRPr>
          </a:p>
          <a:p>
            <a:pPr marL="332740" marR="228600" indent="-320675">
              <a:lnSpc>
                <a:spcPct val="114599"/>
              </a:lnSpc>
              <a:spcBef>
                <a:spcPts val="975"/>
              </a:spcBef>
              <a:buClr>
                <a:srgbClr val="38751C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-13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200" b="1" spc="50" dirty="0">
                <a:solidFill>
                  <a:srgbClr val="695D46"/>
                </a:solidFill>
                <a:latin typeface="Arial"/>
                <a:cs typeface="Arial"/>
              </a:rPr>
              <a:t>root </a:t>
            </a:r>
            <a:r>
              <a:rPr sz="1200" b="1" spc="25" dirty="0">
                <a:solidFill>
                  <a:srgbClr val="695D46"/>
                </a:solidFill>
                <a:latin typeface="Arial"/>
                <a:cs typeface="Arial"/>
              </a:rPr>
              <a:t>WebApplicationContext </a:t>
            </a:r>
            <a:r>
              <a:rPr sz="1200" spc="-125" dirty="0">
                <a:solidFill>
                  <a:srgbClr val="695D46"/>
                </a:solidFill>
                <a:latin typeface="Arial Black"/>
                <a:cs typeface="Arial Black"/>
              </a:rPr>
              <a:t>typically contains 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infrastructure </a:t>
            </a:r>
            <a:r>
              <a:rPr sz="1200" spc="-114" dirty="0">
                <a:solidFill>
                  <a:srgbClr val="695D46"/>
                </a:solidFill>
                <a:latin typeface="Arial Black"/>
                <a:cs typeface="Arial Black"/>
              </a:rPr>
              <a:t>beans </a:t>
            </a:r>
            <a:r>
              <a:rPr sz="1200" spc="-135" dirty="0">
                <a:solidFill>
                  <a:srgbClr val="695D46"/>
                </a:solidFill>
                <a:latin typeface="Arial Black"/>
                <a:cs typeface="Arial Black"/>
              </a:rPr>
              <a:t>such </a:t>
            </a:r>
            <a:r>
              <a:rPr sz="1200" spc="-150" dirty="0">
                <a:solidFill>
                  <a:srgbClr val="695D46"/>
                </a:solidFill>
                <a:latin typeface="Arial Black"/>
                <a:cs typeface="Arial Black"/>
              </a:rPr>
              <a:t>as </a:t>
            </a:r>
            <a:r>
              <a:rPr sz="1200" spc="-114" dirty="0">
                <a:solidFill>
                  <a:srgbClr val="695D46"/>
                </a:solidFill>
                <a:latin typeface="Arial Black"/>
                <a:cs typeface="Arial Black"/>
              </a:rPr>
              <a:t>data </a:t>
            </a:r>
            <a:r>
              <a:rPr sz="1200" b="1" spc="20" dirty="0">
                <a:solidFill>
                  <a:srgbClr val="695D46"/>
                </a:solidFill>
                <a:latin typeface="Arial"/>
                <a:cs typeface="Arial"/>
              </a:rPr>
              <a:t>repositories </a:t>
            </a:r>
            <a:r>
              <a:rPr sz="1200" spc="-95" dirty="0">
                <a:solidFill>
                  <a:srgbClr val="695D46"/>
                </a:solidFill>
                <a:latin typeface="Arial Black"/>
                <a:cs typeface="Arial Black"/>
              </a:rPr>
              <a:t>and  </a:t>
            </a:r>
            <a:r>
              <a:rPr sz="1200" spc="-120" dirty="0">
                <a:solidFill>
                  <a:srgbClr val="695D46"/>
                </a:solidFill>
                <a:latin typeface="Arial Black"/>
                <a:cs typeface="Arial Black"/>
              </a:rPr>
              <a:t>business </a:t>
            </a:r>
            <a:r>
              <a:rPr sz="1200" b="1" spc="-5" dirty="0">
                <a:solidFill>
                  <a:srgbClr val="695D46"/>
                </a:solidFill>
                <a:latin typeface="Arial"/>
                <a:cs typeface="Arial"/>
              </a:rPr>
              <a:t>services </a:t>
            </a:r>
            <a:r>
              <a:rPr sz="1200" spc="-135" dirty="0">
                <a:solidFill>
                  <a:srgbClr val="695D46"/>
                </a:solidFill>
                <a:latin typeface="Arial Black"/>
                <a:cs typeface="Arial Black"/>
              </a:rPr>
              <a:t>which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are </a:t>
            </a:r>
            <a:r>
              <a:rPr sz="1200" spc="-95" dirty="0">
                <a:solidFill>
                  <a:srgbClr val="695D46"/>
                </a:solidFill>
                <a:latin typeface="Arial Black"/>
                <a:cs typeface="Arial Black"/>
              </a:rPr>
              <a:t>inherited and </a:t>
            </a:r>
            <a:r>
              <a:rPr sz="1200" spc="-110" dirty="0">
                <a:solidFill>
                  <a:srgbClr val="695D46"/>
                </a:solidFill>
                <a:latin typeface="Arial Black"/>
                <a:cs typeface="Arial Black"/>
              </a:rPr>
              <a:t>could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be  </a:t>
            </a:r>
            <a:r>
              <a:rPr sz="1200" spc="-85" dirty="0">
                <a:solidFill>
                  <a:srgbClr val="695D46"/>
                </a:solidFill>
                <a:latin typeface="Arial Black"/>
                <a:cs typeface="Arial Black"/>
              </a:rPr>
              <a:t>overridden in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200" b="1" spc="20" dirty="0">
                <a:solidFill>
                  <a:srgbClr val="695D46"/>
                </a:solidFill>
                <a:latin typeface="Arial"/>
                <a:cs typeface="Arial"/>
              </a:rPr>
              <a:t>Servlet</a:t>
            </a:r>
            <a:r>
              <a:rPr sz="1200" b="1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695D46"/>
                </a:solidFill>
                <a:latin typeface="Arial"/>
                <a:cs typeface="Arial"/>
              </a:rPr>
              <a:t>WebApplicationContext</a:t>
            </a:r>
            <a:r>
              <a:rPr sz="1200" spc="20" dirty="0">
                <a:solidFill>
                  <a:srgbClr val="695D46"/>
                </a:solidFill>
                <a:latin typeface="Arial Black"/>
                <a:cs typeface="Arial Black"/>
              </a:rPr>
              <a:t>.</a:t>
            </a:r>
            <a:endParaRPr sz="1200">
              <a:latin typeface="Arial Black"/>
              <a:cs typeface="Arial Black"/>
            </a:endParaRPr>
          </a:p>
          <a:p>
            <a:pPr marL="332740" marR="237490" indent="-320675">
              <a:lnSpc>
                <a:spcPct val="114599"/>
              </a:lnSpc>
              <a:spcBef>
                <a:spcPts val="975"/>
              </a:spcBef>
              <a:buClr>
                <a:srgbClr val="38751C"/>
              </a:buClr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spc="-125" dirty="0">
                <a:solidFill>
                  <a:srgbClr val="695D46"/>
                </a:solidFill>
                <a:latin typeface="Arial Black"/>
                <a:cs typeface="Arial Black"/>
              </a:rPr>
              <a:t>Servlet </a:t>
            </a:r>
            <a:r>
              <a:rPr sz="1200" spc="-120" dirty="0">
                <a:solidFill>
                  <a:srgbClr val="695D46"/>
                </a:solidFill>
                <a:latin typeface="Arial Black"/>
                <a:cs typeface="Arial Black"/>
              </a:rPr>
              <a:t>WebApplicationContext </a:t>
            </a:r>
            <a:r>
              <a:rPr sz="1200" spc="-125" dirty="0">
                <a:solidFill>
                  <a:srgbClr val="695D46"/>
                </a:solidFill>
                <a:latin typeface="Arial Black"/>
                <a:cs typeface="Arial Black"/>
              </a:rPr>
              <a:t>contains </a:t>
            </a:r>
            <a:r>
              <a:rPr sz="1200" spc="-110" dirty="0">
                <a:solidFill>
                  <a:srgbClr val="695D46"/>
                </a:solidFill>
                <a:latin typeface="Arial Black"/>
                <a:cs typeface="Arial Black"/>
              </a:rPr>
              <a:t>web-related  beans: </a:t>
            </a:r>
            <a:r>
              <a:rPr sz="1200" spc="-135" dirty="0">
                <a:solidFill>
                  <a:srgbClr val="695D46"/>
                </a:solidFill>
                <a:latin typeface="Arial Black"/>
                <a:cs typeface="Arial Black"/>
              </a:rPr>
              <a:t>such </a:t>
            </a:r>
            <a:r>
              <a:rPr sz="1200" spc="-150" dirty="0">
                <a:solidFill>
                  <a:srgbClr val="695D46"/>
                </a:solidFill>
                <a:latin typeface="Arial Black"/>
                <a:cs typeface="Arial Black"/>
              </a:rPr>
              <a:t>as </a:t>
            </a:r>
            <a:r>
              <a:rPr sz="1200" spc="-110" dirty="0">
                <a:solidFill>
                  <a:srgbClr val="695D46"/>
                </a:solidFill>
                <a:latin typeface="Arial Black"/>
                <a:cs typeface="Arial Black"/>
              </a:rPr>
              <a:t>controllers, </a:t>
            </a:r>
            <a:r>
              <a:rPr sz="1200" spc="-90" dirty="0">
                <a:solidFill>
                  <a:srgbClr val="695D46"/>
                </a:solidFill>
                <a:latin typeface="Arial Black"/>
                <a:cs typeface="Arial Black"/>
              </a:rPr>
              <a:t>handler</a:t>
            </a:r>
            <a:r>
              <a:rPr sz="1200" spc="4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mappings,...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0084" y="4525766"/>
            <a:ext cx="1676940" cy="47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6139" y="1152422"/>
            <a:ext cx="3586142" cy="3302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60905"/>
            <a:ext cx="14528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15" dirty="0">
                <a:solidFill>
                  <a:srgbClr val="69A84F"/>
                </a:solidFill>
              </a:rPr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0583" y="1281566"/>
            <a:ext cx="5673090" cy="28448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54025" indent="-441959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453390" algn="l"/>
                <a:tab pos="454659" algn="l"/>
              </a:tabLst>
            </a:pPr>
            <a:r>
              <a:rPr sz="2000" spc="-285" dirty="0">
                <a:solidFill>
                  <a:srgbClr val="695D46"/>
                </a:solidFill>
                <a:latin typeface="Arial Black"/>
                <a:cs typeface="Arial Black"/>
              </a:rPr>
              <a:t>HTTP </a:t>
            </a:r>
            <a:r>
              <a:rPr sz="2000" spc="-204" dirty="0">
                <a:solidFill>
                  <a:srgbClr val="695D46"/>
                </a:solidFill>
                <a:latin typeface="Arial Black"/>
                <a:cs typeface="Arial Black"/>
              </a:rPr>
              <a:t>Servlet</a:t>
            </a:r>
            <a:r>
              <a:rPr sz="2000" spc="-3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2000" spc="-235" dirty="0">
                <a:solidFill>
                  <a:srgbClr val="695D46"/>
                </a:solidFill>
                <a:latin typeface="Arial Black"/>
                <a:cs typeface="Arial Black"/>
              </a:rPr>
              <a:t>(Review)</a:t>
            </a:r>
            <a:endParaRPr sz="2000">
              <a:latin typeface="Arial Black"/>
              <a:cs typeface="Arial Black"/>
            </a:endParaRPr>
          </a:p>
          <a:p>
            <a:pPr marL="454025" indent="-441959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  <a:tab pos="454659" algn="l"/>
              </a:tabLst>
            </a:pPr>
            <a:r>
              <a:rPr sz="2000" spc="-170" dirty="0">
                <a:solidFill>
                  <a:srgbClr val="695D46"/>
                </a:solidFill>
                <a:latin typeface="Arial Black"/>
                <a:cs typeface="Arial Black"/>
              </a:rPr>
              <a:t>What </a:t>
            </a:r>
            <a:r>
              <a:rPr sz="2000" spc="-220" dirty="0">
                <a:solidFill>
                  <a:srgbClr val="695D46"/>
                </a:solidFill>
                <a:latin typeface="Arial Black"/>
                <a:cs typeface="Arial Black"/>
              </a:rPr>
              <a:t>is </a:t>
            </a:r>
            <a:r>
              <a:rPr sz="2000" spc="-180" dirty="0">
                <a:solidFill>
                  <a:srgbClr val="695D46"/>
                </a:solidFill>
                <a:latin typeface="Arial Black"/>
                <a:cs typeface="Arial Black"/>
              </a:rPr>
              <a:t>Spring</a:t>
            </a:r>
            <a:r>
              <a:rPr sz="2000" spc="-8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2000" spc="-285" dirty="0">
                <a:solidFill>
                  <a:srgbClr val="695D46"/>
                </a:solidFill>
                <a:latin typeface="Arial Black"/>
                <a:cs typeface="Arial Black"/>
              </a:rPr>
              <a:t>MVC?</a:t>
            </a:r>
            <a:endParaRPr sz="2000">
              <a:latin typeface="Arial Black"/>
              <a:cs typeface="Arial Black"/>
            </a:endParaRPr>
          </a:p>
          <a:p>
            <a:pPr marL="454025" indent="-441959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  <a:tab pos="454659" algn="l"/>
              </a:tabLst>
            </a:pPr>
            <a:r>
              <a:rPr sz="2000" spc="-254" dirty="0">
                <a:solidFill>
                  <a:srgbClr val="695D46"/>
                </a:solidFill>
                <a:latin typeface="Arial Black"/>
                <a:cs typeface="Arial Black"/>
              </a:rPr>
              <a:t>MVC</a:t>
            </a:r>
            <a:r>
              <a:rPr sz="2000" spc="-16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2000" spc="-204" dirty="0">
                <a:solidFill>
                  <a:srgbClr val="695D46"/>
                </a:solidFill>
                <a:latin typeface="Arial Black"/>
                <a:cs typeface="Arial Black"/>
              </a:rPr>
              <a:t>Architecture</a:t>
            </a:r>
            <a:endParaRPr sz="2000">
              <a:latin typeface="Arial Black"/>
              <a:cs typeface="Arial Black"/>
            </a:endParaRPr>
          </a:p>
          <a:p>
            <a:pPr marL="454025" indent="-441959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  <a:tab pos="454659" algn="l"/>
              </a:tabLst>
            </a:pPr>
            <a:r>
              <a:rPr sz="2000" spc="-210" dirty="0">
                <a:solidFill>
                  <a:srgbClr val="695D46"/>
                </a:solidFill>
                <a:latin typeface="Arial Black"/>
                <a:cs typeface="Arial Black"/>
              </a:rPr>
              <a:t>Request </a:t>
            </a:r>
            <a:r>
              <a:rPr sz="2000" spc="-215" dirty="0">
                <a:solidFill>
                  <a:srgbClr val="695D46"/>
                </a:solidFill>
                <a:latin typeface="Arial Black"/>
                <a:cs typeface="Arial Black"/>
              </a:rPr>
              <a:t>Processing </a:t>
            </a:r>
            <a:r>
              <a:rPr sz="2000" spc="-175" dirty="0">
                <a:solidFill>
                  <a:srgbClr val="695D46"/>
                </a:solidFill>
                <a:latin typeface="Arial Black"/>
                <a:cs typeface="Arial Black"/>
              </a:rPr>
              <a:t>Workflow </a:t>
            </a:r>
            <a:r>
              <a:rPr sz="2000" spc="-140" dirty="0">
                <a:solidFill>
                  <a:srgbClr val="695D46"/>
                </a:solidFill>
                <a:latin typeface="Arial Black"/>
                <a:cs typeface="Arial Black"/>
              </a:rPr>
              <a:t>in </a:t>
            </a:r>
            <a:r>
              <a:rPr sz="2000" spc="-180" dirty="0">
                <a:solidFill>
                  <a:srgbClr val="695D46"/>
                </a:solidFill>
                <a:latin typeface="Arial Black"/>
                <a:cs typeface="Arial Black"/>
              </a:rPr>
              <a:t>Spring</a:t>
            </a:r>
            <a:r>
              <a:rPr sz="2000" spc="-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2000" spc="-254" dirty="0">
                <a:solidFill>
                  <a:srgbClr val="695D46"/>
                </a:solidFill>
                <a:latin typeface="Arial Black"/>
                <a:cs typeface="Arial Black"/>
              </a:rPr>
              <a:t>MVC</a:t>
            </a:r>
            <a:endParaRPr sz="2000">
              <a:latin typeface="Arial Black"/>
              <a:cs typeface="Arial Black"/>
            </a:endParaRPr>
          </a:p>
          <a:p>
            <a:pPr marL="454025" indent="-441959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  <a:tab pos="454659" algn="l"/>
              </a:tabLst>
            </a:pPr>
            <a:r>
              <a:rPr sz="2000" spc="-180" dirty="0">
                <a:solidFill>
                  <a:srgbClr val="695D46"/>
                </a:solidFill>
                <a:latin typeface="Arial Black"/>
                <a:cs typeface="Arial Black"/>
              </a:rPr>
              <a:t>Spring </a:t>
            </a:r>
            <a:r>
              <a:rPr sz="2000" spc="-160" dirty="0">
                <a:solidFill>
                  <a:srgbClr val="695D46"/>
                </a:solidFill>
                <a:latin typeface="Arial Black"/>
                <a:cs typeface="Arial Black"/>
              </a:rPr>
              <a:t>Web </a:t>
            </a:r>
            <a:r>
              <a:rPr sz="2000" spc="-190" dirty="0">
                <a:solidFill>
                  <a:srgbClr val="695D46"/>
                </a:solidFill>
                <a:latin typeface="Arial Black"/>
                <a:cs typeface="Arial Black"/>
              </a:rPr>
              <a:t>Application</a:t>
            </a:r>
            <a:r>
              <a:rPr sz="2000" spc="-13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2000" spc="-204" dirty="0">
                <a:solidFill>
                  <a:srgbClr val="695D46"/>
                </a:solidFill>
                <a:latin typeface="Arial Black"/>
                <a:cs typeface="Arial Black"/>
              </a:rPr>
              <a:t>Context</a:t>
            </a:r>
            <a:endParaRPr sz="2000">
              <a:latin typeface="Arial Black"/>
              <a:cs typeface="Arial Black"/>
            </a:endParaRPr>
          </a:p>
          <a:p>
            <a:pPr marL="454025" indent="-441959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  <a:tab pos="454659" algn="l"/>
              </a:tabLst>
            </a:pPr>
            <a:r>
              <a:rPr sz="2000" spc="-180" dirty="0">
                <a:solidFill>
                  <a:srgbClr val="695D46"/>
                </a:solidFill>
                <a:latin typeface="Arial Black"/>
                <a:cs typeface="Arial Black"/>
              </a:rPr>
              <a:t>Spring </a:t>
            </a:r>
            <a:r>
              <a:rPr sz="2000" spc="-254" dirty="0">
                <a:solidFill>
                  <a:srgbClr val="695D46"/>
                </a:solidFill>
                <a:latin typeface="Arial Black"/>
                <a:cs typeface="Arial Black"/>
              </a:rPr>
              <a:t>MVC</a:t>
            </a:r>
            <a:r>
              <a:rPr sz="2000" spc="-13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2000" spc="-160" dirty="0">
                <a:solidFill>
                  <a:srgbClr val="695D46"/>
                </a:solidFill>
                <a:latin typeface="Arial Black"/>
                <a:cs typeface="Arial Black"/>
              </a:rPr>
              <a:t>Configuration</a:t>
            </a:r>
            <a:endParaRPr sz="2000">
              <a:latin typeface="Arial Black"/>
              <a:cs typeface="Arial Black"/>
            </a:endParaRPr>
          </a:p>
          <a:p>
            <a:pPr marL="454025" indent="-441959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  <a:tab pos="454659" algn="l"/>
              </a:tabLst>
            </a:pPr>
            <a:r>
              <a:rPr sz="2000" spc="-160" dirty="0">
                <a:solidFill>
                  <a:srgbClr val="695D46"/>
                </a:solidFill>
                <a:latin typeface="Arial Black"/>
                <a:cs typeface="Arial Black"/>
              </a:rPr>
              <a:t>Important </a:t>
            </a:r>
            <a:r>
              <a:rPr sz="2000" spc="-180" dirty="0">
                <a:solidFill>
                  <a:srgbClr val="695D46"/>
                </a:solidFill>
                <a:latin typeface="Arial Black"/>
                <a:cs typeface="Arial Black"/>
              </a:rPr>
              <a:t>Annotations</a:t>
            </a:r>
            <a:endParaRPr sz="2000">
              <a:latin typeface="Arial Black"/>
              <a:cs typeface="Arial Black"/>
            </a:endParaRPr>
          </a:p>
          <a:p>
            <a:pPr marL="454025" indent="-441959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3390" algn="l"/>
                <a:tab pos="454659" algn="l"/>
              </a:tabLst>
            </a:pPr>
            <a:r>
              <a:rPr sz="2000" spc="-185" dirty="0">
                <a:solidFill>
                  <a:srgbClr val="695D46"/>
                </a:solidFill>
                <a:latin typeface="Arial Black"/>
                <a:cs typeface="Arial Black"/>
              </a:rPr>
              <a:t>Summary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13184" y="4525640"/>
            <a:ext cx="1575321" cy="4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703685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10" dirty="0"/>
              <a:t>Spring </a:t>
            </a:r>
            <a:r>
              <a:rPr lang="en-US" spc="-910" dirty="0"/>
              <a:t> </a:t>
            </a:r>
            <a:r>
              <a:rPr spc="-1085" dirty="0"/>
              <a:t>MVC</a:t>
            </a:r>
            <a:r>
              <a:rPr spc="-985" dirty="0"/>
              <a:t> </a:t>
            </a:r>
            <a:r>
              <a:rPr lang="en-US" spc="-985" dirty="0"/>
              <a:t>   </a:t>
            </a:r>
            <a:r>
              <a:rPr spc="-875" dirty="0"/>
              <a:t>Configurations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514184" y="4540541"/>
            <a:ext cx="1575321" cy="4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382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9" dirty="0">
                <a:solidFill>
                  <a:srgbClr val="69A84F"/>
                </a:solidFill>
              </a:rPr>
              <a:t>Spring </a:t>
            </a:r>
            <a:r>
              <a:rPr sz="3600" spc="-975" dirty="0">
                <a:solidFill>
                  <a:srgbClr val="69A84F"/>
                </a:solidFill>
              </a:rPr>
              <a:t>MVC</a:t>
            </a:r>
            <a:r>
              <a:rPr sz="3600" spc="-860" dirty="0">
                <a:solidFill>
                  <a:srgbClr val="69A84F"/>
                </a:solidFill>
              </a:rPr>
              <a:t> </a:t>
            </a:r>
            <a:r>
              <a:rPr sz="3600" spc="-790" dirty="0">
                <a:solidFill>
                  <a:srgbClr val="69A84F"/>
                </a:solidFill>
              </a:rPr>
              <a:t>Configurations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84724" y="1457207"/>
            <a:ext cx="4902200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695D46"/>
                </a:solidFill>
                <a:latin typeface="Arial Black"/>
                <a:cs typeface="Arial Black"/>
              </a:rPr>
              <a:t>Spring </a:t>
            </a:r>
            <a:r>
              <a:rPr sz="1800" spc="-229" dirty="0">
                <a:solidFill>
                  <a:srgbClr val="695D46"/>
                </a:solidFill>
                <a:latin typeface="Arial Black"/>
                <a:cs typeface="Arial Black"/>
              </a:rPr>
              <a:t>MVC </a:t>
            </a:r>
            <a:r>
              <a:rPr sz="1800" spc="-145" dirty="0">
                <a:solidFill>
                  <a:srgbClr val="695D46"/>
                </a:solidFill>
                <a:latin typeface="Arial Black"/>
                <a:cs typeface="Arial Black"/>
              </a:rPr>
              <a:t>supports </a:t>
            </a:r>
            <a:r>
              <a:rPr sz="1800" spc="-175" dirty="0">
                <a:solidFill>
                  <a:srgbClr val="695D46"/>
                </a:solidFill>
                <a:latin typeface="Arial Black"/>
                <a:cs typeface="Arial Black"/>
              </a:rPr>
              <a:t>2 </a:t>
            </a:r>
            <a:r>
              <a:rPr sz="1800" spc="-165" dirty="0">
                <a:solidFill>
                  <a:srgbClr val="695D46"/>
                </a:solidFill>
                <a:latin typeface="Arial Black"/>
                <a:cs typeface="Arial Black"/>
              </a:rPr>
              <a:t>type </a:t>
            </a:r>
            <a:r>
              <a:rPr sz="1800" spc="-105" dirty="0">
                <a:solidFill>
                  <a:srgbClr val="695D46"/>
                </a:solidFill>
                <a:latin typeface="Arial Black"/>
                <a:cs typeface="Arial Black"/>
              </a:rPr>
              <a:t>of</a:t>
            </a:r>
            <a:r>
              <a:rPr sz="1800" spc="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800" spc="-155" dirty="0">
                <a:solidFill>
                  <a:srgbClr val="695D46"/>
                </a:solidFill>
                <a:latin typeface="Arial Black"/>
                <a:cs typeface="Arial Black"/>
              </a:rPr>
              <a:t>configurations:</a:t>
            </a:r>
            <a:endParaRPr sz="1800">
              <a:latin typeface="Arial Black"/>
              <a:cs typeface="Arial Black"/>
            </a:endParaRPr>
          </a:p>
          <a:p>
            <a:pPr marL="469900" indent="-367030">
              <a:lnSpc>
                <a:spcPct val="100000"/>
              </a:lnSpc>
              <a:spcBef>
                <a:spcPts val="1340"/>
              </a:spcBef>
              <a:buClr>
                <a:srgbClr val="38751C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i="1" spc="-140" dirty="0">
                <a:solidFill>
                  <a:srgbClr val="695D46"/>
                </a:solidFill>
                <a:latin typeface="Arial"/>
                <a:cs typeface="Arial"/>
              </a:rPr>
              <a:t>XML</a:t>
            </a:r>
            <a:r>
              <a:rPr sz="1800" i="1" spc="-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i="1" spc="5" dirty="0">
                <a:solidFill>
                  <a:srgbClr val="695D46"/>
                </a:solidFill>
                <a:latin typeface="Arial"/>
                <a:cs typeface="Arial"/>
              </a:rPr>
              <a:t>Configuration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290"/>
              </a:spcBef>
              <a:buClr>
                <a:srgbClr val="38751C"/>
              </a:buClr>
              <a:buChar char="●"/>
              <a:tabLst>
                <a:tab pos="469265" algn="l"/>
                <a:tab pos="469900" algn="l"/>
              </a:tabLst>
            </a:pPr>
            <a:r>
              <a:rPr sz="1800" i="1" spc="-70" dirty="0">
                <a:solidFill>
                  <a:srgbClr val="695D46"/>
                </a:solidFill>
                <a:latin typeface="Arial"/>
                <a:cs typeface="Arial"/>
              </a:rPr>
              <a:t>Java-based</a:t>
            </a:r>
            <a:r>
              <a:rPr sz="1800" i="1" spc="-4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i="1" spc="5" dirty="0">
                <a:solidFill>
                  <a:srgbClr val="695D46"/>
                </a:solidFill>
                <a:latin typeface="Arial"/>
                <a:cs typeface="Arial"/>
              </a:rPr>
              <a:t>Configuration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10084" y="4525766"/>
            <a:ext cx="1676940" cy="47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40665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0" dirty="0"/>
              <a:t>Important</a:t>
            </a:r>
            <a:r>
              <a:rPr spc="-994" dirty="0"/>
              <a:t> </a:t>
            </a:r>
            <a:r>
              <a:rPr spc="-900" dirty="0"/>
              <a:t>annotations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514184" y="4540541"/>
            <a:ext cx="1575321" cy="4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66267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55" dirty="0">
                <a:solidFill>
                  <a:srgbClr val="695D46"/>
                </a:solidFill>
                <a:latin typeface="Arial Black"/>
                <a:cs typeface="Arial Black"/>
              </a:rPr>
              <a:t>annotations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457207"/>
            <a:ext cx="7780655" cy="286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solidFill>
                  <a:srgbClr val="695D46"/>
                </a:solidFill>
                <a:latin typeface="Arial Black"/>
                <a:cs typeface="Arial Black"/>
              </a:rPr>
              <a:t>Some </a:t>
            </a:r>
            <a:r>
              <a:rPr sz="1800" spc="-135" dirty="0">
                <a:solidFill>
                  <a:srgbClr val="695D46"/>
                </a:solidFill>
                <a:latin typeface="Arial Black"/>
                <a:cs typeface="Arial Black"/>
              </a:rPr>
              <a:t>important </a:t>
            </a:r>
            <a:r>
              <a:rPr sz="1800" spc="-155" dirty="0">
                <a:solidFill>
                  <a:srgbClr val="695D46"/>
                </a:solidFill>
                <a:latin typeface="Arial Black"/>
                <a:cs typeface="Arial Black"/>
              </a:rPr>
              <a:t>annotations </a:t>
            </a:r>
            <a:r>
              <a:rPr sz="1800" spc="-200" dirty="0">
                <a:solidFill>
                  <a:srgbClr val="695D46"/>
                </a:solidFill>
                <a:latin typeface="Arial Black"/>
                <a:cs typeface="Arial Black"/>
              </a:rPr>
              <a:t>which </a:t>
            </a:r>
            <a:r>
              <a:rPr sz="1800" spc="-155" dirty="0">
                <a:solidFill>
                  <a:srgbClr val="695D46"/>
                </a:solidFill>
                <a:latin typeface="Arial Black"/>
                <a:cs typeface="Arial Black"/>
              </a:rPr>
              <a:t>are </a:t>
            </a:r>
            <a:r>
              <a:rPr sz="1800" spc="-160" dirty="0">
                <a:solidFill>
                  <a:srgbClr val="695D46"/>
                </a:solidFill>
                <a:latin typeface="Arial Black"/>
                <a:cs typeface="Arial Black"/>
              </a:rPr>
              <a:t>used </a:t>
            </a:r>
            <a:r>
              <a:rPr sz="1800" spc="-125" dirty="0">
                <a:solidFill>
                  <a:srgbClr val="695D46"/>
                </a:solidFill>
                <a:latin typeface="Arial Black"/>
                <a:cs typeface="Arial Black"/>
              </a:rPr>
              <a:t>in </a:t>
            </a:r>
            <a:r>
              <a:rPr sz="1800" spc="-200" dirty="0">
                <a:solidFill>
                  <a:srgbClr val="695D46"/>
                </a:solidFill>
                <a:latin typeface="Arial Black"/>
                <a:cs typeface="Arial Black"/>
              </a:rPr>
              <a:t>a </a:t>
            </a:r>
            <a:r>
              <a:rPr sz="1800" spc="-160" dirty="0">
                <a:solidFill>
                  <a:srgbClr val="695D46"/>
                </a:solidFill>
                <a:latin typeface="Arial Black"/>
                <a:cs typeface="Arial Black"/>
              </a:rPr>
              <a:t>Spring </a:t>
            </a:r>
            <a:r>
              <a:rPr sz="1800" spc="-229" dirty="0">
                <a:solidFill>
                  <a:srgbClr val="695D46"/>
                </a:solidFill>
                <a:latin typeface="Arial Black"/>
                <a:cs typeface="Arial Black"/>
              </a:rPr>
              <a:t>MVC</a:t>
            </a:r>
            <a:r>
              <a:rPr sz="1800" spc="114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800" spc="-165" dirty="0">
                <a:solidFill>
                  <a:srgbClr val="695D46"/>
                </a:solidFill>
                <a:latin typeface="Arial Black"/>
                <a:cs typeface="Arial Black"/>
              </a:rPr>
              <a:t>application.</a:t>
            </a:r>
            <a:endParaRPr sz="1800" dirty="0">
              <a:latin typeface="Arial Black"/>
              <a:cs typeface="Arial Black"/>
            </a:endParaRPr>
          </a:p>
          <a:p>
            <a:pPr marL="469900" indent="-367030">
              <a:lnSpc>
                <a:spcPct val="100000"/>
              </a:lnSpc>
              <a:spcBef>
                <a:spcPts val="13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i="1" spc="-25" dirty="0">
                <a:solidFill>
                  <a:srgbClr val="695D46"/>
                </a:solidFill>
                <a:latin typeface="Arial"/>
                <a:cs typeface="Arial"/>
              </a:rPr>
              <a:t>@Controller </a:t>
            </a:r>
            <a:r>
              <a:rPr sz="1800" spc="-135" dirty="0">
                <a:solidFill>
                  <a:srgbClr val="695D46"/>
                </a:solidFill>
                <a:latin typeface="Arial Black"/>
                <a:cs typeface="Arial Black"/>
              </a:rPr>
              <a:t>and</a:t>
            </a:r>
            <a:r>
              <a:rPr sz="1800" spc="-14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800" i="1" spc="-50" dirty="0">
                <a:solidFill>
                  <a:srgbClr val="695D46"/>
                </a:solidFill>
                <a:latin typeface="Arial"/>
                <a:cs typeface="Arial"/>
              </a:rPr>
              <a:t>@RestController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29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i="1" spc="-55" dirty="0">
                <a:solidFill>
                  <a:srgbClr val="695D46"/>
                </a:solidFill>
                <a:latin typeface="Arial"/>
                <a:cs typeface="Arial"/>
              </a:rPr>
              <a:t>@RequestMapping</a:t>
            </a:r>
            <a:endParaRPr sz="1800" dirty="0">
              <a:latin typeface="Arial"/>
              <a:cs typeface="Arial"/>
            </a:endParaRPr>
          </a:p>
          <a:p>
            <a:pPr marL="927100" lvl="1" indent="-336550">
              <a:lnSpc>
                <a:spcPct val="100000"/>
              </a:lnSpc>
              <a:spcBef>
                <a:spcPts val="1305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400" spc="-95" dirty="0">
                <a:solidFill>
                  <a:srgbClr val="695D46"/>
                </a:solidFill>
                <a:latin typeface="Arial Black"/>
                <a:cs typeface="Arial Black"/>
              </a:rPr>
              <a:t>@GetMapping, </a:t>
            </a:r>
            <a:r>
              <a:rPr sz="1400" spc="-100" dirty="0">
                <a:solidFill>
                  <a:srgbClr val="695D46"/>
                </a:solidFill>
                <a:latin typeface="Arial Black"/>
                <a:cs typeface="Arial Black"/>
              </a:rPr>
              <a:t>@PostMapping, </a:t>
            </a:r>
            <a:r>
              <a:rPr sz="1400" spc="-85" dirty="0">
                <a:solidFill>
                  <a:srgbClr val="695D46"/>
                </a:solidFill>
                <a:latin typeface="Arial Black"/>
                <a:cs typeface="Arial Black"/>
              </a:rPr>
              <a:t>@PutMapping </a:t>
            </a:r>
            <a:r>
              <a:rPr sz="1400" spc="-110" dirty="0">
                <a:solidFill>
                  <a:srgbClr val="695D46"/>
                </a:solidFill>
                <a:latin typeface="Arial Black"/>
                <a:cs typeface="Arial Black"/>
              </a:rPr>
              <a:t>and</a:t>
            </a:r>
            <a:r>
              <a:rPr sz="1400" spc="-15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95" dirty="0">
                <a:solidFill>
                  <a:srgbClr val="695D46"/>
                </a:solidFill>
                <a:latin typeface="Arial Black"/>
                <a:cs typeface="Arial Black"/>
              </a:rPr>
              <a:t>@DeleteMapping</a:t>
            </a:r>
            <a:endParaRPr sz="1400" dirty="0">
              <a:latin typeface="Arial Black"/>
              <a:cs typeface="Arial Black"/>
            </a:endParaRPr>
          </a:p>
          <a:p>
            <a:pPr marL="469900" indent="-367030">
              <a:lnSpc>
                <a:spcPct val="100000"/>
              </a:lnSpc>
              <a:spcBef>
                <a:spcPts val="12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0" dirty="0">
                <a:solidFill>
                  <a:srgbClr val="695D46"/>
                </a:solidFill>
                <a:latin typeface="Arial Black"/>
                <a:cs typeface="Arial Black"/>
              </a:rPr>
              <a:t>@</a:t>
            </a:r>
            <a:r>
              <a:rPr sz="1800" i="1" spc="-30" dirty="0">
                <a:solidFill>
                  <a:srgbClr val="695D46"/>
                </a:solidFill>
                <a:latin typeface="Arial"/>
                <a:cs typeface="Arial"/>
              </a:rPr>
              <a:t>RequestParam</a:t>
            </a:r>
            <a:r>
              <a:rPr sz="1800" spc="-30" dirty="0">
                <a:solidFill>
                  <a:srgbClr val="695D46"/>
                </a:solidFill>
                <a:latin typeface="Arial Black"/>
                <a:cs typeface="Arial Black"/>
              </a:rPr>
              <a:t>,</a:t>
            </a:r>
            <a:r>
              <a:rPr sz="1800" spc="-14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800" i="1" spc="-35" dirty="0">
                <a:solidFill>
                  <a:srgbClr val="695D46"/>
                </a:solidFill>
                <a:latin typeface="Arial"/>
                <a:cs typeface="Arial"/>
              </a:rPr>
              <a:t>@PathVariable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29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i="1" spc="-85" dirty="0">
                <a:solidFill>
                  <a:srgbClr val="695D46"/>
                </a:solidFill>
                <a:latin typeface="Arial"/>
                <a:cs typeface="Arial"/>
              </a:rPr>
              <a:t>@RequestBody</a:t>
            </a:r>
            <a:endParaRPr sz="1800" dirty="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1290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i="1" spc="-95" dirty="0">
                <a:solidFill>
                  <a:srgbClr val="695D46"/>
                </a:solidFill>
                <a:latin typeface="Arial"/>
                <a:cs typeface="Arial"/>
              </a:rPr>
              <a:t>@ResponseBody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10084" y="4525766"/>
            <a:ext cx="1676940" cy="47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171068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6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7514184" y="4540541"/>
            <a:ext cx="1575321" cy="4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4102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80" dirty="0"/>
              <a:t>HTTP </a:t>
            </a:r>
            <a:r>
              <a:rPr spc="-840" dirty="0"/>
              <a:t>Servlet</a:t>
            </a:r>
            <a:r>
              <a:rPr spc="-530" dirty="0"/>
              <a:t> </a:t>
            </a:r>
            <a:r>
              <a:rPr spc="-1019" dirty="0"/>
              <a:t>(Review)</a:t>
            </a:r>
          </a:p>
        </p:txBody>
      </p:sp>
      <p:sp>
        <p:nvSpPr>
          <p:cNvPr id="3" name="object 3"/>
          <p:cNvSpPr/>
          <p:nvPr/>
        </p:nvSpPr>
        <p:spPr>
          <a:xfrm>
            <a:off x="7514184" y="4540541"/>
            <a:ext cx="1575321" cy="4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327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80" dirty="0">
                <a:solidFill>
                  <a:srgbClr val="69A84F"/>
                </a:solidFill>
              </a:rPr>
              <a:t>HTTP</a:t>
            </a:r>
            <a:r>
              <a:rPr sz="3600" spc="-560" dirty="0">
                <a:solidFill>
                  <a:srgbClr val="69A84F"/>
                </a:solidFill>
              </a:rPr>
              <a:t> </a:t>
            </a:r>
            <a:r>
              <a:rPr sz="3600" spc="-770" dirty="0">
                <a:solidFill>
                  <a:srgbClr val="69A84F"/>
                </a:solidFill>
              </a:rPr>
              <a:t>Servlets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5992" y="1427971"/>
            <a:ext cx="3512820" cy="20002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8615" marR="135890" indent="-336550">
              <a:lnSpc>
                <a:spcPct val="115599"/>
              </a:lnSpc>
              <a:spcBef>
                <a:spcPts val="80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40" dirty="0">
                <a:solidFill>
                  <a:srgbClr val="695D46"/>
                </a:solidFill>
                <a:latin typeface="Arial Black"/>
                <a:cs typeface="Arial Black"/>
              </a:rPr>
              <a:t>Are </a:t>
            </a:r>
            <a:r>
              <a:rPr sz="1400" spc="-260" dirty="0">
                <a:solidFill>
                  <a:srgbClr val="695D46"/>
                </a:solidFill>
                <a:latin typeface="Arial Black"/>
                <a:cs typeface="Arial Black"/>
              </a:rPr>
              <a:t>Java </a:t>
            </a:r>
            <a:r>
              <a:rPr sz="1400" spc="-185" dirty="0">
                <a:solidFill>
                  <a:srgbClr val="695D46"/>
                </a:solidFill>
                <a:latin typeface="Arial Black"/>
                <a:cs typeface="Arial Black"/>
              </a:rPr>
              <a:t>classes </a:t>
            </a: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that </a:t>
            </a:r>
            <a:r>
              <a:rPr sz="1400" spc="-70" dirty="0">
                <a:solidFill>
                  <a:srgbClr val="695D46"/>
                </a:solidFill>
                <a:latin typeface="Arial Black"/>
                <a:cs typeface="Arial Black"/>
              </a:rPr>
              <a:t>run </a:t>
            </a:r>
            <a:r>
              <a:rPr sz="1400" spc="-85" dirty="0">
                <a:solidFill>
                  <a:srgbClr val="695D46"/>
                </a:solidFill>
                <a:latin typeface="Arial Black"/>
                <a:cs typeface="Arial Black"/>
              </a:rPr>
              <a:t>on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Web  </a:t>
            </a:r>
            <a:r>
              <a:rPr sz="1400" spc="-145" dirty="0">
                <a:solidFill>
                  <a:srgbClr val="695D46"/>
                </a:solidFill>
                <a:latin typeface="Arial Black"/>
                <a:cs typeface="Arial Black"/>
              </a:rPr>
              <a:t>Servers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to </a:t>
            </a:r>
            <a:r>
              <a:rPr sz="1400" spc="-140" dirty="0">
                <a:solidFill>
                  <a:srgbClr val="695D46"/>
                </a:solidFill>
                <a:latin typeface="Arial Black"/>
                <a:cs typeface="Arial Black"/>
              </a:rPr>
              <a:t>dynamically </a:t>
            </a:r>
            <a:r>
              <a:rPr sz="1400" spc="-150" dirty="0">
                <a:solidFill>
                  <a:srgbClr val="695D46"/>
                </a:solidFill>
                <a:latin typeface="Arial Black"/>
                <a:cs typeface="Arial Black"/>
              </a:rPr>
              <a:t>process </a:t>
            </a:r>
            <a:r>
              <a:rPr sz="1400" spc="-200" dirty="0">
                <a:solidFill>
                  <a:srgbClr val="695D46"/>
                </a:solidFill>
                <a:latin typeface="Arial Black"/>
                <a:cs typeface="Arial Black"/>
              </a:rPr>
              <a:t>HTTP  </a:t>
            </a:r>
            <a:r>
              <a:rPr sz="1400" spc="-130" dirty="0">
                <a:solidFill>
                  <a:srgbClr val="695D46"/>
                </a:solidFill>
                <a:latin typeface="Arial Black"/>
                <a:cs typeface="Arial Black"/>
              </a:rPr>
              <a:t>requests </a:t>
            </a:r>
            <a:r>
              <a:rPr sz="1400" spc="-110" dirty="0">
                <a:solidFill>
                  <a:srgbClr val="695D46"/>
                </a:solidFill>
                <a:latin typeface="Arial Black"/>
                <a:cs typeface="Arial Black"/>
              </a:rPr>
              <a:t>and </a:t>
            </a:r>
            <a:r>
              <a:rPr sz="1400" spc="-145" dirty="0">
                <a:solidFill>
                  <a:srgbClr val="695D46"/>
                </a:solidFill>
                <a:latin typeface="Arial Black"/>
                <a:cs typeface="Arial Black"/>
              </a:rPr>
              <a:t>construct </a:t>
            </a:r>
            <a:r>
              <a:rPr sz="1400" spc="-200" dirty="0">
                <a:solidFill>
                  <a:srgbClr val="695D46"/>
                </a:solidFill>
                <a:latin typeface="Arial Black"/>
                <a:cs typeface="Arial Black"/>
              </a:rPr>
              <a:t>HTTP  </a:t>
            </a:r>
            <a:r>
              <a:rPr sz="1400" spc="-130" dirty="0">
                <a:solidFill>
                  <a:srgbClr val="695D46"/>
                </a:solidFill>
                <a:latin typeface="Arial Black"/>
                <a:cs typeface="Arial Black"/>
              </a:rPr>
              <a:t>responses.</a:t>
            </a:r>
            <a:endParaRPr sz="1400">
              <a:latin typeface="Arial Black"/>
              <a:cs typeface="Arial Black"/>
            </a:endParaRPr>
          </a:p>
          <a:p>
            <a:pPr marL="348615" marR="214629" indent="-336550">
              <a:lnSpc>
                <a:spcPct val="116100"/>
              </a:lnSpc>
              <a:spcBef>
                <a:spcPts val="975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10" dirty="0">
                <a:solidFill>
                  <a:srgbClr val="695D46"/>
                </a:solidFill>
                <a:latin typeface="Arial Black"/>
                <a:cs typeface="Arial Black"/>
              </a:rPr>
              <a:t>Deployed </a:t>
            </a: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inside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a </a:t>
            </a:r>
            <a:r>
              <a:rPr sz="1400" spc="-145" dirty="0">
                <a:solidFill>
                  <a:srgbClr val="695D46"/>
                </a:solidFill>
                <a:latin typeface="Arial Black"/>
                <a:cs typeface="Arial Black"/>
              </a:rPr>
              <a:t>Servlet </a:t>
            </a: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Container 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which </a:t>
            </a:r>
            <a:r>
              <a:rPr sz="1400" spc="-70" dirty="0">
                <a:solidFill>
                  <a:srgbClr val="695D46"/>
                </a:solidFill>
                <a:latin typeface="Arial Black"/>
                <a:cs typeface="Arial Black"/>
              </a:rPr>
              <a:t>run </a:t>
            </a:r>
            <a:r>
              <a:rPr sz="1400" spc="-85" dirty="0">
                <a:solidFill>
                  <a:srgbClr val="695D46"/>
                </a:solidFill>
                <a:latin typeface="Arial Black"/>
                <a:cs typeface="Arial Black"/>
              </a:rPr>
              <a:t>on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a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Web</a:t>
            </a:r>
            <a:r>
              <a:rPr sz="1400" spc="-7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35" dirty="0">
                <a:solidFill>
                  <a:srgbClr val="695D46"/>
                </a:solidFill>
                <a:latin typeface="Arial Black"/>
                <a:cs typeface="Arial Black"/>
              </a:rPr>
              <a:t>Server.</a:t>
            </a:r>
            <a:endParaRPr sz="1400">
              <a:latin typeface="Arial Black"/>
              <a:cs typeface="Arial Black"/>
            </a:endParaRPr>
          </a:p>
          <a:p>
            <a:pPr marL="348615" indent="-336550">
              <a:lnSpc>
                <a:spcPct val="100000"/>
              </a:lnSpc>
              <a:spcBef>
                <a:spcPts val="1245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70" dirty="0">
                <a:solidFill>
                  <a:srgbClr val="695D46"/>
                </a:solidFill>
                <a:latin typeface="Arial Black"/>
                <a:cs typeface="Arial Black"/>
              </a:rPr>
              <a:t>Tomcat </a:t>
            </a:r>
            <a:r>
              <a:rPr sz="1400" spc="-155" dirty="0">
                <a:solidFill>
                  <a:srgbClr val="695D46"/>
                </a:solidFill>
                <a:latin typeface="Arial Black"/>
                <a:cs typeface="Arial Black"/>
              </a:rPr>
              <a:t>is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a </a:t>
            </a:r>
            <a:r>
              <a:rPr sz="1400" spc="-95" dirty="0">
                <a:solidFill>
                  <a:srgbClr val="695D46"/>
                </a:solidFill>
                <a:latin typeface="Arial Black"/>
                <a:cs typeface="Arial Black"/>
              </a:rPr>
              <a:t>popular </a:t>
            </a:r>
            <a:r>
              <a:rPr sz="1400" spc="-145" dirty="0">
                <a:solidFill>
                  <a:srgbClr val="695D46"/>
                </a:solidFill>
                <a:latin typeface="Arial Black"/>
                <a:cs typeface="Arial Black"/>
              </a:rPr>
              <a:t>Servlet</a:t>
            </a:r>
            <a:r>
              <a:rPr sz="140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Container.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0084" y="4525766"/>
            <a:ext cx="1676940" cy="47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7278" y="1266179"/>
            <a:ext cx="4389483" cy="2910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418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70" dirty="0">
                <a:solidFill>
                  <a:srgbClr val="69A84F"/>
                </a:solidFill>
              </a:rPr>
              <a:t>Servlets</a:t>
            </a:r>
            <a:r>
              <a:rPr sz="3600" spc="-540" dirty="0">
                <a:solidFill>
                  <a:srgbClr val="69A84F"/>
                </a:solidFill>
              </a:rPr>
              <a:t> </a:t>
            </a:r>
            <a:r>
              <a:rPr sz="3600" spc="-785" dirty="0">
                <a:solidFill>
                  <a:srgbClr val="69A84F"/>
                </a:solidFill>
              </a:rPr>
              <a:t>Architecture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5992" y="1427971"/>
            <a:ext cx="3674110" cy="13811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48615" marR="25400" indent="-336550">
              <a:lnSpc>
                <a:spcPct val="115300"/>
              </a:lnSpc>
              <a:spcBef>
                <a:spcPts val="85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55" dirty="0">
                <a:solidFill>
                  <a:srgbClr val="695D46"/>
                </a:solidFill>
                <a:latin typeface="Arial Black"/>
                <a:cs typeface="Arial Black"/>
              </a:rPr>
              <a:t>Servlets </a:t>
            </a:r>
            <a:r>
              <a:rPr sz="1400" spc="-190" dirty="0">
                <a:solidFill>
                  <a:srgbClr val="695D46"/>
                </a:solidFill>
                <a:latin typeface="Arial Black"/>
                <a:cs typeface="Arial Black"/>
              </a:rPr>
              <a:t>act </a:t>
            </a:r>
            <a:r>
              <a:rPr sz="1400" spc="-175" dirty="0">
                <a:solidFill>
                  <a:srgbClr val="695D46"/>
                </a:solidFill>
                <a:latin typeface="Arial Black"/>
                <a:cs typeface="Arial Black"/>
              </a:rPr>
              <a:t>as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a </a:t>
            </a:r>
            <a:r>
              <a:rPr sz="1400" spc="-110" dirty="0">
                <a:solidFill>
                  <a:srgbClr val="695D46"/>
                </a:solidFill>
                <a:latin typeface="Arial Black"/>
                <a:cs typeface="Arial Black"/>
              </a:rPr>
              <a:t>middle </a:t>
            </a:r>
            <a:r>
              <a:rPr sz="1400" spc="-130" dirty="0">
                <a:solidFill>
                  <a:srgbClr val="695D46"/>
                </a:solidFill>
                <a:latin typeface="Arial Black"/>
                <a:cs typeface="Arial Black"/>
              </a:rPr>
              <a:t>layer </a:t>
            </a:r>
            <a:r>
              <a:rPr sz="1400" spc="-145" dirty="0">
                <a:solidFill>
                  <a:srgbClr val="695D46"/>
                </a:solidFill>
                <a:latin typeface="Arial Black"/>
                <a:cs typeface="Arial Black"/>
              </a:rPr>
              <a:t>between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a 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Web </a:t>
            </a: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browser </a:t>
            </a:r>
            <a:r>
              <a:rPr sz="1400" spc="-110" dirty="0">
                <a:solidFill>
                  <a:srgbClr val="695D46"/>
                </a:solidFill>
                <a:latin typeface="Arial Black"/>
                <a:cs typeface="Arial Black"/>
              </a:rPr>
              <a:t>and </a:t>
            </a:r>
            <a:r>
              <a:rPr sz="1400" spc="-150" dirty="0">
                <a:solidFill>
                  <a:srgbClr val="695D46"/>
                </a:solidFill>
                <a:latin typeface="Arial Black"/>
                <a:cs typeface="Arial Black"/>
              </a:rPr>
              <a:t>databases </a:t>
            </a:r>
            <a:r>
              <a:rPr sz="1400" spc="-70" dirty="0">
                <a:solidFill>
                  <a:srgbClr val="695D46"/>
                </a:solidFill>
                <a:latin typeface="Arial Black"/>
                <a:cs typeface="Arial Black"/>
              </a:rPr>
              <a:t>or  </a:t>
            </a:r>
            <a:r>
              <a:rPr sz="1400" spc="-135" dirty="0">
                <a:solidFill>
                  <a:srgbClr val="695D46"/>
                </a:solidFill>
                <a:latin typeface="Arial Black"/>
                <a:cs typeface="Arial Black"/>
              </a:rPr>
              <a:t>applications </a:t>
            </a:r>
            <a:r>
              <a:rPr sz="1400" spc="-85" dirty="0">
                <a:solidFill>
                  <a:srgbClr val="695D46"/>
                </a:solidFill>
                <a:latin typeface="Arial Black"/>
                <a:cs typeface="Arial Black"/>
              </a:rPr>
              <a:t>on </a:t>
            </a:r>
            <a:r>
              <a:rPr sz="1400" spc="-120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Web</a:t>
            </a:r>
            <a:r>
              <a:rPr sz="1400" spc="-95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35" dirty="0">
                <a:solidFill>
                  <a:srgbClr val="695D46"/>
                </a:solidFill>
                <a:latin typeface="Arial Black"/>
                <a:cs typeface="Arial Black"/>
              </a:rPr>
              <a:t>Server.</a:t>
            </a:r>
            <a:endParaRPr sz="1400">
              <a:latin typeface="Arial Black"/>
              <a:cs typeface="Arial Black"/>
            </a:endParaRPr>
          </a:p>
          <a:p>
            <a:pPr marL="348615" marR="5080" indent="-336550">
              <a:lnSpc>
                <a:spcPct val="116100"/>
              </a:lnSpc>
              <a:spcBef>
                <a:spcPts val="975"/>
              </a:spcBef>
              <a:buClr>
                <a:srgbClr val="38751C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following diagram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shows </a:t>
            </a:r>
            <a:r>
              <a:rPr sz="1400" spc="-125" dirty="0">
                <a:solidFill>
                  <a:srgbClr val="695D46"/>
                </a:solidFill>
                <a:latin typeface="Arial Black"/>
                <a:cs typeface="Arial Black"/>
              </a:rPr>
              <a:t>the 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position </a:t>
            </a:r>
            <a:r>
              <a:rPr sz="1400" spc="-80" dirty="0">
                <a:solidFill>
                  <a:srgbClr val="695D46"/>
                </a:solidFill>
                <a:latin typeface="Arial Black"/>
                <a:cs typeface="Arial Black"/>
              </a:rPr>
              <a:t>of </a:t>
            </a:r>
            <a:r>
              <a:rPr sz="1400" spc="-155" dirty="0">
                <a:solidFill>
                  <a:srgbClr val="695D46"/>
                </a:solidFill>
                <a:latin typeface="Arial Black"/>
                <a:cs typeface="Arial Black"/>
              </a:rPr>
              <a:t>Servlets </a:t>
            </a:r>
            <a:r>
              <a:rPr sz="1400" spc="-100" dirty="0">
                <a:solidFill>
                  <a:srgbClr val="695D46"/>
                </a:solidFill>
                <a:latin typeface="Arial Black"/>
                <a:cs typeface="Arial Black"/>
              </a:rPr>
              <a:t>in </a:t>
            </a:r>
            <a:r>
              <a:rPr sz="1400" spc="-160" dirty="0">
                <a:solidFill>
                  <a:srgbClr val="695D46"/>
                </a:solidFill>
                <a:latin typeface="Arial Black"/>
                <a:cs typeface="Arial Black"/>
              </a:rPr>
              <a:t>a </a:t>
            </a:r>
            <a:r>
              <a:rPr sz="1400" spc="-114" dirty="0">
                <a:solidFill>
                  <a:srgbClr val="695D46"/>
                </a:solidFill>
                <a:latin typeface="Arial Black"/>
                <a:cs typeface="Arial Black"/>
              </a:rPr>
              <a:t>Web</a:t>
            </a:r>
            <a:r>
              <a:rPr sz="1400" spc="-4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400" spc="-135" dirty="0">
                <a:solidFill>
                  <a:srgbClr val="695D46"/>
                </a:solidFill>
                <a:latin typeface="Arial Black"/>
                <a:cs typeface="Arial Black"/>
              </a:rPr>
              <a:t>Application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0084" y="4525766"/>
            <a:ext cx="1676940" cy="47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32390" y="1266172"/>
            <a:ext cx="3352793" cy="2190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48" y="2233925"/>
            <a:ext cx="3869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95" dirty="0"/>
              <a:t>What </a:t>
            </a:r>
            <a:r>
              <a:rPr spc="-725" dirty="0"/>
              <a:t>is </a:t>
            </a:r>
            <a:r>
              <a:rPr spc="-910" dirty="0"/>
              <a:t>Spring </a:t>
            </a:r>
            <a:r>
              <a:rPr spc="-1085" dirty="0"/>
              <a:t>MVC</a:t>
            </a:r>
            <a:r>
              <a:rPr spc="-825" dirty="0"/>
              <a:t> </a:t>
            </a:r>
            <a:r>
              <a:rPr spc="-940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7514184" y="4540541"/>
            <a:ext cx="1575321" cy="4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391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85" dirty="0">
                <a:solidFill>
                  <a:srgbClr val="69A84F"/>
                </a:solidFill>
              </a:rPr>
              <a:t>What </a:t>
            </a:r>
            <a:r>
              <a:rPr sz="3600" spc="-650" dirty="0">
                <a:solidFill>
                  <a:srgbClr val="69A84F"/>
                </a:solidFill>
              </a:rPr>
              <a:t>is </a:t>
            </a:r>
            <a:r>
              <a:rPr sz="3600" spc="-819" dirty="0">
                <a:solidFill>
                  <a:srgbClr val="69A84F"/>
                </a:solidFill>
              </a:rPr>
              <a:t>Spring </a:t>
            </a:r>
            <a:r>
              <a:rPr sz="3600" spc="-944" dirty="0">
                <a:solidFill>
                  <a:srgbClr val="69A84F"/>
                </a:solidFill>
              </a:rPr>
              <a:t>MVC?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84724" y="1333256"/>
            <a:ext cx="4256405" cy="144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solidFill>
                  <a:srgbClr val="695D46"/>
                </a:solidFill>
                <a:latin typeface="Arial Black"/>
                <a:cs typeface="Arial Black"/>
              </a:rPr>
              <a:t>Modules </a:t>
            </a:r>
            <a:r>
              <a:rPr sz="1200" spc="-70" dirty="0">
                <a:solidFill>
                  <a:srgbClr val="695D46"/>
                </a:solidFill>
                <a:latin typeface="Arial Black"/>
                <a:cs typeface="Arial Black"/>
              </a:rPr>
              <a:t>of </a:t>
            </a:r>
            <a:r>
              <a:rPr sz="1200" spc="-110" dirty="0">
                <a:solidFill>
                  <a:srgbClr val="695D46"/>
                </a:solidFill>
                <a:latin typeface="Arial Black"/>
                <a:cs typeface="Arial Black"/>
              </a:rPr>
              <a:t>Spring </a:t>
            </a:r>
            <a:r>
              <a:rPr sz="1200" spc="-125" dirty="0">
                <a:solidFill>
                  <a:srgbClr val="695D46"/>
                </a:solidFill>
                <a:latin typeface="Arial Black"/>
                <a:cs typeface="Arial Black"/>
              </a:rPr>
              <a:t>Framework </a:t>
            </a:r>
            <a:r>
              <a:rPr sz="1200" spc="-70" dirty="0">
                <a:solidFill>
                  <a:srgbClr val="695D46"/>
                </a:solidFill>
                <a:latin typeface="Arial Black"/>
                <a:cs typeface="Arial Black"/>
              </a:rPr>
              <a:t>on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200" b="1" spc="25" dirty="0">
                <a:solidFill>
                  <a:srgbClr val="695D46"/>
                </a:solidFill>
                <a:latin typeface="Arial"/>
                <a:cs typeface="Arial"/>
              </a:rPr>
              <a:t>Web</a:t>
            </a:r>
            <a:r>
              <a:rPr sz="1200" b="1" spc="45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695D46"/>
                </a:solidFill>
                <a:latin typeface="Arial Black"/>
                <a:cs typeface="Arial Black"/>
              </a:rPr>
              <a:t>layer:</a:t>
            </a:r>
            <a:endParaRPr sz="1200">
              <a:latin typeface="Arial Black"/>
              <a:cs typeface="Arial Black"/>
            </a:endParaRPr>
          </a:p>
          <a:p>
            <a:pPr marL="469265" marR="5080" indent="-320675">
              <a:lnSpc>
                <a:spcPct val="114599"/>
              </a:lnSpc>
              <a:spcBef>
                <a:spcPts val="750"/>
              </a:spcBef>
              <a:buClr>
                <a:srgbClr val="69A84F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b="1" spc="25" dirty="0">
                <a:solidFill>
                  <a:srgbClr val="695D46"/>
                </a:solidFill>
                <a:latin typeface="Arial"/>
                <a:cs typeface="Arial"/>
              </a:rPr>
              <a:t>Web </a:t>
            </a:r>
            <a:r>
              <a:rPr sz="1200" spc="-90" dirty="0">
                <a:solidFill>
                  <a:srgbClr val="695D46"/>
                </a:solidFill>
                <a:latin typeface="Arial Black"/>
                <a:cs typeface="Arial Black"/>
              </a:rPr>
              <a:t>module </a:t>
            </a:r>
            <a:r>
              <a:rPr sz="1200" spc="-100" dirty="0">
                <a:solidFill>
                  <a:srgbClr val="695D46"/>
                </a:solidFill>
                <a:latin typeface="Arial Black"/>
                <a:cs typeface="Arial Black"/>
              </a:rPr>
              <a:t>provides </a:t>
            </a:r>
            <a:r>
              <a:rPr sz="1200" spc="-145" dirty="0">
                <a:solidFill>
                  <a:srgbClr val="695D46"/>
                </a:solidFill>
                <a:latin typeface="Arial Black"/>
                <a:cs typeface="Arial Black"/>
              </a:rPr>
              <a:t>basic </a:t>
            </a:r>
            <a:r>
              <a:rPr sz="1200" spc="-100" dirty="0">
                <a:solidFill>
                  <a:srgbClr val="695D46"/>
                </a:solidFill>
                <a:latin typeface="Arial Black"/>
                <a:cs typeface="Arial Black"/>
              </a:rPr>
              <a:t>web-oriented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integration  </a:t>
            </a:r>
            <a:r>
              <a:rPr sz="1200" spc="-110" dirty="0">
                <a:solidFill>
                  <a:srgbClr val="695D46"/>
                </a:solidFill>
                <a:latin typeface="Arial Black"/>
                <a:cs typeface="Arial Black"/>
              </a:rPr>
              <a:t>features </a:t>
            </a:r>
            <a:r>
              <a:rPr sz="1200" spc="-95" dirty="0">
                <a:solidFill>
                  <a:srgbClr val="695D46"/>
                </a:solidFill>
                <a:latin typeface="Arial Black"/>
                <a:cs typeface="Arial Black"/>
              </a:rPr>
              <a:t>and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the initialization </a:t>
            </a:r>
            <a:r>
              <a:rPr sz="1200" spc="-70" dirty="0">
                <a:solidFill>
                  <a:srgbClr val="695D46"/>
                </a:solidFill>
                <a:latin typeface="Arial Black"/>
                <a:cs typeface="Arial Black"/>
              </a:rPr>
              <a:t>of </a:t>
            </a:r>
            <a:r>
              <a:rPr sz="1200" spc="-105" dirty="0">
                <a:solidFill>
                  <a:srgbClr val="695D46"/>
                </a:solidFill>
                <a:latin typeface="Arial Black"/>
                <a:cs typeface="Arial Black"/>
              </a:rPr>
              <a:t>the </a:t>
            </a:r>
            <a:r>
              <a:rPr sz="1200" spc="-135" dirty="0">
                <a:solidFill>
                  <a:srgbClr val="695D46"/>
                </a:solidFill>
                <a:latin typeface="Arial Black"/>
                <a:cs typeface="Arial Black"/>
              </a:rPr>
              <a:t>IoC </a:t>
            </a:r>
            <a:r>
              <a:rPr sz="1200" spc="-110" dirty="0">
                <a:solidFill>
                  <a:srgbClr val="695D46"/>
                </a:solidFill>
                <a:latin typeface="Arial Black"/>
                <a:cs typeface="Arial Black"/>
              </a:rPr>
              <a:t>container  using </a:t>
            </a:r>
            <a:r>
              <a:rPr sz="1200" spc="-120" dirty="0">
                <a:solidFill>
                  <a:srgbClr val="695D46"/>
                </a:solidFill>
                <a:latin typeface="Arial Black"/>
                <a:cs typeface="Arial Black"/>
              </a:rPr>
              <a:t>servlet </a:t>
            </a:r>
            <a:r>
              <a:rPr sz="1200" spc="-114" dirty="0">
                <a:solidFill>
                  <a:srgbClr val="695D46"/>
                </a:solidFill>
                <a:latin typeface="Arial Black"/>
                <a:cs typeface="Arial Black"/>
              </a:rPr>
              <a:t>listeners </a:t>
            </a:r>
            <a:r>
              <a:rPr sz="1200" spc="-95" dirty="0">
                <a:solidFill>
                  <a:srgbClr val="695D46"/>
                </a:solidFill>
                <a:latin typeface="Arial Black"/>
                <a:cs typeface="Arial Black"/>
              </a:rPr>
              <a:t>and </a:t>
            </a:r>
            <a:r>
              <a:rPr sz="1200" spc="-135" dirty="0">
                <a:solidFill>
                  <a:srgbClr val="695D46"/>
                </a:solidFill>
                <a:latin typeface="Arial Black"/>
                <a:cs typeface="Arial Black"/>
              </a:rPr>
              <a:t>a web </a:t>
            </a:r>
            <a:r>
              <a:rPr sz="1200" spc="-114" dirty="0">
                <a:solidFill>
                  <a:srgbClr val="695D46"/>
                </a:solidFill>
                <a:latin typeface="Arial Black"/>
                <a:cs typeface="Arial Black"/>
              </a:rPr>
              <a:t>application</a:t>
            </a:r>
            <a:r>
              <a:rPr sz="1200" spc="9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-130" dirty="0">
                <a:solidFill>
                  <a:srgbClr val="695D46"/>
                </a:solidFill>
                <a:latin typeface="Arial Black"/>
                <a:cs typeface="Arial Black"/>
              </a:rPr>
              <a:t>context.</a:t>
            </a:r>
            <a:endParaRPr sz="1200">
              <a:latin typeface="Arial Black"/>
              <a:cs typeface="Arial Black"/>
            </a:endParaRPr>
          </a:p>
          <a:p>
            <a:pPr marL="469265" marR="1130300" indent="-320675">
              <a:lnSpc>
                <a:spcPct val="114599"/>
              </a:lnSpc>
              <a:spcBef>
                <a:spcPts val="750"/>
              </a:spcBef>
              <a:buClr>
                <a:srgbClr val="69A84F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b="1" spc="20" dirty="0">
                <a:solidFill>
                  <a:srgbClr val="695D46"/>
                </a:solidFill>
                <a:latin typeface="Arial"/>
                <a:cs typeface="Arial"/>
              </a:rPr>
              <a:t>Servlet </a:t>
            </a:r>
            <a:r>
              <a:rPr sz="1200" spc="-90" dirty="0">
                <a:solidFill>
                  <a:srgbClr val="695D46"/>
                </a:solidFill>
                <a:latin typeface="Arial Black"/>
                <a:cs typeface="Arial Black"/>
              </a:rPr>
              <a:t>module </a:t>
            </a:r>
            <a:r>
              <a:rPr sz="1200" spc="-125" dirty="0">
                <a:solidFill>
                  <a:srgbClr val="695D46"/>
                </a:solidFill>
                <a:latin typeface="Arial Black"/>
                <a:cs typeface="Arial Black"/>
              </a:rPr>
              <a:t>contains </a:t>
            </a:r>
            <a:r>
              <a:rPr sz="1200" spc="-110" dirty="0">
                <a:solidFill>
                  <a:srgbClr val="695D46"/>
                </a:solidFill>
                <a:latin typeface="Arial Black"/>
                <a:cs typeface="Arial Black"/>
              </a:rPr>
              <a:t>Spring </a:t>
            </a:r>
            <a:r>
              <a:rPr sz="1200" spc="-155" dirty="0">
                <a:solidFill>
                  <a:srgbClr val="695D46"/>
                </a:solidFill>
                <a:latin typeface="Arial Black"/>
                <a:cs typeface="Arial Black"/>
              </a:rPr>
              <a:t>MVC  </a:t>
            </a:r>
            <a:r>
              <a:rPr sz="1200" spc="-100" dirty="0">
                <a:solidFill>
                  <a:srgbClr val="695D46"/>
                </a:solidFill>
                <a:latin typeface="Arial Black"/>
                <a:cs typeface="Arial Black"/>
              </a:rPr>
              <a:t>implementation </a:t>
            </a:r>
            <a:r>
              <a:rPr sz="1200" spc="-65" dirty="0">
                <a:solidFill>
                  <a:srgbClr val="695D46"/>
                </a:solidFill>
                <a:latin typeface="Arial Black"/>
                <a:cs typeface="Arial Black"/>
              </a:rPr>
              <a:t>for </a:t>
            </a:r>
            <a:r>
              <a:rPr sz="1200" spc="-135" dirty="0">
                <a:solidFill>
                  <a:srgbClr val="695D46"/>
                </a:solidFill>
                <a:latin typeface="Arial Black"/>
                <a:cs typeface="Arial Black"/>
              </a:rPr>
              <a:t>web</a:t>
            </a:r>
            <a:r>
              <a:rPr sz="1200" spc="-170" dirty="0">
                <a:solidFill>
                  <a:srgbClr val="695D46"/>
                </a:solidFill>
                <a:latin typeface="Arial Black"/>
                <a:cs typeface="Arial Black"/>
              </a:rPr>
              <a:t> </a:t>
            </a:r>
            <a:r>
              <a:rPr sz="1200" spc="-114" dirty="0">
                <a:solidFill>
                  <a:srgbClr val="695D46"/>
                </a:solidFill>
                <a:latin typeface="Arial Black"/>
                <a:cs typeface="Arial Black"/>
              </a:rPr>
              <a:t>applications.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10084" y="4525766"/>
            <a:ext cx="1676940" cy="47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820690" y="1252035"/>
            <a:ext cx="4042410" cy="2820035"/>
            <a:chOff x="4820690" y="1252035"/>
            <a:chExt cx="4042410" cy="2820035"/>
          </a:xfrm>
        </p:grpSpPr>
        <p:sp>
          <p:nvSpPr>
            <p:cNvPr id="7" name="object 7"/>
            <p:cNvSpPr/>
            <p:nvPr/>
          </p:nvSpPr>
          <p:spPr>
            <a:xfrm>
              <a:off x="4820690" y="1266322"/>
              <a:ext cx="4027566" cy="28055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74611" y="1266322"/>
              <a:ext cx="1974214" cy="1213485"/>
            </a:xfrm>
            <a:custGeom>
              <a:avLst/>
              <a:gdLst/>
              <a:ahLst/>
              <a:cxnLst/>
              <a:rect l="l" t="t" r="r" b="b"/>
              <a:pathLst>
                <a:path w="1974215" h="1213485">
                  <a:moveTo>
                    <a:pt x="0" y="0"/>
                  </a:moveTo>
                  <a:lnTo>
                    <a:pt x="1973696" y="0"/>
                  </a:lnTo>
                  <a:lnTo>
                    <a:pt x="1973696" y="1212897"/>
                  </a:lnTo>
                  <a:lnTo>
                    <a:pt x="0" y="1212897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EF6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02835" y="1520196"/>
              <a:ext cx="1717039" cy="859790"/>
            </a:xfrm>
            <a:custGeom>
              <a:avLst/>
              <a:gdLst/>
              <a:ahLst/>
              <a:cxnLst/>
              <a:rect l="l" t="t" r="r" b="b"/>
              <a:pathLst>
                <a:path w="1717040" h="859789">
                  <a:moveTo>
                    <a:pt x="0" y="453149"/>
                  </a:moveTo>
                  <a:lnTo>
                    <a:pt x="876298" y="453149"/>
                  </a:lnTo>
                  <a:lnTo>
                    <a:pt x="876298" y="859348"/>
                  </a:lnTo>
                  <a:lnTo>
                    <a:pt x="0" y="859348"/>
                  </a:lnTo>
                  <a:lnTo>
                    <a:pt x="0" y="453149"/>
                  </a:lnTo>
                  <a:close/>
                </a:path>
                <a:path w="1717040" h="859789">
                  <a:moveTo>
                    <a:pt x="876298" y="0"/>
                  </a:moveTo>
                  <a:lnTo>
                    <a:pt x="1716896" y="0"/>
                  </a:lnTo>
                  <a:lnTo>
                    <a:pt x="1716896" y="406199"/>
                  </a:lnTo>
                  <a:lnTo>
                    <a:pt x="876298" y="406199"/>
                  </a:lnTo>
                  <a:lnTo>
                    <a:pt x="876298" y="0"/>
                  </a:lnTo>
                  <a:close/>
                </a:path>
              </a:pathLst>
            </a:custGeom>
            <a:ln w="1904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631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85" dirty="0">
                <a:solidFill>
                  <a:srgbClr val="69A84F"/>
                </a:solidFill>
              </a:rPr>
              <a:t>What </a:t>
            </a:r>
            <a:r>
              <a:rPr sz="3600" spc="-650" dirty="0">
                <a:solidFill>
                  <a:srgbClr val="69A84F"/>
                </a:solidFill>
              </a:rPr>
              <a:t>is </a:t>
            </a:r>
            <a:r>
              <a:rPr sz="3600" spc="-819" dirty="0">
                <a:solidFill>
                  <a:srgbClr val="69A84F"/>
                </a:solidFill>
              </a:rPr>
              <a:t>Spring </a:t>
            </a:r>
            <a:r>
              <a:rPr sz="3600" spc="-975" dirty="0">
                <a:solidFill>
                  <a:srgbClr val="69A84F"/>
                </a:solidFill>
              </a:rPr>
              <a:t>MVC </a:t>
            </a:r>
            <a:r>
              <a:rPr sz="3600" spc="-844" dirty="0">
                <a:solidFill>
                  <a:srgbClr val="69A84F"/>
                </a:solidFill>
              </a:rPr>
              <a:t>?</a:t>
            </a:r>
            <a:r>
              <a:rPr sz="3600" spc="-515" dirty="0">
                <a:solidFill>
                  <a:srgbClr val="69A84F"/>
                </a:solidFill>
              </a:rPr>
              <a:t> </a:t>
            </a:r>
            <a:r>
              <a:rPr sz="3600" spc="-819" dirty="0">
                <a:solidFill>
                  <a:srgbClr val="69A84F"/>
                </a:solidFill>
              </a:rPr>
              <a:t>(cont.)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 indent="-367030">
              <a:lnSpc>
                <a:spcPct val="100000"/>
              </a:lnSpc>
              <a:spcBef>
                <a:spcPts val="100"/>
              </a:spcBef>
              <a:buClr>
                <a:srgbClr val="38751C"/>
              </a:buClr>
              <a:buFont typeface="Arial"/>
              <a:buChar char="●"/>
              <a:tabLst>
                <a:tab pos="428625" algn="l"/>
                <a:tab pos="429259" algn="l"/>
              </a:tabLst>
            </a:pPr>
            <a:r>
              <a:rPr spc="-265" dirty="0"/>
              <a:t>A </a:t>
            </a:r>
            <a:r>
              <a:rPr spc="-200" dirty="0"/>
              <a:t>web </a:t>
            </a:r>
            <a:r>
              <a:rPr spc="-165" dirty="0"/>
              <a:t>framework </a:t>
            </a:r>
            <a:r>
              <a:rPr spc="-135" dirty="0"/>
              <a:t>built </a:t>
            </a:r>
            <a:r>
              <a:rPr spc="-105" dirty="0"/>
              <a:t>on </a:t>
            </a:r>
            <a:r>
              <a:rPr spc="-155" dirty="0"/>
              <a:t>the </a:t>
            </a:r>
            <a:r>
              <a:rPr spc="-185" dirty="0"/>
              <a:t>Servlet</a:t>
            </a:r>
            <a:r>
              <a:rPr spc="-285" dirty="0"/>
              <a:t> </a:t>
            </a:r>
            <a:r>
              <a:rPr spc="-204" dirty="0"/>
              <a:t>API.</a:t>
            </a:r>
          </a:p>
          <a:p>
            <a:pPr marL="427990" marR="5080" indent="-367030">
              <a:lnSpc>
                <a:spcPct val="114599"/>
              </a:lnSpc>
              <a:spcBef>
                <a:spcPts val="1025"/>
              </a:spcBef>
              <a:buClr>
                <a:srgbClr val="38751C"/>
              </a:buClr>
              <a:buFont typeface="Arial"/>
              <a:buChar char="●"/>
              <a:tabLst>
                <a:tab pos="428625" algn="l"/>
                <a:tab pos="429259" algn="l"/>
              </a:tabLst>
            </a:pPr>
            <a:r>
              <a:rPr spc="-165" dirty="0"/>
              <a:t>Provides </a:t>
            </a:r>
            <a:r>
              <a:rPr spc="-150" dirty="0"/>
              <a:t>Model-View-Controller </a:t>
            </a:r>
            <a:r>
              <a:rPr spc="-204" dirty="0"/>
              <a:t>(MVC) </a:t>
            </a:r>
            <a:r>
              <a:rPr spc="-180" dirty="0"/>
              <a:t>architecture </a:t>
            </a:r>
            <a:r>
              <a:rPr spc="-135" dirty="0"/>
              <a:t>and </a:t>
            </a:r>
            <a:r>
              <a:rPr spc="-155" dirty="0"/>
              <a:t>ready  </a:t>
            </a:r>
            <a:r>
              <a:rPr spc="-165" dirty="0"/>
              <a:t>components </a:t>
            </a:r>
            <a:r>
              <a:rPr spc="-160" dirty="0"/>
              <a:t>that </a:t>
            </a:r>
            <a:r>
              <a:rPr spc="-220" dirty="0"/>
              <a:t>can </a:t>
            </a:r>
            <a:r>
              <a:rPr spc="-150" dirty="0"/>
              <a:t>be </a:t>
            </a:r>
            <a:r>
              <a:rPr spc="-160" dirty="0"/>
              <a:t>used </a:t>
            </a:r>
            <a:r>
              <a:rPr spc="-145" dirty="0"/>
              <a:t>to </a:t>
            </a:r>
            <a:r>
              <a:rPr spc="-155" dirty="0"/>
              <a:t>develop </a:t>
            </a:r>
            <a:r>
              <a:rPr spc="-165" dirty="0"/>
              <a:t>flexible </a:t>
            </a:r>
            <a:r>
              <a:rPr spc="-135" dirty="0"/>
              <a:t>and </a:t>
            </a:r>
            <a:r>
              <a:rPr spc="-170" dirty="0"/>
              <a:t>loosely </a:t>
            </a:r>
            <a:r>
              <a:rPr spc="-160" dirty="0"/>
              <a:t>coupled </a:t>
            </a:r>
            <a:r>
              <a:rPr spc="-204" dirty="0"/>
              <a:t>web  </a:t>
            </a:r>
            <a:r>
              <a:rPr spc="-170" dirty="0"/>
              <a:t>applications.</a:t>
            </a:r>
          </a:p>
          <a:p>
            <a:pPr marL="427990" marR="869315" indent="-367030">
              <a:lnSpc>
                <a:spcPct val="114599"/>
              </a:lnSpc>
              <a:spcBef>
                <a:spcPts val="975"/>
              </a:spcBef>
              <a:buClr>
                <a:srgbClr val="38751C"/>
              </a:buClr>
              <a:buFont typeface="Arial"/>
              <a:buChar char="●"/>
              <a:tabLst>
                <a:tab pos="428625" algn="l"/>
                <a:tab pos="429259" algn="l"/>
              </a:tabLst>
            </a:pPr>
            <a:r>
              <a:rPr spc="-155" dirty="0"/>
              <a:t>Request-driven, </a:t>
            </a:r>
            <a:r>
              <a:rPr spc="-165" dirty="0"/>
              <a:t>designed </a:t>
            </a:r>
            <a:r>
              <a:rPr spc="-120" dirty="0"/>
              <a:t>around </a:t>
            </a:r>
            <a:r>
              <a:rPr spc="-200" dirty="0"/>
              <a:t>a </a:t>
            </a:r>
            <a:r>
              <a:rPr spc="-180" dirty="0"/>
              <a:t>central </a:t>
            </a:r>
            <a:r>
              <a:rPr spc="-185" dirty="0"/>
              <a:t>Servlet </a:t>
            </a:r>
            <a:r>
              <a:rPr spc="-160" dirty="0"/>
              <a:t>that </a:t>
            </a:r>
            <a:r>
              <a:rPr spc="-190" dirty="0"/>
              <a:t>dispatches  </a:t>
            </a:r>
            <a:r>
              <a:rPr spc="-165" dirty="0"/>
              <a:t>requests </a:t>
            </a:r>
            <a:r>
              <a:rPr spc="-145" dirty="0"/>
              <a:t>to </a:t>
            </a:r>
            <a:r>
              <a:rPr spc="-160" dirty="0"/>
              <a:t>controllers </a:t>
            </a:r>
            <a:r>
              <a:rPr spc="-25" dirty="0"/>
              <a:t>- </a:t>
            </a:r>
            <a:r>
              <a:rPr spc="-155" dirty="0"/>
              <a:t>the</a:t>
            </a:r>
            <a:r>
              <a:rPr spc="-175" dirty="0"/>
              <a:t> </a:t>
            </a:r>
            <a:r>
              <a:rPr b="1" spc="30" dirty="0">
                <a:latin typeface="Arial"/>
                <a:cs typeface="Arial"/>
              </a:rPr>
              <a:t>DispatcherServlet</a:t>
            </a:r>
            <a:r>
              <a:rPr spc="30" dirty="0"/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7410084" y="4525766"/>
            <a:ext cx="1676940" cy="475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548" y="2233925"/>
            <a:ext cx="850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85" dirty="0">
                <a:solidFill>
                  <a:srgbClr val="FFFFFF"/>
                </a:solidFill>
                <a:latin typeface="Verdana"/>
                <a:cs typeface="Verdana"/>
              </a:rPr>
              <a:t>MVC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14184" y="4540541"/>
            <a:ext cx="1575321" cy="4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766</Words>
  <Application>Microsoft Office PowerPoint</Application>
  <PresentationFormat>On-screen Show (16:9)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Times New Roman</vt:lpstr>
      <vt:lpstr>Verdana</vt:lpstr>
      <vt:lpstr>Office Theme</vt:lpstr>
      <vt:lpstr>Spring MVC</vt:lpstr>
      <vt:lpstr>Content</vt:lpstr>
      <vt:lpstr>HTTP Servlet (Review)</vt:lpstr>
      <vt:lpstr>HTTP Servlets</vt:lpstr>
      <vt:lpstr>Servlets Architecture</vt:lpstr>
      <vt:lpstr>What is Spring MVC ?</vt:lpstr>
      <vt:lpstr>What is Spring MVC?</vt:lpstr>
      <vt:lpstr>What is Spring MVC ? (cont.)</vt:lpstr>
      <vt:lpstr>PowerPoint Presentation</vt:lpstr>
      <vt:lpstr>PowerPoint Presentation</vt:lpstr>
      <vt:lpstr>MVC (Model-View-Controller)</vt:lpstr>
      <vt:lpstr>Request Processing Workflow  in Spring MVC</vt:lpstr>
      <vt:lpstr>Request Processing Workflow (High Level)</vt:lpstr>
      <vt:lpstr>DispatcherServlet</vt:lpstr>
      <vt:lpstr>Controllers</vt:lpstr>
      <vt:lpstr>View</vt:lpstr>
      <vt:lpstr>Request Processing Workflow (Details Level)</vt:lpstr>
      <vt:lpstr>Web Application Context</vt:lpstr>
      <vt:lpstr>Web Application Context</vt:lpstr>
      <vt:lpstr>Spring  MVC    Configurations</vt:lpstr>
      <vt:lpstr>Spring MVC Configurations</vt:lpstr>
      <vt:lpstr>Important annotations</vt:lpstr>
      <vt:lpstr>annotations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cp:lastModifiedBy>Trịnh Đức Giang</cp:lastModifiedBy>
  <cp:revision>2</cp:revision>
  <dcterms:created xsi:type="dcterms:W3CDTF">2023-04-01T02:00:47Z</dcterms:created>
  <dcterms:modified xsi:type="dcterms:W3CDTF">2023-04-01T02:24:13Z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2023-04-01T00:00:00Z</vt:filetime>
  </property>
</Properties>
</file>