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notesMasterIdLst>
    <p:notesMasterId r:id="rId51"/>
  </p:notesMasterIdLst>
  <p:sldIdLst>
    <p:sldId id="541" r:id="rId2"/>
    <p:sldId id="562" r:id="rId3"/>
    <p:sldId id="593" r:id="rId4"/>
    <p:sldId id="571" r:id="rId5"/>
    <p:sldId id="594" r:id="rId6"/>
    <p:sldId id="620" r:id="rId7"/>
    <p:sldId id="621" r:id="rId8"/>
    <p:sldId id="596" r:id="rId9"/>
    <p:sldId id="597" r:id="rId10"/>
    <p:sldId id="598" r:id="rId11"/>
    <p:sldId id="599" r:id="rId12"/>
    <p:sldId id="600" r:id="rId13"/>
    <p:sldId id="602" r:id="rId14"/>
    <p:sldId id="603" r:id="rId15"/>
    <p:sldId id="604" r:id="rId16"/>
    <p:sldId id="605" r:id="rId17"/>
    <p:sldId id="606" r:id="rId18"/>
    <p:sldId id="607" r:id="rId19"/>
    <p:sldId id="608" r:id="rId20"/>
    <p:sldId id="610" r:id="rId21"/>
    <p:sldId id="626" r:id="rId22"/>
    <p:sldId id="618" r:id="rId23"/>
    <p:sldId id="617" r:id="rId24"/>
    <p:sldId id="612" r:id="rId25"/>
    <p:sldId id="611" r:id="rId26"/>
    <p:sldId id="613" r:id="rId27"/>
    <p:sldId id="614" r:id="rId28"/>
    <p:sldId id="615" r:id="rId29"/>
    <p:sldId id="619" r:id="rId30"/>
    <p:sldId id="616" r:id="rId31"/>
    <p:sldId id="577" r:id="rId32"/>
    <p:sldId id="578" r:id="rId33"/>
    <p:sldId id="580" r:id="rId34"/>
    <p:sldId id="581" r:id="rId35"/>
    <p:sldId id="630" r:id="rId36"/>
    <p:sldId id="631" r:id="rId37"/>
    <p:sldId id="622" r:id="rId38"/>
    <p:sldId id="636" r:id="rId39"/>
    <p:sldId id="623" r:id="rId40"/>
    <p:sldId id="624" r:id="rId41"/>
    <p:sldId id="633" r:id="rId42"/>
    <p:sldId id="632" r:id="rId43"/>
    <p:sldId id="634" r:id="rId44"/>
    <p:sldId id="625" r:id="rId45"/>
    <p:sldId id="627" r:id="rId46"/>
    <p:sldId id="582" r:id="rId47"/>
    <p:sldId id="635" r:id="rId48"/>
    <p:sldId id="486" r:id="rId49"/>
    <p:sldId id="629" r:id="rId5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3300"/>
    <a:srgbClr val="FF5A33"/>
    <a:srgbClr val="5C0000"/>
    <a:srgbClr val="FF9900"/>
    <a:srgbClr val="FFD1D1"/>
    <a:srgbClr val="FFB9B9"/>
    <a:srgbClr val="FF9797"/>
    <a:srgbClr val="FF8F8F"/>
    <a:srgbClr val="DCD9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74021" autoAdjust="0"/>
  </p:normalViewPr>
  <p:slideViewPr>
    <p:cSldViewPr>
      <p:cViewPr varScale="1">
        <p:scale>
          <a:sx n="87" d="100"/>
          <a:sy n="87" d="100"/>
        </p:scale>
        <p:origin x="133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2" d="100"/>
          <a:sy n="52" d="100"/>
        </p:scale>
        <p:origin x="-2844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60FC1-C18A-41E1-B5B3-73A5F51CC4CD}" type="datetimeFigureOut">
              <a:rPr lang="en-US" smtClean="0"/>
              <a:pPr/>
              <a:t>3/31/2023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D6F88A-F17F-491B-A558-A5E9980DD5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872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98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269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522B80A-419E-4A25-A0FF-711AF4C34A5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48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0161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4953000"/>
            <a:ext cx="5029200" cy="990600"/>
          </a:xfrm>
        </p:spPr>
        <p:txBody>
          <a:bodyPr>
            <a:normAutofit/>
          </a:bodyPr>
          <a:lstStyle>
            <a:lvl1pPr marL="0" indent="0" algn="l">
              <a:buNone/>
              <a:defRPr sz="22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026" name="Picture 2" descr="Image result for spring mvc hibernate 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133600"/>
            <a:ext cx="285750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transparent hibernate logo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0" y="4276725"/>
            <a:ext cx="2590800" cy="433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 userDrawn="1"/>
        </p:nvSpPr>
        <p:spPr>
          <a:xfrm>
            <a:off x="4072149" y="4397514"/>
            <a:ext cx="2921441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cap="small" baseline="0" dirty="0" err="1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Lập</a:t>
            </a:r>
            <a:r>
              <a:rPr lang="en-US" sz="3400" b="1" cap="small" baseline="0" dirty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400" b="1" cap="small" baseline="0" dirty="0" err="1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trình</a:t>
            </a:r>
            <a:r>
              <a:rPr lang="en-US" sz="3400" b="1" cap="small" baseline="0" dirty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Java 5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187952" y="4953000"/>
            <a:ext cx="4727448" cy="0"/>
          </a:xfrm>
          <a:prstGeom prst="line">
            <a:avLst/>
          </a:prstGeom>
          <a:ln w="3175">
            <a:solidFill>
              <a:srgbClr val="FF5A3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5537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500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4266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itle Placeholder 1"/>
          <p:cNvSpPr txBox="1">
            <a:spLocks/>
          </p:cNvSpPr>
          <p:nvPr userDrawn="1"/>
        </p:nvSpPr>
        <p:spPr>
          <a:xfrm>
            <a:off x="2209800" y="274638"/>
            <a:ext cx="64770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3200" b="1" kern="1200" cap="small" baseline="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+mj-ea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 Second level</a:t>
            </a:r>
          </a:p>
          <a:p>
            <a:pPr lvl="2"/>
            <a:r>
              <a:rPr lang="en-US" dirty="0"/>
              <a:t> 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28600"/>
            <a:ext cx="1600200" cy="484909"/>
          </a:xfrm>
          <a:prstGeom prst="rect">
            <a:avLst/>
          </a:prstGeom>
        </p:spPr>
      </p:pic>
      <p:cxnSp>
        <p:nvCxnSpPr>
          <p:cNvPr id="6" name="Straight Connector 5"/>
          <p:cNvCxnSpPr/>
          <p:nvPr userDrawn="1"/>
        </p:nvCxnSpPr>
        <p:spPr>
          <a:xfrm flipH="1">
            <a:off x="533400" y="835152"/>
            <a:ext cx="815340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73409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Silde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lớn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4953000" y="1828800"/>
            <a:ext cx="4038600" cy="2743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0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…….</a:t>
            </a:r>
          </a:p>
          <a:p>
            <a:r>
              <a:rPr lang="en-US" dirty="0"/>
              <a:t>960, abstract, background, banner, bar, box, business, button, circle, clean,</a:t>
            </a:r>
          </a:p>
          <a:p>
            <a:r>
              <a:rPr lang="en-US" b="1" dirty="0" err="1"/>
              <a:t>Nôi</a:t>
            </a:r>
            <a:r>
              <a:rPr lang="en-US" b="1" dirty="0"/>
              <a:t> dung </a:t>
            </a:r>
            <a:r>
              <a:rPr lang="en-US" b="1" dirty="0" err="1"/>
              <a:t>cần</a:t>
            </a:r>
            <a:r>
              <a:rPr lang="en-US" b="1" dirty="0"/>
              <a:t> </a:t>
            </a:r>
            <a:r>
              <a:rPr lang="en-US" b="1" dirty="0" err="1"/>
              <a:t>nhấn</a:t>
            </a:r>
            <a:r>
              <a:rPr lang="en-US" b="1" dirty="0"/>
              <a:t> </a:t>
            </a:r>
            <a:r>
              <a:rPr lang="en-US" b="1" dirty="0" err="1"/>
              <a:t>mạnh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>
          <a:xfrm>
            <a:off x="-1371600" y="6172200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C9454D8F-10CC-4917-9EE3-EC45D591F4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9911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2209800" y="274638"/>
            <a:ext cx="64770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 Second level</a:t>
            </a:r>
          </a:p>
          <a:p>
            <a:pPr lvl="2"/>
            <a:r>
              <a:rPr lang="en-US" dirty="0"/>
              <a:t> 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28600"/>
            <a:ext cx="1600200" cy="484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389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274638"/>
            <a:ext cx="6629400" cy="487362"/>
          </a:xfrm>
        </p:spPr>
        <p:txBody>
          <a:bodyPr>
            <a:noAutofit/>
          </a:bodyPr>
          <a:lstStyle>
            <a:lvl1pPr algn="r">
              <a:defRPr sz="28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>
            <a:normAutofit/>
          </a:bodyPr>
          <a:lstStyle>
            <a:lvl1pPr marL="342900" indent="-342900">
              <a:buClr>
                <a:srgbClr val="FF5A33"/>
              </a:buClr>
              <a:buFont typeface="Wingdings" pitchFamily="2" charset="2"/>
              <a:buChar char="q"/>
              <a:defRPr sz="2800">
                <a:latin typeface="Segoe UI" pitchFamily="34" charset="0"/>
                <a:cs typeface="Segoe UI" pitchFamily="34" charset="0"/>
              </a:defRPr>
            </a:lvl1pPr>
            <a:lvl2pPr marL="742950" indent="-285750">
              <a:buClr>
                <a:srgbClr val="FF5A33"/>
              </a:buClr>
              <a:buFont typeface="Wingdings" pitchFamily="2" charset="2"/>
              <a:buChar char="v"/>
              <a:defRPr sz="2400">
                <a:latin typeface="Segoe UI" pitchFamily="34" charset="0"/>
                <a:cs typeface="Segoe UI" pitchFamily="34" charset="0"/>
              </a:defRPr>
            </a:lvl2pPr>
            <a:lvl3pPr marL="1143000" indent="-228600">
              <a:buClr>
                <a:srgbClr val="FF5A33"/>
              </a:buClr>
              <a:buFont typeface="Wingdings" pitchFamily="2" charset="2"/>
              <a:buChar char="Ø"/>
              <a:defRPr sz="2000">
                <a:latin typeface="Segoe UI" pitchFamily="34" charset="0"/>
                <a:cs typeface="Segoe UI" pitchFamily="34" charset="0"/>
              </a:defRPr>
            </a:lvl3pPr>
            <a:lvl4pPr marL="1600200" indent="-228600">
              <a:buClr>
                <a:srgbClr val="FF5A33"/>
              </a:buClr>
              <a:buFont typeface="Wingdings" pitchFamily="2" charset="2"/>
              <a:buChar char="ü"/>
              <a:defRPr sz="1800">
                <a:latin typeface="Segoe UI" pitchFamily="34" charset="0"/>
                <a:cs typeface="Segoe UI" pitchFamily="34" charset="0"/>
              </a:defRPr>
            </a:lvl4pPr>
            <a:lvl5pPr marL="2057400" indent="-228600">
              <a:buClr>
                <a:srgbClr val="FF5A33"/>
              </a:buClr>
              <a:buFont typeface="Wingdings" pitchFamily="2" charset="2"/>
              <a:buChar char="§"/>
              <a:defRPr sz="1800"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57200" y="838200"/>
            <a:ext cx="8229600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7400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840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71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454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1524000" y="2551017"/>
            <a:ext cx="6400800" cy="32647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bg1"/>
              </a:solidFill>
            </a:endParaRPr>
          </a:p>
        </p:txBody>
      </p:sp>
      <p:pic>
        <p:nvPicPr>
          <p:cNvPr id="8" name="Picture 2" descr="http://uconndigitalarts.com/wp-content/uploads/2013/04/original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3958" r="96146">
                        <a14:backgroundMark x1="16667" y1="54630" x2="86042" y2="55185"/>
                        <a14:backgroundMark x1="90625" y1="53889" x2="93125" y2="538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3978" b="41311"/>
          <a:stretch/>
        </p:blipFill>
        <p:spPr bwMode="auto">
          <a:xfrm flipH="1">
            <a:off x="2799530" y="2575401"/>
            <a:ext cx="3426068" cy="283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powerpoint.vn\Downloads\1e2cd4b177168ad16ce2e7c504bba4d2.x400.jpeg"/>
          <p:cNvPicPr>
            <a:picLocks noChangeAspect="1" noChangeArrowheads="1"/>
          </p:cNvPicPr>
          <p:nvPr userDrawn="1"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750" b="81000" l="9971" r="89736">
                        <a14:backgroundMark x1="33724" y1="42750" x2="69208" y2="55250"/>
                        <a14:backgroundMark x1="25806" y1="33250" x2="25806" y2="37500"/>
                        <a14:backgroundMark x1="26100" y1="32250" x2="26100" y2="32250"/>
                        <a14:backgroundMark x1="70674" y1="35750" x2="70674" y2="35750"/>
                        <a14:backgroundMark x1="76246" y1="31250" x2="76246" y2="31250"/>
                        <a14:backgroundMark x1="70968" y1="34750" x2="70968" y2="34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55710"/>
          <a:stretch/>
        </p:blipFill>
        <p:spPr bwMode="auto">
          <a:xfrm>
            <a:off x="1926464" y="609600"/>
            <a:ext cx="5443471" cy="2828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 userDrawn="1"/>
        </p:nvSpPr>
        <p:spPr>
          <a:xfrm>
            <a:off x="3077919" y="3124200"/>
            <a:ext cx="3551481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200" b="1" dirty="0">
                <a:solidFill>
                  <a:schemeClr val="bg1"/>
                </a:solidFill>
              </a:rPr>
              <a:t>DEM</a:t>
            </a:r>
            <a:r>
              <a:rPr lang="en-US" sz="11500" b="1" dirty="0">
                <a:solidFill>
                  <a:schemeClr val="bg1"/>
                </a:solidFill>
              </a:rPr>
              <a:t>O</a:t>
            </a:r>
          </a:p>
          <a:p>
            <a:endParaRPr lang="en-US" dirty="0"/>
          </a:p>
        </p:txBody>
      </p:sp>
      <p:pic>
        <p:nvPicPr>
          <p:cNvPr id="10" name="Picture 2" descr="http://www.designofsignage.com/application/symbol/hands/image/600x600/hand-press-button-4.jp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9500" l="10000" r="90000">
                        <a14:foregroundMark x1="35833" y1="26500" x2="41500" y2="85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2564" y="3568725"/>
            <a:ext cx="2616710" cy="2616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9196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208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635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659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1BFD7-1BFB-4165-B6C8-93BD150BB7E4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918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67" r:id="rId1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slideLayout" Target="../slideLayouts/slideLayout2.xml"/><Relationship Id="rId7" Type="http://schemas.microsoft.com/office/2007/relationships/hdphoto" Target="../media/hdphoto4.wdp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notesSlide" Target="../notesSlides/notesSlide2.xml"/><Relationship Id="rId9" Type="http://schemas.microsoft.com/office/2007/relationships/hdphoto" Target="../media/hdphoto5.wdp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Bài</a:t>
            </a:r>
            <a:r>
              <a:rPr lang="en-US" dirty="0"/>
              <a:t> 1: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Spring MVC</a:t>
            </a:r>
          </a:p>
        </p:txBody>
      </p:sp>
    </p:spTree>
    <p:extLst>
      <p:ext uri="{BB962C8B-B14F-4D97-AF65-F5344CB8AC3E}">
        <p14:creationId xmlns:p14="http://schemas.microsoft.com/office/powerpoint/2010/main" val="2485863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tomcat </a:t>
            </a:r>
            <a:r>
              <a:rPr lang="en-US" dirty="0" err="1"/>
              <a:t>vào</a:t>
            </a:r>
            <a:r>
              <a:rPr lang="en-US" dirty="0"/>
              <a:t> eclipse IDE (1)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066800"/>
            <a:ext cx="8229600" cy="5496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ounded Rectangular Callout 3"/>
          <p:cNvSpPr/>
          <p:nvPr/>
        </p:nvSpPr>
        <p:spPr>
          <a:xfrm>
            <a:off x="1752600" y="1908048"/>
            <a:ext cx="1828800" cy="911352"/>
          </a:xfrm>
          <a:prstGeom prst="wedgeRoundRectCallout">
            <a:avLst>
              <a:gd name="adj1" fmla="val -49500"/>
              <a:gd name="adj2" fmla="val -70667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Chạy</a:t>
            </a:r>
            <a:r>
              <a:rPr lang="en-US" dirty="0"/>
              <a:t> eclipse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tắt</a:t>
            </a:r>
            <a:r>
              <a:rPr lang="en-US" dirty="0"/>
              <a:t> </a:t>
            </a:r>
            <a:r>
              <a:rPr lang="en-US" dirty="0" err="1"/>
              <a:t>cửa</a:t>
            </a:r>
            <a:r>
              <a:rPr lang="en-US" dirty="0"/>
              <a:t> </a:t>
            </a:r>
            <a:r>
              <a:rPr lang="en-US" dirty="0" err="1"/>
              <a:t>sổ</a:t>
            </a:r>
            <a:r>
              <a:rPr lang="en-US" dirty="0"/>
              <a:t> </a:t>
            </a:r>
            <a:r>
              <a:rPr lang="en-US" dirty="0" err="1"/>
              <a:t>chào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854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tomcat </a:t>
            </a:r>
            <a:r>
              <a:rPr lang="en-US" dirty="0" err="1"/>
              <a:t>vào</a:t>
            </a:r>
            <a:r>
              <a:rPr lang="en-US" dirty="0"/>
              <a:t> eclipse IDE (2)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914400"/>
            <a:ext cx="8229600" cy="5496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ounded Rectangular Callout 3"/>
          <p:cNvSpPr/>
          <p:nvPr/>
        </p:nvSpPr>
        <p:spPr>
          <a:xfrm>
            <a:off x="5334000" y="2971800"/>
            <a:ext cx="2258568" cy="838200"/>
          </a:xfrm>
          <a:prstGeom prst="wedgeRoundRectCallout">
            <a:avLst>
              <a:gd name="adj1" fmla="val -46744"/>
              <a:gd name="adj2" fmla="val 102301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 web server </a:t>
            </a:r>
            <a:r>
              <a:rPr lang="en-US" dirty="0" err="1"/>
              <a:t>vào</a:t>
            </a:r>
            <a:r>
              <a:rPr lang="en-US" dirty="0"/>
              <a:t> eclipse</a:t>
            </a:r>
          </a:p>
        </p:txBody>
      </p:sp>
    </p:spTree>
    <p:extLst>
      <p:ext uri="{BB962C8B-B14F-4D97-AF65-F5344CB8AC3E}">
        <p14:creationId xmlns:p14="http://schemas.microsoft.com/office/powerpoint/2010/main" val="3169149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tomcat </a:t>
            </a:r>
            <a:r>
              <a:rPr lang="en-US" dirty="0" err="1"/>
              <a:t>vào</a:t>
            </a:r>
            <a:r>
              <a:rPr lang="en-US" dirty="0"/>
              <a:t> eclipse IDE (3)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828675"/>
            <a:ext cx="5000625" cy="602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1447800"/>
            <a:ext cx="5000625" cy="455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3743325"/>
            <a:ext cx="3181350" cy="311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>
            <a:off x="1447800" y="2667000"/>
            <a:ext cx="762000" cy="1295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2209800" y="3314700"/>
            <a:ext cx="5105400" cy="6477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7010400" y="3314700"/>
            <a:ext cx="304800" cy="12573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7315200" y="4800600"/>
            <a:ext cx="0" cy="1676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4267200" y="6553200"/>
            <a:ext cx="25146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252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tomcat </a:t>
            </a:r>
            <a:r>
              <a:rPr lang="en-US" dirty="0" err="1"/>
              <a:t>vào</a:t>
            </a:r>
            <a:r>
              <a:rPr lang="en-US" dirty="0"/>
              <a:t> eclipse IDE (4)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685800"/>
          </a:xfrm>
        </p:spPr>
        <p:txBody>
          <a:bodyPr/>
          <a:lstStyle/>
          <a:p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port tomcat </a:t>
            </a:r>
            <a:r>
              <a:rPr lang="en-US" dirty="0" err="1"/>
              <a:t>tránh</a:t>
            </a:r>
            <a:r>
              <a:rPr lang="en-US" dirty="0"/>
              <a:t> </a:t>
            </a:r>
            <a:r>
              <a:rPr lang="en-US" dirty="0" err="1"/>
              <a:t>đụng</a:t>
            </a:r>
            <a:r>
              <a:rPr lang="en-US" dirty="0"/>
              <a:t> port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chạy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219325"/>
            <a:ext cx="8058150" cy="433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7633" y="1889760"/>
            <a:ext cx="2447925" cy="3629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ounded Rectangular Callout 5"/>
          <p:cNvSpPr/>
          <p:nvPr/>
        </p:nvSpPr>
        <p:spPr>
          <a:xfrm>
            <a:off x="2667000" y="3704272"/>
            <a:ext cx="1219200" cy="612648"/>
          </a:xfrm>
          <a:prstGeom prst="wedgeRoundRectCallout">
            <a:avLst>
              <a:gd name="adj1" fmla="val -97833"/>
              <a:gd name="adj2" fmla="val 106281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Nhấp</a:t>
            </a:r>
            <a:r>
              <a:rPr lang="en-US" dirty="0"/>
              <a:t> </a:t>
            </a:r>
            <a:r>
              <a:rPr lang="en-US" dirty="0" err="1"/>
              <a:t>đúp</a:t>
            </a:r>
            <a:endParaRPr lang="en-US" dirty="0"/>
          </a:p>
        </p:txBody>
      </p:sp>
      <p:cxnSp>
        <p:nvCxnSpPr>
          <p:cNvPr id="8" name="Straight Arrow Connector 7"/>
          <p:cNvCxnSpPr>
            <a:stCxn id="6" idx="4"/>
          </p:cNvCxnSpPr>
          <p:nvPr/>
        </p:nvCxnSpPr>
        <p:spPr>
          <a:xfrm>
            <a:off x="2083820" y="4661724"/>
            <a:ext cx="1040380" cy="51987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11" idx="1"/>
          </p:cNvCxnSpPr>
          <p:nvPr/>
        </p:nvCxnSpPr>
        <p:spPr>
          <a:xfrm flipV="1">
            <a:off x="3124200" y="2519363"/>
            <a:ext cx="3962400" cy="266223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7086600" y="2219325"/>
            <a:ext cx="1447800" cy="6000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8077200" y="2819400"/>
            <a:ext cx="0" cy="1981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349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tomcat </a:t>
            </a:r>
            <a:r>
              <a:rPr lang="en-US" dirty="0" err="1"/>
              <a:t>vào</a:t>
            </a:r>
            <a:r>
              <a:rPr lang="en-US" dirty="0"/>
              <a:t> eclipse IDE (5)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115" y="990600"/>
            <a:ext cx="8067675" cy="549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ounded Rectangular Callout 3"/>
          <p:cNvSpPr/>
          <p:nvPr/>
        </p:nvSpPr>
        <p:spPr>
          <a:xfrm>
            <a:off x="6477000" y="2438400"/>
            <a:ext cx="1371600" cy="612648"/>
          </a:xfrm>
          <a:prstGeom prst="wedgeRoundRectCallout">
            <a:avLst>
              <a:gd name="adj1" fmla="val -60833"/>
              <a:gd name="adj2" fmla="val 88371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Start Tomcat</a:t>
            </a:r>
          </a:p>
        </p:txBody>
      </p:sp>
    </p:spTree>
    <p:extLst>
      <p:ext uri="{BB962C8B-B14F-4D97-AF65-F5344CB8AC3E}">
        <p14:creationId xmlns:p14="http://schemas.microsoft.com/office/powerpoint/2010/main" val="2366390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 web (1)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914400"/>
            <a:ext cx="8263086" cy="563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26561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 web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066800"/>
            <a:ext cx="5743575" cy="5095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447800"/>
            <a:ext cx="4419600" cy="413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2000250"/>
            <a:ext cx="4419600" cy="302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>
            <a:off x="1828800" y="2286000"/>
            <a:ext cx="1500187" cy="3429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3328987" y="5334000"/>
            <a:ext cx="938213" cy="381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4267200" y="3886200"/>
            <a:ext cx="228600" cy="1447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495800" y="3886200"/>
            <a:ext cx="2209800" cy="7239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8088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Tổ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 web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059559"/>
            <a:ext cx="8230871" cy="48840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ounded Rectangular Callout 3"/>
          <p:cNvSpPr/>
          <p:nvPr/>
        </p:nvSpPr>
        <p:spPr>
          <a:xfrm>
            <a:off x="3352799" y="2514600"/>
            <a:ext cx="2780665" cy="765048"/>
          </a:xfrm>
          <a:prstGeom prst="wedgeRoundRectCallout">
            <a:avLst>
              <a:gd name="adj1" fmla="val -115042"/>
              <a:gd name="adj2" fmla="val 64086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Các</a:t>
            </a:r>
            <a:r>
              <a:rPr lang="en-US" dirty="0"/>
              <a:t> file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nguồn</a:t>
            </a:r>
            <a:r>
              <a:rPr lang="en-US" dirty="0"/>
              <a:t> Java </a:t>
            </a:r>
            <a:r>
              <a:rPr lang="en-US" dirty="0" err="1"/>
              <a:t>đặt</a:t>
            </a:r>
            <a:r>
              <a:rPr lang="en-US" dirty="0"/>
              <a:t> ở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src</a:t>
            </a:r>
            <a:endParaRPr lang="en-US" dirty="0"/>
          </a:p>
        </p:txBody>
      </p:sp>
      <p:sp>
        <p:nvSpPr>
          <p:cNvPr id="6" name="Rounded Rectangular Callout 5"/>
          <p:cNvSpPr/>
          <p:nvPr/>
        </p:nvSpPr>
        <p:spPr>
          <a:xfrm>
            <a:off x="3315334" y="3501578"/>
            <a:ext cx="2780665" cy="765048"/>
          </a:xfrm>
          <a:prstGeom prst="wedgeRoundRectCallout">
            <a:avLst>
              <a:gd name="adj1" fmla="val -100290"/>
              <a:gd name="adj2" fmla="val 25839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Các</a:t>
            </a:r>
            <a:r>
              <a:rPr lang="en-US" dirty="0"/>
              <a:t> file </a:t>
            </a:r>
            <a:r>
              <a:rPr lang="en-US" dirty="0" err="1"/>
              <a:t>jsp</a:t>
            </a:r>
            <a:r>
              <a:rPr lang="en-US" dirty="0"/>
              <a:t>, </a:t>
            </a:r>
            <a:r>
              <a:rPr lang="en-US" dirty="0" err="1"/>
              <a:t>ảnh</a:t>
            </a:r>
            <a:r>
              <a:rPr lang="en-US" dirty="0"/>
              <a:t>, scripts, styles… </a:t>
            </a:r>
            <a:r>
              <a:rPr lang="en-US" dirty="0" err="1"/>
              <a:t>đặt</a:t>
            </a:r>
            <a:r>
              <a:rPr lang="en-US" dirty="0"/>
              <a:t> ở </a:t>
            </a:r>
            <a:r>
              <a:rPr lang="en-US" dirty="0" err="1"/>
              <a:t>WebContent</a:t>
            </a:r>
            <a:endParaRPr lang="en-US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3315334" y="4419600"/>
            <a:ext cx="2780665" cy="765048"/>
          </a:xfrm>
          <a:prstGeom prst="wedgeRoundRectCallout">
            <a:avLst>
              <a:gd name="adj1" fmla="val -107305"/>
              <a:gd name="adj2" fmla="val -26751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Các</a:t>
            </a:r>
            <a:r>
              <a:rPr lang="en-US" dirty="0"/>
              <a:t> file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viện</a:t>
            </a:r>
            <a:r>
              <a:rPr lang="en-US" dirty="0"/>
              <a:t> (*.jar)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lib</a:t>
            </a:r>
          </a:p>
        </p:txBody>
      </p:sp>
      <p:sp>
        <p:nvSpPr>
          <p:cNvPr id="8" name="Rounded Rectangular Callout 7"/>
          <p:cNvSpPr/>
          <p:nvPr/>
        </p:nvSpPr>
        <p:spPr>
          <a:xfrm>
            <a:off x="3182302" y="5716524"/>
            <a:ext cx="2780665" cy="765048"/>
          </a:xfrm>
          <a:prstGeom prst="wedgeRoundRectCallout">
            <a:avLst>
              <a:gd name="adj1" fmla="val -91521"/>
              <a:gd name="adj2" fmla="val -165397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File web.xml </a:t>
            </a:r>
            <a:r>
              <a:rPr lang="en-US" dirty="0" err="1"/>
              <a:t>là</a:t>
            </a:r>
            <a:r>
              <a:rPr lang="en-US" dirty="0"/>
              <a:t> file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web</a:t>
            </a:r>
          </a:p>
        </p:txBody>
      </p:sp>
    </p:spTree>
    <p:extLst>
      <p:ext uri="{BB962C8B-B14F-4D97-AF65-F5344CB8AC3E}">
        <p14:creationId xmlns:p14="http://schemas.microsoft.com/office/powerpoint/2010/main" val="2503302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Chọn trình duyệt ngoài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5900736"/>
            <a:ext cx="8229600" cy="804864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Mặc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eclipse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duyệt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(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đủ</a:t>
            </a:r>
            <a:r>
              <a:rPr lang="en-US" dirty="0"/>
              <a:t> </a:t>
            </a:r>
            <a:r>
              <a:rPr lang="en-US" dirty="0" err="1"/>
              <a:t>mạnh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css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javascript</a:t>
            </a:r>
            <a:r>
              <a:rPr lang="en-US" dirty="0"/>
              <a:t>)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914400"/>
            <a:ext cx="8268163" cy="4910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4807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JSP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25" y="904875"/>
            <a:ext cx="8067675" cy="5876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 flipV="1">
            <a:off x="1690306" y="2209800"/>
            <a:ext cx="457200" cy="163353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604706" y="2209800"/>
            <a:ext cx="2743200" cy="1066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3676650"/>
            <a:ext cx="4076700" cy="3105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3" name="Straight Arrow Connector 12"/>
          <p:cNvCxnSpPr/>
          <p:nvPr/>
        </p:nvCxnSpPr>
        <p:spPr>
          <a:xfrm>
            <a:off x="6210300" y="3429000"/>
            <a:ext cx="0" cy="2133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362700" y="5730240"/>
            <a:ext cx="1638300" cy="59436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1420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Pictures\PNG\present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6830420" y="1501139"/>
            <a:ext cx="2313580" cy="5356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tiêu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¤"/>
            </a:pPr>
            <a:r>
              <a:rPr lang="vi-VN" dirty="0"/>
              <a:t>Hiểu Spring Framework</a:t>
            </a:r>
          </a:p>
          <a:p>
            <a:pPr>
              <a:buFont typeface="Wingdings" pitchFamily="2" charset="2"/>
              <a:buChar char="¤"/>
            </a:pPr>
            <a:r>
              <a:rPr lang="vi-VN" dirty="0"/>
              <a:t>Nắm mô hình hoạt động Spring MVC</a:t>
            </a:r>
          </a:p>
          <a:p>
            <a:pPr>
              <a:buFont typeface="Wingdings" pitchFamily="2" charset="2"/>
              <a:buChar char="¤"/>
            </a:pP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môi</a:t>
            </a:r>
            <a:r>
              <a:rPr lang="en-US" dirty="0"/>
              <a:t> </a:t>
            </a:r>
            <a:r>
              <a:rPr lang="en-US" dirty="0" err="1"/>
              <a:t>trường</a:t>
            </a:r>
            <a:endParaRPr lang="en-US" dirty="0"/>
          </a:p>
          <a:p>
            <a:pPr>
              <a:buFont typeface="Wingdings" pitchFamily="2" charset="2"/>
              <a:buChar char="¤"/>
            </a:pP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 Spring MVC</a:t>
            </a:r>
          </a:p>
          <a:p>
            <a:pPr lvl="1">
              <a:buFont typeface="Wingdings" pitchFamily="2" charset="2"/>
              <a:buChar char="¤"/>
            </a:pPr>
            <a:r>
              <a:rPr lang="vi-VN" dirty="0"/>
              <a:t>Tạo Controller</a:t>
            </a:r>
          </a:p>
          <a:p>
            <a:pPr lvl="1">
              <a:buFont typeface="Wingdings" pitchFamily="2" charset="2"/>
              <a:buChar char="¤"/>
            </a:pPr>
            <a:r>
              <a:rPr lang="vi-VN" dirty="0"/>
              <a:t>Tạo View</a:t>
            </a:r>
          </a:p>
          <a:p>
            <a:pPr lvl="1">
              <a:buFont typeface="Wingdings" pitchFamily="2" charset="2"/>
              <a:buChar char="¤"/>
            </a:pPr>
            <a:r>
              <a:rPr lang="en-US" dirty="0"/>
              <a:t>C</a:t>
            </a:r>
            <a:r>
              <a:rPr lang="vi-VN" dirty="0"/>
              <a:t>ấu hình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endParaRPr lang="vi-VN" dirty="0"/>
          </a:p>
          <a:p>
            <a:pPr>
              <a:buFont typeface="Wingdings" pitchFamily="2" charset="2"/>
              <a:buChar char="¤"/>
            </a:pP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web</a:t>
            </a:r>
          </a:p>
          <a:p>
            <a:pPr>
              <a:buFont typeface="Wingdings" pitchFamily="2" charset="2"/>
              <a:buChar char="¤"/>
            </a:pPr>
            <a:r>
              <a:rPr lang="vi-VN" dirty="0"/>
              <a:t>Truyền dữ liệu từ Controller sang 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085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Chạy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JSP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953000"/>
            <a:ext cx="4343400" cy="1524000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chạy</a:t>
            </a:r>
            <a:r>
              <a:rPr lang="en-US" dirty="0"/>
              <a:t> </a:t>
            </a:r>
            <a:r>
              <a:rPr lang="en-US" dirty="0" err="1"/>
              <a:t>jsp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nhấp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chuột</a:t>
            </a:r>
            <a:r>
              <a:rPr lang="en-US" dirty="0"/>
              <a:t> </a:t>
            </a:r>
            <a:r>
              <a:rPr lang="en-US" dirty="0" err="1"/>
              <a:t>lên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</a:t>
            </a:r>
            <a:r>
              <a:rPr lang="en-US" dirty="0" err="1"/>
              <a:t>jsp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chọn</a:t>
            </a:r>
            <a:br>
              <a:rPr lang="en-US" dirty="0"/>
            </a:br>
            <a:r>
              <a:rPr lang="en-US" b="1" dirty="0"/>
              <a:t>Run as </a:t>
            </a:r>
            <a:r>
              <a:rPr lang="en-US" dirty="0"/>
              <a:t>&gt; </a:t>
            </a:r>
            <a:r>
              <a:rPr lang="en-US" b="1" dirty="0"/>
              <a:t>Run on server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085088"/>
            <a:ext cx="5724525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3733800"/>
            <a:ext cx="3876675" cy="2609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ounded Rectangular Callout 4"/>
          <p:cNvSpPr/>
          <p:nvPr/>
        </p:nvSpPr>
        <p:spPr>
          <a:xfrm>
            <a:off x="6178677" y="1905000"/>
            <a:ext cx="2498598" cy="841248"/>
          </a:xfrm>
          <a:prstGeom prst="wedgeRoundRectCallout">
            <a:avLst>
              <a:gd name="adj1" fmla="val -64912"/>
              <a:gd name="adj2" fmla="val 77858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chỉnh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jsp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chuẩn</a:t>
            </a:r>
            <a:r>
              <a:rPr lang="en-US" dirty="0"/>
              <a:t> HTML5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828800" y="1676400"/>
            <a:ext cx="2971800" cy="2057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1828801" y="1676400"/>
            <a:ext cx="4352924" cy="32461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2131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00200" y="4267200"/>
            <a:ext cx="278627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Tạo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dự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án</a:t>
            </a:r>
            <a:r>
              <a:rPr lang="en-US" dirty="0">
                <a:solidFill>
                  <a:schemeClr val="bg1"/>
                </a:solidFill>
              </a:rPr>
              <a:t> web</a:t>
            </a:r>
          </a:p>
          <a:p>
            <a:r>
              <a:rPr lang="en-US" dirty="0" err="1">
                <a:solidFill>
                  <a:schemeClr val="bg1"/>
                </a:solidFill>
              </a:rPr>
              <a:t>Tạo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trang</a:t>
            </a:r>
            <a:r>
              <a:rPr lang="en-US" dirty="0">
                <a:solidFill>
                  <a:schemeClr val="bg1"/>
                </a:solidFill>
              </a:rPr>
              <a:t> JSP, </a:t>
            </a:r>
            <a:r>
              <a:rPr lang="en-US" dirty="0" err="1">
                <a:solidFill>
                  <a:schemeClr val="bg1"/>
                </a:solidFill>
              </a:rPr>
              <a:t>chuẩn</a:t>
            </a:r>
            <a:r>
              <a:rPr lang="en-US" dirty="0">
                <a:solidFill>
                  <a:schemeClr val="bg1"/>
                </a:solidFill>
              </a:rPr>
              <a:t> HTML5</a:t>
            </a:r>
          </a:p>
          <a:p>
            <a:r>
              <a:rPr lang="en-US" dirty="0" err="1">
                <a:solidFill>
                  <a:schemeClr val="bg1"/>
                </a:solidFill>
              </a:rPr>
              <a:t>Chạy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trang</a:t>
            </a:r>
            <a:r>
              <a:rPr lang="en-US" dirty="0">
                <a:solidFill>
                  <a:schemeClr val="bg1"/>
                </a:solidFill>
              </a:rPr>
              <a:t> JSP</a:t>
            </a:r>
          </a:p>
          <a:p>
            <a:r>
              <a:rPr lang="en-US" dirty="0" err="1">
                <a:solidFill>
                  <a:schemeClr val="bg1"/>
                </a:solidFill>
              </a:rPr>
              <a:t>Chọn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trình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duyệt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ngoài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Chạy</a:t>
            </a:r>
            <a:r>
              <a:rPr lang="en-US" dirty="0">
                <a:solidFill>
                  <a:schemeClr val="bg1"/>
                </a:solidFill>
              </a:rPr>
              <a:t> JSP</a:t>
            </a:r>
          </a:p>
        </p:txBody>
      </p:sp>
    </p:spTree>
    <p:extLst>
      <p:ext uri="{BB962C8B-B14F-4D97-AF65-F5344CB8AC3E}">
        <p14:creationId xmlns:p14="http://schemas.microsoft.com/office/powerpoint/2010/main" val="2216869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 Spring MVC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Spring MVC </a:t>
            </a:r>
            <a:r>
              <a:rPr lang="en-US" dirty="0" err="1"/>
              <a:t>cần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viện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(*.jar)</a:t>
            </a:r>
          </a:p>
          <a:p>
            <a:pPr lvl="1"/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đúng</a:t>
            </a:r>
            <a:r>
              <a:rPr lang="en-US" dirty="0"/>
              <a:t> (*.xml)</a:t>
            </a:r>
          </a:p>
          <a:p>
            <a:pPr lvl="1"/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đúng</a:t>
            </a:r>
            <a:r>
              <a:rPr lang="en-US" dirty="0"/>
              <a:t> qui </a:t>
            </a:r>
            <a:r>
              <a:rPr lang="en-US" dirty="0" err="1"/>
              <a:t>ước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265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Tổ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 Spring MVC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197361"/>
            <a:ext cx="3099816" cy="50510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ular Callout 4"/>
          <p:cNvSpPr/>
          <p:nvPr/>
        </p:nvSpPr>
        <p:spPr>
          <a:xfrm>
            <a:off x="6400800" y="5257800"/>
            <a:ext cx="2438400" cy="612648"/>
          </a:xfrm>
          <a:prstGeom prst="wedgeRectCallout">
            <a:avLst>
              <a:gd name="adj1" fmla="val -118923"/>
              <a:gd name="adj2" fmla="val -32251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View</a:t>
            </a:r>
          </a:p>
        </p:txBody>
      </p:sp>
      <p:sp>
        <p:nvSpPr>
          <p:cNvPr id="6" name="Rectangular Callout 5"/>
          <p:cNvSpPr/>
          <p:nvPr/>
        </p:nvSpPr>
        <p:spPr>
          <a:xfrm>
            <a:off x="411188" y="3579876"/>
            <a:ext cx="2438400" cy="612648"/>
          </a:xfrm>
          <a:prstGeom prst="wedgeRectCallout">
            <a:avLst>
              <a:gd name="adj1" fmla="val 94287"/>
              <a:gd name="adj2" fmla="val 184843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viện</a:t>
            </a:r>
            <a:endParaRPr lang="en-US" dirty="0"/>
          </a:p>
        </p:txBody>
      </p:sp>
      <p:sp>
        <p:nvSpPr>
          <p:cNvPr id="7" name="Rectangular Callout 6"/>
          <p:cNvSpPr/>
          <p:nvPr/>
        </p:nvSpPr>
        <p:spPr>
          <a:xfrm>
            <a:off x="6400800" y="3886200"/>
            <a:ext cx="2438400" cy="612648"/>
          </a:xfrm>
          <a:prstGeom prst="wedgeRectCallout">
            <a:avLst>
              <a:gd name="adj1" fmla="val -93967"/>
              <a:gd name="adj2" fmla="val 89232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Spring MVC</a:t>
            </a:r>
          </a:p>
        </p:txBody>
      </p:sp>
      <p:sp>
        <p:nvSpPr>
          <p:cNvPr id="8" name="Rectangular Callout 7"/>
          <p:cNvSpPr/>
          <p:nvPr/>
        </p:nvSpPr>
        <p:spPr>
          <a:xfrm>
            <a:off x="411188" y="5132077"/>
            <a:ext cx="2438400" cy="612648"/>
          </a:xfrm>
          <a:prstGeom prst="wedgeRectCallout">
            <a:avLst>
              <a:gd name="adj1" fmla="val 94078"/>
              <a:gd name="adj2" fmla="val 73905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web</a:t>
            </a:r>
          </a:p>
        </p:txBody>
      </p:sp>
      <p:sp>
        <p:nvSpPr>
          <p:cNvPr id="9" name="Rectangular Callout 8"/>
          <p:cNvSpPr/>
          <p:nvPr/>
        </p:nvSpPr>
        <p:spPr>
          <a:xfrm>
            <a:off x="411188" y="1707211"/>
            <a:ext cx="2438400" cy="612648"/>
          </a:xfrm>
          <a:prstGeom prst="wedgeRectCallout">
            <a:avLst>
              <a:gd name="adj1" fmla="val 87309"/>
              <a:gd name="adj2" fmla="val 10363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Controller</a:t>
            </a:r>
          </a:p>
        </p:txBody>
      </p:sp>
    </p:spTree>
    <p:extLst>
      <p:ext uri="{BB962C8B-B14F-4D97-AF65-F5344CB8AC3E}">
        <p14:creationId xmlns:p14="http://schemas.microsoft.com/office/powerpoint/2010/main" val="2292315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viện</a:t>
            </a:r>
            <a:r>
              <a:rPr lang="en-US" dirty="0"/>
              <a:t> Spring MVC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5105400" cy="2286000"/>
          </a:xfrm>
        </p:spPr>
        <p:txBody>
          <a:bodyPr/>
          <a:lstStyle/>
          <a:p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viện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web </a:t>
            </a:r>
            <a:r>
              <a:rPr lang="en-US" dirty="0" err="1"/>
              <a:t>nói</a:t>
            </a:r>
            <a:r>
              <a:rPr lang="en-US" dirty="0"/>
              <a:t> </a:t>
            </a:r>
            <a:r>
              <a:rPr lang="en-US" dirty="0" err="1"/>
              <a:t>chung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Spring MVC </a:t>
            </a:r>
            <a:r>
              <a:rPr lang="en-US" dirty="0" err="1"/>
              <a:t>nói</a:t>
            </a:r>
            <a:r>
              <a:rPr lang="en-US" dirty="0"/>
              <a:t> </a:t>
            </a:r>
            <a:r>
              <a:rPr lang="en-US" dirty="0" err="1"/>
              <a:t>riêng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b="1" dirty="0"/>
              <a:t>/WEB-INF/lib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1107566"/>
            <a:ext cx="3124200" cy="5447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97713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 Spring MVC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153400" cy="5638800"/>
          </a:xfrm>
        </p:spPr>
        <p:txBody>
          <a:bodyPr>
            <a:normAutofit/>
          </a:bodyPr>
          <a:lstStyle/>
          <a:p>
            <a:r>
              <a:rPr lang="en-US" b="1" dirty="0"/>
              <a:t>web.xml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file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web</a:t>
            </a:r>
          </a:p>
          <a:p>
            <a:pPr lvl="1"/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DispatcherServlet</a:t>
            </a:r>
            <a:endParaRPr lang="en-US" dirty="0"/>
          </a:p>
          <a:p>
            <a:pPr lvl="2"/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phối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endParaRPr lang="en-US" dirty="0"/>
          </a:p>
          <a:p>
            <a:pPr lvl="1"/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CharacterEncodingFilter</a:t>
            </a:r>
            <a:endParaRPr lang="en-US" dirty="0"/>
          </a:p>
          <a:p>
            <a:pPr lvl="2"/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chế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tự</a:t>
            </a:r>
            <a:endParaRPr lang="en-US" dirty="0"/>
          </a:p>
          <a:p>
            <a:pPr lvl="1"/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spring-config-mvc.xml</a:t>
            </a:r>
          </a:p>
          <a:p>
            <a:pPr lvl="2"/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Spring MVC</a:t>
            </a:r>
          </a:p>
          <a:p>
            <a:r>
              <a:rPr lang="en-US" b="1" dirty="0"/>
              <a:t>spring-config-mvc.xml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file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Spring MVC</a:t>
            </a:r>
          </a:p>
          <a:p>
            <a:pPr lvl="1"/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Spring MVC</a:t>
            </a:r>
          </a:p>
          <a:p>
            <a:pPr lvl="1"/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Controller</a:t>
            </a:r>
          </a:p>
          <a:p>
            <a:pPr lvl="1"/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ViewResolver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6355080" y="4572000"/>
            <a:ext cx="1371600" cy="4572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web.xml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5806440" y="5334000"/>
            <a:ext cx="2468880" cy="4572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spring-config-mvc.xml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5410200" y="6172200"/>
            <a:ext cx="1325880" cy="4572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Controllers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7284720" y="6172200"/>
            <a:ext cx="1325880" cy="4572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Views</a:t>
            </a:r>
          </a:p>
        </p:txBody>
      </p:sp>
      <p:cxnSp>
        <p:nvCxnSpPr>
          <p:cNvPr id="10" name="Straight Arrow Connector 9"/>
          <p:cNvCxnSpPr>
            <a:stCxn id="6" idx="2"/>
            <a:endCxn id="7" idx="0"/>
          </p:cNvCxnSpPr>
          <p:nvPr/>
        </p:nvCxnSpPr>
        <p:spPr>
          <a:xfrm>
            <a:off x="7040880" y="50292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7" idx="2"/>
            <a:endCxn id="8" idx="0"/>
          </p:cNvCxnSpPr>
          <p:nvPr/>
        </p:nvCxnSpPr>
        <p:spPr>
          <a:xfrm rot="5400000">
            <a:off x="6366510" y="5497830"/>
            <a:ext cx="381000" cy="96774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7" idx="2"/>
            <a:endCxn id="9" idx="0"/>
          </p:cNvCxnSpPr>
          <p:nvPr/>
        </p:nvCxnSpPr>
        <p:spPr>
          <a:xfrm rot="16200000" flipH="1">
            <a:off x="7303770" y="5528310"/>
            <a:ext cx="381000" cy="90678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4510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web</a:t>
            </a:r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631" y="1066800"/>
            <a:ext cx="5768788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1219200" y="2819400"/>
            <a:ext cx="3124200" cy="685800"/>
          </a:xfrm>
          <a:prstGeom prst="rect">
            <a:avLst/>
          </a:prstGeom>
          <a:noFill/>
          <a:ln w="31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219200" y="4191000"/>
            <a:ext cx="3124200" cy="685800"/>
          </a:xfrm>
          <a:prstGeom prst="rect">
            <a:avLst/>
          </a:prstGeom>
          <a:noFill/>
          <a:ln w="31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Document 4"/>
          <p:cNvSpPr/>
          <p:nvPr/>
        </p:nvSpPr>
        <p:spPr>
          <a:xfrm>
            <a:off x="6019800" y="2514600"/>
            <a:ext cx="2667000" cy="1295400"/>
          </a:xfrm>
          <a:prstGeom prst="flowChart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b="1" dirty="0" err="1"/>
              <a:t>DispatcherServlet</a:t>
            </a:r>
            <a:endParaRPr lang="en-US" b="1" dirty="0"/>
          </a:p>
        </p:txBody>
      </p:sp>
      <p:sp>
        <p:nvSpPr>
          <p:cNvPr id="9" name="Flowchart: Document 8"/>
          <p:cNvSpPr/>
          <p:nvPr/>
        </p:nvSpPr>
        <p:spPr>
          <a:xfrm>
            <a:off x="6019800" y="4191000"/>
            <a:ext cx="2667000" cy="1295400"/>
          </a:xfrm>
          <a:prstGeom prst="flowChart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b="1" dirty="0" err="1"/>
              <a:t>CharacterEncodingFilter</a:t>
            </a:r>
            <a:endParaRPr lang="en-US" b="1" dirty="0"/>
          </a:p>
        </p:txBody>
      </p:sp>
      <p:cxnSp>
        <p:nvCxnSpPr>
          <p:cNvPr id="8" name="Straight Arrow Connector 7"/>
          <p:cNvCxnSpPr>
            <a:stCxn id="5" idx="1"/>
            <a:endCxn id="4" idx="3"/>
          </p:cNvCxnSpPr>
          <p:nvPr/>
        </p:nvCxnSpPr>
        <p:spPr>
          <a:xfrm flipH="1">
            <a:off x="4343400" y="3162300"/>
            <a:ext cx="1676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9" idx="1"/>
            <a:endCxn id="7" idx="3"/>
          </p:cNvCxnSpPr>
          <p:nvPr/>
        </p:nvCxnSpPr>
        <p:spPr>
          <a:xfrm flipH="1" flipV="1">
            <a:off x="4343400" y="4533900"/>
            <a:ext cx="16764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6975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Khai báo DispatcherServlet</a:t>
            </a:r>
            <a:endParaRPr 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066800"/>
            <a:ext cx="82296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ounded Rectangular Callout 5"/>
          <p:cNvSpPr/>
          <p:nvPr/>
        </p:nvSpPr>
        <p:spPr>
          <a:xfrm>
            <a:off x="5029200" y="3112941"/>
            <a:ext cx="3657600" cy="1535259"/>
          </a:xfrm>
          <a:prstGeom prst="wedgeRoundRectCallout">
            <a:avLst>
              <a:gd name="adj1" fmla="val -68883"/>
              <a:gd name="adj2" fmla="val -57084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dấu</a:t>
            </a:r>
            <a:r>
              <a:rPr lang="en-US" dirty="0"/>
              <a:t> </a:t>
            </a:r>
            <a:r>
              <a:rPr lang="en-US" b="1" dirty="0"/>
              <a:t>*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rằng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file xml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b="1" dirty="0"/>
              <a:t>/WEB-INF/</a:t>
            </a:r>
            <a:r>
              <a:rPr lang="en-US" b="1" dirty="0" err="1"/>
              <a:t>configs</a:t>
            </a:r>
            <a:r>
              <a:rPr lang="en-US" dirty="0"/>
              <a:t> </a:t>
            </a:r>
            <a:r>
              <a:rPr lang="en-US" dirty="0" err="1"/>
              <a:t>đều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file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Spring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nạp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endParaRPr lang="en-US" dirty="0"/>
          </a:p>
        </p:txBody>
      </p:sp>
      <p:sp>
        <p:nvSpPr>
          <p:cNvPr id="8" name="Rounded Rectangular Callout 7"/>
          <p:cNvSpPr/>
          <p:nvPr/>
        </p:nvSpPr>
        <p:spPr>
          <a:xfrm>
            <a:off x="3429000" y="5181600"/>
            <a:ext cx="4495800" cy="985437"/>
          </a:xfrm>
          <a:prstGeom prst="wedgeRoundRectCallout">
            <a:avLst>
              <a:gd name="adj1" fmla="val -69213"/>
              <a:gd name="adj2" fmla="val -63053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URL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thúc</a:t>
            </a:r>
            <a:r>
              <a:rPr lang="en-US" dirty="0"/>
              <a:t> </a:t>
            </a:r>
            <a:r>
              <a:rPr lang="en-US" dirty="0" err="1"/>
              <a:t>bởi</a:t>
            </a:r>
            <a:r>
              <a:rPr lang="en-US" dirty="0"/>
              <a:t> .</a:t>
            </a:r>
            <a:r>
              <a:rPr lang="en-US" b="1" dirty="0" err="1"/>
              <a:t>htm</a:t>
            </a:r>
            <a:r>
              <a:rPr lang="en-US" dirty="0"/>
              <a:t> </a:t>
            </a:r>
            <a:r>
              <a:rPr lang="en-US" dirty="0" err="1"/>
              <a:t>đều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DispatcherServlet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386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Khai báo CharacterEncodingFilter</a:t>
            </a:r>
            <a:endParaRPr 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990600"/>
            <a:ext cx="8305800" cy="48273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ounded Rectangular Callout 6"/>
          <p:cNvSpPr/>
          <p:nvPr/>
        </p:nvSpPr>
        <p:spPr>
          <a:xfrm>
            <a:off x="2971800" y="5562600"/>
            <a:ext cx="4495800" cy="985437"/>
          </a:xfrm>
          <a:prstGeom prst="wedgeRoundRectCallout">
            <a:avLst>
              <a:gd name="adj1" fmla="val -69213"/>
              <a:gd name="adj2" fmla="val -63053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/>
              <a:t>CharacterEncodingFilter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web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utf-8 (</a:t>
            </a:r>
            <a:r>
              <a:rPr lang="en-US" dirty="0" err="1"/>
              <a:t>tiếng</a:t>
            </a:r>
            <a:r>
              <a:rPr lang="en-US" dirty="0"/>
              <a:t> </a:t>
            </a:r>
            <a:r>
              <a:rPr lang="en-US" dirty="0" err="1"/>
              <a:t>Việt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85465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file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Spring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016" y="914400"/>
            <a:ext cx="8153400" cy="5729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990600" y="1484376"/>
            <a:ext cx="7671816" cy="4038600"/>
          </a:xfrm>
          <a:prstGeom prst="rect">
            <a:avLst/>
          </a:prstGeom>
          <a:noFill/>
          <a:ln w="31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ular Callout 4"/>
          <p:cNvSpPr/>
          <p:nvPr/>
        </p:nvSpPr>
        <p:spPr>
          <a:xfrm>
            <a:off x="6019800" y="5715000"/>
            <a:ext cx="2642616" cy="990600"/>
          </a:xfrm>
          <a:prstGeom prst="wedgeRoundRectCallout">
            <a:avLst>
              <a:gd name="adj1" fmla="val -46863"/>
              <a:gd name="adj2" fmla="val -69274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Các</a:t>
            </a:r>
            <a:r>
              <a:rPr lang="en-US" dirty="0"/>
              <a:t> namespace </a:t>
            </a:r>
            <a:r>
              <a:rPr lang="en-US" dirty="0" err="1"/>
              <a:t>và</a:t>
            </a:r>
            <a:r>
              <a:rPr lang="en-US" dirty="0"/>
              <a:t> schema qui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cú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thẻ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file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hình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83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Spring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vi-VN" dirty="0"/>
              <a:t>Spring framework là nền tảng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vi-VN" dirty="0"/>
              <a:t>nguồn mở</a:t>
            </a:r>
            <a:r>
              <a:rPr lang="en-US" dirty="0"/>
              <a:t>.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vi-VN" dirty="0"/>
              <a:t>cung cấp cơ sở hạ tầng toàn diện để phát triển ứng dụng Java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vi-VN" dirty="0"/>
              <a:t>mạnh mẽ</a:t>
            </a:r>
            <a:r>
              <a:rPr lang="en-US" dirty="0"/>
              <a:t>, </a:t>
            </a:r>
            <a:r>
              <a:rPr lang="vi-VN" dirty="0"/>
              <a:t>rất dễ dàng và nhanh chóng. </a:t>
            </a:r>
            <a:endParaRPr lang="en-US" dirty="0"/>
          </a:p>
          <a:p>
            <a:r>
              <a:rPr lang="vi-VN" dirty="0"/>
              <a:t>Spring framework được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bởi</a:t>
            </a:r>
            <a:r>
              <a:rPr lang="en-US" dirty="0"/>
              <a:t> </a:t>
            </a:r>
            <a:r>
              <a:rPr lang="vi-VN" dirty="0"/>
              <a:t>Rod Johnson và được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vi-VN" dirty="0"/>
              <a:t> tháng 6 năm 2003.</a:t>
            </a:r>
            <a:endParaRPr lang="en-US" dirty="0"/>
          </a:p>
          <a:p>
            <a:r>
              <a:rPr lang="vi-VN" dirty="0"/>
              <a:t>Spring là </a:t>
            </a:r>
            <a:r>
              <a:rPr lang="en-US" dirty="0"/>
              <a:t>framework</a:t>
            </a:r>
            <a:r>
              <a:rPr lang="vi-VN" dirty="0"/>
              <a:t> phát triển ứng dụng Java phổ biến nhất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vi-VN" dirty="0"/>
              <a:t>doanh nghiệp. </a:t>
            </a:r>
            <a:endParaRPr lang="en-US" dirty="0"/>
          </a:p>
          <a:p>
            <a:r>
              <a:rPr lang="vi-VN" dirty="0"/>
              <a:t>Spring Framework </a:t>
            </a:r>
            <a:r>
              <a:rPr lang="en-US" dirty="0" err="1"/>
              <a:t>được</a:t>
            </a:r>
            <a:r>
              <a:rPr lang="en-US" dirty="0"/>
              <a:t> h</a:t>
            </a:r>
            <a:r>
              <a:rPr lang="vi-VN" dirty="0"/>
              <a:t>àng triệu nhà phát triển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vi-VN" dirty="0"/>
              <a:t>trên toàn thế giới sử dụng để tạo ra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vi-VN" dirty="0"/>
              <a:t>hiệu suất cao, dễ dàng kiểm chứng, </a:t>
            </a:r>
            <a:r>
              <a:rPr lang="en-US" dirty="0" err="1"/>
              <a:t>tái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vi-VN" dirty="0"/>
              <a:t>mã.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881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Spring-config-mvc.xml</a:t>
            </a: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388" y="990600"/>
            <a:ext cx="8277225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ounded Rectangular Callout 3"/>
          <p:cNvSpPr/>
          <p:nvPr/>
        </p:nvSpPr>
        <p:spPr>
          <a:xfrm>
            <a:off x="5333999" y="1295400"/>
            <a:ext cx="3376613" cy="914400"/>
          </a:xfrm>
          <a:prstGeom prst="wedgeRoundRectCallout">
            <a:avLst>
              <a:gd name="adj1" fmla="val -76323"/>
              <a:gd name="adj2" fmla="val 57167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Cho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Annotation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Spring</a:t>
            </a:r>
          </a:p>
        </p:txBody>
      </p:sp>
      <p:sp>
        <p:nvSpPr>
          <p:cNvPr id="5" name="Rectangle 4"/>
          <p:cNvSpPr/>
          <p:nvPr/>
        </p:nvSpPr>
        <p:spPr>
          <a:xfrm>
            <a:off x="990600" y="2057400"/>
            <a:ext cx="3429000" cy="685800"/>
          </a:xfrm>
          <a:prstGeom prst="rect">
            <a:avLst/>
          </a:prstGeom>
          <a:noFill/>
          <a:ln w="31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78407" y="3390900"/>
            <a:ext cx="7732205" cy="1104900"/>
          </a:xfrm>
          <a:prstGeom prst="rect">
            <a:avLst/>
          </a:prstGeom>
          <a:noFill/>
          <a:ln w="31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ular Callout 7"/>
          <p:cNvSpPr/>
          <p:nvPr/>
        </p:nvSpPr>
        <p:spPr>
          <a:xfrm>
            <a:off x="5334000" y="2400300"/>
            <a:ext cx="3376613" cy="914400"/>
          </a:xfrm>
          <a:prstGeom prst="wedgeRoundRectCallout">
            <a:avLst>
              <a:gd name="adj1" fmla="val -76323"/>
              <a:gd name="adj2" fmla="val 57167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View = prefix + </a:t>
            </a:r>
            <a:r>
              <a:rPr lang="en-US" dirty="0" err="1"/>
              <a:t>viewname</a:t>
            </a:r>
            <a:r>
              <a:rPr lang="en-US" dirty="0"/>
              <a:t> + suffix</a:t>
            </a:r>
          </a:p>
        </p:txBody>
      </p:sp>
      <p:sp>
        <p:nvSpPr>
          <p:cNvPr id="9" name="Rounded Rectangular Callout 8"/>
          <p:cNvSpPr/>
          <p:nvPr/>
        </p:nvSpPr>
        <p:spPr>
          <a:xfrm>
            <a:off x="5586414" y="5638800"/>
            <a:ext cx="2871786" cy="1066800"/>
          </a:xfrm>
          <a:prstGeom prst="wedgeRoundRectCallout">
            <a:avLst>
              <a:gd name="adj1" fmla="val -75581"/>
              <a:gd name="adj2" fmla="val -65691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rõ</a:t>
            </a:r>
            <a:r>
              <a:rPr lang="en-US" dirty="0"/>
              <a:t> </a:t>
            </a:r>
            <a:r>
              <a:rPr lang="en-US" dirty="0" err="1"/>
              <a:t>gói</a:t>
            </a:r>
            <a:r>
              <a:rPr lang="en-US" dirty="0"/>
              <a:t> </a:t>
            </a:r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Controller.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dấu</a:t>
            </a:r>
            <a:r>
              <a:rPr lang="en-US" dirty="0"/>
              <a:t> </a:t>
            </a:r>
            <a:r>
              <a:rPr lang="en-US" dirty="0" err="1"/>
              <a:t>phẩy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gói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78407" y="5086350"/>
            <a:ext cx="5803393" cy="400050"/>
          </a:xfrm>
          <a:prstGeom prst="rect">
            <a:avLst/>
          </a:prstGeom>
          <a:noFill/>
          <a:ln w="31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022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/>
          <p:cNvSpPr/>
          <p:nvPr/>
        </p:nvSpPr>
        <p:spPr>
          <a:xfrm>
            <a:off x="990600" y="1143000"/>
            <a:ext cx="7696200" cy="5334000"/>
          </a:xfrm>
          <a:prstGeom prst="flowChart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406827"/>
            <a:ext cx="5972175" cy="311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HelloController</a:t>
            </a:r>
            <a:endParaRPr lang="en-US" dirty="0"/>
          </a:p>
        </p:txBody>
      </p:sp>
      <p:sp>
        <p:nvSpPr>
          <p:cNvPr id="5" name="Rectangular Callout 4"/>
          <p:cNvSpPr/>
          <p:nvPr/>
        </p:nvSpPr>
        <p:spPr>
          <a:xfrm>
            <a:off x="6096000" y="2567482"/>
            <a:ext cx="2438400" cy="612648"/>
          </a:xfrm>
          <a:prstGeom prst="wedgeRectCallout">
            <a:avLst>
              <a:gd name="adj1" fmla="val -67662"/>
              <a:gd name="adj2" fmla="val 60271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dịch</a:t>
            </a:r>
            <a:endParaRPr lang="en-US" dirty="0"/>
          </a:p>
        </p:txBody>
      </p:sp>
      <p:sp>
        <p:nvSpPr>
          <p:cNvPr id="6" name="Rectangular Callout 5"/>
          <p:cNvSpPr/>
          <p:nvPr/>
        </p:nvSpPr>
        <p:spPr>
          <a:xfrm>
            <a:off x="5257800" y="4114800"/>
            <a:ext cx="2438400" cy="612648"/>
          </a:xfrm>
          <a:prstGeom prst="wedgeRectCallout">
            <a:avLst>
              <a:gd name="adj1" fmla="val -81654"/>
              <a:gd name="adj2" fmla="val -64478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Tên</a:t>
            </a:r>
            <a:r>
              <a:rPr lang="en-US" dirty="0"/>
              <a:t> view</a:t>
            </a:r>
          </a:p>
        </p:txBody>
      </p:sp>
      <p:sp>
        <p:nvSpPr>
          <p:cNvPr id="10" name="Rectangular Callout 9"/>
          <p:cNvSpPr/>
          <p:nvPr/>
        </p:nvSpPr>
        <p:spPr>
          <a:xfrm>
            <a:off x="457200" y="1600200"/>
            <a:ext cx="1676400" cy="841248"/>
          </a:xfrm>
          <a:prstGeom prst="wedgeRectCallout">
            <a:avLst>
              <a:gd name="adj1" fmla="val 63801"/>
              <a:gd name="adj2" fmla="val 84018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Chú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Controller</a:t>
            </a:r>
          </a:p>
        </p:txBody>
      </p:sp>
    </p:spTree>
    <p:extLst>
      <p:ext uri="{BB962C8B-B14F-4D97-AF65-F5344CB8AC3E}">
        <p14:creationId xmlns:p14="http://schemas.microsoft.com/office/powerpoint/2010/main" val="3598473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Document 4"/>
          <p:cNvSpPr/>
          <p:nvPr/>
        </p:nvSpPr>
        <p:spPr>
          <a:xfrm>
            <a:off x="762000" y="1295400"/>
            <a:ext cx="7696200" cy="5334000"/>
          </a:xfrm>
          <a:prstGeom prst="flowChart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hello.jsp</a:t>
            </a:r>
            <a:endParaRPr lang="en-US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505331"/>
            <a:ext cx="5029200" cy="384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93926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Chạy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1752600"/>
          </a:xfrm>
        </p:spPr>
        <p:txBody>
          <a:bodyPr>
            <a:normAutofit/>
          </a:bodyPr>
          <a:lstStyle/>
          <a:p>
            <a:r>
              <a:rPr lang="en-US" dirty="0" err="1"/>
              <a:t>Chạy</a:t>
            </a:r>
            <a:r>
              <a:rPr lang="en-US" dirty="0"/>
              <a:t> </a:t>
            </a:r>
            <a:r>
              <a:rPr lang="en-US" dirty="0" err="1"/>
              <a:t>index.jsp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url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sau</a:t>
            </a:r>
            <a:endParaRPr lang="en-US" dirty="0"/>
          </a:p>
          <a:p>
            <a:pPr lvl="1"/>
            <a:r>
              <a:rPr lang="en-US" dirty="0"/>
              <a:t>http://localhost:9999/Java5/</a:t>
            </a:r>
            <a:r>
              <a:rPr lang="en-US" b="1" dirty="0">
                <a:solidFill>
                  <a:srgbClr val="FF0000"/>
                </a:solidFill>
              </a:rPr>
              <a:t>say-hello</a:t>
            </a:r>
            <a:r>
              <a:rPr lang="en-US" b="1" dirty="0">
                <a:solidFill>
                  <a:srgbClr val="0000FF"/>
                </a:solidFill>
              </a:rPr>
              <a:t>.htm</a:t>
            </a:r>
          </a:p>
          <a:p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phản</a:t>
            </a:r>
            <a:r>
              <a:rPr lang="en-US" dirty="0"/>
              <a:t> </a:t>
            </a:r>
            <a:r>
              <a:rPr lang="en-US" dirty="0" err="1"/>
              <a:t>hồi</a:t>
            </a:r>
            <a:endParaRPr lang="en-US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670810"/>
            <a:ext cx="5486400" cy="31203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Flowchart: Document 6"/>
          <p:cNvSpPr/>
          <p:nvPr/>
        </p:nvSpPr>
        <p:spPr>
          <a:xfrm>
            <a:off x="4800600" y="3846196"/>
            <a:ext cx="3886200" cy="2935604"/>
          </a:xfrm>
          <a:prstGeom prst="flowChart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5850" y="3962400"/>
            <a:ext cx="3562350" cy="221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Bent Arrow 7"/>
          <p:cNvSpPr/>
          <p:nvPr/>
        </p:nvSpPr>
        <p:spPr>
          <a:xfrm flipV="1">
            <a:off x="3957828" y="5072062"/>
            <a:ext cx="813816" cy="868680"/>
          </a:xfrm>
          <a:prstGeom prst="ben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ounded Rectangular Callout 8"/>
          <p:cNvSpPr/>
          <p:nvPr/>
        </p:nvSpPr>
        <p:spPr>
          <a:xfrm>
            <a:off x="2862072" y="6096000"/>
            <a:ext cx="1524000" cy="612648"/>
          </a:xfrm>
          <a:prstGeom prst="wedgeRoundRectCallout">
            <a:avLst>
              <a:gd name="adj1" fmla="val 47167"/>
              <a:gd name="adj2" fmla="val -86754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nguồn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531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say-hello.htm</a:t>
            </a:r>
          </a:p>
        </p:txBody>
      </p:sp>
      <p:pic>
        <p:nvPicPr>
          <p:cNvPr id="1026" name="Picture 2" descr="http://www.tutorialspoint.com/spring/images/spring_dispatcherservle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99" y="1453471"/>
            <a:ext cx="8305799" cy="4983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 rot="5400000">
            <a:off x="2528082" y="1571330"/>
            <a:ext cx="13476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5A33"/>
                </a:solidFill>
              </a:rPr>
              <a:t>say-hello</a:t>
            </a:r>
            <a:r>
              <a:rPr lang="en-US" sz="1600" b="1" dirty="0">
                <a:solidFill>
                  <a:srgbClr val="0000FF"/>
                </a:solidFill>
              </a:rPr>
              <a:t>.htm</a:t>
            </a:r>
          </a:p>
        </p:txBody>
      </p:sp>
      <p:sp>
        <p:nvSpPr>
          <p:cNvPr id="6" name="TextBox 5"/>
          <p:cNvSpPr txBox="1"/>
          <p:nvPr/>
        </p:nvSpPr>
        <p:spPr>
          <a:xfrm rot="5400000">
            <a:off x="29544" y="3797822"/>
            <a:ext cx="13154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say-hello.htm</a:t>
            </a:r>
          </a:p>
        </p:txBody>
      </p:sp>
      <p:sp>
        <p:nvSpPr>
          <p:cNvPr id="7" name="TextBox 6"/>
          <p:cNvSpPr txBox="1"/>
          <p:nvPr/>
        </p:nvSpPr>
        <p:spPr>
          <a:xfrm rot="5400000">
            <a:off x="873989" y="3735048"/>
            <a:ext cx="1455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HelloController</a:t>
            </a:r>
            <a:br>
              <a:rPr lang="en-US" sz="1600" dirty="0"/>
            </a:br>
            <a:r>
              <a:rPr lang="en-US" sz="1600" dirty="0" err="1"/>
              <a:t>sayHello</a:t>
            </a:r>
            <a:r>
              <a:rPr lang="en-US" sz="1600" dirty="0"/>
              <a:t>()</a:t>
            </a:r>
          </a:p>
        </p:txBody>
      </p:sp>
      <p:sp>
        <p:nvSpPr>
          <p:cNvPr id="8" name="TextBox 7"/>
          <p:cNvSpPr txBox="1"/>
          <p:nvPr/>
        </p:nvSpPr>
        <p:spPr>
          <a:xfrm rot="5400000">
            <a:off x="2058690" y="3735049"/>
            <a:ext cx="1455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HelloController</a:t>
            </a:r>
            <a:br>
              <a:rPr lang="en-US" sz="1600" dirty="0"/>
            </a:br>
            <a:r>
              <a:rPr lang="en-US" sz="1600" dirty="0" err="1"/>
              <a:t>sayHello</a:t>
            </a:r>
            <a:r>
              <a:rPr lang="en-US" sz="1600" dirty="0"/>
              <a:t>()</a:t>
            </a:r>
          </a:p>
        </p:txBody>
      </p:sp>
      <p:sp>
        <p:nvSpPr>
          <p:cNvPr id="9" name="TextBox 8"/>
          <p:cNvSpPr txBox="1"/>
          <p:nvPr/>
        </p:nvSpPr>
        <p:spPr>
          <a:xfrm rot="5400000">
            <a:off x="3416679" y="3482127"/>
            <a:ext cx="6078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</a:rPr>
              <a:t>hello</a:t>
            </a:r>
          </a:p>
        </p:txBody>
      </p:sp>
      <p:sp>
        <p:nvSpPr>
          <p:cNvPr id="10" name="TextBox 9"/>
          <p:cNvSpPr txBox="1"/>
          <p:nvPr/>
        </p:nvSpPr>
        <p:spPr>
          <a:xfrm rot="5400000">
            <a:off x="4856933" y="3482126"/>
            <a:ext cx="6078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</a:rPr>
              <a:t>hello</a:t>
            </a:r>
          </a:p>
        </p:txBody>
      </p:sp>
      <p:sp>
        <p:nvSpPr>
          <p:cNvPr id="11" name="TextBox 10"/>
          <p:cNvSpPr txBox="1"/>
          <p:nvPr/>
        </p:nvSpPr>
        <p:spPr>
          <a:xfrm rot="5400000">
            <a:off x="5218309" y="3882428"/>
            <a:ext cx="15091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/views/</a:t>
            </a:r>
            <a:r>
              <a:rPr lang="en-US" sz="1600" b="1" dirty="0" err="1">
                <a:solidFill>
                  <a:srgbClr val="0000FF"/>
                </a:solidFill>
              </a:rPr>
              <a:t>hello</a:t>
            </a:r>
            <a:r>
              <a:rPr lang="en-US" sz="1600" dirty="0" err="1"/>
              <a:t>.jsp</a:t>
            </a:r>
            <a:endParaRPr lang="en-US" sz="1600" dirty="0"/>
          </a:p>
        </p:txBody>
      </p:sp>
      <p:sp>
        <p:nvSpPr>
          <p:cNvPr id="12" name="TextBox 11"/>
          <p:cNvSpPr txBox="1"/>
          <p:nvPr/>
        </p:nvSpPr>
        <p:spPr>
          <a:xfrm rot="5400000">
            <a:off x="6638323" y="3882428"/>
            <a:ext cx="15091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/views/</a:t>
            </a:r>
            <a:r>
              <a:rPr lang="en-US" sz="1600" dirty="0" err="1"/>
              <a:t>hello.jsp</a:t>
            </a:r>
            <a:endParaRPr lang="en-US" sz="1600" dirty="0"/>
          </a:p>
        </p:txBody>
      </p:sp>
      <p:sp>
        <p:nvSpPr>
          <p:cNvPr id="13" name="TextBox 12"/>
          <p:cNvSpPr txBox="1"/>
          <p:nvPr/>
        </p:nvSpPr>
        <p:spPr>
          <a:xfrm rot="5400000">
            <a:off x="8047563" y="3470071"/>
            <a:ext cx="5690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html</a:t>
            </a:r>
          </a:p>
        </p:txBody>
      </p:sp>
      <p:sp>
        <p:nvSpPr>
          <p:cNvPr id="14" name="TextBox 13"/>
          <p:cNvSpPr txBox="1"/>
          <p:nvPr/>
        </p:nvSpPr>
        <p:spPr>
          <a:xfrm rot="5400000">
            <a:off x="5058073" y="1941129"/>
            <a:ext cx="5690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html</a:t>
            </a:r>
          </a:p>
        </p:txBody>
      </p:sp>
    </p:spTree>
    <p:extLst>
      <p:ext uri="{BB962C8B-B14F-4D97-AF65-F5344CB8AC3E}">
        <p14:creationId xmlns:p14="http://schemas.microsoft.com/office/powerpoint/2010/main" val="3378767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Lưu</a:t>
            </a:r>
            <a:r>
              <a:rPr lang="en-US" dirty="0"/>
              <a:t> ý </a:t>
            </a:r>
            <a:r>
              <a:rPr lang="en-US" dirty="0" err="1"/>
              <a:t>ViewResolver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0362" y="1066800"/>
            <a:ext cx="3343275" cy="1866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612" y="3581400"/>
            <a:ext cx="7724775" cy="106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248175" y="5380982"/>
            <a:ext cx="2647649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prefix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+ </a:t>
            </a:r>
            <a:r>
              <a:rPr lang="en-US" b="1" dirty="0">
                <a:solidFill>
                  <a:srgbClr val="0000FF"/>
                </a:solidFill>
              </a:rPr>
              <a:t>view</a:t>
            </a:r>
            <a:r>
              <a:rPr lang="en-US" dirty="0"/>
              <a:t> + </a:t>
            </a:r>
            <a:r>
              <a:rPr lang="en-US" b="1" dirty="0">
                <a:solidFill>
                  <a:srgbClr val="00B050"/>
                </a:solidFill>
              </a:rPr>
              <a:t>suffix</a:t>
            </a:r>
          </a:p>
          <a:p>
            <a:pPr algn="ctr"/>
            <a:r>
              <a:rPr lang="en-US" b="1" dirty="0">
                <a:solidFill>
                  <a:srgbClr val="FF0000"/>
                </a:solidFill>
              </a:rPr>
              <a:t>/WEB-INF/views/</a:t>
            </a:r>
            <a:r>
              <a:rPr lang="en-US" b="1" dirty="0" err="1">
                <a:solidFill>
                  <a:srgbClr val="0000FF"/>
                </a:solidFill>
              </a:rPr>
              <a:t>hello</a:t>
            </a:r>
            <a:r>
              <a:rPr lang="en-US" b="1" dirty="0" err="1">
                <a:solidFill>
                  <a:srgbClr val="00B050"/>
                </a:solidFill>
              </a:rPr>
              <a:t>.jsp</a:t>
            </a:r>
            <a:endParaRPr lang="en-US" b="1" dirty="0">
              <a:solidFill>
                <a:srgbClr val="00B050"/>
              </a:solidFill>
            </a:endParaRPr>
          </a:p>
        </p:txBody>
      </p:sp>
      <p:cxnSp>
        <p:nvCxnSpPr>
          <p:cNvPr id="6" name="Straight Arrow Connector 5"/>
          <p:cNvCxnSpPr>
            <a:stCxn id="1026" idx="2"/>
            <a:endCxn id="1027" idx="0"/>
          </p:cNvCxnSpPr>
          <p:nvPr/>
        </p:nvCxnSpPr>
        <p:spPr>
          <a:xfrm>
            <a:off x="4572000" y="2933700"/>
            <a:ext cx="0" cy="647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1027" idx="2"/>
            <a:endCxn id="4" idx="0"/>
          </p:cNvCxnSpPr>
          <p:nvPr/>
        </p:nvCxnSpPr>
        <p:spPr>
          <a:xfrm>
            <a:off x="4572000" y="4648200"/>
            <a:ext cx="0" cy="7327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3665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0" y="4543961"/>
            <a:ext cx="320094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</a:rPr>
              <a:t>Chạy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và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giới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thiệu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dự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án</a:t>
            </a:r>
            <a:r>
              <a:rPr lang="en-US" sz="1600" dirty="0">
                <a:solidFill>
                  <a:schemeClr val="bg1"/>
                </a:solidFill>
              </a:rPr>
              <a:t> Spring MVC</a:t>
            </a:r>
          </a:p>
          <a:p>
            <a:r>
              <a:rPr lang="en-US" sz="1600" dirty="0">
                <a:solidFill>
                  <a:schemeClr val="bg1"/>
                </a:solidFill>
              </a:rPr>
              <a:t>+ </a:t>
            </a:r>
            <a:r>
              <a:rPr lang="en-US" sz="1600" dirty="0" err="1">
                <a:solidFill>
                  <a:schemeClr val="bg1"/>
                </a:solidFill>
              </a:rPr>
              <a:t>Thư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viện</a:t>
            </a:r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+ </a:t>
            </a:r>
            <a:r>
              <a:rPr lang="en-US" sz="1600" dirty="0" err="1">
                <a:solidFill>
                  <a:schemeClr val="bg1"/>
                </a:solidFill>
              </a:rPr>
              <a:t>Cấu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hình</a:t>
            </a:r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+ Controller</a:t>
            </a:r>
          </a:p>
          <a:p>
            <a:r>
              <a:rPr lang="en-US" sz="1600" dirty="0">
                <a:solidFill>
                  <a:schemeClr val="bg1"/>
                </a:solidFill>
              </a:rPr>
              <a:t>+ View</a:t>
            </a:r>
          </a:p>
        </p:txBody>
      </p:sp>
    </p:spTree>
    <p:extLst>
      <p:ext uri="{BB962C8B-B14F-4D97-AF65-F5344CB8AC3E}">
        <p14:creationId xmlns:p14="http://schemas.microsoft.com/office/powerpoint/2010/main" val="1982674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say-hello.htm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DispatcherServlet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request </a:t>
            </a:r>
            <a:r>
              <a:rPr lang="en-US" dirty="0" err="1"/>
              <a:t>với</a:t>
            </a:r>
            <a:r>
              <a:rPr lang="en-US" dirty="0"/>
              <a:t> URL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thúc</a:t>
            </a:r>
            <a:r>
              <a:rPr lang="en-US" dirty="0"/>
              <a:t> .</a:t>
            </a:r>
            <a:r>
              <a:rPr lang="en-US" dirty="0" err="1"/>
              <a:t>htm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b="1" dirty="0"/>
              <a:t>say-hello</a:t>
            </a:r>
            <a:r>
              <a:rPr lang="en-US" dirty="0"/>
              <a:t>.htm </a:t>
            </a:r>
            <a:r>
              <a:rPr lang="en-US" dirty="0" err="1"/>
              <a:t>cho</a:t>
            </a:r>
            <a:r>
              <a:rPr lang="en-US" dirty="0"/>
              <a:t> Handler Mapping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b="1" dirty="0" err="1"/>
              <a:t>sayHello</a:t>
            </a:r>
            <a:r>
              <a:rPr lang="en-US" b="1" dirty="0"/>
              <a:t>() </a:t>
            </a:r>
            <a:r>
              <a:rPr lang="en-US" b="1" dirty="0" err="1"/>
              <a:t>của</a:t>
            </a:r>
            <a:r>
              <a:rPr lang="en-US" b="1" dirty="0"/>
              <a:t> </a:t>
            </a:r>
            <a:r>
              <a:rPr lang="en-US" b="1" dirty="0" err="1"/>
              <a:t>HelloController</a:t>
            </a:r>
            <a:r>
              <a:rPr lang="en-US" b="1" dirty="0"/>
              <a:t> </a:t>
            </a:r>
            <a:r>
              <a:rPr lang="en-US" dirty="0"/>
              <a:t>(do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map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say-hello)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sayHello</a:t>
            </a:r>
            <a:r>
              <a:rPr lang="en-US" dirty="0"/>
              <a:t>()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HelloController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“</a:t>
            </a:r>
            <a:r>
              <a:rPr lang="en-US" b="1" dirty="0">
                <a:solidFill>
                  <a:srgbClr val="0000FF"/>
                </a:solidFill>
              </a:rPr>
              <a:t>hello</a:t>
            </a:r>
            <a:r>
              <a:rPr lang="en-US" dirty="0"/>
              <a:t>” (do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return “hello”)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err="1"/>
              <a:t>Chuyển</a:t>
            </a:r>
            <a:r>
              <a:rPr lang="en-US" dirty="0"/>
              <a:t> “</a:t>
            </a:r>
            <a:r>
              <a:rPr lang="en-US" b="1" dirty="0">
                <a:solidFill>
                  <a:srgbClr val="0000FF"/>
                </a:solidFill>
              </a:rPr>
              <a:t>hello</a:t>
            </a:r>
            <a:r>
              <a:rPr lang="en-US" dirty="0"/>
              <a:t>”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ViewResolver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“</a:t>
            </a:r>
            <a:r>
              <a:rPr lang="en-US" b="1" dirty="0">
                <a:solidFill>
                  <a:srgbClr val="FF3300"/>
                </a:solidFill>
              </a:rPr>
              <a:t>/WEB-INF/views/</a:t>
            </a:r>
            <a:r>
              <a:rPr lang="en-US" b="1" dirty="0" err="1">
                <a:solidFill>
                  <a:srgbClr val="0000FF"/>
                </a:solidFill>
              </a:rPr>
              <a:t>hello</a:t>
            </a:r>
            <a:r>
              <a:rPr lang="en-US" b="1" dirty="0" err="1">
                <a:solidFill>
                  <a:srgbClr val="FF3300"/>
                </a:solidFill>
              </a:rPr>
              <a:t>.jsp</a:t>
            </a:r>
            <a:r>
              <a:rPr lang="en-US" dirty="0"/>
              <a:t>” (do </a:t>
            </a:r>
            <a:r>
              <a:rPr lang="en-US" dirty="0" err="1"/>
              <a:t>ghép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prefix + hello + suffix)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hello.jsp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HTML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phản</a:t>
            </a:r>
            <a:r>
              <a:rPr lang="en-US" dirty="0"/>
              <a:t> </a:t>
            </a:r>
            <a:r>
              <a:rPr lang="en-US" dirty="0" err="1"/>
              <a:t>hội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664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Phần</a:t>
            </a:r>
            <a:r>
              <a:rPr lang="en-US" dirty="0"/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3480351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web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Servlet/JSP 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web </a:t>
            </a:r>
            <a:r>
              <a:rPr lang="en-US" dirty="0" err="1"/>
              <a:t>sau</a:t>
            </a:r>
            <a:endParaRPr lang="en-US" dirty="0"/>
          </a:p>
          <a:p>
            <a:pPr lvl="1"/>
            <a:r>
              <a:rPr lang="en-US" dirty="0" err="1"/>
              <a:t>HttpServletRequest</a:t>
            </a:r>
            <a:endParaRPr lang="en-US" dirty="0"/>
          </a:p>
          <a:p>
            <a:pPr lvl="2"/>
            <a:r>
              <a:rPr lang="en-US" dirty="0" err="1"/>
              <a:t>Gói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gửi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client </a:t>
            </a:r>
            <a:r>
              <a:rPr lang="en-US" dirty="0" err="1"/>
              <a:t>và</a:t>
            </a:r>
            <a:r>
              <a:rPr lang="en-US" dirty="0"/>
              <a:t> chia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Servlet/JSP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request</a:t>
            </a:r>
          </a:p>
          <a:p>
            <a:pPr lvl="1"/>
            <a:r>
              <a:rPr lang="en-US" dirty="0" err="1"/>
              <a:t>HttpServletResponse</a:t>
            </a:r>
            <a:endParaRPr lang="en-US" dirty="0"/>
          </a:p>
          <a:p>
            <a:pPr lvl="2"/>
            <a:r>
              <a:rPr lang="en-US" dirty="0" err="1"/>
              <a:t>Gói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client</a:t>
            </a:r>
          </a:p>
          <a:p>
            <a:pPr lvl="1"/>
            <a:r>
              <a:rPr lang="en-US" dirty="0" err="1"/>
              <a:t>HttpSession</a:t>
            </a:r>
            <a:endParaRPr lang="en-US" dirty="0"/>
          </a:p>
          <a:p>
            <a:pPr lvl="2"/>
            <a:r>
              <a:rPr lang="en-US" dirty="0"/>
              <a:t>Phạm vi chia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từng</a:t>
            </a:r>
            <a:r>
              <a:rPr lang="en-US" dirty="0"/>
              <a:t> </a:t>
            </a:r>
            <a:r>
              <a:rPr lang="en-US" dirty="0" err="1"/>
              <a:t>phiên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endParaRPr lang="en-US" dirty="0"/>
          </a:p>
          <a:p>
            <a:pPr lvl="1"/>
            <a:r>
              <a:rPr lang="en-US" dirty="0" err="1"/>
              <a:t>ServletContext</a:t>
            </a:r>
            <a:endParaRPr lang="en-US" dirty="0"/>
          </a:p>
          <a:p>
            <a:pPr lvl="2"/>
            <a:r>
              <a:rPr lang="en-US" dirty="0"/>
              <a:t>Phạm vi chia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13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Kiến trúc Spring Framework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999" y="1219200"/>
            <a:ext cx="8469019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589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9624" y="2740152"/>
            <a:ext cx="4837176" cy="3926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 err="1"/>
              <a:t>Làm</a:t>
            </a:r>
            <a:r>
              <a:rPr lang="en-US" sz="2000" dirty="0"/>
              <a:t> </a:t>
            </a:r>
            <a:r>
              <a:rPr lang="en-US" sz="2000" dirty="0" err="1"/>
              <a:t>việc</a:t>
            </a:r>
            <a:r>
              <a:rPr lang="en-US" sz="2000" dirty="0"/>
              <a:t> </a:t>
            </a:r>
            <a:r>
              <a:rPr lang="en-US" sz="2000" dirty="0" err="1"/>
              <a:t>với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đối</a:t>
            </a:r>
            <a:r>
              <a:rPr lang="en-US" sz="2000" dirty="0"/>
              <a:t> </a:t>
            </a:r>
            <a:r>
              <a:rPr lang="en-US" sz="2000" dirty="0" err="1"/>
              <a:t>tượng</a:t>
            </a:r>
            <a:r>
              <a:rPr lang="en-US" sz="2000" dirty="0"/>
              <a:t> web </a:t>
            </a:r>
            <a:r>
              <a:rPr lang="en-US" sz="2000" dirty="0" err="1"/>
              <a:t>trong</a:t>
            </a:r>
            <a:r>
              <a:rPr lang="en-US" sz="2000" dirty="0"/>
              <a:t> Spring MVC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1905000"/>
          </a:xfrm>
        </p:spPr>
        <p:txBody>
          <a:bodyPr/>
          <a:lstStyle/>
          <a:p>
            <a:r>
              <a:rPr lang="en-US" dirty="0" err="1"/>
              <a:t>Trong</a:t>
            </a:r>
            <a:r>
              <a:rPr lang="en-US" dirty="0"/>
              <a:t> Spring MVC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web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dàng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action method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@</a:t>
            </a:r>
            <a:r>
              <a:rPr lang="en-US" dirty="0" err="1"/>
              <a:t>Autowire</a:t>
            </a:r>
            <a:r>
              <a:rPr lang="en-US" dirty="0"/>
              <a:t>.</a:t>
            </a:r>
          </a:p>
        </p:txBody>
      </p:sp>
      <p:sp>
        <p:nvSpPr>
          <p:cNvPr id="5" name="Rounded Rectangular Callout 4"/>
          <p:cNvSpPr/>
          <p:nvPr/>
        </p:nvSpPr>
        <p:spPr>
          <a:xfrm>
            <a:off x="673608" y="4703628"/>
            <a:ext cx="2971800" cy="1452569"/>
          </a:xfrm>
          <a:prstGeom prst="wedgeRoundRectCallout">
            <a:avLst>
              <a:gd name="adj1" fmla="val 110611"/>
              <a:gd name="adj2" fmla="val -8426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muốn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action method.</a:t>
            </a:r>
          </a:p>
        </p:txBody>
      </p:sp>
      <p:sp>
        <p:nvSpPr>
          <p:cNvPr id="8" name="Rounded Rectangular Callout 7"/>
          <p:cNvSpPr/>
          <p:nvPr/>
        </p:nvSpPr>
        <p:spPr>
          <a:xfrm>
            <a:off x="697992" y="3124201"/>
            <a:ext cx="2971800" cy="1147768"/>
          </a:xfrm>
          <a:prstGeom prst="wedgeRoundRectCallout">
            <a:avLst>
              <a:gd name="adj1" fmla="val 74919"/>
              <a:gd name="adj2" fmla="val 5003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ServletContext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@</a:t>
            </a:r>
            <a:r>
              <a:rPr lang="en-US" dirty="0" err="1"/>
              <a:t>Autowired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chiếu</a:t>
            </a:r>
            <a:r>
              <a:rPr lang="en-US" dirty="0"/>
              <a:t> </a:t>
            </a:r>
            <a:r>
              <a:rPr lang="en-US" dirty="0" err="1"/>
              <a:t>đến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625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Tình</a:t>
            </a:r>
            <a:r>
              <a:rPr lang="en-US" dirty="0"/>
              <a:t> </a:t>
            </a:r>
            <a:r>
              <a:rPr lang="en-US" dirty="0" err="1"/>
              <a:t>huống</a:t>
            </a:r>
            <a:r>
              <a:rPr lang="en-US" dirty="0"/>
              <a:t>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nhập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428875"/>
            <a:ext cx="3324225" cy="275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4378833"/>
            <a:ext cx="3324225" cy="1924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914400"/>
            <a:ext cx="3324225" cy="293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Arrow Connector 4"/>
          <p:cNvCxnSpPr>
            <a:stCxn id="2050" idx="3"/>
            <a:endCxn id="2053" idx="1"/>
          </p:cNvCxnSpPr>
          <p:nvPr/>
        </p:nvCxnSpPr>
        <p:spPr>
          <a:xfrm flipV="1">
            <a:off x="3781425" y="2381250"/>
            <a:ext cx="1552575" cy="14239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2050" idx="3"/>
            <a:endCxn id="2052" idx="1"/>
          </p:cNvCxnSpPr>
          <p:nvPr/>
        </p:nvCxnSpPr>
        <p:spPr>
          <a:xfrm>
            <a:off x="3781425" y="3805238"/>
            <a:ext cx="1552575" cy="15356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8052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UserController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776" y="990600"/>
            <a:ext cx="7126224" cy="5617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Rounded Rectangular Callout 10"/>
          <p:cNvSpPr/>
          <p:nvPr/>
        </p:nvSpPr>
        <p:spPr>
          <a:xfrm>
            <a:off x="5611368" y="1981200"/>
            <a:ext cx="3075432" cy="778764"/>
          </a:xfrm>
          <a:prstGeom prst="wedgeRoundRectCallout">
            <a:avLst>
              <a:gd name="adj1" fmla="val -43873"/>
              <a:gd name="adj2" fmla="val 78420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request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chia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</p:txBody>
      </p:sp>
      <p:sp>
        <p:nvSpPr>
          <p:cNvPr id="16" name="Rounded Rectangular Callout 15"/>
          <p:cNvSpPr/>
          <p:nvPr/>
        </p:nvSpPr>
        <p:spPr>
          <a:xfrm>
            <a:off x="6477000" y="3020406"/>
            <a:ext cx="2209800" cy="637194"/>
          </a:xfrm>
          <a:prstGeom prst="wedgeRoundRectCallout">
            <a:avLst>
              <a:gd name="adj1" fmla="val -92976"/>
              <a:gd name="adj2" fmla="val 28672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số</a:t>
            </a:r>
            <a:endParaRPr lang="en-US" dirty="0"/>
          </a:p>
        </p:txBody>
      </p:sp>
      <p:sp>
        <p:nvSpPr>
          <p:cNvPr id="17" name="Rounded Rectangular Callout 16"/>
          <p:cNvSpPr/>
          <p:nvPr/>
        </p:nvSpPr>
        <p:spPr>
          <a:xfrm>
            <a:off x="6477000" y="3962400"/>
            <a:ext cx="2209800" cy="637194"/>
          </a:xfrm>
          <a:prstGeom prst="wedgeRoundRectCallout">
            <a:avLst>
              <a:gd name="adj1" fmla="val -106217"/>
              <a:gd name="adj2" fmla="val 21018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Chia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</p:txBody>
      </p:sp>
      <p:sp>
        <p:nvSpPr>
          <p:cNvPr id="18" name="Rounded Rectangular Callout 17"/>
          <p:cNvSpPr/>
          <p:nvPr/>
        </p:nvSpPr>
        <p:spPr>
          <a:xfrm>
            <a:off x="5611368" y="1143000"/>
            <a:ext cx="2209800" cy="637194"/>
          </a:xfrm>
          <a:prstGeom prst="wedgeRoundRectCallout">
            <a:avLst>
              <a:gd name="adj1" fmla="val -136562"/>
              <a:gd name="adj2" fmla="val 128168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View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chứa</a:t>
            </a:r>
            <a:r>
              <a:rPr lang="en-US" dirty="0"/>
              <a:t> form</a:t>
            </a:r>
          </a:p>
        </p:txBody>
      </p:sp>
      <p:sp>
        <p:nvSpPr>
          <p:cNvPr id="19" name="Rounded Rectangular Callout 18"/>
          <p:cNvSpPr/>
          <p:nvPr/>
        </p:nvSpPr>
        <p:spPr>
          <a:xfrm>
            <a:off x="6477000" y="4724400"/>
            <a:ext cx="2209800" cy="637194"/>
          </a:xfrm>
          <a:prstGeom prst="wedgeRoundRectCallout">
            <a:avLst>
              <a:gd name="adj1" fmla="val -156424"/>
              <a:gd name="adj2" fmla="val -5770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View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user</a:t>
            </a:r>
          </a:p>
        </p:txBody>
      </p:sp>
    </p:spTree>
    <p:extLst>
      <p:ext uri="{BB962C8B-B14F-4D97-AF65-F5344CB8AC3E}">
        <p14:creationId xmlns:p14="http://schemas.microsoft.com/office/powerpoint/2010/main" val="1961476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Document 5"/>
          <p:cNvSpPr/>
          <p:nvPr/>
        </p:nvSpPr>
        <p:spPr>
          <a:xfrm>
            <a:off x="3276600" y="4876800"/>
            <a:ext cx="3200400" cy="1752600"/>
          </a:xfrm>
          <a:prstGeom prst="flowChart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lowchart: Document 3"/>
          <p:cNvSpPr/>
          <p:nvPr/>
        </p:nvSpPr>
        <p:spPr>
          <a:xfrm>
            <a:off x="2590800" y="914400"/>
            <a:ext cx="4486275" cy="3810000"/>
          </a:xfrm>
          <a:prstGeom prst="flowChart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view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1066800"/>
            <a:ext cx="382905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0900" y="4953000"/>
            <a:ext cx="268605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ounded Rectangular Callout 2"/>
          <p:cNvSpPr/>
          <p:nvPr/>
        </p:nvSpPr>
        <p:spPr>
          <a:xfrm>
            <a:off x="6076950" y="4724400"/>
            <a:ext cx="2000250" cy="612648"/>
          </a:xfrm>
          <a:prstGeom prst="wedgeRoundRectCallout">
            <a:avLst>
              <a:gd name="adj1" fmla="val -72005"/>
              <a:gd name="adj2" fmla="val 64490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action</a:t>
            </a:r>
          </a:p>
        </p:txBody>
      </p:sp>
      <p:sp>
        <p:nvSpPr>
          <p:cNvPr id="9" name="Rounded Rectangular Callout 8"/>
          <p:cNvSpPr/>
          <p:nvPr/>
        </p:nvSpPr>
        <p:spPr>
          <a:xfrm>
            <a:off x="457200" y="1676400"/>
            <a:ext cx="2000250" cy="612648"/>
          </a:xfrm>
          <a:prstGeom prst="wedgeRoundRectCallout">
            <a:avLst>
              <a:gd name="adj1" fmla="val 65747"/>
              <a:gd name="adj2" fmla="val -96704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action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48000" y="4114800"/>
            <a:ext cx="1499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user/</a:t>
            </a:r>
            <a:r>
              <a:rPr lang="en-US" b="1" dirty="0" err="1">
                <a:solidFill>
                  <a:srgbClr val="FF0000"/>
                </a:solidFill>
              </a:rPr>
              <a:t>login.jsp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412236" y="6143625"/>
            <a:ext cx="1403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user/</a:t>
            </a:r>
            <a:r>
              <a:rPr lang="en-US" b="1" dirty="0" err="1">
                <a:solidFill>
                  <a:srgbClr val="FF0000"/>
                </a:solidFill>
              </a:rPr>
              <a:t>info.jsp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1054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00199" y="5290065"/>
            <a:ext cx="3247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Chạy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và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giải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thích</a:t>
            </a:r>
            <a:r>
              <a:rPr lang="en-US" dirty="0">
                <a:solidFill>
                  <a:schemeClr val="bg1"/>
                </a:solidFill>
              </a:rPr>
              <a:t> user/form.htm</a:t>
            </a:r>
          </a:p>
        </p:txBody>
      </p:sp>
    </p:spTree>
    <p:extLst>
      <p:ext uri="{BB962C8B-B14F-4D97-AF65-F5344CB8AC3E}">
        <p14:creationId xmlns:p14="http://schemas.microsoft.com/office/powerpoint/2010/main" val="1124796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err="1"/>
              <a:t>Truyền</a:t>
            </a:r>
            <a:r>
              <a:rPr lang="en-US" sz="2400" dirty="0"/>
              <a:t> </a:t>
            </a:r>
            <a:r>
              <a:rPr lang="en-US" sz="2400" dirty="0" err="1"/>
              <a:t>dữ</a:t>
            </a:r>
            <a:r>
              <a:rPr lang="en-US" sz="2400" dirty="0"/>
              <a:t> </a:t>
            </a:r>
            <a:r>
              <a:rPr lang="en-US" sz="2400" dirty="0" err="1"/>
              <a:t>liệu</a:t>
            </a:r>
            <a:r>
              <a:rPr lang="en-US" sz="2400" dirty="0"/>
              <a:t> </a:t>
            </a:r>
            <a:r>
              <a:rPr lang="en-US" sz="2400" dirty="0" err="1"/>
              <a:t>từ</a:t>
            </a:r>
            <a:r>
              <a:rPr lang="en-US" sz="2400" dirty="0"/>
              <a:t> Controller sang 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2514600"/>
          </a:xfrm>
        </p:spPr>
        <p:txBody>
          <a:bodyPr/>
          <a:lstStyle/>
          <a:p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request.setAttribute</a:t>
            </a:r>
            <a:r>
              <a:rPr lang="en-US" dirty="0"/>
              <a:t>(name, value)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View</a:t>
            </a:r>
          </a:p>
          <a:p>
            <a:r>
              <a:rPr lang="en-US" dirty="0" err="1"/>
              <a:t>Trong</a:t>
            </a:r>
            <a:r>
              <a:rPr lang="en-US" dirty="0"/>
              <a:t> Spring MVC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chuẩn</a:t>
            </a:r>
            <a:r>
              <a:rPr lang="en-US" dirty="0"/>
              <a:t> </a:t>
            </a:r>
            <a:r>
              <a:rPr lang="en-US" dirty="0" err="1"/>
              <a:t>tắc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ModelMap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action method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vì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HttpServletRequest</a:t>
            </a:r>
            <a:endParaRPr lang="en-US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371850"/>
            <a:ext cx="4791075" cy="293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Folded Corner 4"/>
          <p:cNvSpPr/>
          <p:nvPr/>
        </p:nvSpPr>
        <p:spPr>
          <a:xfrm>
            <a:off x="5181600" y="4114800"/>
            <a:ext cx="3810000" cy="1447800"/>
          </a:xfrm>
          <a:prstGeom prst="foldedCorner">
            <a:avLst>
              <a:gd name="adj" fmla="val 7839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Trong</a:t>
            </a:r>
            <a:r>
              <a:rPr lang="en-US" dirty="0"/>
              <a:t> JSP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b="1" dirty="0"/>
              <a:t>&lt;%=</a:t>
            </a:r>
            <a:r>
              <a:rPr lang="en-US" b="1" dirty="0" err="1"/>
              <a:t>request.getAttribute</a:t>
            </a:r>
            <a:r>
              <a:rPr lang="en-US" b="1" dirty="0"/>
              <a:t>(“name”)%&gt;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EL </a:t>
            </a:r>
            <a:r>
              <a:rPr lang="en-US" b="1" dirty="0"/>
              <a:t>${name}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xuất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158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Document 6"/>
          <p:cNvSpPr/>
          <p:nvPr/>
        </p:nvSpPr>
        <p:spPr>
          <a:xfrm>
            <a:off x="457200" y="1219200"/>
            <a:ext cx="7315200" cy="3043901"/>
          </a:xfrm>
          <a:prstGeom prst="flowChart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Truyền dữ liệu cho view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371600"/>
            <a:ext cx="6791325" cy="2143125"/>
          </a:xfrm>
          <a:prstGeom prst="rect">
            <a:avLst/>
          </a:prstGeom>
        </p:spPr>
      </p:pic>
      <p:sp>
        <p:nvSpPr>
          <p:cNvPr id="8" name="Flowchart: Document 7"/>
          <p:cNvSpPr/>
          <p:nvPr/>
        </p:nvSpPr>
        <p:spPr>
          <a:xfrm>
            <a:off x="4462461" y="2768446"/>
            <a:ext cx="4224338" cy="4116850"/>
          </a:xfrm>
          <a:prstGeom prst="flowChart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7250" y="2846696"/>
            <a:ext cx="3943350" cy="31718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887" y="4432608"/>
            <a:ext cx="417195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459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chỉnh</a:t>
            </a:r>
            <a:r>
              <a:rPr lang="en-US" dirty="0"/>
              <a:t> action login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dẫn</a:t>
            </a:r>
            <a:r>
              <a:rPr lang="en-US" dirty="0"/>
              <a:t> </a:t>
            </a:r>
            <a:r>
              <a:rPr lang="en-US" dirty="0" err="1"/>
              <a:t>sau</a:t>
            </a:r>
            <a:endParaRPr lang="en-US" dirty="0"/>
          </a:p>
          <a:p>
            <a:pPr lvl="1"/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ModelMap</a:t>
            </a:r>
            <a:r>
              <a:rPr lang="en-US" dirty="0"/>
              <a:t> model</a:t>
            </a:r>
          </a:p>
          <a:p>
            <a:pPr lvl="1"/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request.setAttribute</a:t>
            </a:r>
            <a:r>
              <a:rPr lang="en-US" dirty="0"/>
              <a:t>()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model.addAttribute</a:t>
            </a:r>
            <a:r>
              <a:rPr lang="en-US" dirty="0"/>
              <a:t>()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667000"/>
            <a:ext cx="7162800" cy="3745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23982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:\Compressed\PSD Collection 2011\WP-201 copy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6519025" y="2438400"/>
            <a:ext cx="2624974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Tổng kết nội dung bài học</a:t>
            </a:r>
            <a:endParaRPr lang="en-US" dirty="0"/>
          </a:p>
        </p:txBody>
      </p:sp>
      <p:sp>
        <p:nvSpPr>
          <p:cNvPr id="48130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þ"/>
            </a:pPr>
            <a:r>
              <a:rPr lang="vi-VN" dirty="0"/>
              <a:t>Giới thiệu Spring Framework</a:t>
            </a:r>
          </a:p>
          <a:p>
            <a:pPr>
              <a:buFont typeface="Wingdings" pitchFamily="2" charset="2"/>
              <a:buChar char="þ"/>
            </a:pPr>
            <a:r>
              <a:rPr lang="vi-VN" dirty="0"/>
              <a:t>Xử lý request trong Spring MVC</a:t>
            </a:r>
          </a:p>
          <a:p>
            <a:pPr>
              <a:buFont typeface="Wingdings" pitchFamily="2" charset="2"/>
              <a:buChar char="þ"/>
            </a:pPr>
            <a:r>
              <a:rPr lang="vi-VN" dirty="0"/>
              <a:t>Thiết lập hệ thống phát triển ứng dụng web</a:t>
            </a:r>
          </a:p>
          <a:p>
            <a:pPr>
              <a:buFont typeface="Wingdings" pitchFamily="2" charset="2"/>
              <a:buChar char="þ"/>
            </a:pPr>
            <a:r>
              <a:rPr lang="vi-VN" dirty="0"/>
              <a:t>Tích hợp tomcat vào eclipse IDE </a:t>
            </a:r>
          </a:p>
          <a:p>
            <a:pPr>
              <a:buFont typeface="Wingdings" pitchFamily="2" charset="2"/>
              <a:buChar char="þ"/>
            </a:pPr>
            <a:r>
              <a:rPr lang="vi-VN" dirty="0"/>
              <a:t>Tạo dự án web </a:t>
            </a:r>
          </a:p>
          <a:p>
            <a:pPr>
              <a:buFont typeface="Wingdings" pitchFamily="2" charset="2"/>
              <a:buChar char="þ"/>
            </a:pPr>
            <a:r>
              <a:rPr lang="vi-VN" dirty="0"/>
              <a:t>Dự án Spring MVC</a:t>
            </a:r>
          </a:p>
          <a:p>
            <a:pPr>
              <a:buFont typeface="Wingdings" pitchFamily="2" charset="2"/>
              <a:buChar char="þ"/>
            </a:pPr>
            <a:r>
              <a:rPr lang="vi-VN" dirty="0"/>
              <a:t>Cấu hình ứng dụng</a:t>
            </a:r>
          </a:p>
          <a:p>
            <a:pPr>
              <a:buFont typeface="Wingdings" pitchFamily="2" charset="2"/>
              <a:buChar char="þ"/>
            </a:pPr>
            <a:r>
              <a:rPr lang="vi-VN" dirty="0"/>
              <a:t>Tạo Controller</a:t>
            </a:r>
          </a:p>
          <a:p>
            <a:pPr>
              <a:buFont typeface="Wingdings" pitchFamily="2" charset="2"/>
              <a:buChar char="þ"/>
            </a:pPr>
            <a:r>
              <a:rPr lang="vi-VN" dirty="0"/>
              <a:t>Tạo JSP</a:t>
            </a:r>
          </a:p>
          <a:p>
            <a:pPr>
              <a:buFont typeface="Wingdings" pitchFamily="2" charset="2"/>
              <a:buChar char="þ"/>
            </a:pPr>
            <a:r>
              <a:rPr lang="vi-VN" dirty="0"/>
              <a:t>Làm việc với các đối tượng web</a:t>
            </a:r>
          </a:p>
          <a:p>
            <a:pPr>
              <a:buFont typeface="Wingdings" pitchFamily="2" charset="2"/>
              <a:buChar char="þ"/>
            </a:pPr>
            <a:r>
              <a:rPr lang="vi-VN" dirty="0"/>
              <a:t>Truyền dữ liệu từ Controller sang 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296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/>
          </p:cNvPicPr>
          <p:nvPr>
            <p:custDataLst>
              <p:tags r:id="rId1"/>
            </p:custData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90861"/>
          <a:stretch/>
        </p:blipFill>
        <p:spPr bwMode="auto">
          <a:xfrm>
            <a:off x="0" y="0"/>
            <a:ext cx="2853507" cy="6845300"/>
          </a:xfrm>
          <a:prstGeom prst="rect">
            <a:avLst/>
          </a:prstGeom>
        </p:spPr>
      </p:pic>
      <p:pic>
        <p:nvPicPr>
          <p:cNvPr id="13" name="Picture 12"/>
          <p:cNvPicPr>
            <a:picLocks/>
          </p:cNvPicPr>
          <p:nvPr>
            <p:custDataLst>
              <p:tags r:id="rId2"/>
            </p:custDataLst>
          </p:nvPr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643707" y="12700"/>
            <a:ext cx="8500293" cy="68326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675144" y="4724399"/>
            <a:ext cx="4506456" cy="223937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perspectiveRelaxedModerately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rIns="182880" rtlCol="0" anchor="ctr"/>
          <a:lstStyle/>
          <a:p>
            <a:pPr algn="ctr"/>
            <a:r>
              <a:rPr lang="en-US" sz="5400" b="1" spc="-20" dirty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       </a:t>
            </a:r>
            <a:r>
              <a:rPr lang="en-US" sz="5400" b="1" spc="-20" dirty="0" err="1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Cảm</a:t>
            </a:r>
            <a:r>
              <a:rPr lang="en-US" sz="5400" b="1" spc="-20" dirty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5400" b="1" spc="-20" dirty="0" err="1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ơn</a:t>
            </a:r>
            <a:endParaRPr lang="en-US" sz="5400" b="1" spc="-20" dirty="0">
              <a:solidFill>
                <a:srgbClr val="FF5A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76200" y="2542160"/>
            <a:ext cx="3327030" cy="4371824"/>
            <a:chOff x="-2798010" y="2616804"/>
            <a:chExt cx="2238173" cy="4371824"/>
          </a:xfrm>
        </p:grpSpPr>
        <p:sp>
          <p:nvSpPr>
            <p:cNvPr id="16" name="Freeform 15"/>
            <p:cNvSpPr/>
            <p:nvPr/>
          </p:nvSpPr>
          <p:spPr>
            <a:xfrm>
              <a:off x="-2468880" y="3032760"/>
              <a:ext cx="1737360" cy="1935480"/>
            </a:xfrm>
            <a:custGeom>
              <a:avLst/>
              <a:gdLst>
                <a:gd name="connsiteX0" fmla="*/ 0 w 1737360"/>
                <a:gd name="connsiteY0" fmla="*/ 0 h 1935480"/>
                <a:gd name="connsiteX1" fmla="*/ 228600 w 1737360"/>
                <a:gd name="connsiteY1" fmla="*/ 1158240 h 1935480"/>
                <a:gd name="connsiteX2" fmla="*/ 701040 w 1737360"/>
                <a:gd name="connsiteY2" fmla="*/ 1524000 h 1935480"/>
                <a:gd name="connsiteX3" fmla="*/ 1432560 w 1737360"/>
                <a:gd name="connsiteY3" fmla="*/ 1935480 h 1935480"/>
                <a:gd name="connsiteX4" fmla="*/ 1737360 w 1737360"/>
                <a:gd name="connsiteY4" fmla="*/ 1844040 h 1935480"/>
                <a:gd name="connsiteX5" fmla="*/ 1706880 w 1737360"/>
                <a:gd name="connsiteY5" fmla="*/ 1676400 h 1935480"/>
                <a:gd name="connsiteX6" fmla="*/ 1706880 w 1737360"/>
                <a:gd name="connsiteY6" fmla="*/ 1234440 h 1935480"/>
                <a:gd name="connsiteX7" fmla="*/ 1493520 w 1737360"/>
                <a:gd name="connsiteY7" fmla="*/ 899160 h 1935480"/>
                <a:gd name="connsiteX8" fmla="*/ 1036320 w 1737360"/>
                <a:gd name="connsiteY8" fmla="*/ 701040 h 1935480"/>
                <a:gd name="connsiteX9" fmla="*/ 350520 w 1737360"/>
                <a:gd name="connsiteY9" fmla="*/ 259080 h 1935480"/>
                <a:gd name="connsiteX10" fmla="*/ 0 w 1737360"/>
                <a:gd name="connsiteY10" fmla="*/ 0 h 1935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37360" h="1935480">
                  <a:moveTo>
                    <a:pt x="0" y="0"/>
                  </a:moveTo>
                  <a:lnTo>
                    <a:pt x="228600" y="1158240"/>
                  </a:lnTo>
                  <a:lnTo>
                    <a:pt x="701040" y="1524000"/>
                  </a:lnTo>
                  <a:lnTo>
                    <a:pt x="1432560" y="1935480"/>
                  </a:lnTo>
                  <a:lnTo>
                    <a:pt x="1737360" y="1844040"/>
                  </a:lnTo>
                  <a:lnTo>
                    <a:pt x="1706880" y="1676400"/>
                  </a:lnTo>
                  <a:lnTo>
                    <a:pt x="1706880" y="1234440"/>
                  </a:lnTo>
                  <a:lnTo>
                    <a:pt x="1493520" y="899160"/>
                  </a:lnTo>
                  <a:lnTo>
                    <a:pt x="1036320" y="701040"/>
                  </a:lnTo>
                  <a:lnTo>
                    <a:pt x="350520" y="2590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rtlCol="0" anchor="ctr">
              <a:noAutofit/>
            </a:bodyPr>
            <a:lstStyle/>
            <a:p>
              <a:pPr algn="just">
                <a:lnSpc>
                  <a:spcPct val="120000"/>
                </a:lnSpc>
                <a:spcBef>
                  <a:spcPts val="600"/>
                </a:spcBef>
              </a:pPr>
              <a:endParaRPr lang="vi-VN" sz="2400" b="1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-2798010" y="2616804"/>
              <a:ext cx="2238173" cy="4371824"/>
              <a:chOff x="100462" y="2616804"/>
              <a:chExt cx="2238173" cy="4371824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100462" y="2616804"/>
                <a:ext cx="2238173" cy="3972506"/>
                <a:chOff x="-84753" y="2896722"/>
                <a:chExt cx="2238173" cy="3972506"/>
              </a:xfrm>
            </p:grpSpPr>
            <p:sp>
              <p:nvSpPr>
                <p:cNvPr id="20" name="Freeform 19"/>
                <p:cNvSpPr/>
                <p:nvPr/>
              </p:nvSpPr>
              <p:spPr>
                <a:xfrm>
                  <a:off x="196771" y="3252486"/>
                  <a:ext cx="114172" cy="1400537"/>
                </a:xfrm>
                <a:custGeom>
                  <a:avLst/>
                  <a:gdLst>
                    <a:gd name="connsiteX0" fmla="*/ 0 w 57873"/>
                    <a:gd name="connsiteY0" fmla="*/ 0 h 1400537"/>
                    <a:gd name="connsiteX1" fmla="*/ 57873 w 57873"/>
                    <a:gd name="connsiteY1" fmla="*/ 1400537 h 1400537"/>
                    <a:gd name="connsiteX2" fmla="*/ 57873 w 57873"/>
                    <a:gd name="connsiteY2" fmla="*/ 1400537 h 1400537"/>
                    <a:gd name="connsiteX3" fmla="*/ 46298 w 57873"/>
                    <a:gd name="connsiteY3" fmla="*/ 57873 h 1400537"/>
                    <a:gd name="connsiteX4" fmla="*/ 0 w 57873"/>
                    <a:gd name="connsiteY4" fmla="*/ 0 h 1400537"/>
                    <a:gd name="connsiteX0" fmla="*/ 0 w 83739"/>
                    <a:gd name="connsiteY0" fmla="*/ 0 h 1400537"/>
                    <a:gd name="connsiteX1" fmla="*/ 57873 w 83739"/>
                    <a:gd name="connsiteY1" fmla="*/ 1400537 h 1400537"/>
                    <a:gd name="connsiteX2" fmla="*/ 57873 w 83739"/>
                    <a:gd name="connsiteY2" fmla="*/ 1400537 h 1400537"/>
                    <a:gd name="connsiteX3" fmla="*/ 83646 w 83739"/>
                    <a:gd name="connsiteY3" fmla="*/ 1142730 h 1400537"/>
                    <a:gd name="connsiteX4" fmla="*/ 46298 w 83739"/>
                    <a:gd name="connsiteY4" fmla="*/ 57873 h 1400537"/>
                    <a:gd name="connsiteX5" fmla="*/ 0 w 83739"/>
                    <a:gd name="connsiteY5" fmla="*/ 0 h 1400537"/>
                    <a:gd name="connsiteX0" fmla="*/ 0 w 114172"/>
                    <a:gd name="connsiteY0" fmla="*/ 0 h 1400537"/>
                    <a:gd name="connsiteX1" fmla="*/ 57873 w 114172"/>
                    <a:gd name="connsiteY1" fmla="*/ 1400537 h 1400537"/>
                    <a:gd name="connsiteX2" fmla="*/ 57873 w 114172"/>
                    <a:gd name="connsiteY2" fmla="*/ 1400537 h 1400537"/>
                    <a:gd name="connsiteX3" fmla="*/ 114126 w 114172"/>
                    <a:gd name="connsiteY3" fmla="*/ 1136634 h 1400537"/>
                    <a:gd name="connsiteX4" fmla="*/ 46298 w 114172"/>
                    <a:gd name="connsiteY4" fmla="*/ 57873 h 1400537"/>
                    <a:gd name="connsiteX5" fmla="*/ 0 w 114172"/>
                    <a:gd name="connsiteY5" fmla="*/ 0 h 1400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4172" h="1400537">
                      <a:moveTo>
                        <a:pt x="0" y="0"/>
                      </a:moveTo>
                      <a:lnTo>
                        <a:pt x="57873" y="1400537"/>
                      </a:lnTo>
                      <a:lnTo>
                        <a:pt x="57873" y="1400537"/>
                      </a:lnTo>
                      <a:cubicBezTo>
                        <a:pt x="57089" y="1327089"/>
                        <a:pt x="116055" y="1360411"/>
                        <a:pt x="114126" y="1136634"/>
                      </a:cubicBezTo>
                      <a:cubicBezTo>
                        <a:pt x="112197" y="912857"/>
                        <a:pt x="55159" y="217848"/>
                        <a:pt x="46298" y="57873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wrap="none" rtlCol="0" anchor="ctr">
                  <a:noAutofit/>
                </a:bodyPr>
                <a:lstStyle/>
                <a:p>
                  <a:pPr algn="just">
                    <a:lnSpc>
                      <a:spcPct val="120000"/>
                    </a:lnSpc>
                    <a:spcBef>
                      <a:spcPts val="600"/>
                    </a:spcBef>
                  </a:pPr>
                  <a:endParaRPr lang="vi-VN" sz="2400" b="1">
                    <a:latin typeface="Segoe UI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  <p:pic>
              <p:nvPicPr>
                <p:cNvPr id="21" name="Picture 2"/>
                <p:cNvPicPr>
                  <a:picLocks noChangeAspect="1" noChangeArrowheads="1"/>
                </p:cNvPicPr>
                <p:nvPr/>
              </p:nvPicPr>
              <p:blipFill rotWithShape="1">
                <a:blip r:embed="rId6" cstate="email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BEBA8EAE-BF5A-486C-A8C5-ECC9F3942E4B}">
                      <a14:imgProps xmlns:a14="http://schemas.microsoft.com/office/drawing/2010/main">
                        <a14:imgLayer r:embed="rId7">
                          <a14:imgEffect>
                            <a14:backgroundRemoval t="1966" b="96151" l="24898" r="76658">
                              <a14:foregroundMark x1="30139" y1="9337" x2="46274" y2="16216"/>
                              <a14:foregroundMark x1="46274" y1="17609" x2="54464" y2="23014"/>
                              <a14:foregroundMark x1="56921" y1="29894" x2="69533" y2="34316"/>
                              <a14:foregroundMark x1="69861" y1="35627" x2="69533" y2="63554"/>
                              <a14:foregroundMark x1="68223" y1="62735" x2="70352" y2="43325"/>
                              <a14:foregroundMark x1="71171" y1="38084" x2="71990" y2="51515"/>
                              <a14:foregroundMark x1="66830" y1="41360" x2="67649" y2="52334"/>
                              <a14:foregroundMark x1="68468" y1="43571" x2="48485" y2="34562"/>
                              <a14:foregroundMark x1="69533" y1="48239" x2="62408" y2="37592"/>
                              <a14:foregroundMark x1="63554" y1="38657" x2="66257" y2="47174"/>
                              <a14:foregroundMark x1="53153" y1="19492" x2="54464" y2="23014"/>
                              <a14:foregroundMark x1="27109" y1="8272" x2="29566" y2="50942"/>
                              <a14:foregroundMark x1="31777" y1="40868" x2="30631" y2="20066"/>
                              <a14:foregroundMark x1="28174" y1="8845" x2="29566" y2="42506"/>
                              <a14:foregroundMark x1="36691" y1="46847" x2="42424" y2="48485"/>
                              <a14:foregroundMark x1="45455" y1="56429" x2="46519" y2="60033"/>
                              <a14:foregroundMark x1="49877" y1="44144" x2="58886" y2="65766"/>
                              <a14:foregroundMark x1="44799" y1="56429" x2="44881" y2="52252"/>
                              <a14:foregroundMark x1="64046" y1="38903" x2="62326" y2="45127"/>
                              <a14:foregroundMark x1="65684" y1="38002" x2="63964" y2="43735"/>
                              <a14:foregroundMark x1="62981" y1="38084" x2="63554" y2="41687"/>
                              <a14:foregroundMark x1="64619" y1="37838" x2="62162" y2="40295"/>
                              <a14:foregroundMark x1="64373" y1="38084" x2="65192" y2="44554"/>
                              <a14:foregroundMark x1="62735" y1="38903" x2="66257" y2="41360"/>
                              <a14:foregroundMark x1="66011" y1="45373" x2="69124" y2="50696"/>
                              <a14:foregroundMark x1="67813" y1="44963" x2="69042" y2="50123"/>
                              <a14:foregroundMark x1="69042" y1="44554" x2="69533" y2="50041"/>
                              <a14:foregroundMark x1="69451" y1="44308" x2="69861" y2="50041"/>
                              <a14:foregroundMark x1="69861" y1="45946" x2="69943" y2="51843"/>
                              <a14:foregroundMark x1="69697" y1="45536" x2="69861" y2="51515"/>
                              <a14:foregroundMark x1="69861" y1="46192" x2="70516" y2="49877"/>
                              <a14:foregroundMark x1="71499" y1="51351" x2="66011" y2="47830"/>
                              <a14:foregroundMark x1="64865" y1="38657" x2="62408" y2="41360"/>
                              <a14:foregroundMark x1="61753" y1="38247" x2="64373" y2="41933"/>
                              <a14:foregroundMark x1="59951" y1="38411" x2="66011" y2="41278"/>
                              <a14:foregroundMark x1="65684" y1="37265" x2="63964" y2="41360"/>
                              <a14:foregroundMark x1="59541" y1="37428" x2="61179" y2="42506"/>
                              <a14:foregroundMark x1="61753" y1="38411" x2="64373" y2="43489"/>
                              <a14:foregroundMark x1="62735" y1="39230" x2="62981" y2="41933"/>
                              <a14:foregroundMark x1="61507" y1="37674" x2="62817" y2="43735"/>
                              <a14:foregroundMark x1="61998" y1="38084" x2="63145" y2="42097"/>
                              <a14:foregroundMark x1="61589" y1="38247" x2="63145" y2="42670"/>
                              <a14:foregroundMark x1="62408" y1="37428" x2="64046" y2="42916"/>
                              <a14:foregroundMark x1="62981" y1="37674" x2="65029" y2="43489"/>
                              <a14:foregroundMark x1="63145" y1="35790" x2="66093" y2="44144"/>
                              <a14:foregroundMark x1="64455" y1="37265" x2="66257" y2="45536"/>
                              <a14:foregroundMark x1="64373" y1="37838" x2="67240" y2="43079"/>
                              <a14:foregroundMark x1="62981" y1="38411" x2="62817" y2="43079"/>
                              <a14:foregroundMark x1="62817" y1="42097" x2="65192" y2="45536"/>
                              <a14:foregroundMark x1="28501" y1="26454" x2="29566" y2="42752"/>
                              <a14:foregroundMark x1="26863" y1="5815" x2="33170" y2="93939"/>
                              <a14:foregroundMark x1="27355" y1="4996" x2="27109" y2="8026"/>
                              <a14:foregroundMark x1="61916" y1="36773" x2="66749" y2="41769"/>
                              <a14:foregroundMark x1="65192" y1="34889" x2="67322" y2="46192"/>
                              <a14:foregroundMark x1="68468" y1="41032" x2="69206" y2="52334"/>
                              <a14:foregroundMark x1="70762" y1="46028" x2="70188" y2="51761"/>
                              <a14:foregroundMark x1="71335" y1="47174" x2="69042" y2="52170"/>
                              <a14:foregroundMark x1="71744" y1="51188" x2="65438" y2="48157"/>
                              <a14:foregroundMark x1="67158" y1="47748" x2="70188" y2="49877"/>
                              <a14:foregroundMark x1="71581" y1="52334" x2="62326" y2="36036"/>
                              <a14:foregroundMark x1="62572" y1="35299" x2="66339" y2="40049"/>
                              <a14:foregroundMark x1="64455" y1="35053" x2="65602" y2="41196"/>
                              <a14:foregroundMark x1="64619" y1="35872" x2="66175" y2="45045"/>
                              <a14:foregroundMark x1="62899" y1="38329" x2="65192" y2="44636"/>
                              <a14:foregroundMark x1="63145" y1="37183" x2="65029" y2="44308"/>
                              <a14:foregroundMark x1="62162" y1="37183" x2="67158" y2="46765"/>
                              <a14:foregroundMark x1="63309" y1="35463" x2="68059" y2="52334"/>
                              <a14:foregroundMark x1="65192" y1="40868" x2="70434" y2="50450"/>
                              <a14:foregroundMark x1="68059" y1="41769" x2="69451" y2="50205"/>
                              <a14:foregroundMark x1="67158" y1="41605" x2="68468" y2="52744"/>
                              <a14:foregroundMark x1="68468" y1="47174" x2="69861" y2="54218"/>
                              <a14:foregroundMark x1="68059" y1="44881" x2="69451" y2="53481"/>
                              <a14:foregroundMark x1="69206" y1="45618" x2="70434" y2="55201"/>
                              <a14:foregroundMark x1="68632" y1="45618" x2="70598" y2="54054"/>
                              <a14:foregroundMark x1="69861" y1="47748" x2="69861" y2="53317"/>
                              <a14:foregroundMark x1="69861" y1="46765" x2="69861" y2="51351"/>
                              <a14:foregroundMark x1="70598" y1="45618" x2="70598" y2="52170"/>
                              <a14:foregroundMark x1="70598" y1="48894" x2="71007" y2="53645"/>
                              <a14:foregroundMark x1="70434" y1="45455" x2="70434" y2="49304"/>
                              <a14:foregroundMark x1="70434" y1="46355" x2="70434" y2="54218"/>
                              <a14:foregroundMark x1="70434" y1="46929" x2="70598" y2="52170"/>
                              <a14:foregroundMark x1="70598" y1="47338" x2="70598" y2="53890"/>
                              <a14:foregroundMark x1="70188" y1="44472" x2="70188" y2="52170"/>
                              <a14:foregroundMark x1="70188" y1="43898" x2="70762" y2="52744"/>
                              <a14:foregroundMark x1="70434" y1="47748" x2="70762" y2="53071"/>
                              <a14:foregroundMark x1="69861" y1="43161" x2="70025" y2="50450"/>
                              <a14:foregroundMark x1="66175" y1="40459" x2="67486" y2="48321"/>
                              <a14:foregroundMark x1="65192" y1="35872" x2="67895" y2="47174"/>
                              <a14:foregroundMark x1="63882" y1="36036" x2="66585" y2="44308"/>
                              <a14:foregroundMark x1="64292" y1="38903" x2="65602" y2="45209"/>
                              <a14:foregroundMark x1="63882" y1="38739" x2="65766" y2="45209"/>
                              <a14:foregroundMark x1="64046" y1="39066" x2="65192" y2="44308"/>
                              <a14:foregroundMark x1="63882" y1="41032" x2="65029" y2="45618"/>
                              <a14:foregroundMark x1="64292" y1="41605" x2="65602" y2="46929"/>
                              <a14:foregroundMark x1="70188" y1="46765" x2="70025" y2="53972"/>
                              <a14:foregroundMark x1="70352" y1="45700" x2="70352" y2="51843"/>
                              <a14:foregroundMark x1="70352" y1="43980" x2="69861" y2="52007"/>
                              <a14:foregroundMark x1="69533" y1="44308" x2="69124" y2="52334"/>
                              <a14:foregroundMark x1="68305" y1="48321" x2="68305" y2="53645"/>
                              <a14:foregroundMark x1="67895" y1="46028" x2="67731" y2="50942"/>
                              <a14:foregroundMark x1="67568" y1="47502" x2="67568" y2="53071"/>
                              <a14:foregroundMark x1="66912" y1="47093" x2="66912" y2="53071"/>
                              <a14:foregroundMark x1="66912" y1="48894" x2="66912" y2="54136"/>
                              <a14:foregroundMark x1="66912" y1="45864" x2="67240" y2="53399"/>
                              <a14:foregroundMark x1="67404" y1="46355" x2="68141" y2="53972"/>
                              <a14:foregroundMark x1="68141" y1="47420" x2="69124" y2="54791"/>
                              <a14:foregroundMark x1="70025" y1="44308" x2="70188" y2="53071"/>
                              <a14:foregroundMark x1="71253" y1="43407" x2="71253" y2="50287"/>
                              <a14:foregroundMark x1="71253" y1="47256" x2="71253" y2="55528"/>
                              <a14:foregroundMark x1="71826" y1="45536" x2="71826" y2="52907"/>
                              <a14:foregroundMark x1="71826" y1="47093" x2="71826" y2="52580"/>
                              <a14:foregroundMark x1="71663" y1="45536" x2="71663" y2="52580"/>
                              <a14:foregroundMark x1="71663" y1="46028" x2="70925" y2="53563"/>
                              <a14:foregroundMark x1="70925" y1="46765" x2="70925" y2="52907"/>
                              <a14:foregroundMark x1="70925" y1="43898" x2="70598" y2="53235"/>
                              <a14:foregroundMark x1="70598" y1="48321" x2="70352" y2="53071"/>
                              <a14:foregroundMark x1="70188" y1="47256" x2="70352" y2="53972"/>
                              <a14:foregroundMark x1="70352" y1="46601" x2="70352" y2="54136"/>
                              <a14:foregroundMark x1="70352" y1="45700" x2="70352" y2="50614"/>
                              <a14:foregroundMark x1="70352" y1="47093" x2="70352" y2="53071"/>
                              <a14:foregroundMark x1="70352" y1="47502" x2="70188" y2="54300"/>
                              <a14:foregroundMark x1="69369" y1="46028" x2="69206" y2="50614"/>
                              <a14:foregroundMark x1="69206" y1="47666" x2="69206" y2="52416"/>
                              <a14:foregroundMark x1="69206" y1="44963" x2="69206" y2="49713"/>
                              <a14:foregroundMark x1="69206" y1="45536" x2="68960" y2="49959"/>
                              <a14:foregroundMark x1="68960" y1="45209" x2="68305" y2="53563"/>
                              <a14:foregroundMark x1="67731" y1="48731" x2="67731" y2="54464"/>
                              <a14:foregroundMark x1="66912" y1="47093" x2="66912" y2="52334"/>
                              <a14:foregroundMark x1="68059" y1="46192" x2="68468" y2="52334"/>
                              <a14:foregroundMark x1="69369" y1="48321" x2="69861" y2="52580"/>
                              <a14:foregroundMark x1="70598" y1="47256" x2="70925" y2="52907"/>
                              <a14:foregroundMark x1="70925" y1="49386" x2="71417" y2="55528"/>
                              <a14:foregroundMark x1="66667" y1="39885" x2="66667" y2="43079"/>
                              <a14:foregroundMark x1="63882" y1="36364" x2="63882" y2="44144"/>
                              <a14:foregroundMark x1="27518" y1="8108" x2="28583" y2="27518"/>
                              <a14:foregroundMark x1="27846" y1="9091" x2="27928" y2="15889"/>
                              <a14:foregroundMark x1="28256" y1="9091" x2="27928" y2="15233"/>
                              <a14:foregroundMark x1="27928" y1="9582" x2="27928" y2="15315"/>
                              <a14:foregroundMark x1="27518" y1="8518" x2="28583" y2="33743"/>
                              <a14:foregroundMark x1="28010" y1="9500" x2="28256" y2="33170"/>
                              <a14:foregroundMark x1="29238" y1="17199" x2="29238" y2="27027"/>
                              <a14:foregroundMark x1="28829" y1="20147" x2="28665" y2="29484"/>
                              <a14:foregroundMark x1="28665" y1="18509" x2="28665" y2="29975"/>
                              <a14:foregroundMark x1="28419" y1="18591" x2="28337" y2="29730"/>
                              <a14:foregroundMark x1="28256" y1="16462" x2="28256" y2="25471"/>
                              <a14:foregroundMark x1="27437" y1="9173" x2="27437" y2="20147"/>
                              <a14:foregroundMark x1="28010" y1="9337" x2="28337" y2="26454"/>
                              <a14:foregroundMark x1="28665" y1="8681" x2="28665" y2="17690"/>
                              <a14:foregroundMark x1="27928" y1="9582" x2="27928" y2="16871"/>
                              <a14:foregroundMark x1="27928" y1="10074" x2="27928" y2="16380"/>
                              <a14:foregroundMark x1="27928" y1="9910" x2="28092" y2="16953"/>
                              <a14:foregroundMark x1="27518" y1="10319" x2="28993" y2="23260"/>
                              <a14:foregroundMark x1="27764" y1="16462" x2="28092" y2="24652"/>
                              <a14:foregroundMark x1="27928" y1="18755" x2="27928" y2="22113"/>
                              <a14:foregroundMark x1="27682" y1="19165" x2="28010" y2="23915"/>
                              <a14:foregroundMark x1="29238" y1="36773" x2="28911" y2="43571"/>
                              <a14:foregroundMark x1="28829" y1="37183" x2="28829" y2="41769"/>
                              <a14:foregroundMark x1="28501" y1="36691" x2="28665" y2="40704"/>
                              <a14:foregroundMark x1="28665" y1="34562" x2="29566" y2="42015"/>
                              <a14:foregroundMark x1="29566" y1="33415" x2="30221" y2="41114"/>
                              <a14:foregroundMark x1="30221" y1="32187" x2="30631" y2="40459"/>
                              <a14:foregroundMark x1="30631" y1="26699" x2="30631" y2="33989"/>
                              <a14:foregroundMark x1="29484" y1="26699" x2="29484" y2="34808"/>
                              <a14:foregroundMark x1="28993" y1="24980" x2="29075" y2="33088"/>
                              <a14:foregroundMark x1="28501" y1="23833" x2="28501" y2="32596"/>
                              <a14:foregroundMark x1="28501" y1="23260" x2="29075" y2="33661"/>
                              <a14:foregroundMark x1="28419" y1="22932" x2="28419" y2="29975"/>
                              <a14:foregroundMark x1="28419" y1="21048" x2="28665" y2="31695"/>
                              <a14:foregroundMark x1="27928" y1="24161" x2="28419" y2="33907"/>
                              <a14:foregroundMark x1="28419" y1="24324" x2="30303" y2="36937"/>
                              <a14:backgroundMark x1="26044" y1="32596" x2="27764" y2="70844"/>
                              <a14:backgroundMark x1="33661" y1="54300" x2="36118" y2="74283"/>
                              <a14:backgroundMark x1="30958" y1="4423" x2="55610" y2="12940"/>
                              <a14:backgroundMark x1="51515" y1="11548" x2="67322" y2="26044"/>
                              <a14:backgroundMark x1="61916" y1="27191" x2="71744" y2="26618"/>
                              <a14:backgroundMark x1="69533" y1="6388" x2="71744" y2="19247"/>
                              <a14:backgroundMark x1="75020" y1="32924" x2="74201" y2="94267"/>
                              <a14:backgroundMark x1="70925" y1="92056" x2="38575" y2="91237"/>
                              <a14:backgroundMark x1="32023" y1="94758" x2="26044" y2="7699"/>
                              <a14:backgroundMark x1="31450" y1="53972" x2="34480" y2="93694"/>
                              <a14:backgroundMark x1="38575" y1="94758" x2="59132" y2="95086"/>
                              <a14:backgroundMark x1="37265" y1="58067" x2="45209" y2="80835"/>
                              <a14:backgroundMark x1="43243" y1="71007" x2="67649" y2="81081"/>
                              <a14:backgroundMark x1="70106" y1="73464" x2="40213" y2="84685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l="20048" r="23612"/>
                <a:stretch/>
              </p:blipFill>
              <p:spPr bwMode="auto">
                <a:xfrm>
                  <a:off x="-84753" y="2896722"/>
                  <a:ext cx="2238173" cy="397250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  <p:pic>
            <p:nvPicPr>
              <p:cNvPr id="19" name="Picture 3"/>
              <p:cNvPicPr>
                <a:picLocks noChangeAspect="1" noChangeArrowheads="1"/>
              </p:cNvPicPr>
              <p:nvPr/>
            </p:nvPicPr>
            <p:blipFill rotWithShape="1">
              <a:blip r:embed="rId8" cstate="email">
                <a:clrChange>
                  <a:clrFrom>
                    <a:srgbClr val="CBC9CC"/>
                  </a:clrFrom>
                  <a:clrTo>
                    <a:srgbClr val="CBC9CC">
                      <a:alpha val="0"/>
                    </a:srgbClr>
                  </a:clrTo>
                </a:clrChange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ackgroundRemoval t="2439" b="97073" l="9016" r="67213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 bwMode="auto">
              <a:xfrm>
                <a:off x="100462" y="5057191"/>
                <a:ext cx="1150930" cy="19314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445554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Spring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Spring Core</a:t>
            </a:r>
          </a:p>
          <a:p>
            <a:pPr lvl="1"/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nền</a:t>
            </a:r>
            <a:r>
              <a:rPr lang="en-US" dirty="0"/>
              <a:t> </a:t>
            </a:r>
            <a:r>
              <a:rPr lang="en-US" dirty="0" err="1"/>
              <a:t>tảng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Spring</a:t>
            </a:r>
          </a:p>
          <a:p>
            <a:r>
              <a:rPr lang="en-US" dirty="0"/>
              <a:t>Spring AOP</a:t>
            </a:r>
          </a:p>
          <a:p>
            <a:pPr lvl="1"/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nền</a:t>
            </a:r>
            <a:r>
              <a:rPr lang="en-US" dirty="0"/>
              <a:t> </a:t>
            </a:r>
            <a:r>
              <a:rPr lang="en-US" dirty="0" err="1"/>
              <a:t>tảng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khía</a:t>
            </a:r>
            <a:r>
              <a:rPr lang="en-US" dirty="0"/>
              <a:t> </a:t>
            </a:r>
            <a:r>
              <a:rPr lang="en-US" dirty="0" err="1"/>
              <a:t>cạnh</a:t>
            </a:r>
            <a:endParaRPr lang="en-US" dirty="0"/>
          </a:p>
          <a:p>
            <a:r>
              <a:rPr lang="en-US" dirty="0"/>
              <a:t>Spring DAO</a:t>
            </a:r>
          </a:p>
          <a:p>
            <a:pPr lvl="1"/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  <a:p>
            <a:r>
              <a:rPr lang="en-US" dirty="0"/>
              <a:t>Spring Context</a:t>
            </a:r>
          </a:p>
          <a:p>
            <a:pPr lvl="1"/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xa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JNDI, EJB…</a:t>
            </a:r>
          </a:p>
          <a:p>
            <a:r>
              <a:rPr lang="en-US" dirty="0"/>
              <a:t>Spring MVC</a:t>
            </a:r>
          </a:p>
          <a:p>
            <a:pPr lvl="1"/>
            <a:r>
              <a:rPr lang="en-US" dirty="0" err="1"/>
              <a:t>Nền</a:t>
            </a:r>
            <a:r>
              <a:rPr lang="en-US" dirty="0"/>
              <a:t> </a:t>
            </a:r>
            <a:r>
              <a:rPr lang="en-US" dirty="0" err="1"/>
              <a:t>tảng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web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MVC</a:t>
            </a:r>
          </a:p>
          <a:p>
            <a:r>
              <a:rPr lang="en-US" dirty="0"/>
              <a:t>Spring ORM</a:t>
            </a:r>
          </a:p>
          <a:p>
            <a:pPr lvl="1"/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ánh</a:t>
            </a:r>
            <a:r>
              <a:rPr lang="en-US" dirty="0"/>
              <a:t> </a:t>
            </a:r>
            <a:r>
              <a:rPr lang="en-US" dirty="0" err="1"/>
              <a:t>xạ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  <a:p>
            <a:r>
              <a:rPr lang="en-US" dirty="0"/>
              <a:t>Spring Web</a:t>
            </a:r>
          </a:p>
          <a:p>
            <a:pPr lvl="1"/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framework web </a:t>
            </a:r>
            <a:r>
              <a:rPr lang="en-US" dirty="0" err="1"/>
              <a:t>khác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857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request </a:t>
            </a:r>
            <a:r>
              <a:rPr lang="en-US" dirty="0" err="1"/>
              <a:t>trong</a:t>
            </a:r>
            <a:r>
              <a:rPr lang="en-US" dirty="0"/>
              <a:t> Spring MVC</a:t>
            </a:r>
          </a:p>
        </p:txBody>
      </p:sp>
      <p:pic>
        <p:nvPicPr>
          <p:cNvPr id="1026" name="Picture 2" descr="http://www.tutorialspoint.com/spring/images/spring_dispatcherservle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98" y="1231710"/>
            <a:ext cx="8204201" cy="4922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4437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qui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request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DispatcherServlet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mọi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phối</a:t>
            </a:r>
            <a:r>
              <a:rPr lang="en-US" dirty="0"/>
              <a:t> qua 4 </a:t>
            </a:r>
            <a:r>
              <a:rPr lang="en-US" dirty="0" err="1"/>
              <a:t>bước</a:t>
            </a:r>
            <a:r>
              <a:rPr lang="en-US" dirty="0"/>
              <a:t> </a:t>
            </a:r>
            <a:r>
              <a:rPr lang="en-US" dirty="0" err="1"/>
              <a:t>sau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 err="1"/>
              <a:t>Chuyển</a:t>
            </a:r>
            <a:r>
              <a:rPr lang="en-US" dirty="0"/>
              <a:t> URL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phận</a:t>
            </a:r>
            <a:r>
              <a:rPr lang="en-US" dirty="0"/>
              <a:t> </a:t>
            </a:r>
            <a:r>
              <a:rPr lang="en-US" b="1" dirty="0"/>
              <a:t>Handler Mapping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b="1" dirty="0"/>
              <a:t>action method</a:t>
            </a:r>
            <a:r>
              <a:rPr lang="en-US" dirty="0"/>
              <a:t> </a:t>
            </a:r>
            <a:r>
              <a:rPr lang="en-US" dirty="0" err="1"/>
              <a:t>muốn</a:t>
            </a:r>
            <a:r>
              <a:rPr lang="en-US" dirty="0"/>
              <a:t> </a:t>
            </a:r>
            <a:r>
              <a:rPr lang="en-US" dirty="0" err="1"/>
              <a:t>gọi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b="1" dirty="0"/>
              <a:t>action method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b="1" dirty="0"/>
              <a:t>Controller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phận</a:t>
            </a:r>
            <a:r>
              <a:rPr lang="en-US" dirty="0"/>
              <a:t> </a:t>
            </a:r>
            <a:r>
              <a:rPr lang="en-US" b="1" dirty="0" err="1"/>
              <a:t>ViewResolver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đường</a:t>
            </a:r>
            <a:r>
              <a:rPr lang="en-US" dirty="0"/>
              <a:t> </a:t>
            </a:r>
            <a:r>
              <a:rPr lang="en-US" dirty="0" err="1"/>
              <a:t>dẫn</a:t>
            </a:r>
            <a:r>
              <a:rPr lang="en-US" dirty="0"/>
              <a:t> </a:t>
            </a:r>
            <a:r>
              <a:rPr lang="en-US" b="1" dirty="0"/>
              <a:t>View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b="1" dirty="0"/>
              <a:t>View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client</a:t>
            </a:r>
          </a:p>
        </p:txBody>
      </p:sp>
    </p:spTree>
    <p:extLst>
      <p:ext uri="{BB962C8B-B14F-4D97-AF65-F5344CB8AC3E}">
        <p14:creationId xmlns:p14="http://schemas.microsoft.com/office/powerpoint/2010/main" val="2850188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err="1"/>
              <a:t>Thiết</a:t>
            </a:r>
            <a:r>
              <a:rPr lang="en-US" sz="2400" dirty="0"/>
              <a:t> </a:t>
            </a:r>
            <a:r>
              <a:rPr lang="en-US" sz="2400" dirty="0" err="1"/>
              <a:t>lập</a:t>
            </a:r>
            <a:r>
              <a:rPr lang="en-US" sz="2400" dirty="0"/>
              <a:t> </a:t>
            </a:r>
            <a:r>
              <a:rPr lang="en-US" sz="2400" dirty="0" err="1"/>
              <a:t>môi</a:t>
            </a:r>
            <a:r>
              <a:rPr lang="en-US" sz="2400" dirty="0"/>
              <a:t> </a:t>
            </a:r>
            <a:r>
              <a:rPr lang="en-US" sz="2400" dirty="0" err="1"/>
              <a:t>trường</a:t>
            </a:r>
            <a:r>
              <a:rPr lang="en-US" sz="2400" dirty="0"/>
              <a:t> </a:t>
            </a:r>
            <a:r>
              <a:rPr lang="en-US" sz="2400" dirty="0" err="1"/>
              <a:t>phát</a:t>
            </a:r>
            <a:r>
              <a:rPr lang="en-US" sz="2400" dirty="0"/>
              <a:t> </a:t>
            </a:r>
            <a:r>
              <a:rPr lang="en-US" sz="2400" dirty="0" err="1"/>
              <a:t>triển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Môi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khóa</a:t>
            </a:r>
            <a:r>
              <a:rPr lang="en-US" dirty="0"/>
              <a:t> </a:t>
            </a:r>
            <a:r>
              <a:rPr lang="en-US" dirty="0" err="1"/>
              <a:t>học</a:t>
            </a:r>
            <a:endParaRPr lang="en-US" dirty="0"/>
          </a:p>
          <a:p>
            <a:pPr lvl="1"/>
            <a:r>
              <a:rPr lang="en-US" b="1" dirty="0"/>
              <a:t>JDK 7+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nền</a:t>
            </a:r>
            <a:r>
              <a:rPr lang="en-US" dirty="0"/>
              <a:t> </a:t>
            </a:r>
            <a:r>
              <a:rPr lang="en-US" dirty="0" err="1"/>
              <a:t>tảng</a:t>
            </a:r>
            <a:r>
              <a:rPr lang="en-US" dirty="0"/>
              <a:t> </a:t>
            </a:r>
            <a:r>
              <a:rPr lang="en-US" dirty="0" err="1"/>
              <a:t>bắt</a:t>
            </a:r>
            <a:r>
              <a:rPr lang="en-US" dirty="0"/>
              <a:t> </a:t>
            </a:r>
            <a:r>
              <a:rPr lang="en-US" dirty="0" err="1"/>
              <a:t>buộc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chạy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Java</a:t>
            </a:r>
          </a:p>
          <a:p>
            <a:pPr lvl="1"/>
            <a:r>
              <a:rPr lang="en-US" b="1" dirty="0"/>
              <a:t>Eclipse for </a:t>
            </a:r>
            <a:r>
              <a:rPr lang="en-US" b="1" dirty="0" err="1"/>
              <a:t>JavaEE</a:t>
            </a:r>
            <a:r>
              <a:rPr lang="en-US" b="1" dirty="0"/>
              <a:t> developer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IDE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phổ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ở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doanh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web </a:t>
            </a:r>
            <a:r>
              <a:rPr lang="en-US" dirty="0" err="1"/>
              <a:t>với</a:t>
            </a:r>
            <a:r>
              <a:rPr lang="en-US" dirty="0"/>
              <a:t> Java</a:t>
            </a:r>
          </a:p>
          <a:p>
            <a:pPr lvl="1"/>
            <a:r>
              <a:rPr lang="en-US" b="1" dirty="0"/>
              <a:t>Tomcat 8x </a:t>
            </a:r>
            <a:r>
              <a:rPr lang="en-US" dirty="0" err="1"/>
              <a:t>là</a:t>
            </a:r>
            <a:r>
              <a:rPr lang="en-US" dirty="0"/>
              <a:t> web server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web</a:t>
            </a:r>
          </a:p>
          <a:p>
            <a:pPr lvl="1"/>
            <a:r>
              <a:rPr lang="en-US" b="1" dirty="0"/>
              <a:t>SQL Server 2008+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CSDL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trữ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792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môi</a:t>
            </a:r>
            <a:r>
              <a:rPr lang="en-US" dirty="0"/>
              <a:t> </a:t>
            </a:r>
            <a:r>
              <a:rPr lang="en-US" dirty="0" err="1"/>
              <a:t>trường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Download JDK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endParaRPr lang="en-US" dirty="0"/>
          </a:p>
          <a:p>
            <a:pPr lvl="1"/>
            <a:r>
              <a:rPr lang="en-US" i="1" dirty="0">
                <a:solidFill>
                  <a:srgbClr val="0000FF"/>
                </a:solidFill>
              </a:rPr>
              <a:t>http://download.oracle.com/otn-pub/java/jdk/8u112-b15/jdk-8u112-windows-x64.exe</a:t>
            </a:r>
          </a:p>
          <a:p>
            <a:r>
              <a:rPr lang="en-US" dirty="0"/>
              <a:t>Download SQL Server Express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endParaRPr lang="en-US" dirty="0"/>
          </a:p>
          <a:p>
            <a:pPr lvl="1"/>
            <a:r>
              <a:rPr lang="en-US" i="1" dirty="0">
                <a:solidFill>
                  <a:srgbClr val="0000FF"/>
                </a:solidFill>
              </a:rPr>
              <a:t>http://download.microsoft.com/download/8/D/D/8DD7BDBA-CEF7-4D8E-8C16-D9F69527F909/ENU/x64/SQLManagementStudio_x64_ENU.exe</a:t>
            </a:r>
          </a:p>
          <a:p>
            <a:r>
              <a:rPr lang="en-US" dirty="0"/>
              <a:t>Download Eclipse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nén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 </a:t>
            </a:r>
            <a:r>
              <a:rPr lang="en-US" dirty="0" err="1"/>
              <a:t>hợp</a:t>
            </a:r>
            <a:endParaRPr lang="en-US" dirty="0"/>
          </a:p>
          <a:p>
            <a:pPr lvl="1"/>
            <a:r>
              <a:rPr lang="en-US" i="1" dirty="0">
                <a:solidFill>
                  <a:srgbClr val="0000FF"/>
                </a:solidFill>
              </a:rPr>
              <a:t>http://www.eclipse.org/downloads/download.php?file=/technology/epp/downloads/release/mars/R/eclipse-jee-mars-R-win32-x86_64.zip&amp;mirror_id=448</a:t>
            </a:r>
          </a:p>
          <a:p>
            <a:r>
              <a:rPr lang="en-US" dirty="0"/>
              <a:t>Download Tomcat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nén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 </a:t>
            </a:r>
            <a:r>
              <a:rPr lang="en-US" dirty="0" err="1"/>
              <a:t>hợp</a:t>
            </a:r>
            <a:endParaRPr lang="en-US" dirty="0"/>
          </a:p>
          <a:p>
            <a:pPr lvl="1"/>
            <a:r>
              <a:rPr lang="en-US" i="1" dirty="0">
                <a:solidFill>
                  <a:srgbClr val="0000FF"/>
                </a:solidFill>
              </a:rPr>
              <a:t>http://www-us.apache.org/dist/tomcat/tomcat-8/v8.5.8/bin/apache-tomcat-8.5.8-windows-x64.zip</a:t>
            </a:r>
          </a:p>
        </p:txBody>
      </p:sp>
    </p:spTree>
    <p:extLst>
      <p:ext uri="{BB962C8B-B14F-4D97-AF65-F5344CB8AC3E}">
        <p14:creationId xmlns:p14="http://schemas.microsoft.com/office/powerpoint/2010/main" val="1403486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XSS_ORIGINAL" val="10,Group 9,646,Slide391"/>
  <p:tag name="PPTXSS_SETTINGS" val="0,0,0,0,0,3,True,True"/>
  <p:tag name="PTXSS_ORIGID" val="1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XSS_ORIGINAL" val="10,Group 9,646,Slide391"/>
  <p:tag name="PPTXSS_SETTINGS" val="0,0,0,0,0,3,True,True"/>
  <p:tag name="PTXSS_ORIGID" val="11"/>
</p:tagLst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7759</TotalTime>
  <Words>1700</Words>
  <Application>Microsoft Office PowerPoint</Application>
  <PresentationFormat>On-screen Show (4:3)</PresentationFormat>
  <Paragraphs>212</Paragraphs>
  <Slides>49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7" baseType="lpstr">
      <vt:lpstr>Arial</vt:lpstr>
      <vt:lpstr>Calibri</vt:lpstr>
      <vt:lpstr>Courier New</vt:lpstr>
      <vt:lpstr>Roboto</vt:lpstr>
      <vt:lpstr>Roboto Lt</vt:lpstr>
      <vt:lpstr>Segoe UI</vt:lpstr>
      <vt:lpstr>Wingdings</vt:lpstr>
      <vt:lpstr>Custom Design</vt:lpstr>
      <vt:lpstr>PowerPoint Presentation</vt:lpstr>
      <vt:lpstr>Mục tiêu</vt:lpstr>
      <vt:lpstr>Giới thiệu Spring Framework</vt:lpstr>
      <vt:lpstr>Kiến trúc Spring Framework</vt:lpstr>
      <vt:lpstr>Thành phần Spring Framework</vt:lpstr>
      <vt:lpstr>Xử lý request trong Spring MVC</vt:lpstr>
      <vt:lpstr>Diễn giải qui trình xử lý request</vt:lpstr>
      <vt:lpstr>Thiết lập môi trường phát triển</vt:lpstr>
      <vt:lpstr>Thiết lập môi trường</vt:lpstr>
      <vt:lpstr>Tích hợp tomcat vào eclipse IDE (1)</vt:lpstr>
      <vt:lpstr>Tích hợp tomcat vào eclipse IDE (2)</vt:lpstr>
      <vt:lpstr>Tích hợp tomcat vào eclipse IDE (3)</vt:lpstr>
      <vt:lpstr>Tích hợp tomcat vào eclipse IDE (4)</vt:lpstr>
      <vt:lpstr>Tích hợp tomcat vào eclipse IDE (5)</vt:lpstr>
      <vt:lpstr>Tạo dự án web (1)</vt:lpstr>
      <vt:lpstr>Tạo dự án web (2)</vt:lpstr>
      <vt:lpstr>Tổ chức dự án web</vt:lpstr>
      <vt:lpstr>Chọn trình duyệt ngoài</vt:lpstr>
      <vt:lpstr>Tạo trang JSP</vt:lpstr>
      <vt:lpstr>Chạy trang JSP</vt:lpstr>
      <vt:lpstr>PowerPoint Presentation</vt:lpstr>
      <vt:lpstr>Dự án Spring MVC</vt:lpstr>
      <vt:lpstr>Tổ chức dự án Spring MVC</vt:lpstr>
      <vt:lpstr>Thư viện Spring MVC</vt:lpstr>
      <vt:lpstr>Cấu hình dự án Spring MVC</vt:lpstr>
      <vt:lpstr>Cấu hình ứng dụng web</vt:lpstr>
      <vt:lpstr>Khai báo DispatcherServlet</vt:lpstr>
      <vt:lpstr>Khai báo CharacterEncodingFilter</vt:lpstr>
      <vt:lpstr>Cấu trúc file cấu hình Spring</vt:lpstr>
      <vt:lpstr>Spring-config-mvc.xml</vt:lpstr>
      <vt:lpstr>HelloController</vt:lpstr>
      <vt:lpstr>hello.jsp</vt:lpstr>
      <vt:lpstr>Chạy</vt:lpstr>
      <vt:lpstr>Qui trình xử lý say-hello.htm</vt:lpstr>
      <vt:lpstr>Lưu ý ViewResolver</vt:lpstr>
      <vt:lpstr>PowerPoint Presentation</vt:lpstr>
      <vt:lpstr>Qui trình xử lý say-hello.htm</vt:lpstr>
      <vt:lpstr>PowerPoint Presentation</vt:lpstr>
      <vt:lpstr>Đối tượng web</vt:lpstr>
      <vt:lpstr>Làm việc với các đối tượng web trong Spring MVC</vt:lpstr>
      <vt:lpstr>Tình huống đăng nhập</vt:lpstr>
      <vt:lpstr>Xây dựng UserController</vt:lpstr>
      <vt:lpstr>Xây dựng các view</vt:lpstr>
      <vt:lpstr>PowerPoint Presentation</vt:lpstr>
      <vt:lpstr>Truyền dữ liệu từ Controller sang view</vt:lpstr>
      <vt:lpstr>Truyền dữ liệu cho view</vt:lpstr>
      <vt:lpstr>Demo</vt:lpstr>
      <vt:lpstr>Tổng kết nội dung bài học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Tin Học Văn Phòng</dc:title>
  <dc:creator>Hans</dc:creator>
  <cp:lastModifiedBy>Trịnh Đức Giang</cp:lastModifiedBy>
  <cp:revision>1381</cp:revision>
  <dcterms:created xsi:type="dcterms:W3CDTF">2013-04-23T08:05:33Z</dcterms:created>
  <dcterms:modified xsi:type="dcterms:W3CDTF">2023-03-31T15:29:02Z</dcterms:modified>
</cp:coreProperties>
</file>