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62" r:id="rId3"/>
    <p:sldId id="581" r:id="rId4"/>
    <p:sldId id="582" r:id="rId5"/>
    <p:sldId id="570" r:id="rId6"/>
    <p:sldId id="598" r:id="rId7"/>
    <p:sldId id="583" r:id="rId8"/>
    <p:sldId id="571" r:id="rId9"/>
    <p:sldId id="584" r:id="rId10"/>
    <p:sldId id="599" r:id="rId11"/>
    <p:sldId id="585" r:id="rId12"/>
    <p:sldId id="586" r:id="rId13"/>
    <p:sldId id="603" r:id="rId14"/>
    <p:sldId id="587" r:id="rId15"/>
    <p:sldId id="605" r:id="rId16"/>
    <p:sldId id="588" r:id="rId17"/>
    <p:sldId id="589" r:id="rId18"/>
    <p:sldId id="574" r:id="rId19"/>
    <p:sldId id="590" r:id="rId20"/>
    <p:sldId id="591" r:id="rId21"/>
    <p:sldId id="604" r:id="rId22"/>
    <p:sldId id="592" r:id="rId23"/>
    <p:sldId id="575" r:id="rId24"/>
    <p:sldId id="593" r:id="rId25"/>
    <p:sldId id="576" r:id="rId26"/>
    <p:sldId id="594" r:id="rId27"/>
    <p:sldId id="595" r:id="rId28"/>
    <p:sldId id="568" r:id="rId29"/>
    <p:sldId id="596" r:id="rId30"/>
    <p:sldId id="597" r:id="rId31"/>
    <p:sldId id="486" r:id="rId32"/>
    <p:sldId id="5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Controller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00600"/>
            <a:ext cx="189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UserController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GET: user/login</a:t>
            </a:r>
          </a:p>
          <a:p>
            <a:r>
              <a:rPr lang="en-US" dirty="0">
                <a:solidFill>
                  <a:schemeClr val="bg1"/>
                </a:solidFill>
              </a:rPr>
              <a:t>+ POST: user/login</a:t>
            </a:r>
          </a:p>
        </p:txBody>
      </p:sp>
    </p:spTree>
    <p:extLst>
      <p:ext uri="{BB962C8B-B14F-4D97-AF65-F5344CB8AC3E}">
        <p14:creationId xmlns:p14="http://schemas.microsoft.com/office/powerpoint/2010/main" val="18422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say-hello.htm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799"/>
            <a:ext cx="7735164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8919" y="3930134"/>
            <a:ext cx="350006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say-hello.htm?mvc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82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student.htm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?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257800" y="2486023"/>
            <a:ext cx="3505200" cy="3305178"/>
          </a:xfrm>
          <a:prstGeom prst="foldedCorner">
            <a:avLst>
              <a:gd name="adj" fmla="val 8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btnInsert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btnUpdate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btnDelete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lnkEdit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insert</a:t>
            </a:r>
            <a:r>
              <a:rPr lang="en-US" sz="2000" dirty="0"/>
              <a:t>(), </a:t>
            </a:r>
            <a:r>
              <a:rPr lang="en-US" sz="2000" b="1" dirty="0">
                <a:solidFill>
                  <a:srgbClr val="FF0000"/>
                </a:solidFill>
              </a:rPr>
              <a:t>update</a:t>
            </a:r>
            <a:r>
              <a:rPr lang="en-US" sz="2000" dirty="0"/>
              <a:t>(), </a:t>
            </a:r>
            <a:r>
              <a:rPr lang="en-US" sz="2000" b="1" dirty="0">
                <a:solidFill>
                  <a:srgbClr val="FF0000"/>
                </a:solidFill>
              </a:rPr>
              <a:t>delete</a:t>
            </a:r>
            <a:r>
              <a:rPr lang="en-US" sz="2000" dirty="0"/>
              <a:t>()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edit</a:t>
            </a:r>
            <a:r>
              <a:rPr lang="en-US" sz="2000" dirty="0"/>
              <a:t>()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()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1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34528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Trang sau sẽ gọi student.htm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3136392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Thêm</a:t>
            </a:r>
            <a:r>
              <a:rPr lang="en-US" dirty="0"/>
              <a:t>]=&gt;insert()</a:t>
            </a:r>
          </a:p>
          <a:p>
            <a:r>
              <a:rPr lang="en-US" dirty="0"/>
              <a:t>[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]=&gt;update()</a:t>
            </a:r>
          </a:p>
          <a:p>
            <a:r>
              <a:rPr lang="en-US" dirty="0"/>
              <a:t>[</a:t>
            </a:r>
            <a:r>
              <a:rPr lang="en-US" dirty="0" err="1"/>
              <a:t>Xóa</a:t>
            </a:r>
            <a:r>
              <a:rPr lang="en-US" dirty="0"/>
              <a:t>]=&gt;delete() </a:t>
            </a:r>
          </a:p>
          <a:p>
            <a:r>
              <a:rPr lang="en-US" dirty="0"/>
              <a:t>[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]=&gt;index() </a:t>
            </a:r>
          </a:p>
          <a:p>
            <a:r>
              <a:rPr lang="en-US" dirty="0"/>
              <a:t>[</a:t>
            </a:r>
            <a:r>
              <a:rPr lang="en-US" dirty="0" err="1"/>
              <a:t>Sửa</a:t>
            </a:r>
            <a:r>
              <a:rPr lang="en-US" dirty="0"/>
              <a:t>]=&gt;edit()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4940"/>
            <a:ext cx="433387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50292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-Up Arrow 3"/>
          <p:cNvSpPr/>
          <p:nvPr/>
        </p:nvSpPr>
        <p:spPr>
          <a:xfrm flipH="1" flipV="1">
            <a:off x="2743200" y="2943225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0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student.htm</a:t>
            </a:r>
          </a:p>
        </p:txBody>
      </p:sp>
    </p:spTree>
    <p:extLst>
      <p:ext uri="{BB962C8B-B14F-4D97-AF65-F5344CB8AC3E}">
        <p14:creationId xmlns:p14="http://schemas.microsoft.com/office/powerpoint/2010/main" val="32168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621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mark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pPr marL="857250" lvl="2" indent="0">
              <a:buNone/>
            </a:pPr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=“</a:t>
            </a:r>
            <a:r>
              <a:rPr lang="en-US" sz="1800" dirty="0" err="1"/>
              <a:t>say-hello.htm</a:t>
            </a:r>
            <a:r>
              <a:rPr lang="en-US" sz="1800" b="1" dirty="0" err="1">
                <a:solidFill>
                  <a:srgbClr val="FF0000"/>
                </a:solidFill>
              </a:rPr>
              <a:t>?mark</a:t>
            </a:r>
            <a:r>
              <a:rPr lang="en-US" sz="1800" b="1" dirty="0">
                <a:solidFill>
                  <a:srgbClr val="FF0000"/>
                </a:solidFill>
              </a:rPr>
              <a:t>=5&amp;name=</a:t>
            </a:r>
            <a:r>
              <a:rPr lang="en-US" sz="1800" b="1" dirty="0" err="1">
                <a:solidFill>
                  <a:srgbClr val="FF0000"/>
                </a:solidFill>
              </a:rPr>
              <a:t>Phương</a:t>
            </a:r>
            <a:r>
              <a:rPr lang="en-US" sz="1800" dirty="0"/>
              <a:t>”&gt;Hello&lt;/a&gt;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Hello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/>
              <a:t>mark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pPr marL="857250" lvl="2" indent="0">
              <a:buNone/>
            </a:pPr>
            <a:r>
              <a:rPr lang="en-US" dirty="0"/>
              <a:t>&lt;form action=“</a:t>
            </a:r>
            <a:r>
              <a:rPr lang="en-US" b="1" dirty="0">
                <a:solidFill>
                  <a:srgbClr val="FF3300"/>
                </a:solidFill>
              </a:rPr>
              <a:t>say-hello.htm</a:t>
            </a:r>
            <a:r>
              <a:rPr lang="en-US" dirty="0"/>
              <a:t>”&gt;</a:t>
            </a:r>
          </a:p>
          <a:p>
            <a:pPr marL="1371600" lvl="3" indent="0">
              <a:buNone/>
            </a:pPr>
            <a:r>
              <a:rPr lang="en-US" dirty="0"/>
              <a:t>&lt;input name</a:t>
            </a:r>
            <a:r>
              <a:rPr lang="en-US" b="1" dirty="0"/>
              <a:t>=“</a:t>
            </a:r>
            <a:r>
              <a:rPr lang="en-US" b="1" dirty="0">
                <a:solidFill>
                  <a:srgbClr val="FF0000"/>
                </a:solidFill>
              </a:rPr>
              <a:t>mark</a:t>
            </a:r>
            <a:r>
              <a:rPr lang="en-US" b="1" dirty="0"/>
              <a:t>”</a:t>
            </a:r>
            <a:r>
              <a:rPr lang="en-US" dirty="0"/>
              <a:t>&gt;</a:t>
            </a:r>
          </a:p>
          <a:p>
            <a:pPr marL="1371600" lvl="3" indent="0">
              <a:buNone/>
            </a:pPr>
            <a:r>
              <a:rPr lang="en-US" dirty="0"/>
              <a:t>&lt;input name</a:t>
            </a:r>
            <a:r>
              <a:rPr lang="en-US" b="1" dirty="0"/>
              <a:t>=“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b="1" dirty="0"/>
              <a:t>”</a:t>
            </a:r>
            <a:r>
              <a:rPr lang="en-US" dirty="0"/>
              <a:t>&gt;</a:t>
            </a:r>
          </a:p>
          <a:p>
            <a:pPr marL="1371600" lvl="3" indent="0">
              <a:buNone/>
            </a:pPr>
            <a:r>
              <a:rPr lang="en-US" dirty="0"/>
              <a:t>&lt;button&gt;Hello&lt;/button&gt;</a:t>
            </a:r>
          </a:p>
          <a:p>
            <a:pPr marL="857250" lvl="2" indent="0">
              <a:buNone/>
            </a:pP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232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HttpServletRequest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Servlet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RequestParam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JavaBean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PathVariable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11245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914400" y="2667000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Servlet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829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r>
              <a:rPr lang="en-US" dirty="0"/>
              <a:t> (1)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RequestParam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sang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111248" y="3657600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3" y="3937794"/>
            <a:ext cx="68389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@</a:t>
            </a:r>
            <a:r>
              <a:rPr lang="en-US" dirty="0" err="1"/>
              <a:t>RequestMaping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action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vi-VN" dirty="0"/>
              <a:t> tham số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</a:t>
            </a:r>
            <a:endParaRPr lang="vi-VN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URL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CookieValue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cookie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r>
              <a:rPr lang="en-US" dirty="0"/>
              <a:t> (2)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RequestParam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defaultValue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required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value: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 lvl="1"/>
            <a:r>
              <a:rPr lang="en-US" dirty="0" err="1"/>
              <a:t>defaultValue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/>
              <a:t>required: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RequestParam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=“</a:t>
            </a:r>
            <a:r>
              <a:rPr lang="en-US" dirty="0" err="1"/>
              <a:t>tuoi</a:t>
            </a:r>
            <a:r>
              <a:rPr lang="en-US" dirty="0"/>
              <a:t>", </a:t>
            </a:r>
            <a:r>
              <a:rPr lang="en-US" dirty="0" err="1">
                <a:solidFill>
                  <a:srgbClr val="0000FF"/>
                </a:solidFill>
              </a:rPr>
              <a:t>defaultValue</a:t>
            </a:r>
            <a:r>
              <a:rPr lang="en-US" dirty="0"/>
              <a:t>=“20", </a:t>
            </a:r>
            <a:r>
              <a:rPr lang="en-US" dirty="0">
                <a:solidFill>
                  <a:srgbClr val="0000FF"/>
                </a:solidFill>
              </a:rPr>
              <a:t>required</a:t>
            </a:r>
            <a:r>
              <a:rPr lang="en-US" dirty="0"/>
              <a:t>=false) </a:t>
            </a:r>
            <a:r>
              <a:rPr lang="en-US" b="1" dirty="0"/>
              <a:t>Integer age</a:t>
            </a:r>
          </a:p>
          <a:p>
            <a:pPr lvl="2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tuoi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age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age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</a:t>
            </a:r>
          </a:p>
          <a:p>
            <a:pPr lvl="2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 err="1"/>
              <a:t>tuoi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695950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6248400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-Up Arrow 3"/>
          <p:cNvSpPr/>
          <p:nvPr/>
        </p:nvSpPr>
        <p:spPr>
          <a:xfrm rot="5400000">
            <a:off x="1569720" y="4021836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(1)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JavaBean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public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constructor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getter/setter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95400" y="3012601"/>
            <a:ext cx="7315200" cy="376919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1" y="3147603"/>
            <a:ext cx="6943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  <a:p>
            <a:pPr lvl="1"/>
            <a:r>
              <a:rPr lang="en-US" dirty="0" err="1"/>
              <a:t>Bỏ</a:t>
            </a:r>
            <a:r>
              <a:rPr lang="en-US" dirty="0"/>
              <a:t> get </a:t>
            </a:r>
            <a:r>
              <a:rPr lang="en-US" dirty="0" err="1"/>
              <a:t>và</a:t>
            </a:r>
            <a:r>
              <a:rPr lang="en-US" dirty="0"/>
              <a:t> set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sang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get</a:t>
            </a:r>
            <a:r>
              <a:rPr lang="en-US" b="1" dirty="0" err="1">
                <a:solidFill>
                  <a:srgbClr val="FF3300"/>
                </a:solidFill>
              </a:rPr>
              <a:t>Id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set</a:t>
            </a:r>
            <a:r>
              <a:rPr lang="en-US" b="1" dirty="0" err="1">
                <a:solidFill>
                  <a:srgbClr val="FF3300"/>
                </a:solidFill>
              </a:rPr>
              <a:t>Id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password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get</a:t>
            </a:r>
            <a:r>
              <a:rPr lang="en-US" b="1" dirty="0" err="1">
                <a:solidFill>
                  <a:srgbClr val="FF3300"/>
                </a:solidFill>
              </a:rPr>
              <a:t>Password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set</a:t>
            </a:r>
            <a:r>
              <a:rPr lang="en-US" b="1" dirty="0" err="1">
                <a:solidFill>
                  <a:srgbClr val="FF3300"/>
                </a:solidFill>
              </a:rPr>
              <a:t>Password</a:t>
            </a:r>
            <a:r>
              <a:rPr lang="en-US" dirty="0"/>
              <a:t>()</a:t>
            </a:r>
          </a:p>
          <a:p>
            <a:r>
              <a:rPr lang="en-US" i="1" dirty="0" err="1">
                <a:solidFill>
                  <a:srgbClr val="FF3300"/>
                </a:solidFill>
              </a:rPr>
              <a:t>Chú</a:t>
            </a:r>
            <a:r>
              <a:rPr lang="en-US" i="1" dirty="0">
                <a:solidFill>
                  <a:srgbClr val="FF3300"/>
                </a:solidFill>
              </a:rPr>
              <a:t> ý </a:t>
            </a:r>
            <a:r>
              <a:rPr lang="en-US" i="1" dirty="0" err="1">
                <a:solidFill>
                  <a:srgbClr val="FF3300"/>
                </a:solidFill>
              </a:rPr>
              <a:t>quan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trọng</a:t>
            </a:r>
            <a:r>
              <a:rPr lang="en-US" i="1" dirty="0">
                <a:solidFill>
                  <a:srgbClr val="FF3300"/>
                </a:solidFill>
              </a:rPr>
              <a:t>: </a:t>
            </a:r>
            <a:r>
              <a:rPr lang="en-US" i="1" dirty="0" err="1">
                <a:solidFill>
                  <a:srgbClr val="FF3300"/>
                </a:solidFill>
              </a:rPr>
              <a:t>các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trường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dữ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liệu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không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phải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là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thuộc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tính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của</a:t>
            </a:r>
            <a:r>
              <a:rPr lang="en-US" i="1" dirty="0">
                <a:solidFill>
                  <a:srgbClr val="FF3300"/>
                </a:solidFill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18575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(3)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Spring MVC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user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858000" cy="256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066800" y="3170237"/>
            <a:ext cx="7359652" cy="307816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URL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action edit()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từ</a:t>
            </a:r>
            <a:r>
              <a:rPr lang="en-US" dirty="0"/>
              <a:t> URL student/</a:t>
            </a:r>
            <a:r>
              <a:rPr lang="en-US" b="1" dirty="0">
                <a:solidFill>
                  <a:srgbClr val="FF3300"/>
                </a:solidFill>
              </a:rPr>
              <a:t>Nguyễn Văn Tèo</a:t>
            </a:r>
            <a:r>
              <a:rPr lang="en-US" dirty="0"/>
              <a:t>.htm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6727"/>
            <a:ext cx="7088560" cy="235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2558" y="5791200"/>
            <a:ext cx="732065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="student/Nguyễn Văn </a:t>
            </a:r>
            <a:r>
              <a:rPr lang="en-US" sz="2400" dirty="0" err="1"/>
              <a:t>Tèo.htm?lnkEdit</a:t>
            </a:r>
            <a:r>
              <a:rPr lang="en-US" sz="2400" dirty="0"/>
              <a:t>"&gt;</a:t>
            </a:r>
            <a:r>
              <a:rPr lang="en-US" sz="2400" dirty="0" err="1"/>
              <a:t>Sửa</a:t>
            </a:r>
            <a:r>
              <a:rPr lang="en-US" sz="24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652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Servlet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cookie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HttpServletRequest</a:t>
            </a:r>
            <a:r>
              <a:rPr lang="en-US" dirty="0"/>
              <a:t>. 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CookieValue</a:t>
            </a:r>
            <a:r>
              <a:rPr lang="en-US" b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cookie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userid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8144"/>
            <a:ext cx="6286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CookieValue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CookieValue</a:t>
            </a:r>
            <a:r>
              <a:rPr lang="en-US" dirty="0"/>
              <a:t>(</a:t>
            </a:r>
            <a:r>
              <a:rPr lang="en-US" b="1" dirty="0"/>
              <a:t>value</a:t>
            </a:r>
            <a:r>
              <a:rPr lang="en-US" dirty="0"/>
              <a:t>, </a:t>
            </a:r>
            <a:r>
              <a:rPr lang="en-US" b="1" dirty="0" err="1"/>
              <a:t>defaultValue</a:t>
            </a:r>
            <a:r>
              <a:rPr lang="en-US" dirty="0"/>
              <a:t>, </a:t>
            </a:r>
            <a:r>
              <a:rPr lang="en-US" b="1" dirty="0"/>
              <a:t>required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Value: </a:t>
            </a:r>
            <a:r>
              <a:rPr lang="en-US" dirty="0" err="1"/>
              <a:t>tên</a:t>
            </a:r>
            <a:r>
              <a:rPr lang="en-US" dirty="0"/>
              <a:t> cookie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defaultValue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</a:t>
            </a:r>
          </a:p>
          <a:p>
            <a:pPr lvl="1"/>
            <a:r>
              <a:rPr lang="en-US" dirty="0"/>
              <a:t>Required: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cookie </a:t>
            </a:r>
            <a:r>
              <a:rPr lang="en-US" dirty="0" err="1"/>
              <a:t>userid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CookieValue</a:t>
            </a:r>
            <a:r>
              <a:rPr lang="en-US" dirty="0">
                <a:solidFill>
                  <a:srgbClr val="FF0000"/>
                </a:solidFill>
              </a:rPr>
              <a:t>(value="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", </a:t>
            </a:r>
            <a:r>
              <a:rPr lang="en-US" dirty="0" err="1">
                <a:solidFill>
                  <a:srgbClr val="FF0000"/>
                </a:solidFill>
              </a:rPr>
              <a:t>defaultValue</a:t>
            </a:r>
            <a:r>
              <a:rPr lang="en-US" dirty="0">
                <a:solidFill>
                  <a:srgbClr val="FF0000"/>
                </a:solidFill>
              </a:rPr>
              <a:t>="poly", required=false) String id</a:t>
            </a:r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userid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cookie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id </a:t>
            </a:r>
            <a:r>
              <a:rPr lang="en-US" dirty="0" err="1"/>
              <a:t>là</a:t>
            </a:r>
            <a:r>
              <a:rPr lang="en-US" dirty="0"/>
              <a:t> poly</a:t>
            </a:r>
          </a:p>
          <a:p>
            <a:pPr lvl="2"/>
            <a:r>
              <a:rPr lang="en-US" dirty="0"/>
              <a:t>Cookie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0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Đăng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khoản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view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view =&gt; </a:t>
            </a:r>
            <a:r>
              <a:rPr lang="en-US" dirty="0" err="1"/>
              <a:t>ViewResolver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view</a:t>
            </a:r>
          </a:p>
          <a:p>
            <a:pPr lvl="2"/>
            <a:r>
              <a:rPr lang="en-US" dirty="0"/>
              <a:t>return </a:t>
            </a:r>
            <a:r>
              <a:rPr lang="en-US" b="1" dirty="0"/>
              <a:t>“&lt;</a:t>
            </a:r>
            <a:r>
              <a:rPr lang="en-US" b="1" dirty="0" err="1"/>
              <a:t>tên</a:t>
            </a:r>
            <a:r>
              <a:rPr lang="en-US" b="1" dirty="0"/>
              <a:t> view&gt;”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=&gt;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client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qua </a:t>
            </a:r>
            <a:r>
              <a:rPr lang="en-US" dirty="0" err="1"/>
              <a:t>ViewResolver</a:t>
            </a:r>
            <a:r>
              <a:rPr lang="en-US" dirty="0"/>
              <a:t>.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ResponseBody</a:t>
            </a:r>
            <a:endParaRPr lang="en-US" b="1" dirty="0"/>
          </a:p>
          <a:p>
            <a:pPr lvl="2"/>
            <a:r>
              <a:rPr lang="en-US" dirty="0"/>
              <a:t>return </a:t>
            </a:r>
            <a:r>
              <a:rPr lang="en-US" b="1" dirty="0"/>
              <a:t>“&lt;</a:t>
            </a:r>
            <a:r>
              <a:rPr lang="en-US" b="1" dirty="0" err="1"/>
              <a:t>Nội</a:t>
            </a:r>
            <a:r>
              <a:rPr lang="en-US" b="1" dirty="0"/>
              <a:t> dung&gt;”</a:t>
            </a:r>
          </a:p>
          <a:p>
            <a:pPr lvl="1"/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action </a:t>
            </a:r>
            <a:r>
              <a:rPr lang="en-US" dirty="0" err="1"/>
              <a:t>khác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b="1" dirty="0"/>
              <a:t>“redirect:/&lt;action&gt;”</a:t>
            </a:r>
          </a:p>
        </p:txBody>
      </p:sp>
    </p:spTree>
    <p:extLst>
      <p:ext uri="{BB962C8B-B14F-4D97-AF65-F5344CB8AC3E}">
        <p14:creationId xmlns:p14="http://schemas.microsoft.com/office/powerpoint/2010/main" val="24676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Annotation </a:t>
            </a:r>
            <a:r>
              <a:rPr lang="en-US" b="1" dirty="0"/>
              <a:t>@</a:t>
            </a:r>
            <a:r>
              <a:rPr lang="en-US" b="1" dirty="0" err="1"/>
              <a:t>RequestMapping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action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trong</a:t>
            </a:r>
            <a:r>
              <a:rPr lang="en-US" dirty="0"/>
              <a:t>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b="1" dirty="0"/>
              <a:t>say-hello.htm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@Controller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2032"/>
            <a:ext cx="447305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371600"/>
            <a:ext cx="42957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2005584"/>
            <a:ext cx="282237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/WEB-INF/views/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hello.jsp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839218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Hello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5382768"/>
            <a:ext cx="382752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@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RequestMapping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(“/home/index”)</a:t>
            </a: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4914900" y="5567434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429000" y="4023884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2724150" y="2190250"/>
            <a:ext cx="2381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5105400" y="2926080"/>
            <a:ext cx="2822376" cy="913138"/>
          </a:xfrm>
          <a:prstGeom prst="wedgeRoundRectCallout">
            <a:avLst>
              <a:gd name="adj1" fmla="val -112374"/>
              <a:gd name="adj2" fmla="val 615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JSON, JavaScript, XML…</a:t>
            </a:r>
          </a:p>
        </p:txBody>
      </p:sp>
    </p:spTree>
    <p:extLst>
      <p:ext uri="{BB962C8B-B14F-4D97-AF65-F5344CB8AC3E}">
        <p14:creationId xmlns:p14="http://schemas.microsoft.com/office/powerpoint/2010/main" val="39330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@</a:t>
            </a:r>
            <a:r>
              <a:rPr lang="en-US" dirty="0" err="1"/>
              <a:t>RequestMaping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action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vi-VN" dirty="0"/>
              <a:t> tham số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</a:t>
            </a:r>
            <a:endParaRPr lang="vi-VN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Cookie </a:t>
            </a:r>
            <a:r>
              <a:rPr lang="en-US" dirty="0" err="1"/>
              <a:t>với</a:t>
            </a:r>
            <a:r>
              <a:rPr lang="en-US" dirty="0"/>
              <a:t> @</a:t>
            </a:r>
            <a:r>
              <a:rPr lang="en-US" dirty="0" err="1"/>
              <a:t>CookieValue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(“say-hello”)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@</a:t>
            </a:r>
            <a:r>
              <a:rPr lang="en-US" dirty="0" err="1"/>
              <a:t>RequestMapping</a:t>
            </a:r>
            <a:r>
              <a:rPr lang="en-US" dirty="0"/>
              <a:t>(</a:t>
            </a:r>
            <a:r>
              <a:rPr lang="en-US" b="1" dirty="0"/>
              <a:t>value=</a:t>
            </a:r>
            <a:r>
              <a:rPr lang="en-US" dirty="0"/>
              <a:t>“say-hello”)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Controller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action method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575192" y="3404316"/>
            <a:ext cx="4571999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5518" y="4027191"/>
            <a:ext cx="244201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home/index.htm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5518" y="5033388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home/about.htm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394592" y="5264221"/>
            <a:ext cx="1050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94592" y="4271030"/>
            <a:ext cx="10509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494803"/>
            <a:ext cx="2771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(3)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691062"/>
            <a:ext cx="3679826" cy="1633538"/>
          </a:xfrm>
        </p:spPr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457200" y="12192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>
            <a:off x="4137026" y="32766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381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33750"/>
            <a:ext cx="2771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33804" y="1671935"/>
            <a:ext cx="244201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home/index.htm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4578" y="2586335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home/about.htm</a:t>
            </a:r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3990975" y="2817167"/>
            <a:ext cx="22036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990975" y="1902767"/>
            <a:ext cx="10428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67400" y="2133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38975" y="3048000"/>
            <a:ext cx="0" cy="192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38600"/>
            <a:ext cx="1838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HomeController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home/index</a:t>
            </a:r>
          </a:p>
          <a:p>
            <a:r>
              <a:rPr lang="en-US" dirty="0">
                <a:solidFill>
                  <a:schemeClr val="bg1"/>
                </a:solidFill>
              </a:rPr>
              <a:t>+ home/about</a:t>
            </a:r>
          </a:p>
          <a:p>
            <a:r>
              <a:rPr lang="en-US" dirty="0">
                <a:solidFill>
                  <a:schemeClr val="bg1"/>
                </a:solidFill>
              </a:rPr>
              <a:t>+ home/contact</a:t>
            </a:r>
          </a:p>
          <a:p>
            <a:r>
              <a:rPr lang="en-US" dirty="0">
                <a:solidFill>
                  <a:schemeClr val="bg1"/>
                </a:solidFill>
              </a:rPr>
              <a:t>+ home/feedback</a:t>
            </a:r>
          </a:p>
          <a:p>
            <a:r>
              <a:rPr lang="en-US" dirty="0">
                <a:solidFill>
                  <a:schemeClr val="bg1"/>
                </a:solidFill>
              </a:rPr>
              <a:t>+ home/</a:t>
            </a:r>
            <a:r>
              <a:rPr lang="en-US" dirty="0" err="1">
                <a:solidFill>
                  <a:schemeClr val="bg1"/>
                </a:solidFill>
              </a:rPr>
              <a:t>faq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Servlet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dirty="0" err="1"/>
              <a:t>là</a:t>
            </a:r>
            <a:r>
              <a:rPr lang="en-US" dirty="0"/>
              <a:t> GET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doGet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Servlet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dirty="0" err="1"/>
              <a:t>là</a:t>
            </a:r>
            <a:r>
              <a:rPr lang="en-US" dirty="0"/>
              <a:t> POST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doPost</a:t>
            </a:r>
            <a:r>
              <a:rPr lang="en-US" dirty="0"/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ý:</a:t>
            </a:r>
          </a:p>
          <a:p>
            <a:pPr lvl="1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POST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submit </a:t>
            </a:r>
            <a:r>
              <a:rPr lang="en-US" dirty="0" err="1"/>
              <a:t>một</a:t>
            </a:r>
            <a:r>
              <a:rPr lang="en-US" dirty="0"/>
              <a:t> form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method=“POST”.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GET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  <a:p>
            <a:pPr lvl="2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web</a:t>
            </a:r>
          </a:p>
          <a:p>
            <a:pPr lvl="2"/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2"/>
            <a:r>
              <a:rPr lang="en-US" dirty="0"/>
              <a:t>Submit form </a:t>
            </a:r>
            <a:r>
              <a:rPr lang="en-US" dirty="0" err="1"/>
              <a:t>với</a:t>
            </a:r>
            <a:r>
              <a:rPr lang="en-US" dirty="0"/>
              <a:t> method=“GET”</a:t>
            </a:r>
          </a:p>
        </p:txBody>
      </p:sp>
    </p:spTree>
    <p:extLst>
      <p:ext uri="{BB962C8B-B14F-4D97-AF65-F5344CB8AC3E}">
        <p14:creationId xmlns:p14="http://schemas.microsoft.com/office/powerpoint/2010/main" val="42678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method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user/login.htm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server, Spring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login()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b="1" dirty="0"/>
              <a:t>GET</a:t>
            </a:r>
            <a:r>
              <a:rPr lang="en-US" dirty="0"/>
              <a:t> hay </a:t>
            </a:r>
            <a:r>
              <a:rPr lang="en-US" b="1" dirty="0"/>
              <a:t>POST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705600" cy="266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1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(3)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Thông </a:t>
            </a:r>
            <a:r>
              <a:rPr lang="en-US" dirty="0" err="1"/>
              <a:t>thường</a:t>
            </a:r>
            <a:r>
              <a:rPr lang="en-US" dirty="0"/>
              <a:t> GET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POST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7500"/>
            <a:ext cx="6477000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6837</TotalTime>
  <Words>1583</Words>
  <Application>Microsoft Office PowerPoint</Application>
  <PresentationFormat>On-screen Show (4:3)</PresentationFormat>
  <Paragraphs>182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@RequestMapping (1)</vt:lpstr>
      <vt:lpstr>@RequestMapping (2)</vt:lpstr>
      <vt:lpstr>@RequestMapping (3)</vt:lpstr>
      <vt:lpstr>PowerPoint Presentation</vt:lpstr>
      <vt:lpstr>Phân biệt POST|GET (1)</vt:lpstr>
      <vt:lpstr>Phân biệt POST|GET (2)</vt:lpstr>
      <vt:lpstr>Phân biệt POST|GET (3)</vt:lpstr>
      <vt:lpstr>PowerPoint Presentation</vt:lpstr>
      <vt:lpstr>Phân biệt tham số (1)</vt:lpstr>
      <vt:lpstr>Phân biệt tham số (2)</vt:lpstr>
      <vt:lpstr>Trang sau sẽ gọi student.htm</vt:lpstr>
      <vt:lpstr>PowerPoint Presentation</vt:lpstr>
      <vt:lpstr>PowerPoint Presentation</vt:lpstr>
      <vt:lpstr>Xử lý tham số người dùng</vt:lpstr>
      <vt:lpstr>Xử lý tham số</vt:lpstr>
      <vt:lpstr>Sử dụng HttpServletRequest</vt:lpstr>
      <vt:lpstr>Sử dụng @RequestParam (1)</vt:lpstr>
      <vt:lpstr>Sử dụng @RequestParam (2)</vt:lpstr>
      <vt:lpstr>Ví dụ</vt:lpstr>
      <vt:lpstr>Sử dụng JavaBean (1)</vt:lpstr>
      <vt:lpstr>Sử dụng JavaBean (2)</vt:lpstr>
      <vt:lpstr>Sử dụng JavaBean (3)</vt:lpstr>
      <vt:lpstr>Sử dụng @PathVariable</vt:lpstr>
      <vt:lpstr>Nhận giá trị cookie</vt:lpstr>
      <vt:lpstr>@CookieValue</vt:lpstr>
      <vt:lpstr>PowerPoint Presentation</vt:lpstr>
      <vt:lpstr>Đầu ra của phương thức action</vt:lpstr>
      <vt:lpstr>Đầu ra của phương thức action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Trịnh Đức Giang</cp:lastModifiedBy>
  <cp:revision>1365</cp:revision>
  <dcterms:created xsi:type="dcterms:W3CDTF">2013-04-23T08:05:33Z</dcterms:created>
  <dcterms:modified xsi:type="dcterms:W3CDTF">2023-03-31T15:29:16Z</dcterms:modified>
</cp:coreProperties>
</file>