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591" r:id="rId4"/>
    <p:sldId id="589" r:id="rId5"/>
    <p:sldId id="590" r:id="rId6"/>
    <p:sldId id="592" r:id="rId7"/>
    <p:sldId id="593" r:id="rId8"/>
    <p:sldId id="594" r:id="rId9"/>
    <p:sldId id="602" r:id="rId10"/>
    <p:sldId id="573" r:id="rId11"/>
    <p:sldId id="574" r:id="rId12"/>
    <p:sldId id="595" r:id="rId13"/>
    <p:sldId id="575" r:id="rId14"/>
    <p:sldId id="597" r:id="rId15"/>
    <p:sldId id="598" r:id="rId16"/>
    <p:sldId id="600" r:id="rId17"/>
    <p:sldId id="576" r:id="rId18"/>
    <p:sldId id="579" r:id="rId19"/>
    <p:sldId id="580" r:id="rId20"/>
    <p:sldId id="601" r:id="rId21"/>
    <p:sldId id="581" r:id="rId22"/>
    <p:sldId id="604" r:id="rId23"/>
    <p:sldId id="616" r:id="rId24"/>
    <p:sldId id="607" r:id="rId25"/>
    <p:sldId id="608" r:id="rId26"/>
    <p:sldId id="609" r:id="rId27"/>
    <p:sldId id="610" r:id="rId28"/>
    <p:sldId id="582" r:id="rId29"/>
    <p:sldId id="611" r:id="rId30"/>
    <p:sldId id="612" r:id="rId31"/>
    <p:sldId id="606" r:id="rId32"/>
    <p:sldId id="613" r:id="rId33"/>
    <p:sldId id="614" r:id="rId34"/>
    <p:sldId id="588" r:id="rId35"/>
    <p:sldId id="615" r:id="rId36"/>
    <p:sldId id="568" r:id="rId37"/>
    <p:sldId id="486" r:id="rId38"/>
    <p:sldId id="5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5: Bean &amp; DI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DI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Controller </a:t>
            </a:r>
            <a:r>
              <a:rPr lang="en-US" dirty="0" err="1"/>
              <a:t>dưới</a:t>
            </a:r>
            <a:r>
              <a:rPr lang="en-US" dirty="0"/>
              <a:t> 3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field</a:t>
            </a:r>
          </a:p>
          <a:p>
            <a:pPr lvl="1"/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b="1" dirty="0"/>
              <a:t>constructor</a:t>
            </a:r>
          </a:p>
          <a:p>
            <a:pPr lvl="1"/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b="1" dirty="0"/>
              <a:t>setter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676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9075"/>
            <a:ext cx="3771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58" y="22860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362" y="3387614"/>
            <a:ext cx="16845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vào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7107" y="5705475"/>
            <a:ext cx="313233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constructor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2752" y="5705475"/>
            <a:ext cx="401276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phương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thức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962400"/>
            <a:ext cx="3795522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8257" y="3962400"/>
            <a:ext cx="4177259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55708" y="2133600"/>
            <a:ext cx="2639808" cy="16541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container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bean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Controller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bean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33528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14" idx="0"/>
            <a:endCxn id="15" idx="2"/>
          </p:cNvCxnSpPr>
          <p:nvPr/>
        </p:nvCxnSpPr>
        <p:spPr>
          <a:xfrm flipH="1" flipV="1">
            <a:off x="4976812" y="4438650"/>
            <a:ext cx="1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bean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bean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@Qualifier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qua id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095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5250"/>
            <a:ext cx="27336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429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tự khai báo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bean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@Component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@Service, @Repository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package </a:t>
            </a:r>
            <a:r>
              <a:rPr lang="en-US" dirty="0" err="1"/>
              <a:t>chứa</a:t>
            </a:r>
            <a:r>
              <a:rPr lang="en-US" dirty="0"/>
              <a:t> bean </a:t>
            </a:r>
            <a:r>
              <a:rPr lang="en-US" dirty="0" err="1"/>
              <a:t>vào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base-package=</a:t>
            </a:r>
            <a:r>
              <a:rPr lang="en-US" i="1" dirty="0"/>
              <a:t>"</a:t>
            </a:r>
            <a:r>
              <a:rPr lang="en-US" i="1" dirty="0" err="1"/>
              <a:t>poly.controller</a:t>
            </a:r>
            <a:r>
              <a:rPr lang="en-US" i="1" dirty="0"/>
              <a:t>, </a:t>
            </a:r>
            <a:r>
              <a:rPr lang="en-US" b="1" i="1" dirty="0" err="1">
                <a:solidFill>
                  <a:srgbClr val="FF0000"/>
                </a:solidFill>
              </a:rPr>
              <a:t>poly.components</a:t>
            </a:r>
            <a:r>
              <a:rPr lang="en-US" i="1" dirty="0"/>
              <a:t>"/&gt;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727960" y="5181600"/>
            <a:ext cx="2987040" cy="1066800"/>
          </a:xfrm>
          <a:prstGeom prst="wedgeRoundRectCallout">
            <a:avLst>
              <a:gd name="adj1" fmla="val 47402"/>
              <a:gd name="adj2" fmla="val -887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000" i="1" dirty="0" err="1"/>
              <a:t>Sử</a:t>
            </a:r>
            <a:r>
              <a:rPr lang="en-US" sz="2000" i="1" dirty="0"/>
              <a:t> </a:t>
            </a:r>
            <a:r>
              <a:rPr lang="en-US" sz="2000" i="1" dirty="0" err="1"/>
              <a:t>dụng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dấu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phẩy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package.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990600"/>
            <a:ext cx="5638800" cy="297332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bean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66800"/>
            <a:ext cx="52863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3886200" y="2576512"/>
            <a:ext cx="4724400" cy="42814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05087"/>
            <a:ext cx="34004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38400" y="2124075"/>
            <a:ext cx="1905000" cy="138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8744" y="3249739"/>
            <a:ext cx="2314575" cy="1069848"/>
          </a:xfrm>
          <a:prstGeom prst="wedgeRoundRectCallout">
            <a:avLst>
              <a:gd name="adj1" fmla="val 46596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691186" y="1066800"/>
            <a:ext cx="2919414" cy="612648"/>
          </a:xfrm>
          <a:prstGeom prst="wedgeRoundRectCallout">
            <a:avLst>
              <a:gd name="adj1" fmla="val -159779"/>
              <a:gd name="adj2" fmla="val 96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 </a:t>
            </a:r>
            <a:r>
              <a:rPr lang="en-US" dirty="0" err="1"/>
              <a:t>là</a:t>
            </a:r>
            <a:r>
              <a:rPr lang="en-US" dirty="0"/>
              <a:t> mailer</a:t>
            </a:r>
          </a:p>
        </p:txBody>
      </p:sp>
    </p:spTree>
    <p:extLst>
      <p:ext uri="{BB962C8B-B14F-4D97-AF65-F5344CB8AC3E}">
        <p14:creationId xmlns:p14="http://schemas.microsoft.com/office/powerpoint/2010/main" val="3681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file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  <a:p>
            <a:pPr lvl="1"/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Upload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gmail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Upload video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LMS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70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upload file,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 </a:t>
            </a:r>
            <a:r>
              <a:rPr lang="en-US" dirty="0" err="1">
                <a:solidFill>
                  <a:srgbClr val="FF0000"/>
                </a:solidFill>
              </a:rPr>
              <a:t>CommonsMultipartResolver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file </a:t>
            </a:r>
            <a:r>
              <a:rPr lang="en-US" dirty="0" err="1"/>
              <a:t>là</a:t>
            </a:r>
            <a:r>
              <a:rPr lang="en-US" dirty="0"/>
              <a:t> 2MB.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maxUploadSize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commons-fileupload-1.2.2.jar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commons-io-1.3.2.jar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26052"/>
            <a:ext cx="7620000" cy="13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case study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3038475" cy="479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3124200" cy="266508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4108194" y="3125565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1304" y="4876305"/>
            <a:ext cx="21455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 upload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4157" y="5934860"/>
            <a:ext cx="2530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Kết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quả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upload</a:t>
            </a:r>
          </a:p>
        </p:txBody>
      </p:sp>
    </p:spTree>
    <p:extLst>
      <p:ext uri="{BB962C8B-B14F-4D97-AF65-F5344CB8AC3E}">
        <p14:creationId xmlns:p14="http://schemas.microsoft.com/office/powerpoint/2010/main" val="740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05800" cy="1828800"/>
          </a:xfrm>
        </p:spPr>
        <p:txBody>
          <a:bodyPr>
            <a:normAutofit/>
          </a:bodyPr>
          <a:lstStyle/>
          <a:p>
            <a:r>
              <a:rPr lang="en-US" dirty="0"/>
              <a:t>Form upload file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b="1" dirty="0"/>
              <a:t>method</a:t>
            </a:r>
            <a:r>
              <a:rPr lang="en-US" dirty="0"/>
              <a:t>=“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”</a:t>
            </a:r>
          </a:p>
          <a:p>
            <a:pPr lvl="1"/>
            <a:r>
              <a:rPr lang="en-US" b="1" dirty="0" err="1"/>
              <a:t>enctype</a:t>
            </a:r>
            <a:r>
              <a:rPr lang="en-US" dirty="0"/>
              <a:t>=“</a:t>
            </a:r>
            <a:r>
              <a:rPr lang="en-US" dirty="0">
                <a:solidFill>
                  <a:srgbClr val="FF0000"/>
                </a:solidFill>
              </a:rPr>
              <a:t>multipart/form-data</a:t>
            </a:r>
            <a:r>
              <a:rPr lang="en-US" dirty="0"/>
              <a:t>”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57200" y="1066800"/>
            <a:ext cx="6781800" cy="350837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019800" cy="231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2820987"/>
            <a:ext cx="3810000" cy="17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upload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9584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DI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dung @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@Qualifier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vi-VN" dirty="0"/>
              <a:t>Sử dụng</a:t>
            </a:r>
            <a:r>
              <a:rPr lang="en-US" dirty="0"/>
              <a:t> bean</a:t>
            </a:r>
            <a:r>
              <a:rPr lang="vi-VN" dirty="0"/>
              <a:t> CommonsMultipartResolver để upload file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Sử dụng</a:t>
            </a:r>
            <a:r>
              <a:rPr lang="en-US" dirty="0"/>
              <a:t> bean</a:t>
            </a:r>
            <a:r>
              <a:rPr lang="vi-VN" dirty="0"/>
              <a:t> JavaMailSender để gửi email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bean </a:t>
            </a:r>
            <a:r>
              <a:rPr lang="en-US" dirty="0" err="1"/>
              <a:t>gửi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MultipartFile</a:t>
            </a:r>
            <a:r>
              <a:rPr lang="en-US" dirty="0"/>
              <a:t> API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46614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/>
                        <a:t>Phương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isEmpty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Kiểm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xem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có</a:t>
                      </a:r>
                      <a:r>
                        <a:rPr lang="en-US" sz="2400" baseline="0" dirty="0"/>
                        <a:t> file upload </a:t>
                      </a:r>
                      <a:r>
                        <a:rPr lang="en-US" sz="2400" baseline="0" dirty="0" err="1"/>
                        <a:t>không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getOriginalFilename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tên</a:t>
                      </a:r>
                      <a:r>
                        <a:rPr lang="en-US" sz="2400" baseline="0" dirty="0"/>
                        <a:t> file </a:t>
                      </a:r>
                      <a:r>
                        <a:rPr lang="en-US" sz="2400" baseline="0" dirty="0" err="1"/>
                        <a:t>gốc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transferTo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(File)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Chuyển</a:t>
                      </a:r>
                      <a:r>
                        <a:rPr lang="en-US" sz="2400" baseline="0" dirty="0"/>
                        <a:t> file </a:t>
                      </a:r>
                      <a:r>
                        <a:rPr lang="en-US" sz="2400" baseline="0" dirty="0" err="1"/>
                        <a:t>đến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đường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dẫn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mới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getContentType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kiểu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kích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thước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getBytes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nội</a:t>
                      </a:r>
                      <a:r>
                        <a:rPr lang="en-US" sz="2400" baseline="0" dirty="0"/>
                        <a:t> dung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luồng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dữ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liệu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để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đọc</a:t>
                      </a:r>
                      <a:r>
                        <a:rPr lang="en-US" sz="2400" baseline="0" dirty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view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file upload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533400" y="1143000"/>
            <a:ext cx="6019800" cy="3505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0799"/>
            <a:ext cx="4203194" cy="184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567485"/>
            <a:ext cx="3038475" cy="47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0"/>
            <a:ext cx="275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upload/form.htm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viện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form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26817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559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Email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/>
              <a:t>Thông </a:t>
            </a:r>
            <a:r>
              <a:rPr lang="en-US" sz="1800" i="1" dirty="0" err="1"/>
              <a:t>thường</a:t>
            </a:r>
            <a:r>
              <a:rPr lang="en-US" sz="1800" i="1" dirty="0"/>
              <a:t> </a:t>
            </a:r>
            <a:r>
              <a:rPr lang="en-US" sz="1800" i="1" dirty="0" err="1"/>
              <a:t>sau</a:t>
            </a:r>
            <a:r>
              <a:rPr lang="en-US" sz="1800" i="1" dirty="0"/>
              <a:t> </a:t>
            </a: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đăng</a:t>
            </a:r>
            <a:r>
              <a:rPr lang="en-US" sz="1800" i="1" dirty="0"/>
              <a:t> </a:t>
            </a:r>
            <a:r>
              <a:rPr lang="en-US" sz="1800" i="1" dirty="0" err="1"/>
              <a:t>ký</a:t>
            </a:r>
            <a:r>
              <a:rPr lang="en-US" sz="1800" i="1" dirty="0"/>
              <a:t> </a:t>
            </a:r>
            <a:r>
              <a:rPr lang="en-US" sz="1800" i="1" dirty="0" err="1"/>
              <a:t>thành</a:t>
            </a:r>
            <a:r>
              <a:rPr lang="en-US" sz="1800" i="1" dirty="0"/>
              <a:t> viên </a:t>
            </a:r>
            <a:r>
              <a:rPr lang="en-US" sz="1800" i="1" dirty="0" err="1"/>
              <a:t>thành</a:t>
            </a:r>
            <a:r>
              <a:rPr lang="en-US" sz="1800" i="1" dirty="0"/>
              <a:t> </a:t>
            </a:r>
            <a:r>
              <a:rPr lang="en-US" sz="1800" i="1" dirty="0" err="1"/>
              <a:t>công</a:t>
            </a:r>
            <a:r>
              <a:rPr lang="en-US" sz="1800" i="1" dirty="0"/>
              <a:t> </a:t>
            </a:r>
            <a:r>
              <a:rPr lang="en-US" sz="1800" i="1" dirty="0" err="1"/>
              <a:t>hệ</a:t>
            </a:r>
            <a:r>
              <a:rPr lang="en-US" sz="1800" i="1" dirty="0"/>
              <a:t> </a:t>
            </a:r>
            <a:r>
              <a:rPr lang="en-US" sz="1800" i="1" dirty="0" err="1"/>
              <a:t>thống</a:t>
            </a:r>
            <a:r>
              <a:rPr lang="en-US" sz="1800" i="1" dirty="0"/>
              <a:t> </a:t>
            </a:r>
            <a:r>
              <a:rPr lang="en-US" sz="1800" i="1" dirty="0" err="1"/>
              <a:t>sẽ</a:t>
            </a:r>
            <a:r>
              <a:rPr lang="en-US" sz="1800" i="1" dirty="0"/>
              <a:t> </a:t>
            </a:r>
            <a:r>
              <a:rPr lang="en-US" sz="1800" i="1" dirty="0" err="1"/>
              <a:t>gửi</a:t>
            </a:r>
            <a:r>
              <a:rPr lang="en-US" sz="1800" i="1" dirty="0"/>
              <a:t> </a:t>
            </a:r>
            <a:r>
              <a:rPr lang="en-US" sz="1800" i="1" dirty="0" err="1"/>
              <a:t>cho</a:t>
            </a:r>
            <a:r>
              <a:rPr lang="en-US" sz="1800" i="1" dirty="0"/>
              <a:t> </a:t>
            </a:r>
            <a:r>
              <a:rPr lang="en-US" sz="1800" i="1" dirty="0" err="1"/>
              <a:t>chúng</a:t>
            </a:r>
            <a:r>
              <a:rPr lang="en-US" sz="1800" i="1" dirty="0"/>
              <a:t> ta </a:t>
            </a:r>
            <a:r>
              <a:rPr lang="en-US" sz="1800" i="1" dirty="0" err="1"/>
              <a:t>một</a:t>
            </a:r>
            <a:r>
              <a:rPr lang="en-US" sz="1800" i="1" dirty="0"/>
              <a:t> email </a:t>
            </a:r>
            <a:r>
              <a:rPr lang="en-US" sz="1800" i="1" dirty="0" err="1"/>
              <a:t>chào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liên</a:t>
            </a:r>
            <a:r>
              <a:rPr lang="en-US" sz="1800" i="1" dirty="0"/>
              <a:t> </a:t>
            </a:r>
            <a:r>
              <a:rPr lang="en-US" sz="1800" i="1" dirty="0" err="1"/>
              <a:t>kết</a:t>
            </a:r>
            <a:r>
              <a:rPr lang="en-US" sz="1800" i="1" dirty="0"/>
              <a:t> </a:t>
            </a:r>
            <a:r>
              <a:rPr lang="en-US" sz="1800" i="1" dirty="0" err="1"/>
              <a:t>để</a:t>
            </a:r>
            <a:r>
              <a:rPr lang="en-US" sz="1800" i="1" dirty="0"/>
              <a:t> </a:t>
            </a:r>
            <a:r>
              <a:rPr lang="en-US" sz="1800" i="1" dirty="0" err="1"/>
              <a:t>kích</a:t>
            </a:r>
            <a:r>
              <a:rPr lang="en-US" sz="1800" i="1" dirty="0"/>
              <a:t> </a:t>
            </a:r>
            <a:r>
              <a:rPr lang="en-US" sz="1800" i="1" dirty="0" err="1"/>
              <a:t>hoạt</a:t>
            </a:r>
            <a:r>
              <a:rPr lang="en-US" sz="1800" i="1" dirty="0"/>
              <a:t> </a:t>
            </a:r>
            <a:r>
              <a:rPr lang="en-US" sz="1800" i="1" dirty="0" err="1"/>
              <a:t>tài</a:t>
            </a:r>
            <a:r>
              <a:rPr lang="en-US" sz="1800" i="1" dirty="0"/>
              <a:t> </a:t>
            </a:r>
            <a:r>
              <a:rPr lang="en-US" sz="1800" i="1" dirty="0" err="1"/>
              <a:t>khoản</a:t>
            </a:r>
            <a:r>
              <a:rPr lang="en-US" sz="1800" i="1" dirty="0"/>
              <a:t>.</a:t>
            </a:r>
          </a:p>
          <a:p>
            <a:pPr lvl="1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 err="1"/>
              <a:t>Sau</a:t>
            </a:r>
            <a:r>
              <a:rPr lang="en-US" sz="1800" i="1" dirty="0"/>
              <a:t> </a:t>
            </a: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đặt</a:t>
            </a:r>
            <a:r>
              <a:rPr lang="en-US" sz="1800" i="1" dirty="0"/>
              <a:t> </a:t>
            </a:r>
            <a:r>
              <a:rPr lang="en-US" sz="1800" i="1" dirty="0" err="1"/>
              <a:t>hàng</a:t>
            </a:r>
            <a:r>
              <a:rPr lang="en-US" sz="1800" i="1" dirty="0"/>
              <a:t> </a:t>
            </a:r>
            <a:r>
              <a:rPr lang="en-US" sz="1800" i="1" dirty="0" err="1"/>
              <a:t>chúng</a:t>
            </a:r>
            <a:r>
              <a:rPr lang="en-US" sz="1800" i="1" dirty="0"/>
              <a:t> ta </a:t>
            </a:r>
            <a:r>
              <a:rPr lang="en-US" sz="1800" i="1" dirty="0" err="1"/>
              <a:t>cũng</a:t>
            </a:r>
            <a:r>
              <a:rPr lang="en-US" sz="1800" i="1" dirty="0"/>
              <a:t> </a:t>
            </a:r>
            <a:r>
              <a:rPr lang="en-US" sz="1800" i="1" dirty="0" err="1"/>
              <a:t>nhận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email </a:t>
            </a:r>
            <a:r>
              <a:rPr lang="en-US" sz="1800" i="1" dirty="0" err="1"/>
              <a:t>báo</a:t>
            </a:r>
            <a:r>
              <a:rPr lang="en-US" sz="1800" i="1" dirty="0"/>
              <a:t> </a:t>
            </a:r>
            <a:r>
              <a:rPr lang="en-US" sz="1800" i="1" dirty="0" err="1"/>
              <a:t>đơn</a:t>
            </a:r>
            <a:r>
              <a:rPr lang="en-US" sz="1800" i="1" dirty="0"/>
              <a:t> </a:t>
            </a:r>
            <a:r>
              <a:rPr lang="en-US" sz="1800" i="1" dirty="0" err="1"/>
              <a:t>hàng</a:t>
            </a:r>
            <a:endParaRPr lang="en-US" sz="1800" i="1" dirty="0"/>
          </a:p>
          <a:p>
            <a:pPr lvl="1"/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 err="1"/>
              <a:t>Mật</a:t>
            </a:r>
            <a:r>
              <a:rPr lang="en-US" sz="1800" i="1" dirty="0"/>
              <a:t> </a:t>
            </a:r>
            <a:r>
              <a:rPr lang="en-US" sz="1800" i="1" dirty="0" err="1"/>
              <a:t>khẩu</a:t>
            </a:r>
            <a:r>
              <a:rPr lang="en-US" sz="1800" i="1" dirty="0"/>
              <a:t> </a:t>
            </a:r>
            <a:r>
              <a:rPr lang="en-US" sz="1800" i="1" dirty="0" err="1"/>
              <a:t>sẽ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gửi</a:t>
            </a:r>
            <a:r>
              <a:rPr lang="en-US" sz="1800" i="1" dirty="0"/>
              <a:t> qua email </a:t>
            </a:r>
            <a:r>
              <a:rPr lang="en-US" sz="1800" i="1" dirty="0" err="1"/>
              <a:t>nếu</a:t>
            </a:r>
            <a:r>
              <a:rPr lang="en-US" sz="1800" i="1" dirty="0"/>
              <a:t> </a:t>
            </a:r>
            <a:r>
              <a:rPr lang="en-US" sz="1800" i="1" dirty="0" err="1"/>
              <a:t>chúng</a:t>
            </a:r>
            <a:r>
              <a:rPr lang="en-US" sz="1800" i="1" dirty="0"/>
              <a:t> ta </a:t>
            </a:r>
            <a:r>
              <a:rPr lang="en-US" sz="1800" i="1" dirty="0" err="1"/>
              <a:t>cung</a:t>
            </a:r>
            <a:r>
              <a:rPr lang="en-US" sz="1800" i="1" dirty="0"/>
              <a:t> </a:t>
            </a:r>
            <a:r>
              <a:rPr lang="en-US" sz="1800" i="1" dirty="0" err="1"/>
              <a:t>cấp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tin </a:t>
            </a:r>
            <a:r>
              <a:rPr lang="en-US" sz="1800" i="1" dirty="0" err="1"/>
              <a:t>hợp</a:t>
            </a:r>
            <a:r>
              <a:rPr lang="en-US" sz="1800" i="1" dirty="0"/>
              <a:t> </a:t>
            </a:r>
            <a:r>
              <a:rPr lang="en-US" sz="1800" i="1" dirty="0" err="1"/>
              <a:t>lệ</a:t>
            </a:r>
            <a:endParaRPr lang="en-US" sz="1800" i="1" dirty="0"/>
          </a:p>
          <a:p>
            <a:pPr lvl="1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xem</a:t>
            </a:r>
            <a:r>
              <a:rPr lang="en-US" sz="1800" i="1" dirty="0"/>
              <a:t> </a:t>
            </a:r>
            <a:r>
              <a:rPr lang="en-US" sz="1800" i="1" dirty="0" err="1"/>
              <a:t>hàng</a:t>
            </a:r>
            <a:r>
              <a:rPr lang="en-US" sz="1800" i="1" dirty="0"/>
              <a:t> </a:t>
            </a:r>
            <a:r>
              <a:rPr lang="en-US" sz="1800" i="1" dirty="0" err="1"/>
              <a:t>hóa</a:t>
            </a:r>
            <a:r>
              <a:rPr lang="en-US" sz="1800" i="1" dirty="0"/>
              <a:t> </a:t>
            </a:r>
            <a:r>
              <a:rPr lang="en-US" sz="1800" i="1" dirty="0" err="1"/>
              <a:t>trên</a:t>
            </a:r>
            <a:r>
              <a:rPr lang="en-US" sz="1800" i="1" dirty="0"/>
              <a:t> internet </a:t>
            </a:r>
            <a:r>
              <a:rPr lang="en-US" sz="1800" i="1" dirty="0" err="1"/>
              <a:t>nếu</a:t>
            </a:r>
            <a:r>
              <a:rPr lang="en-US" sz="1800" i="1" dirty="0"/>
              <a:t> </a:t>
            </a:r>
            <a:r>
              <a:rPr lang="en-US" sz="1800" i="1" dirty="0" err="1"/>
              <a:t>thấy</a:t>
            </a:r>
            <a:r>
              <a:rPr lang="en-US" sz="1800" i="1" dirty="0"/>
              <a:t> </a:t>
            </a:r>
            <a:r>
              <a:rPr lang="en-US" sz="1800" i="1" dirty="0" err="1"/>
              <a:t>hàng</a:t>
            </a:r>
            <a:r>
              <a:rPr lang="en-US" sz="1800" i="1" dirty="0"/>
              <a:t> </a:t>
            </a:r>
            <a:r>
              <a:rPr lang="en-US" sz="1800" i="1" dirty="0" err="1"/>
              <a:t>hóa</a:t>
            </a:r>
            <a:r>
              <a:rPr lang="en-US" sz="1800" i="1" dirty="0"/>
              <a:t> </a:t>
            </a:r>
            <a:r>
              <a:rPr lang="en-US" sz="1800" i="1" dirty="0" err="1"/>
              <a:t>đó</a:t>
            </a:r>
            <a:r>
              <a:rPr lang="en-US" sz="1800" i="1" dirty="0"/>
              <a:t> </a:t>
            </a:r>
            <a:r>
              <a:rPr lang="en-US" sz="1800" i="1" dirty="0" err="1"/>
              <a:t>phù</a:t>
            </a:r>
            <a:r>
              <a:rPr lang="en-US" sz="1800" i="1" dirty="0"/>
              <a:t> </a:t>
            </a:r>
            <a:r>
              <a:rPr lang="en-US" sz="1800" i="1" dirty="0" err="1"/>
              <a:t>hợp</a:t>
            </a:r>
            <a:r>
              <a:rPr lang="en-US" sz="1800" i="1" dirty="0"/>
              <a:t> </a:t>
            </a:r>
            <a:r>
              <a:rPr lang="en-US" sz="1800" i="1" dirty="0" err="1"/>
              <a:t>với</a:t>
            </a:r>
            <a:r>
              <a:rPr lang="en-US" sz="1800" i="1" dirty="0"/>
              <a:t> </a:t>
            </a:r>
            <a:r>
              <a:rPr lang="en-US" sz="1800" i="1" dirty="0" err="1"/>
              <a:t>bạn</a:t>
            </a:r>
            <a:r>
              <a:rPr lang="en-US" sz="1800" i="1" dirty="0"/>
              <a:t> </a:t>
            </a:r>
            <a:r>
              <a:rPr lang="en-US" sz="1800" i="1" dirty="0" err="1"/>
              <a:t>mình</a:t>
            </a:r>
            <a:r>
              <a:rPr lang="en-US" sz="1800" i="1" dirty="0"/>
              <a:t> </a:t>
            </a:r>
            <a:r>
              <a:rPr lang="en-US" sz="1800" i="1" dirty="0" err="1"/>
              <a:t>thì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thể</a:t>
            </a:r>
            <a:r>
              <a:rPr lang="en-US" sz="1800" i="1" dirty="0"/>
              <a:t> </a:t>
            </a:r>
            <a:r>
              <a:rPr lang="en-US" sz="1800" i="1" dirty="0" err="1"/>
              <a:t>gửi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tin </a:t>
            </a:r>
            <a:r>
              <a:rPr lang="en-US" sz="1800" i="1" dirty="0" err="1"/>
              <a:t>hàng</a:t>
            </a:r>
            <a:r>
              <a:rPr lang="en-US" sz="1800" i="1" dirty="0"/>
              <a:t> </a:t>
            </a:r>
            <a:r>
              <a:rPr lang="en-US" sz="1800" i="1" dirty="0" err="1"/>
              <a:t>hóa</a:t>
            </a:r>
            <a:r>
              <a:rPr lang="en-US" sz="1800" i="1" dirty="0"/>
              <a:t> </a:t>
            </a:r>
            <a:r>
              <a:rPr lang="en-US" sz="1800" i="1" dirty="0" err="1"/>
              <a:t>đó</a:t>
            </a:r>
            <a:r>
              <a:rPr lang="en-US" sz="1800" i="1" dirty="0"/>
              <a:t> </a:t>
            </a:r>
            <a:r>
              <a:rPr lang="en-US" sz="1800" i="1" dirty="0" err="1"/>
              <a:t>cho</a:t>
            </a:r>
            <a:r>
              <a:rPr lang="en-US" sz="1800" i="1" dirty="0"/>
              <a:t> </a:t>
            </a:r>
            <a:r>
              <a:rPr lang="en-US" sz="1800" i="1" dirty="0" err="1"/>
              <a:t>bạn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mình</a:t>
            </a:r>
            <a:r>
              <a:rPr lang="en-US" sz="1800" i="1" dirty="0"/>
              <a:t>.</a:t>
            </a:r>
          </a:p>
          <a:p>
            <a:pPr lvl="1"/>
            <a:r>
              <a:rPr lang="en-US" sz="22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4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67818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bean </a:t>
            </a:r>
            <a:r>
              <a:rPr lang="en-US" dirty="0" err="1"/>
              <a:t>JavaMailSender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.</a:t>
            </a:r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bean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mail.jar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activation.jar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mail</a:t>
            </a:r>
          </a:p>
        </p:txBody>
      </p:sp>
      <p:pic>
        <p:nvPicPr>
          <p:cNvPr id="4099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80" y="4419600"/>
            <a:ext cx="1142020" cy="11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7" y="4438498"/>
            <a:ext cx="1188538" cy="11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4042214" y="4550093"/>
            <a:ext cx="9048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>
            <a:stCxn id="4100" idx="3"/>
            <a:endCxn id="5" idx="7"/>
          </p:cNvCxnSpPr>
          <p:nvPr/>
        </p:nvCxnSpPr>
        <p:spPr>
          <a:xfrm>
            <a:off x="2345835" y="5002530"/>
            <a:ext cx="16963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099" idx="1"/>
          </p:cNvCxnSpPr>
          <p:nvPr/>
        </p:nvCxnSpPr>
        <p:spPr>
          <a:xfrm flipV="1">
            <a:off x="4947089" y="5002530"/>
            <a:ext cx="2064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tter"/>
          <p:cNvSpPr>
            <a:spLocks noEditPoints="1" noChangeArrowheads="1"/>
          </p:cNvSpPr>
          <p:nvPr/>
        </p:nvSpPr>
        <p:spPr bwMode="auto">
          <a:xfrm>
            <a:off x="2760149" y="4855798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tter"/>
          <p:cNvSpPr>
            <a:spLocks noEditPoints="1" noChangeArrowheads="1"/>
          </p:cNvSpPr>
          <p:nvPr/>
        </p:nvSpPr>
        <p:spPr bwMode="auto">
          <a:xfrm>
            <a:off x="5655749" y="4857506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29014" y="558472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0043" y="5584722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31969" y="5584722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Smtp</a:t>
            </a:r>
            <a:r>
              <a:rPr lang="en-US" dirty="0"/>
              <a:t> Server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956233" y="2667000"/>
            <a:ext cx="3505200" cy="1374648"/>
          </a:xfrm>
          <a:prstGeom prst="wedgeRoundRectCallout">
            <a:avLst>
              <a:gd name="adj1" fmla="val -49484"/>
              <a:gd name="adj2" fmla="val 855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Smpt</a:t>
            </a:r>
            <a:r>
              <a:rPr lang="en-US" dirty="0"/>
              <a:t> server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bưu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8560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 </a:t>
            </a:r>
            <a:r>
              <a:rPr lang="en-US" dirty="0" err="1"/>
              <a:t>JavaMailSender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thông</a:t>
            </a:r>
            <a:r>
              <a:rPr lang="en-US" dirty="0"/>
              <a:t> qua Gmail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39112"/>
            <a:ext cx="85915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19800" y="3810000"/>
            <a:ext cx="2667000" cy="990600"/>
          </a:xfrm>
          <a:prstGeom prst="wedgeRoundRectCallout">
            <a:avLst>
              <a:gd name="adj1" fmla="val -72598"/>
              <a:gd name="adj2" fmla="val -82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Smtp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mail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Smpt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1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Gmail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https://www.google.com/settings/security/lesssecureapps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895600"/>
            <a:ext cx="7239001" cy="323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199" y="3581401"/>
            <a:ext cx="3276600" cy="1437132"/>
          </a:xfrm>
          <a:prstGeom prst="wedgeRoundRectCallout">
            <a:avLst>
              <a:gd name="adj1" fmla="val -58828"/>
              <a:gd name="adj2" fmla="val 733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‘Turn on’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email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E-Mail Case Study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7353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4" y="1066800"/>
            <a:ext cx="2771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71850" y="4595812"/>
            <a:ext cx="5181600" cy="304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2971800"/>
            <a:ext cx="3505200" cy="1219200"/>
          </a:xfrm>
          <a:prstGeom prst="wedgeRoundRectCallout">
            <a:avLst>
              <a:gd name="adj1" fmla="val -41703"/>
              <a:gd name="adj2" fmla="val 82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Đăng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mail </a:t>
            </a:r>
            <a:r>
              <a:rPr lang="en-US" dirty="0" err="1"/>
              <a:t>của</a:t>
            </a:r>
            <a:r>
              <a:rPr lang="en-US" dirty="0"/>
              <a:t> TamNT360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email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547872" y="1219200"/>
            <a:ext cx="2971800" cy="1066800"/>
          </a:xfrm>
          <a:prstGeom prst="wedgeRoundRectCallout">
            <a:avLst>
              <a:gd name="adj1" fmla="val -74443"/>
              <a:gd name="adj2" fmla="val 727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form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send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356610" y="9144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4267200" y="26670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2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6248400" cy="3505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gửi</a:t>
            </a:r>
            <a:r>
              <a:rPr lang="en-US" dirty="0"/>
              <a:t> mail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81100"/>
            <a:ext cx="5924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599"/>
            <a:ext cx="27622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Dependance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Company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,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logo.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Company.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35604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MailerController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59817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088136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Tiêm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935224"/>
            <a:ext cx="4038600" cy="1752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2924175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email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3849624"/>
            <a:ext cx="1295400" cy="838200"/>
          </a:xfrm>
          <a:prstGeom prst="wedgeRoundRectCallout">
            <a:avLst>
              <a:gd name="adj1" fmla="val 53520"/>
              <a:gd name="adj2" fmla="val 79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Gửi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36399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624" y="4590871"/>
            <a:ext cx="2753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mailler</a:t>
            </a:r>
            <a:r>
              <a:rPr lang="en-US" dirty="0">
                <a:solidFill>
                  <a:schemeClr val="bg1"/>
                </a:solidFill>
              </a:rPr>
              <a:t>/form.htm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viện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Form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11625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Đính kèm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upload file</a:t>
            </a:r>
          </a:p>
          <a:p>
            <a:pPr lvl="1"/>
            <a:r>
              <a:rPr lang="en-US" sz="2000" dirty="0"/>
              <a:t>&lt;form action=“mailer/send.htm" </a:t>
            </a:r>
          </a:p>
          <a:p>
            <a:pPr marL="457200" lvl="1" indent="0">
              <a:buNone/>
            </a:pPr>
            <a:r>
              <a:rPr lang="en-US" sz="2000" dirty="0"/>
              <a:t>		method="</a:t>
            </a:r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/>
              <a:t>" </a:t>
            </a:r>
            <a:r>
              <a:rPr lang="en-US" sz="2000" dirty="0" err="1"/>
              <a:t>enctype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FF0000"/>
                </a:solidFill>
              </a:rPr>
              <a:t>multipart/form-data</a:t>
            </a:r>
            <a:r>
              <a:rPr lang="en-US" sz="2000" dirty="0"/>
              <a:t>"&gt;</a:t>
            </a:r>
          </a:p>
          <a:p>
            <a:pPr lvl="1"/>
            <a:r>
              <a:rPr lang="en-US" sz="2000" dirty="0"/>
              <a:t>public String send(…</a:t>
            </a:r>
          </a:p>
          <a:p>
            <a:pPr marL="457200" lvl="1" indent="0">
              <a:buNone/>
            </a:pPr>
            <a:r>
              <a:rPr lang="en-US" sz="2000" dirty="0"/>
              <a:t>		@</a:t>
            </a:r>
            <a:r>
              <a:rPr lang="en-US" sz="2000" dirty="0" err="1"/>
              <a:t>RequestParam</a:t>
            </a:r>
            <a:r>
              <a:rPr lang="en-US" sz="2000" dirty="0"/>
              <a:t>("attach") </a:t>
            </a:r>
            <a:r>
              <a:rPr lang="en-US" sz="2000" dirty="0" err="1">
                <a:solidFill>
                  <a:srgbClr val="FF0000"/>
                </a:solidFill>
              </a:rPr>
              <a:t>MultipartFile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attach)  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file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addAttachment</a:t>
            </a:r>
            <a:r>
              <a:rPr lang="en-US" dirty="0"/>
              <a:t>(name, file)</a:t>
            </a:r>
          </a:p>
          <a:p>
            <a:pPr marL="457200" lvl="1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fileName</a:t>
            </a:r>
            <a:r>
              <a:rPr lang="en-US" sz="2000" dirty="0"/>
              <a:t> = </a:t>
            </a:r>
            <a:r>
              <a:rPr lang="en-US" sz="2000" dirty="0" err="1"/>
              <a:t>attach.getOriginalFilename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/>
              <a:t>String path = </a:t>
            </a:r>
            <a:r>
              <a:rPr lang="en-US" sz="2000" dirty="0" err="1"/>
              <a:t>context.getRealPath</a:t>
            </a:r>
            <a:r>
              <a:rPr lang="en-US" sz="2000" dirty="0"/>
              <a:t>("/images/" + </a:t>
            </a:r>
            <a:r>
              <a:rPr lang="en-US" sz="2000" dirty="0" err="1"/>
              <a:t>fileName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 err="1"/>
              <a:t>helper.</a:t>
            </a:r>
            <a:r>
              <a:rPr lang="en-US" sz="2000" dirty="0" err="1">
                <a:solidFill>
                  <a:srgbClr val="FF0000"/>
                </a:solidFill>
              </a:rPr>
              <a:t>addAttachment</a:t>
            </a:r>
            <a:r>
              <a:rPr lang="en-US" sz="2000" dirty="0"/>
              <a:t>(</a:t>
            </a:r>
            <a:r>
              <a:rPr lang="en-US" sz="2000" dirty="0" err="1"/>
              <a:t>fileName</a:t>
            </a:r>
            <a:r>
              <a:rPr lang="en-US" sz="2000" dirty="0"/>
              <a:t>, new File(path));</a:t>
            </a:r>
          </a:p>
        </p:txBody>
      </p:sp>
    </p:spTree>
    <p:extLst>
      <p:ext uri="{BB962C8B-B14F-4D97-AF65-F5344CB8AC3E}">
        <p14:creationId xmlns:p14="http://schemas.microsoft.com/office/powerpoint/2010/main" val="32895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JavaMailSender</a:t>
            </a:r>
            <a:r>
              <a:rPr lang="en-US" dirty="0"/>
              <a:t> API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98720"/>
              </p:ext>
            </p:extLst>
          </p:nvPr>
        </p:nvGraphicFramePr>
        <p:xfrm>
          <a:off x="457200" y="3063240"/>
          <a:ext cx="8153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Phương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Công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cụng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setFrom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Cấp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</a:t>
                      </a:r>
                      <a:r>
                        <a:rPr lang="en-US" sz="2000" dirty="0" err="1"/>
                        <a:t>hông</a:t>
                      </a:r>
                      <a:r>
                        <a:rPr lang="en-US" sz="2000" baseline="0" dirty="0"/>
                        <a:t> tin </a:t>
                      </a:r>
                      <a:r>
                        <a:rPr lang="en-US" sz="2000" baseline="0" dirty="0" err="1"/>
                        <a:t>người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gửi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Email </a:t>
                      </a:r>
                      <a:r>
                        <a:rPr lang="en-US" sz="2000" dirty="0" err="1"/>
                        <a:t>người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nhận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Danh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sách</a:t>
                      </a:r>
                      <a:r>
                        <a:rPr lang="en-US" sz="2000" baseline="0" dirty="0"/>
                        <a:t> email </a:t>
                      </a:r>
                      <a:r>
                        <a:rPr lang="en-US" sz="2000" baseline="0" dirty="0" err="1"/>
                        <a:t>cùng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nhận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setBcc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Danh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sách</a:t>
                      </a:r>
                      <a:r>
                        <a:rPr lang="en-US" sz="2000" baseline="0" dirty="0"/>
                        <a:t> email </a:t>
                      </a:r>
                      <a:r>
                        <a:rPr lang="en-US" sz="2000" baseline="0" dirty="0" err="1"/>
                        <a:t>cùng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nhận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ẩn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danh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setReplyTo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Cấp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</a:t>
                      </a:r>
                      <a:r>
                        <a:rPr lang="en-US" sz="2000" dirty="0" err="1"/>
                        <a:t>hông</a:t>
                      </a:r>
                      <a:r>
                        <a:rPr lang="en-US" sz="2000" baseline="0" dirty="0"/>
                        <a:t> tin </a:t>
                      </a:r>
                      <a:r>
                        <a:rPr lang="en-US" sz="2000" baseline="0" dirty="0" err="1"/>
                        <a:t>người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nhận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phản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hồi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(subject)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Tiêu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đề</a:t>
                      </a:r>
                      <a:r>
                        <a:rPr lang="en-US" sz="2000" baseline="0" dirty="0"/>
                        <a:t> 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setText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(body,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isHtml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Nội</a:t>
                      </a:r>
                      <a:r>
                        <a:rPr lang="en-US" sz="2000" baseline="0" dirty="0"/>
                        <a:t> dung 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addAttachment</a:t>
                      </a:r>
                      <a:r>
                        <a:rPr lang="en-US" sz="2000" dirty="0"/>
                        <a:t>(name,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File </a:t>
                      </a:r>
                      <a:r>
                        <a:rPr lang="en-US" sz="2000" dirty="0" err="1"/>
                        <a:t>đính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kèm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48895"/>
              </p:ext>
            </p:extLst>
          </p:nvPr>
        </p:nvGraphicFramePr>
        <p:xfrm>
          <a:off x="457200" y="1341120"/>
          <a:ext cx="8153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Phương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Công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cụng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createMimeMessage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Tạo</a:t>
                      </a:r>
                      <a:r>
                        <a:rPr lang="en-US" sz="2000" baseline="0" dirty="0"/>
                        <a:t> 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Gửi</a:t>
                      </a:r>
                      <a:r>
                        <a:rPr lang="en-US" sz="2000" baseline="0" dirty="0"/>
                        <a:t> 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529840"/>
            <a:ext cx="3362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MimeMessageHelper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853440"/>
            <a:ext cx="253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JavaMailSender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0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bean Mailer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914400"/>
            <a:ext cx="7620000" cy="58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4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 Mailer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44287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828800"/>
            <a:ext cx="2209800" cy="612648"/>
          </a:xfrm>
          <a:prstGeom prst="wedgeRoundRectCallout">
            <a:avLst>
              <a:gd name="adj1" fmla="val -77109"/>
              <a:gd name="adj2" fmla="val -1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Tiêm</a:t>
            </a:r>
            <a:r>
              <a:rPr lang="en-US" dirty="0"/>
              <a:t> bean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3810000"/>
            <a:ext cx="2667000" cy="612648"/>
          </a:xfrm>
          <a:prstGeom prst="wedgeRoundRectCallout">
            <a:avLst>
              <a:gd name="adj1" fmla="val -75438"/>
              <a:gd name="adj2" fmla="val 565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10652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672" y="4876800"/>
            <a:ext cx="2870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mailler2/form.htm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Mailler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@</a:t>
            </a:r>
            <a:r>
              <a:rPr lang="en-US" dirty="0" err="1">
                <a:solidFill>
                  <a:schemeClr val="bg1"/>
                </a:solidFill>
              </a:rPr>
              <a:t>Autowired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DI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Upload file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Gửi</a:t>
            </a:r>
            <a:r>
              <a:rPr lang="en-US" dirty="0"/>
              <a:t> email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bean Mailer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XML hay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DI container</a:t>
            </a:r>
          </a:p>
          <a:p>
            <a:r>
              <a:rPr lang="en-US" dirty="0"/>
              <a:t>Spring framework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container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DI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vi-VN" dirty="0"/>
              <a:t>DI được dùng để làm giảm sự phụ thuộc giữa các module, dễ dàng hơn trong việc thay đổi module, bảo trì code và 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/>
          <p:cNvSpPr/>
          <p:nvPr/>
        </p:nvSpPr>
        <p:spPr>
          <a:xfrm>
            <a:off x="4267200" y="2209800"/>
            <a:ext cx="4038600" cy="361076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DI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bean Company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endParaRPr lang="en-US" dirty="0"/>
          </a:p>
          <a:p>
            <a:pPr lvl="1"/>
            <a:r>
              <a:rPr lang="en-US" dirty="0"/>
              <a:t>Slogan: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lvl="1"/>
            <a:r>
              <a:rPr lang="en-US" dirty="0"/>
              <a:t>Logo: </a:t>
            </a:r>
            <a:r>
              <a:rPr lang="en-US" dirty="0" err="1"/>
              <a:t>anh</a:t>
            </a:r>
            <a:r>
              <a:rPr lang="en-US" dirty="0"/>
              <a:t> logo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4" y="2311785"/>
            <a:ext cx="2944251" cy="279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4472"/>
          </a:xfrm>
        </p:spPr>
        <p:txBody>
          <a:bodyPr>
            <a:normAutofit/>
          </a:bodyPr>
          <a:lstStyle/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Company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sang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website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Spring. DI container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2209800" y="4847056"/>
            <a:ext cx="4952998" cy="18021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6" y="497284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6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19200" y="2514600"/>
            <a:ext cx="69342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4953000" cy="3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(</a:t>
            </a:r>
            <a:r>
              <a:rPr lang="en-US" dirty="0" err="1"/>
              <a:t>Tiêm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bean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@</a:t>
            </a:r>
            <a:r>
              <a:rPr lang="en-US" dirty="0">
                <a:solidFill>
                  <a:srgbClr val="FF0000"/>
                </a:solidFill>
              </a:rPr>
              <a:t>Qualifier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198876"/>
            <a:ext cx="3352800" cy="839724"/>
          </a:xfrm>
          <a:prstGeom prst="wedgeRoundRectCallout">
            <a:avLst>
              <a:gd name="adj1" fmla="val -69860"/>
              <a:gd name="adj2" fmla="val 3545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 </a:t>
            </a:r>
            <a:r>
              <a:rPr lang="en-US" dirty="0" err="1"/>
              <a:t>trong</a:t>
            </a:r>
            <a:r>
              <a:rPr lang="en-US" dirty="0"/>
              <a:t> Controller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5334000"/>
            <a:ext cx="2209800" cy="839724"/>
          </a:xfrm>
          <a:prstGeom prst="wedgeRoundRectCallout">
            <a:avLst>
              <a:gd name="adj1" fmla="val -49446"/>
              <a:gd name="adj2" fmla="val -777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066800" y="2438400"/>
            <a:ext cx="3733800" cy="2895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0325"/>
            <a:ext cx="340522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124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67200" y="371246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495800"/>
            <a:ext cx="2703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home/index.htm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Xây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bean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@</a:t>
            </a:r>
            <a:r>
              <a:rPr lang="en-US" dirty="0" err="1">
                <a:solidFill>
                  <a:schemeClr val="bg1"/>
                </a:solidFill>
              </a:rPr>
              <a:t>Autowired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6988</TotalTime>
  <Words>1365</Words>
  <Application>Microsoft Office PowerPoint</Application>
  <PresentationFormat>On-screen Show (4:3)</PresentationFormat>
  <Paragraphs>202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Xét tình huống về Dependance</vt:lpstr>
      <vt:lpstr>Dependance Injection</vt:lpstr>
      <vt:lpstr>Dependance Injection</vt:lpstr>
      <vt:lpstr>Khai báo bean</vt:lpstr>
      <vt:lpstr>Injection (Tiêm)</vt:lpstr>
      <vt:lpstr>Hiển thị thông tin doanh nghiệp</vt:lpstr>
      <vt:lpstr>PowerPoint Presentation</vt:lpstr>
      <vt:lpstr>Cách DI</vt:lpstr>
      <vt:lpstr>Dependance Injection</vt:lpstr>
      <vt:lpstr>Dependance Injection</vt:lpstr>
      <vt:lpstr>Bean tự khai báo</vt:lpstr>
      <vt:lpstr>Ví dụ bean tự khai báo</vt:lpstr>
      <vt:lpstr>Upload file</vt:lpstr>
      <vt:lpstr>Thư viện và cấu hình bean</vt:lpstr>
      <vt:lpstr>Upload file case study</vt:lpstr>
      <vt:lpstr>Form Upload File</vt:lpstr>
      <vt:lpstr>Xử lý file upload</vt:lpstr>
      <vt:lpstr>MultipartFile API</vt:lpstr>
      <vt:lpstr>Xây dựng view hiển thị file upload</vt:lpstr>
      <vt:lpstr>PowerPoint Presentation</vt:lpstr>
      <vt:lpstr>PowerPoint Presentation</vt:lpstr>
      <vt:lpstr>Gửi email</vt:lpstr>
      <vt:lpstr>JavaMailSender</vt:lpstr>
      <vt:lpstr>JavaMailSender</vt:lpstr>
      <vt:lpstr>Tài khoản Smpt</vt:lpstr>
      <vt:lpstr>Send E-Mail Case Study</vt:lpstr>
      <vt:lpstr>Form gửi mail</vt:lpstr>
      <vt:lpstr>MailerController</vt:lpstr>
      <vt:lpstr>PowerPoint Presentation</vt:lpstr>
      <vt:lpstr>Đính kèm file</vt:lpstr>
      <vt:lpstr>JavaMailSender API</vt:lpstr>
      <vt:lpstr>Xây dựng bean Mailer</vt:lpstr>
      <vt:lpstr>Sử dụng bean Mailer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1380</cp:revision>
  <dcterms:created xsi:type="dcterms:W3CDTF">2013-04-23T08:05:33Z</dcterms:created>
  <dcterms:modified xsi:type="dcterms:W3CDTF">2023-03-31T15:29:55Z</dcterms:modified>
</cp:coreProperties>
</file>