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2"/>
  </p:notesMasterIdLst>
  <p:sldIdLst>
    <p:sldId id="541" r:id="rId2"/>
    <p:sldId id="562" r:id="rId3"/>
    <p:sldId id="582" r:id="rId4"/>
    <p:sldId id="581" r:id="rId5"/>
    <p:sldId id="583" r:id="rId6"/>
    <p:sldId id="584" r:id="rId7"/>
    <p:sldId id="585" r:id="rId8"/>
    <p:sldId id="586" r:id="rId9"/>
    <p:sldId id="615" r:id="rId10"/>
    <p:sldId id="611" r:id="rId11"/>
    <p:sldId id="612" r:id="rId12"/>
    <p:sldId id="616" r:id="rId13"/>
    <p:sldId id="633" r:id="rId14"/>
    <p:sldId id="590" r:id="rId15"/>
    <p:sldId id="621" r:id="rId16"/>
    <p:sldId id="638" r:id="rId17"/>
    <p:sldId id="617" r:id="rId18"/>
    <p:sldId id="618" r:id="rId19"/>
    <p:sldId id="619" r:id="rId20"/>
    <p:sldId id="593" r:id="rId21"/>
    <p:sldId id="594" r:id="rId22"/>
    <p:sldId id="620" r:id="rId23"/>
    <p:sldId id="634" r:id="rId24"/>
    <p:sldId id="642" r:id="rId25"/>
    <p:sldId id="622" r:id="rId26"/>
    <p:sldId id="623" r:id="rId27"/>
    <p:sldId id="624" r:id="rId28"/>
    <p:sldId id="635" r:id="rId29"/>
    <p:sldId id="625" r:id="rId30"/>
    <p:sldId id="626" r:id="rId31"/>
    <p:sldId id="627" r:id="rId32"/>
    <p:sldId id="639" r:id="rId33"/>
    <p:sldId id="628" r:id="rId34"/>
    <p:sldId id="629" r:id="rId35"/>
    <p:sldId id="636" r:id="rId36"/>
    <p:sldId id="600" r:id="rId37"/>
    <p:sldId id="630" r:id="rId38"/>
    <p:sldId id="631" r:id="rId39"/>
    <p:sldId id="632" r:id="rId40"/>
    <p:sldId id="637" r:id="rId41"/>
    <p:sldId id="640" r:id="rId42"/>
    <p:sldId id="641" r:id="rId43"/>
    <p:sldId id="604" r:id="rId44"/>
    <p:sldId id="605" r:id="rId45"/>
    <p:sldId id="606" r:id="rId46"/>
    <p:sldId id="607" r:id="rId47"/>
    <p:sldId id="608" r:id="rId48"/>
    <p:sldId id="609" r:id="rId49"/>
    <p:sldId id="486" r:id="rId50"/>
    <p:sldId id="56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74021" autoAdjust="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6: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Hibernate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DataSource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CSDL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SessionFactory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  <a:p>
            <a:pPr lvl="1"/>
            <a:r>
              <a:rPr lang="en-US" dirty="0"/>
              <a:t>JDBC Driver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SQL Server</a:t>
            </a:r>
          </a:p>
          <a:p>
            <a:pPr lvl="1"/>
            <a:r>
              <a:rPr lang="en-US" dirty="0"/>
              <a:t>Server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SQL Server</a:t>
            </a:r>
          </a:p>
          <a:p>
            <a:pPr lvl="1"/>
            <a:r>
              <a:rPr lang="en-US" dirty="0"/>
              <a:t>Username </a:t>
            </a:r>
            <a:r>
              <a:rPr lang="en-US" dirty="0" err="1"/>
              <a:t>và</a:t>
            </a:r>
            <a:r>
              <a:rPr lang="en-US" dirty="0"/>
              <a:t> password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 </a:t>
            </a:r>
            <a:r>
              <a:rPr lang="en-US" dirty="0" err="1"/>
              <a:t>thông</a:t>
            </a:r>
            <a:r>
              <a:rPr lang="en-US" dirty="0"/>
              <a:t> qua TCP/IP.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Chú</a:t>
            </a:r>
            <a:r>
              <a:rPr lang="en-US" i="1" dirty="0">
                <a:solidFill>
                  <a:srgbClr val="FF0000"/>
                </a:solidFill>
              </a:rPr>
              <a:t> ý: </a:t>
            </a:r>
            <a:r>
              <a:rPr lang="en-US" i="1" dirty="0" err="1">
                <a:solidFill>
                  <a:srgbClr val="FF0000"/>
                </a:solidFill>
              </a:rPr>
              <a:t>phải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kích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hoạt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kết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nối</a:t>
            </a:r>
            <a:r>
              <a:rPr lang="en-US" i="1" dirty="0">
                <a:solidFill>
                  <a:srgbClr val="FF0000"/>
                </a:solidFill>
              </a:rPr>
              <a:t> TCP/IP </a:t>
            </a:r>
            <a:r>
              <a:rPr lang="en-US" i="1" dirty="0" err="1">
                <a:solidFill>
                  <a:srgbClr val="FF0000"/>
                </a:solidFill>
              </a:rPr>
              <a:t>cho</a:t>
            </a:r>
            <a:r>
              <a:rPr lang="en-US" i="1" dirty="0">
                <a:solidFill>
                  <a:srgbClr val="FF0000"/>
                </a:solidFill>
              </a:rPr>
              <a:t> CSDL SQL Server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14400"/>
            <a:ext cx="790632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SessionFactory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08698"/>
            <a:ext cx="8229600" cy="229690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SessionFactory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Controller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Hibernate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data source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session factory </a:t>
            </a:r>
            <a:r>
              <a:rPr lang="en-US" dirty="0" err="1"/>
              <a:t>thông</a:t>
            </a:r>
            <a:r>
              <a:rPr lang="en-US" dirty="0"/>
              <a:t> qua XML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package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entity class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334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9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Transaction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r>
              <a:rPr lang="en-US" dirty="0" err="1"/>
              <a:t>TransactionManager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Spring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r>
              <a:rPr lang="en-US" dirty="0"/>
              <a:t>Spring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session </a:t>
            </a:r>
            <a:r>
              <a:rPr lang="en-US" dirty="0" err="1"/>
              <a:t>và</a:t>
            </a:r>
            <a:r>
              <a:rPr lang="en-US" dirty="0"/>
              <a:t> commit </a:t>
            </a:r>
            <a:r>
              <a:rPr lang="en-US" dirty="0" err="1"/>
              <a:t>hoặc</a:t>
            </a:r>
            <a:r>
              <a:rPr lang="en-US" dirty="0"/>
              <a:t> rollback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CSDL</a:t>
            </a:r>
          </a:p>
          <a:p>
            <a:r>
              <a:rPr lang="en-US" dirty="0"/>
              <a:t>&lt;</a:t>
            </a:r>
            <a:r>
              <a:rPr lang="en-US" dirty="0" err="1"/>
              <a:t>tx:annotation</a:t>
            </a:r>
            <a:r>
              <a:rPr lang="en-US" dirty="0"/>
              <a:t>&gt;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transaction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@Transaction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" y="914400"/>
            <a:ext cx="81198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4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2184" y="5141976"/>
            <a:ext cx="406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Java5.sql 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CSDL </a:t>
            </a:r>
            <a:r>
              <a:rPr lang="en-US" dirty="0" err="1">
                <a:solidFill>
                  <a:schemeClr val="bg1"/>
                </a:solidFill>
              </a:rPr>
              <a:t>mẫu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cấu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hibernate</a:t>
            </a: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r>
              <a:rPr lang="vi-VN" dirty="0"/>
              <a:t>Ánh xạ là sự mô tả việc kết hợp giữa 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vi-VN" dirty="0"/>
              <a:t>ớp Entity và </a:t>
            </a:r>
            <a:r>
              <a:rPr lang="en-US" dirty="0" err="1"/>
              <a:t>bảng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</a:t>
            </a:r>
            <a:r>
              <a:rPr lang="vi-VN" dirty="0"/>
              <a:t>ác cột trong bảng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Relationship</a:t>
            </a:r>
            <a:endParaRPr lang="vi-VN" dirty="0"/>
          </a:p>
          <a:p>
            <a:r>
              <a:rPr lang="en-US" dirty="0"/>
              <a:t>Hibernate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XML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Annotation.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môn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Annotation</a:t>
            </a:r>
            <a:endParaRPr lang="vi-VN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68" y="1066800"/>
            <a:ext cx="5819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1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46600" cy="465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CSDL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62000" y="4672584"/>
            <a:ext cx="1752600" cy="612648"/>
          </a:xfrm>
          <a:prstGeom prst="wedgeRoundRectCallout">
            <a:avLst>
              <a:gd name="adj1" fmla="val 50167"/>
              <a:gd name="adj2" fmla="val -1086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971800" y="5632704"/>
            <a:ext cx="1752600" cy="612648"/>
          </a:xfrm>
          <a:prstGeom prst="wedgeRoundRectCallout">
            <a:avLst>
              <a:gd name="adj1" fmla="val 50167"/>
              <a:gd name="adj2" fmla="val -1086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tin </a:t>
            </a:r>
            <a:r>
              <a:rPr lang="en-US" dirty="0" err="1"/>
              <a:t>sinh</a:t>
            </a:r>
            <a:r>
              <a:rPr lang="en-US" dirty="0"/>
              <a:t> viên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884074" y="1219200"/>
            <a:ext cx="1752600" cy="612648"/>
          </a:xfrm>
          <a:prstGeom prst="wedgeRoundRectCallout">
            <a:avLst>
              <a:gd name="adj1" fmla="val 56428"/>
              <a:gd name="adj2" fmla="val 82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tin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48203"/>
              </p:ext>
            </p:extLst>
          </p:nvPr>
        </p:nvGraphicFramePr>
        <p:xfrm>
          <a:off x="3429000" y="4114800"/>
          <a:ext cx="20574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-id: String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fullname</a:t>
                      </a:r>
                      <a:r>
                        <a:rPr lang="en-US" dirty="0"/>
                        <a:t>: String</a:t>
                      </a:r>
                    </a:p>
                    <a:p>
                      <a:r>
                        <a:rPr lang="en-US" dirty="0"/>
                        <a:t>-password: String</a:t>
                      </a:r>
                    </a:p>
                    <a:p>
                      <a:r>
                        <a:rPr lang="en-US" dirty="0"/>
                        <a:t>-photo: String</a:t>
                      </a:r>
                    </a:p>
                    <a:p>
                      <a:r>
                        <a:rPr lang="en-US" dirty="0"/>
                        <a:t>-email: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+getters</a:t>
                      </a:r>
                    </a:p>
                    <a:p>
                      <a:r>
                        <a:rPr lang="en-US" dirty="0"/>
                        <a:t>+setters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4301"/>
              </p:ext>
            </p:extLst>
          </p:nvPr>
        </p:nvGraphicFramePr>
        <p:xfrm>
          <a:off x="685800" y="1402080"/>
          <a:ext cx="31242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-id: String</a:t>
                      </a:r>
                    </a:p>
                    <a:p>
                      <a:r>
                        <a:rPr lang="en-US" dirty="0"/>
                        <a:t>-name: String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students: Collection&lt;Student&gt;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+getters</a:t>
                      </a:r>
                    </a:p>
                    <a:p>
                      <a:r>
                        <a:rPr lang="en-US" dirty="0"/>
                        <a:t>+setters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714448"/>
              </p:ext>
            </p:extLst>
          </p:nvPr>
        </p:nvGraphicFramePr>
        <p:xfrm>
          <a:off x="5257800" y="990600"/>
          <a:ext cx="20574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id:Integer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fullname</a:t>
                      </a:r>
                      <a:r>
                        <a:rPr lang="en-US" dirty="0"/>
                        <a:t>: String</a:t>
                      </a:r>
                    </a:p>
                    <a:p>
                      <a:r>
                        <a:rPr lang="en-US" dirty="0"/>
                        <a:t>-gender: Boolean</a:t>
                      </a:r>
                    </a:p>
                    <a:p>
                      <a:r>
                        <a:rPr lang="en-US" dirty="0"/>
                        <a:t>-birthday: Date</a:t>
                      </a:r>
                    </a:p>
                    <a:p>
                      <a:r>
                        <a:rPr lang="en-US" dirty="0"/>
                        <a:t>-mark: Double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major: 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+getters</a:t>
                      </a:r>
                    </a:p>
                    <a:p>
                      <a:r>
                        <a:rPr lang="en-US" dirty="0"/>
                        <a:t>+setters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3810000" y="236474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3114" y="199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1998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343912" y="2817876"/>
            <a:ext cx="2438400" cy="1068324"/>
          </a:xfrm>
          <a:prstGeom prst="wedgeRoundRectCallout">
            <a:avLst>
              <a:gd name="adj1" fmla="val -46333"/>
              <a:gd name="adj2" fmla="val -648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Student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Major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324600" y="3200400"/>
            <a:ext cx="2438400" cy="1066800"/>
          </a:xfrm>
          <a:prstGeom prst="wedgeRoundRectCallout">
            <a:avLst>
              <a:gd name="adj1" fmla="val -46333"/>
              <a:gd name="adj2" fmla="val -648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Student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Major</a:t>
            </a:r>
          </a:p>
        </p:txBody>
      </p:sp>
    </p:spTree>
    <p:extLst>
      <p:ext uri="{BB962C8B-B14F-4D97-AF65-F5344CB8AC3E}">
        <p14:creationId xmlns:p14="http://schemas.microsoft.com/office/powerpoint/2010/main" val="4061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User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04888"/>
            <a:ext cx="33909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0150"/>
            <a:ext cx="3190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371600" y="14478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4200" y="2032064"/>
            <a:ext cx="26845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3144774" y="2046351"/>
            <a:ext cx="2532126" cy="382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76900" y="2141601"/>
            <a:ext cx="2971800" cy="574167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886200"/>
            <a:ext cx="49530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@</a:t>
            </a:r>
            <a:r>
              <a:rPr lang="en-US" dirty="0">
                <a:solidFill>
                  <a:srgbClr val="FF0000"/>
                </a:solidFill>
              </a:rPr>
              <a:t>Entity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5562600" y="1143000"/>
            <a:ext cx="3084576" cy="4419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181600" cy="52578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@</a:t>
            </a:r>
            <a:r>
              <a:rPr lang="en-US" strike="sngStrike" dirty="0">
                <a:solidFill>
                  <a:srgbClr val="FF0000"/>
                </a:solidFill>
              </a:rPr>
              <a:t>Table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@</a:t>
            </a:r>
            <a:r>
              <a:rPr lang="en-US" strike="sngStrike" dirty="0">
                <a:solidFill>
                  <a:srgbClr val="FF0000"/>
                </a:solidFill>
              </a:rPr>
              <a:t>Column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modifier </a:t>
            </a:r>
            <a:r>
              <a:rPr lang="en-US" b="1" dirty="0">
                <a:solidFill>
                  <a:srgbClr val="C00000"/>
                </a:solidFill>
              </a:rPr>
              <a:t>transient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getter/setter.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76" y="1181100"/>
            <a:ext cx="2895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95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83" y="990600"/>
            <a:ext cx="46767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thực thể Student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1472184"/>
            <a:ext cx="1848059" cy="612648"/>
          </a:xfrm>
          <a:prstGeom prst="wedgeRoundRectCallout">
            <a:avLst>
              <a:gd name="adj1" fmla="val -65667"/>
              <a:gd name="adj2" fmla="val 485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Trường</a:t>
            </a:r>
            <a:r>
              <a:rPr lang="en-US" dirty="0"/>
              <a:t> id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315200" y="2438400"/>
            <a:ext cx="1390858" cy="612648"/>
          </a:xfrm>
          <a:prstGeom prst="wedgeRoundRectCallout">
            <a:avLst>
              <a:gd name="adj1" fmla="val -44629"/>
              <a:gd name="adj2" fmla="val 804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553201" y="5562600"/>
            <a:ext cx="1848058" cy="914400"/>
          </a:xfrm>
          <a:prstGeom prst="wedgeRoundRectCallout">
            <a:avLst>
              <a:gd name="adj1" fmla="val -49247"/>
              <a:gd name="adj2" fmla="val -755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hợp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(N-1)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478744" y="4343400"/>
            <a:ext cx="3506961" cy="1371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3" y="990600"/>
            <a:ext cx="351593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9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15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Hibernate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Hibernate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vi-VN" dirty="0"/>
              <a:t>Ánh xạ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Hibernate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HQL</a:t>
            </a:r>
          </a:p>
          <a:p>
            <a:pPr>
              <a:buFont typeface="Wingdings" pitchFamily="2" charset="2"/>
              <a:buChar char="¤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Annotation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90600"/>
            <a:ext cx="8295071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8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096000" cy="5257800"/>
          </a:xfrm>
        </p:spPr>
        <p:txBody>
          <a:bodyPr/>
          <a:lstStyle/>
          <a:p>
            <a:r>
              <a:rPr lang="en-US" dirty="0"/>
              <a:t>1-N: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viên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@</a:t>
            </a:r>
            <a:r>
              <a:rPr lang="en-US" dirty="0" err="1">
                <a:solidFill>
                  <a:srgbClr val="FF3300"/>
                </a:solidFill>
              </a:rPr>
              <a:t>OneToMany</a:t>
            </a:r>
            <a:endParaRPr lang="en-US" dirty="0">
              <a:solidFill>
                <a:srgbClr val="FF3300"/>
              </a:solidFill>
            </a:endParaRPr>
          </a:p>
          <a:p>
            <a:pPr lvl="1"/>
            <a:endParaRPr lang="en-US" dirty="0">
              <a:solidFill>
                <a:srgbClr val="FF3300"/>
              </a:solidFill>
            </a:endParaRPr>
          </a:p>
          <a:p>
            <a:pPr lvl="1"/>
            <a:endParaRPr lang="en-US" dirty="0">
              <a:solidFill>
                <a:srgbClr val="FF3300"/>
              </a:solidFill>
            </a:endParaRPr>
          </a:p>
          <a:p>
            <a:r>
              <a:rPr lang="en-US" dirty="0"/>
              <a:t>N-1: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ngành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@</a:t>
            </a:r>
            <a:r>
              <a:rPr lang="en-US" dirty="0" err="1">
                <a:solidFill>
                  <a:srgbClr val="FF3300"/>
                </a:solidFill>
              </a:rPr>
              <a:t>ManyToOne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@</a:t>
            </a:r>
            <a:r>
              <a:rPr lang="en-US" dirty="0" err="1"/>
              <a:t>JoinColumn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68" y="4724400"/>
            <a:ext cx="3200400" cy="93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68" y="2057400"/>
            <a:ext cx="4980432" cy="53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38250"/>
            <a:ext cx="2235097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74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1-N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7164"/>
            <a:ext cx="8229600" cy="2642236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(</a:t>
            </a:r>
            <a:r>
              <a:rPr lang="en-US" dirty="0" err="1"/>
              <a:t>mappedBy</a:t>
            </a:r>
            <a:r>
              <a:rPr lang="en-US" dirty="0"/>
              <a:t>, fetch)</a:t>
            </a:r>
          </a:p>
          <a:p>
            <a:pPr lvl="1"/>
            <a:r>
              <a:rPr lang="en-US" b="1" dirty="0" err="1"/>
              <a:t>mappedBy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b="1" dirty="0"/>
              <a:t>fetch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solidFill>
                  <a:srgbClr val="FF3300"/>
                </a:solidFill>
              </a:rPr>
              <a:t>FetchType.LAZY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2"/>
            <a:r>
              <a:rPr lang="en-US" dirty="0" err="1">
                <a:solidFill>
                  <a:srgbClr val="FF3300"/>
                </a:solidFill>
              </a:rPr>
              <a:t>FetchType.EAGER</a:t>
            </a:r>
            <a:r>
              <a:rPr lang="en-US" dirty="0"/>
              <a:t>: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5943600" cy="31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029200"/>
            <a:ext cx="258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entity class:</a:t>
            </a:r>
          </a:p>
          <a:p>
            <a:r>
              <a:rPr lang="en-US" dirty="0">
                <a:solidFill>
                  <a:schemeClr val="bg1"/>
                </a:solidFill>
              </a:rPr>
              <a:t>User, Major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703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hibernate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>
                <a:solidFill>
                  <a:srgbClr val="FF3300"/>
                </a:solidFill>
              </a:rPr>
              <a:t>SessionFactory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@Controller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Spring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session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</a:t>
            </a:r>
            <a:r>
              <a:rPr lang="en-US" dirty="0" err="1">
                <a:solidFill>
                  <a:srgbClr val="FF3300"/>
                </a:solidFill>
              </a:rPr>
              <a:t>factory.getCurrentSession</a:t>
            </a:r>
            <a:r>
              <a:rPr lang="en-US" dirty="0"/>
              <a:t>())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session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>
                <a:solidFill>
                  <a:srgbClr val="FF3300"/>
                </a:solidFill>
              </a:rPr>
              <a:t>factory.openSession</a:t>
            </a:r>
            <a:r>
              <a:rPr lang="en-US" dirty="0"/>
              <a:t>())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session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Spring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commit </a:t>
            </a:r>
            <a:r>
              <a:rPr lang="en-US" dirty="0" err="1"/>
              <a:t>và</a:t>
            </a:r>
            <a:r>
              <a:rPr lang="en-US" dirty="0"/>
              <a:t> rollback,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@</a:t>
            </a:r>
            <a:r>
              <a:rPr lang="en-US" dirty="0">
                <a:solidFill>
                  <a:srgbClr val="FF3300"/>
                </a:solidFill>
              </a:rPr>
              <a:t>Transactional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session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commit, rollback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9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Hibernate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7176"/>
            <a:ext cx="45910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425440" y="1027176"/>
            <a:ext cx="3124200" cy="804672"/>
          </a:xfrm>
          <a:prstGeom prst="wedgeRoundRectCallout">
            <a:avLst>
              <a:gd name="adj1" fmla="val -131662"/>
              <a:gd name="adj2" fmla="val 761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SessionFactory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Hibernate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410200" y="5186932"/>
            <a:ext cx="3124200" cy="1158621"/>
          </a:xfrm>
          <a:prstGeom prst="wedgeRoundRectCallout">
            <a:avLst>
              <a:gd name="adj1" fmla="val -75467"/>
              <a:gd name="adj2" fmla="val -661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Session </a:t>
            </a:r>
            <a:r>
              <a:rPr lang="en-US" b="1" dirty="0" err="1">
                <a:solidFill>
                  <a:srgbClr val="FF3300"/>
                </a:solidFill>
              </a:rPr>
              <a:t>mới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save, update, delete</a:t>
            </a:r>
            <a:r>
              <a:rPr lang="en-US" dirty="0"/>
              <a:t>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425440" y="2286000"/>
            <a:ext cx="3124200" cy="2459354"/>
          </a:xfrm>
          <a:prstGeom prst="wedgeRoundRectCallout">
            <a:avLst>
              <a:gd name="adj1" fmla="val -60247"/>
              <a:gd name="adj2" fmla="val -107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Session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 err="1">
                <a:solidFill>
                  <a:srgbClr val="FF3300"/>
                </a:solidFill>
              </a:rPr>
              <a:t>mở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sẵn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</a:p>
          <a:p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@</a:t>
            </a:r>
            <a:r>
              <a:rPr lang="en-US" dirty="0">
                <a:solidFill>
                  <a:srgbClr val="FF0000"/>
                </a:solidFill>
              </a:rPr>
              <a:t>Transactional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Controller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1949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9350"/>
            <a:ext cx="8229600" cy="4210050"/>
          </a:xfrm>
        </p:spPr>
        <p:txBody>
          <a:bodyPr>
            <a:normAutofit/>
          </a:bodyPr>
          <a:lstStyle/>
          <a:p>
            <a:r>
              <a:rPr lang="en-US" dirty="0" err="1"/>
              <a:t>Lấy</a:t>
            </a:r>
            <a:r>
              <a:rPr lang="en-US" dirty="0"/>
              <a:t> session </a:t>
            </a:r>
            <a:r>
              <a:rPr lang="en-US" dirty="0" err="1"/>
              <a:t>được</a:t>
            </a:r>
            <a:r>
              <a:rPr lang="en-US" dirty="0"/>
              <a:t> Spring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lvl="1"/>
            <a:r>
              <a:rPr lang="en-US" dirty="0"/>
              <a:t>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factory.</a:t>
            </a:r>
            <a:r>
              <a:rPr lang="en-US" dirty="0" err="1">
                <a:solidFill>
                  <a:srgbClr val="FF3300"/>
                </a:solidFill>
              </a:rPr>
              <a:t>getCurrentSession</a:t>
            </a:r>
            <a:r>
              <a:rPr lang="en-US" dirty="0">
                <a:solidFill>
                  <a:srgbClr val="FF3300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Query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Major";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</a:t>
            </a:r>
            <a:r>
              <a:rPr lang="en-US" dirty="0" err="1">
                <a:solidFill>
                  <a:srgbClr val="FF3300"/>
                </a:solidFill>
              </a:rPr>
              <a:t>createQuery</a:t>
            </a:r>
            <a:r>
              <a:rPr lang="en-US" dirty="0">
                <a:solidFill>
                  <a:srgbClr val="FF3300"/>
                </a:solidFill>
              </a:rPr>
              <a:t>(</a:t>
            </a:r>
            <a:r>
              <a:rPr lang="en-US" dirty="0" err="1">
                <a:solidFill>
                  <a:srgbClr val="FF3300"/>
                </a:solidFill>
              </a:rPr>
              <a:t>hql</a:t>
            </a:r>
            <a:r>
              <a:rPr lang="en-US" dirty="0">
                <a:solidFill>
                  <a:srgbClr val="FF3300"/>
                </a:solidFill>
              </a:rPr>
              <a:t>)</a:t>
            </a:r>
            <a:r>
              <a:rPr lang="en-US" dirty="0"/>
              <a:t>;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Chú</a:t>
            </a:r>
            <a:r>
              <a:rPr lang="en-US" i="1" dirty="0">
                <a:solidFill>
                  <a:srgbClr val="FF0000"/>
                </a:solidFill>
              </a:rPr>
              <a:t> ý: HQL </a:t>
            </a:r>
            <a:r>
              <a:rPr lang="en-US" i="1" dirty="0" err="1">
                <a:solidFill>
                  <a:srgbClr val="FF0000"/>
                </a:solidFill>
              </a:rPr>
              <a:t>là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câu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lệnh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truy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vấn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đối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tượng</a:t>
            </a:r>
            <a:r>
              <a:rPr lang="en-US" i="1" dirty="0">
                <a:solidFill>
                  <a:srgbClr val="FF0000"/>
                </a:solidFill>
              </a:rPr>
              <a:t>. </a:t>
            </a:r>
            <a:r>
              <a:rPr lang="en-US" i="1" dirty="0" err="1">
                <a:solidFill>
                  <a:srgbClr val="FF0000"/>
                </a:solidFill>
              </a:rPr>
              <a:t>Trong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đó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chỉ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có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thực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và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thuộc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tính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mà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không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có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bảng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và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cột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b="1" dirty="0"/>
              <a:t>List&lt;Major&gt; </a:t>
            </a:r>
            <a:r>
              <a:rPr lang="en-US" dirty="0"/>
              <a:t>list = </a:t>
            </a:r>
            <a:r>
              <a:rPr lang="en-US" dirty="0" err="1">
                <a:solidFill>
                  <a:srgbClr val="FF3300"/>
                </a:solidFill>
              </a:rPr>
              <a:t>query.list</a:t>
            </a:r>
            <a:r>
              <a:rPr lang="en-US" dirty="0">
                <a:solidFill>
                  <a:srgbClr val="FF3300"/>
                </a:solidFill>
              </a:rPr>
              <a:t>()</a:t>
            </a:r>
            <a:r>
              <a:rPr lang="en-US" dirty="0"/>
              <a:t>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30" y="990600"/>
            <a:ext cx="51149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2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257800"/>
            <a:ext cx="23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user/list.htm</a:t>
            </a: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76600"/>
          </a:xfrm>
        </p:spPr>
        <p:txBody>
          <a:bodyPr/>
          <a:lstStyle/>
          <a:p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(</a:t>
            </a:r>
            <a:r>
              <a:rPr lang="en-US" dirty="0">
                <a:solidFill>
                  <a:srgbClr val="FF3300"/>
                </a:solidFill>
              </a:rPr>
              <a:t>: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FF3300"/>
                </a:solidFill>
              </a:rPr>
              <a:t>Query.setParameter</a:t>
            </a:r>
            <a:r>
              <a:rPr lang="en-US" dirty="0">
                <a:solidFill>
                  <a:srgbClr val="FF3300"/>
                </a:solidFill>
              </a:rPr>
              <a:t>(name, value)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4" y="1066800"/>
            <a:ext cx="74009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5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Hibernate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ưa</a:t>
            </a:r>
            <a:r>
              <a:rPr lang="en-US" dirty="0"/>
              <a:t> </a:t>
            </a:r>
            <a:r>
              <a:rPr lang="en-US" dirty="0" err="1"/>
              <a:t>chuộng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nay.</a:t>
            </a:r>
          </a:p>
          <a:p>
            <a:r>
              <a:rPr lang="vi-VN" dirty="0"/>
              <a:t>Hibernate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đối</a:t>
            </a:r>
            <a:r>
              <a:rPr lang="en-US" dirty="0"/>
              <a:t> </a:t>
            </a:r>
            <a:r>
              <a:rPr lang="vi-VN" dirty="0"/>
              <a:t>tượng</a:t>
            </a:r>
            <a:r>
              <a:rPr lang="en-US" dirty="0"/>
              <a:t> </a:t>
            </a:r>
            <a:r>
              <a:rPr lang="vi-VN" dirty="0"/>
              <a:t>và</a:t>
            </a:r>
            <a:r>
              <a:rPr lang="en-US" dirty="0"/>
              <a:t> </a:t>
            </a:r>
            <a:r>
              <a:rPr lang="vi-VN" dirty="0"/>
              <a:t>CSDL để</a:t>
            </a:r>
            <a:r>
              <a:rPr lang="en-US" dirty="0"/>
              <a:t> </a:t>
            </a:r>
            <a:r>
              <a:rPr lang="vi-VN" dirty="0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công</a:t>
            </a:r>
            <a:r>
              <a:rPr lang="en-US" dirty="0"/>
              <a:t> </a:t>
            </a:r>
            <a:r>
              <a:rPr lang="vi-VN" dirty="0"/>
              <a:t>việc</a:t>
            </a:r>
            <a:r>
              <a:rPr lang="en-US" dirty="0"/>
              <a:t> </a:t>
            </a:r>
            <a:r>
              <a:rPr lang="vi-VN" dirty="0"/>
              <a:t>quản</a:t>
            </a:r>
            <a:r>
              <a:rPr lang="en-US" dirty="0"/>
              <a:t> </a:t>
            </a:r>
            <a:r>
              <a:rPr lang="vi-VN" dirty="0"/>
              <a:t>lý</a:t>
            </a:r>
            <a:r>
              <a:rPr lang="en-US" dirty="0"/>
              <a:t> </a:t>
            </a:r>
            <a:r>
              <a:rPr lang="vi-VN" dirty="0"/>
              <a:t>lưu</a:t>
            </a:r>
            <a:r>
              <a:rPr lang="en-US" dirty="0"/>
              <a:t> </a:t>
            </a:r>
            <a:r>
              <a:rPr lang="vi-VN" dirty="0"/>
              <a:t>trữ</a:t>
            </a:r>
            <a:r>
              <a:rPr lang="en-US" dirty="0"/>
              <a:t> </a:t>
            </a:r>
            <a:r>
              <a:rPr lang="vi-VN" dirty="0"/>
              <a:t>trạng</a:t>
            </a:r>
            <a:r>
              <a:rPr lang="en-US" dirty="0"/>
              <a:t> </a:t>
            </a:r>
            <a:r>
              <a:rPr lang="vi-VN" dirty="0"/>
              <a:t>thái</a:t>
            </a:r>
            <a:r>
              <a:rPr lang="en-US" dirty="0"/>
              <a:t> </a:t>
            </a:r>
            <a:r>
              <a:rPr lang="vi-VN" dirty="0"/>
              <a:t>của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đối</a:t>
            </a:r>
            <a:r>
              <a:rPr lang="en-US" dirty="0"/>
              <a:t> </a:t>
            </a:r>
            <a:r>
              <a:rPr lang="vi-VN" dirty="0"/>
              <a:t>tượng</a:t>
            </a:r>
            <a:r>
              <a:rPr lang="en-US" dirty="0"/>
              <a:t> </a:t>
            </a:r>
            <a:r>
              <a:rPr lang="vi-VN" dirty="0"/>
              <a:t>đó</a:t>
            </a:r>
            <a:r>
              <a:rPr lang="en-US" dirty="0"/>
              <a:t> </a:t>
            </a:r>
            <a:r>
              <a:rPr lang="vi-VN" dirty="0"/>
              <a:t>dựa</a:t>
            </a:r>
            <a:r>
              <a:rPr lang="en-US" dirty="0"/>
              <a:t> </a:t>
            </a:r>
            <a:r>
              <a:rPr lang="vi-VN" dirty="0"/>
              <a:t>trên</a:t>
            </a:r>
            <a:r>
              <a:rPr lang="en-US" dirty="0"/>
              <a:t> </a:t>
            </a:r>
            <a:r>
              <a:rPr lang="vi-VN" dirty="0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vi-VN" dirty="0"/>
              <a:t>ánh</a:t>
            </a:r>
            <a:r>
              <a:rPr lang="en-US" dirty="0"/>
              <a:t> </a:t>
            </a:r>
            <a:r>
              <a:rPr lang="vi-VN" dirty="0"/>
              <a:t>xạ.</a:t>
            </a:r>
            <a:endParaRPr lang="en-US" dirty="0"/>
          </a:p>
          <a:p>
            <a:endParaRPr lang="vi-V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4" y="4343400"/>
            <a:ext cx="773595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8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3300"/>
                </a:solidFill>
              </a:rPr>
              <a:t>Query.setFirstResult</a:t>
            </a:r>
            <a:r>
              <a:rPr lang="en-US" dirty="0">
                <a:solidFill>
                  <a:srgbClr val="FF3300"/>
                </a:solidFill>
              </a:rPr>
              <a:t>(</a:t>
            </a:r>
            <a:r>
              <a:rPr lang="en-US" dirty="0" err="1">
                <a:solidFill>
                  <a:srgbClr val="FF3300"/>
                </a:solidFill>
              </a:rPr>
              <a:t>startIndex</a:t>
            </a:r>
            <a:r>
              <a:rPr lang="en-US" dirty="0">
                <a:solidFill>
                  <a:srgbClr val="FF3300"/>
                </a:solidFill>
              </a:rPr>
              <a:t>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r>
              <a:rPr lang="en-US" dirty="0" err="1">
                <a:solidFill>
                  <a:srgbClr val="FF3300"/>
                </a:solidFill>
              </a:rPr>
              <a:t>Query.setMaxResults</a:t>
            </a:r>
            <a:r>
              <a:rPr lang="en-US" dirty="0">
                <a:solidFill>
                  <a:srgbClr val="FF3300"/>
                </a:solidFill>
              </a:rPr>
              <a:t>(size)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7053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39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38400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SELECT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3300"/>
                </a:solidFill>
              </a:rPr>
              <a:t>danh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dách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mảng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đối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tượng</a:t>
            </a:r>
            <a:r>
              <a:rPr lang="en-US" dirty="0"/>
              <a:t>.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SELECT.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5114925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28850"/>
            <a:ext cx="5991225" cy="158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257800"/>
            <a:ext cx="30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report/by-major.htm</a:t>
            </a:r>
          </a:p>
        </p:txBody>
      </p:sp>
    </p:spTree>
    <p:extLst>
      <p:ext uri="{BB962C8B-B14F-4D97-AF65-F5344CB8AC3E}">
        <p14:creationId xmlns:p14="http://schemas.microsoft.com/office/powerpoint/2010/main" val="40337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399"/>
          </a:xfrm>
        </p:spPr>
        <p:txBody>
          <a:bodyPr/>
          <a:lstStyle/>
          <a:p>
            <a:r>
              <a:rPr lang="en-US" dirty="0"/>
              <a:t>Hql1 </a:t>
            </a:r>
            <a:r>
              <a:rPr lang="en-US" dirty="0" err="1"/>
              <a:t>và</a:t>
            </a:r>
            <a:r>
              <a:rPr lang="en-US" dirty="0"/>
              <a:t> hql2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solidFill>
                  <a:srgbClr val="FF3300"/>
                </a:solidFill>
              </a:rPr>
              <a:t>query.uniqueResult</a:t>
            </a:r>
            <a:r>
              <a:rPr lang="en-US" dirty="0">
                <a:solidFill>
                  <a:srgbClr val="FF3300"/>
                </a:solidFill>
              </a:rPr>
              <a:t>()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sang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42416"/>
            <a:ext cx="7086600" cy="335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4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71800"/>
          </a:xfrm>
        </p:spPr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solidFill>
                  <a:srgbClr val="FF3300"/>
                </a:solidFill>
              </a:rPr>
              <a:t>session.get</a:t>
            </a:r>
            <a:r>
              <a:rPr lang="en-US" dirty="0">
                <a:solidFill>
                  <a:srgbClr val="FF3300"/>
                </a:solidFill>
              </a:rPr>
              <a:t>(Class, Id)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CSDL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CSDL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solidFill>
                  <a:srgbClr val="FF3300"/>
                </a:solidFill>
              </a:rPr>
              <a:t>session.refresh</a:t>
            </a:r>
            <a:r>
              <a:rPr lang="en-US" dirty="0">
                <a:solidFill>
                  <a:srgbClr val="FF3300"/>
                </a:solidFill>
              </a:rPr>
              <a:t>(Object)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8465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6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800600"/>
            <a:ext cx="207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user/detail/id.htm</a:t>
            </a:r>
          </a:p>
          <a:p>
            <a:r>
              <a:rPr lang="en-US" dirty="0">
                <a:solidFill>
                  <a:schemeClr val="bg1"/>
                </a:solidFill>
              </a:rPr>
              <a:t>+ user/login.htm</a:t>
            </a: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.</a:t>
            </a:r>
          </a:p>
          <a:p>
            <a:r>
              <a:rPr lang="en-US" dirty="0"/>
              <a:t>Hibernate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transaction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43815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568696" y="2590800"/>
            <a:ext cx="3142488" cy="457200"/>
          </a:xfrm>
          <a:prstGeom prst="wedgeRoundRectCallout">
            <a:avLst>
              <a:gd name="adj1" fmla="val -66554"/>
              <a:gd name="adj2" fmla="val 635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session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68696" y="3200400"/>
            <a:ext cx="3142488" cy="457200"/>
          </a:xfrm>
          <a:prstGeom prst="wedgeRoundRectCallout">
            <a:avLst>
              <a:gd name="adj1" fmla="val -59571"/>
              <a:gd name="adj2" fmla="val 155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transaction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971800" y="4495800"/>
            <a:ext cx="3142488" cy="457200"/>
          </a:xfrm>
          <a:prstGeom prst="wedgeRoundRectCallout">
            <a:avLst>
              <a:gd name="adj1" fmla="val -59571"/>
              <a:gd name="adj2" fmla="val -457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971800" y="5486400"/>
            <a:ext cx="3142488" cy="457200"/>
          </a:xfrm>
          <a:prstGeom prst="wedgeRoundRectCallout">
            <a:avLst>
              <a:gd name="adj1" fmla="val -59571"/>
              <a:gd name="adj2" fmla="val -457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352800" y="6248400"/>
            <a:ext cx="3142488" cy="457200"/>
          </a:xfrm>
          <a:prstGeom prst="wedgeRoundRectCallout">
            <a:avLst>
              <a:gd name="adj1" fmla="val -59571"/>
              <a:gd name="adj2" fmla="val -457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Đóng</a:t>
            </a:r>
            <a:r>
              <a:rPr lang="en-US" dirty="0"/>
              <a:t> session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568696" y="3810000"/>
            <a:ext cx="3142488" cy="457200"/>
          </a:xfrm>
          <a:prstGeom prst="wedgeRoundRectCallout">
            <a:avLst>
              <a:gd name="adj1" fmla="val -83625"/>
              <a:gd name="adj2" fmla="val 220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01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4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39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91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96200" cy="551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Hibernate ánh</a:t>
            </a:r>
            <a:r>
              <a:rPr lang="en-US" dirty="0"/>
              <a:t> </a:t>
            </a:r>
            <a:r>
              <a:rPr lang="vi-VN" dirty="0"/>
              <a:t>xạ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vi-VN" dirty="0"/>
              <a:t>vào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bảng</a:t>
            </a:r>
            <a:r>
              <a:rPr lang="en-US" dirty="0"/>
              <a:t> </a:t>
            </a:r>
            <a:r>
              <a:rPr lang="vi-VN" dirty="0"/>
              <a:t>của</a:t>
            </a:r>
            <a:r>
              <a:rPr lang="en-US" dirty="0"/>
              <a:t> </a:t>
            </a:r>
            <a:r>
              <a:rPr lang="vi-VN" dirty="0"/>
              <a:t>CSDL quan</a:t>
            </a:r>
            <a:r>
              <a:rPr lang="en-US" dirty="0"/>
              <a:t> </a:t>
            </a:r>
            <a:r>
              <a:rPr lang="vi-VN" dirty="0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XML </a:t>
            </a:r>
            <a:r>
              <a:rPr lang="en-US" dirty="0" err="1"/>
              <a:t>hoặc</a:t>
            </a:r>
            <a:r>
              <a:rPr lang="en-US" dirty="0"/>
              <a:t> annotation</a:t>
            </a:r>
            <a:r>
              <a:rPr lang="vi-VN" dirty="0"/>
              <a:t>.</a:t>
            </a:r>
            <a:endParaRPr lang="en-US" dirty="0"/>
          </a:p>
          <a:p>
            <a:r>
              <a:rPr lang="vi-VN" dirty="0"/>
              <a:t>Hibernate trong suốt với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vi-VN" dirty="0"/>
              <a:t> SQL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HQL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vi-VN" dirty="0"/>
              <a:t>.</a:t>
            </a:r>
          </a:p>
          <a:p>
            <a:r>
              <a:rPr lang="vi-VN" dirty="0"/>
              <a:t>Truy vấn các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vi-VN" dirty="0"/>
              <a:t>kết hợp một cách dễ dàng thông qua mối quan hệ giữa các thực thể.</a:t>
            </a:r>
          </a:p>
          <a:p>
            <a:r>
              <a:rPr lang="vi-VN" dirty="0"/>
              <a:t>Hibernate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vi-VN" dirty="0"/>
              <a:t>giúp giảm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vi-VN" dirty="0"/>
              <a:t>của người lập trình </a:t>
            </a:r>
            <a:r>
              <a:rPr lang="en-US" dirty="0"/>
              <a:t>CSDL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2392" y="4038600"/>
            <a:ext cx="20329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user/register.htm</a:t>
            </a:r>
          </a:p>
          <a:p>
            <a:r>
              <a:rPr lang="en-US" dirty="0">
                <a:solidFill>
                  <a:schemeClr val="bg1"/>
                </a:solidFill>
              </a:rPr>
              <a:t>+ user/change.htm</a:t>
            </a:r>
          </a:p>
          <a:p>
            <a:r>
              <a:rPr lang="en-US" dirty="0">
                <a:solidFill>
                  <a:schemeClr val="bg1"/>
                </a:solidFill>
              </a:rPr>
              <a:t>+ user/delete.htm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MajorController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StudentController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HQL (Hibernate Query Language)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r>
              <a:rPr lang="en-US" dirty="0"/>
              <a:t>HQL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CSDL –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CSDL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r>
              <a:rPr lang="en-US" dirty="0"/>
              <a:t>HQL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SQL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hibernate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SQL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HQL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API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1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/>
              <a:t>HQL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JOIN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JOIN.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914400" y="990600"/>
            <a:ext cx="6019800" cy="3886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00FF"/>
                </a:solidFill>
              </a:rPr>
              <a:t>SELECT</a:t>
            </a:r>
            <a:r>
              <a:rPr lang="en-US" sz="2800" dirty="0"/>
              <a:t> &lt;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FROM</a:t>
            </a:r>
            <a:r>
              <a:rPr lang="en-US" sz="2800" dirty="0"/>
              <a:t> &lt;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WHERE</a:t>
            </a:r>
            <a:r>
              <a:rPr lang="en-US" sz="2800" dirty="0"/>
              <a:t> &lt;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GROUP BY </a:t>
            </a:r>
            <a:r>
              <a:rPr lang="en-US" sz="2800" dirty="0"/>
              <a:t>&lt;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HAVING</a:t>
            </a:r>
            <a:r>
              <a:rPr lang="en-US" sz="2800" dirty="0"/>
              <a:t> &lt;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ORDER BY </a:t>
            </a:r>
            <a:r>
              <a:rPr lang="en-US" sz="2800" dirty="0"/>
              <a:t>&lt;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&gt;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248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Ngôn ngữ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/>
              <a:t>FROM –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vi-VN" dirty="0"/>
              <a:t>thực thể</a:t>
            </a:r>
          </a:p>
          <a:p>
            <a:pPr lvl="1"/>
            <a:r>
              <a:rPr lang="vi-VN" dirty="0"/>
              <a:t>FROM Course</a:t>
            </a:r>
          </a:p>
          <a:p>
            <a:pPr lvl="1"/>
            <a:r>
              <a:rPr lang="vi-VN" dirty="0"/>
              <a:t>FROM Course </a:t>
            </a:r>
            <a:r>
              <a:rPr lang="vi-VN" b="1" dirty="0">
                <a:solidFill>
                  <a:srgbClr val="FF0000"/>
                </a:solidFill>
              </a:rPr>
              <a:t>as c</a:t>
            </a:r>
          </a:p>
          <a:p>
            <a:pPr lvl="1"/>
            <a:r>
              <a:rPr lang="vi-VN" dirty="0"/>
              <a:t>FROM Course </a:t>
            </a:r>
            <a:r>
              <a:rPr lang="vi-VN" b="1" dirty="0">
                <a:solidFill>
                  <a:srgbClr val="FF0000"/>
                </a:solidFill>
              </a:rPr>
              <a:t>c</a:t>
            </a:r>
          </a:p>
          <a:p>
            <a:r>
              <a:rPr lang="vi-VN" dirty="0"/>
              <a:t>WHERE –</a:t>
            </a:r>
            <a:r>
              <a:rPr lang="en-US" dirty="0"/>
              <a:t> </a:t>
            </a:r>
            <a:r>
              <a:rPr lang="vi-VN" dirty="0"/>
              <a:t>Lọc theo điều kiện</a:t>
            </a:r>
          </a:p>
          <a:p>
            <a:pPr lvl="1"/>
            <a:r>
              <a:rPr lang="vi-VN" dirty="0"/>
              <a:t>FROM Course WHERE name </a:t>
            </a:r>
            <a:r>
              <a:rPr lang="vi-VN" b="1" dirty="0">
                <a:solidFill>
                  <a:srgbClr val="FF0000"/>
                </a:solidFill>
              </a:rPr>
              <a:t>LIKE</a:t>
            </a:r>
            <a:r>
              <a:rPr lang="vi-VN" dirty="0"/>
              <a:t> ‘Nguyễn%’</a:t>
            </a:r>
          </a:p>
          <a:p>
            <a:pPr lvl="1"/>
            <a:r>
              <a:rPr lang="vi-VN" dirty="0"/>
              <a:t>FROM Course WHERE schoolfee</a:t>
            </a:r>
            <a:r>
              <a:rPr lang="en-US" dirty="0"/>
              <a:t> </a:t>
            </a:r>
            <a:r>
              <a:rPr lang="vi-VN" b="1" dirty="0">
                <a:solidFill>
                  <a:srgbClr val="FF0000"/>
                </a:solidFill>
              </a:rPr>
              <a:t>BETWEEN</a:t>
            </a:r>
            <a:r>
              <a:rPr lang="vi-VN" dirty="0"/>
              <a:t> 100 </a:t>
            </a:r>
            <a:r>
              <a:rPr lang="vi-VN" b="1" dirty="0">
                <a:solidFill>
                  <a:srgbClr val="FF0000"/>
                </a:solidFill>
              </a:rPr>
              <a:t>AND</a:t>
            </a:r>
            <a:r>
              <a:rPr lang="vi-VN" dirty="0"/>
              <a:t> 250</a:t>
            </a:r>
          </a:p>
          <a:p>
            <a:pPr lvl="1"/>
            <a:r>
              <a:rPr lang="vi-VN" dirty="0"/>
              <a:t>FROM Product WHERE description </a:t>
            </a:r>
            <a:r>
              <a:rPr lang="vi-VN" b="1" dirty="0">
                <a:solidFill>
                  <a:srgbClr val="FF0000"/>
                </a:solidFill>
              </a:rPr>
              <a:t>IS NOT NULL</a:t>
            </a:r>
          </a:p>
          <a:p>
            <a:pPr lvl="1"/>
            <a:r>
              <a:rPr lang="vi-VN" dirty="0"/>
              <a:t>FROM Product p WHERE p.category.id</a:t>
            </a:r>
            <a:r>
              <a:rPr lang="en-US" dirty="0"/>
              <a:t> </a:t>
            </a:r>
            <a:r>
              <a:rPr lang="vi-VN" b="1" dirty="0">
                <a:solidFill>
                  <a:srgbClr val="FF0000"/>
                </a:solidFill>
              </a:rPr>
              <a:t>IN</a:t>
            </a:r>
            <a:r>
              <a:rPr lang="vi-VN" dirty="0"/>
              <a:t> (1, 3, 5, 7)</a:t>
            </a:r>
            <a:endParaRPr lang="en-US" dirty="0"/>
          </a:p>
          <a:p>
            <a:r>
              <a:rPr lang="vi-VN" dirty="0"/>
              <a:t>SELECT –</a:t>
            </a:r>
            <a:r>
              <a:rPr lang="en-US" dirty="0"/>
              <a:t> </a:t>
            </a:r>
            <a:r>
              <a:rPr lang="vi-VN" dirty="0"/>
              <a:t>Một số thuộc tính</a:t>
            </a:r>
          </a:p>
          <a:p>
            <a:pPr lvl="1"/>
            <a:r>
              <a:rPr lang="vi-VN" dirty="0"/>
              <a:t>SELECT </a:t>
            </a:r>
            <a:r>
              <a:rPr lang="vi-VN" b="1" dirty="0">
                <a:solidFill>
                  <a:srgbClr val="FF0000"/>
                </a:solidFill>
              </a:rPr>
              <a:t>name, schoolfee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dirty="0"/>
              <a:t>FROM Course</a:t>
            </a:r>
          </a:p>
          <a:p>
            <a:pPr lvl="1"/>
            <a:r>
              <a:rPr lang="vi-VN" dirty="0"/>
              <a:t>SELECT c.name, c.schoolfee</a:t>
            </a:r>
            <a:r>
              <a:rPr lang="en-US" dirty="0"/>
              <a:t> </a:t>
            </a:r>
            <a:r>
              <a:rPr lang="vi-VN" dirty="0"/>
              <a:t>FROM Course c</a:t>
            </a:r>
          </a:p>
        </p:txBody>
      </p:sp>
    </p:spTree>
    <p:extLst>
      <p:ext uri="{BB962C8B-B14F-4D97-AF65-F5344CB8AC3E}">
        <p14:creationId xmlns:p14="http://schemas.microsoft.com/office/powerpoint/2010/main" val="29138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/>
            <a:r>
              <a:rPr lang="en-US" dirty="0"/>
              <a:t>FROM Course </a:t>
            </a:r>
            <a:r>
              <a:rPr lang="en-US" b="1" dirty="0">
                <a:solidFill>
                  <a:srgbClr val="FF0000"/>
                </a:solidFill>
              </a:rPr>
              <a:t>ORDER BY </a:t>
            </a:r>
            <a:r>
              <a:rPr lang="en-US" dirty="0" err="1"/>
              <a:t>startDate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DESC</a:t>
            </a:r>
            <a:r>
              <a:rPr lang="en-US" dirty="0"/>
              <a:t>, </a:t>
            </a:r>
            <a:r>
              <a:rPr lang="en-US" dirty="0" err="1"/>
              <a:t>schoolfee</a:t>
            </a:r>
            <a:endParaRPr lang="en-US" dirty="0"/>
          </a:p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b="1" dirty="0">
                <a:solidFill>
                  <a:srgbClr val="FF0000"/>
                </a:solidFill>
              </a:rPr>
              <a:t>AVG</a:t>
            </a:r>
            <a:r>
              <a:rPr lang="en-US" dirty="0"/>
              <a:t>(</a:t>
            </a:r>
            <a:r>
              <a:rPr lang="en-US" dirty="0" err="1"/>
              <a:t>unitPrice</a:t>
            </a:r>
            <a:r>
              <a:rPr lang="en-US" dirty="0"/>
              <a:t>), </a:t>
            </a:r>
            <a:r>
              <a:rPr lang="en-US" b="1" dirty="0">
                <a:solidFill>
                  <a:srgbClr val="FF0000"/>
                </a:solidFill>
              </a:rPr>
              <a:t>MAX</a:t>
            </a:r>
            <a:r>
              <a:rPr lang="en-US" dirty="0"/>
              <a:t>(discount) FROM Product p </a:t>
            </a:r>
            <a:r>
              <a:rPr lang="en-US" b="1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p.category</a:t>
            </a:r>
            <a:endParaRPr lang="en-US" dirty="0"/>
          </a:p>
          <a:p>
            <a:pPr lvl="1"/>
            <a:r>
              <a:rPr lang="en-US" dirty="0"/>
              <a:t>SELECT AVG(</a:t>
            </a:r>
            <a:r>
              <a:rPr lang="en-US" dirty="0" err="1"/>
              <a:t>unitPrice</a:t>
            </a:r>
            <a:r>
              <a:rPr lang="en-US" dirty="0"/>
              <a:t>), MAX(discount) FROM Product p GROUP BY </a:t>
            </a:r>
            <a:r>
              <a:rPr lang="en-US" dirty="0" err="1"/>
              <a:t>p.category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HAVING</a:t>
            </a:r>
            <a:r>
              <a:rPr lang="en-US" dirty="0"/>
              <a:t> AVG(</a:t>
            </a:r>
            <a:r>
              <a:rPr lang="en-US" dirty="0" err="1"/>
              <a:t>unitPrice</a:t>
            </a:r>
            <a:r>
              <a:rPr lang="en-US" dirty="0"/>
              <a:t>) &gt; 100</a:t>
            </a:r>
          </a:p>
        </p:txBody>
      </p:sp>
    </p:spTree>
    <p:extLst>
      <p:ext uri="{BB962C8B-B14F-4D97-AF65-F5344CB8AC3E}">
        <p14:creationId xmlns:p14="http://schemas.microsoft.com/office/powerpoint/2010/main" val="30969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HQL –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:+, -, *, /</a:t>
            </a:r>
          </a:p>
          <a:p>
            <a:pPr lvl="1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:=, &gt;=, &lt;=, &lt;&gt;, !=</a:t>
            </a:r>
          </a:p>
          <a:p>
            <a:pPr lvl="1"/>
            <a:r>
              <a:rPr lang="en-US" dirty="0" err="1"/>
              <a:t>Logic:AND</a:t>
            </a:r>
            <a:r>
              <a:rPr lang="en-US" dirty="0"/>
              <a:t>, OR, NOT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IN, </a:t>
            </a:r>
          </a:p>
          <a:p>
            <a:pPr lvl="1"/>
            <a:r>
              <a:rPr lang="en-US" dirty="0"/>
              <a:t>BETWEEN</a:t>
            </a:r>
          </a:p>
          <a:p>
            <a:pPr lvl="1"/>
            <a:r>
              <a:rPr lang="en-US" dirty="0"/>
              <a:t>IS NULL</a:t>
            </a:r>
          </a:p>
          <a:p>
            <a:pPr lvl="1"/>
            <a:r>
              <a:rPr lang="en-US" dirty="0"/>
              <a:t>LIKE</a:t>
            </a:r>
          </a:p>
          <a:p>
            <a:pPr lvl="1"/>
            <a:r>
              <a:rPr lang="en-US" dirty="0"/>
              <a:t>IS EMPTY</a:t>
            </a:r>
          </a:p>
        </p:txBody>
      </p:sp>
    </p:spTree>
    <p:extLst>
      <p:ext uri="{BB962C8B-B14F-4D97-AF65-F5344CB8AC3E}">
        <p14:creationId xmlns:p14="http://schemas.microsoft.com/office/powerpoint/2010/main" val="24311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HQL -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(...), sum(...), min(...), max(...)</a:t>
            </a:r>
          </a:p>
          <a:p>
            <a:pPr lvl="1"/>
            <a:r>
              <a:rPr lang="en-US" dirty="0"/>
              <a:t>count(*)</a:t>
            </a:r>
          </a:p>
          <a:p>
            <a:pPr lvl="1"/>
            <a:r>
              <a:rPr lang="en-US" dirty="0"/>
              <a:t>count(...), count(distinct ...), count(all...)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lvl="1"/>
            <a:r>
              <a:rPr lang="en-US" dirty="0" err="1"/>
              <a:t>concat</a:t>
            </a:r>
            <a:r>
              <a:rPr lang="en-US" dirty="0"/>
              <a:t>(...,...): </a:t>
            </a:r>
            <a:r>
              <a:rPr lang="en-US" dirty="0" err="1"/>
              <a:t>ghépchuỗi</a:t>
            </a:r>
            <a:endParaRPr lang="en-US" dirty="0"/>
          </a:p>
          <a:p>
            <a:pPr lvl="1"/>
            <a:r>
              <a:rPr lang="en-US" dirty="0"/>
              <a:t>substring():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</a:t>
            </a:r>
          </a:p>
          <a:p>
            <a:pPr lvl="1"/>
            <a:r>
              <a:rPr lang="vi-VN" dirty="0"/>
              <a:t>trim(): cắt bỏ ký tự trắng 2 đầu chuỗi</a:t>
            </a:r>
          </a:p>
          <a:p>
            <a:pPr lvl="1"/>
            <a:r>
              <a:rPr lang="vi-VN" dirty="0"/>
              <a:t>lower(): chuyển in thường</a:t>
            </a:r>
          </a:p>
          <a:p>
            <a:pPr lvl="1"/>
            <a:r>
              <a:rPr lang="en-US" dirty="0"/>
              <a:t>upper(): </a:t>
            </a:r>
            <a:r>
              <a:rPr lang="en-US" dirty="0" err="1"/>
              <a:t>chuyển</a:t>
            </a:r>
            <a:r>
              <a:rPr lang="en-US" dirty="0"/>
              <a:t> in </a:t>
            </a:r>
            <a:r>
              <a:rPr lang="en-US" dirty="0" err="1"/>
              <a:t>hoa</a:t>
            </a:r>
            <a:endParaRPr lang="en-US" dirty="0"/>
          </a:p>
          <a:p>
            <a:pPr lvl="1"/>
            <a:r>
              <a:rPr lang="vi-VN" dirty="0"/>
              <a:t>length(): lấy đội dài chuỗi</a:t>
            </a:r>
          </a:p>
          <a:p>
            <a:pPr lvl="1"/>
            <a:r>
              <a:rPr lang="en-US" dirty="0"/>
              <a:t>locate():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HQL -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vi-VN" dirty="0"/>
              <a:t>current_date(): lấy</a:t>
            </a:r>
            <a:r>
              <a:rPr lang="en-US" dirty="0"/>
              <a:t> </a:t>
            </a:r>
            <a:r>
              <a:rPr lang="vi-VN" dirty="0"/>
              <a:t>ngày, tháng</a:t>
            </a:r>
            <a:r>
              <a:rPr lang="en-US" dirty="0"/>
              <a:t> </a:t>
            </a:r>
            <a:r>
              <a:rPr lang="vi-VN" dirty="0"/>
              <a:t>năm</a:t>
            </a:r>
          </a:p>
          <a:p>
            <a:pPr lvl="1"/>
            <a:r>
              <a:rPr lang="en-US" dirty="0" err="1"/>
              <a:t>current_time</a:t>
            </a:r>
            <a:r>
              <a:rPr lang="en-US" dirty="0"/>
              <a:t>():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giây</a:t>
            </a:r>
            <a:endParaRPr lang="en-US" dirty="0"/>
          </a:p>
          <a:p>
            <a:pPr lvl="1"/>
            <a:r>
              <a:rPr lang="en-US" dirty="0" err="1"/>
              <a:t>current_timestamp</a:t>
            </a:r>
            <a:r>
              <a:rPr lang="en-US" dirty="0"/>
              <a:t>():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giờ</a:t>
            </a:r>
            <a:endParaRPr lang="en-US" dirty="0"/>
          </a:p>
          <a:p>
            <a:pPr lvl="1"/>
            <a:r>
              <a:rPr lang="en-US" dirty="0"/>
              <a:t>second(...):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giây</a:t>
            </a:r>
            <a:endParaRPr lang="en-US" dirty="0"/>
          </a:p>
          <a:p>
            <a:pPr lvl="1"/>
            <a:r>
              <a:rPr lang="en-US" dirty="0"/>
              <a:t>minute(...):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phút</a:t>
            </a:r>
            <a:endParaRPr lang="en-US" dirty="0"/>
          </a:p>
          <a:p>
            <a:pPr lvl="1"/>
            <a:r>
              <a:rPr lang="en-US" dirty="0"/>
              <a:t>hour(...):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lvl="1"/>
            <a:r>
              <a:rPr lang="en-US" dirty="0"/>
              <a:t>day(...):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pPr lvl="1"/>
            <a:r>
              <a:rPr lang="en-US" dirty="0"/>
              <a:t>month(...):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pPr lvl="1"/>
            <a:r>
              <a:rPr lang="vi-VN" dirty="0"/>
              <a:t>year(...): lấy</a:t>
            </a:r>
            <a:r>
              <a:rPr lang="en-US" dirty="0"/>
              <a:t> </a:t>
            </a:r>
            <a:r>
              <a:rPr lang="vi-VN" dirty="0"/>
              <a:t>năm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HQL -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r>
              <a:rPr lang="vi-VN" dirty="0"/>
              <a:t>abs(): lấy giá trị tuyệt đối</a:t>
            </a:r>
          </a:p>
          <a:p>
            <a:pPr lvl="1"/>
            <a:r>
              <a:rPr lang="vi-VN" dirty="0"/>
              <a:t>sqrt(): tính căn bậc 2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/</a:t>
            </a:r>
            <a:r>
              <a:rPr lang="en-US" dirty="0" err="1"/>
              <a:t>ngày</a:t>
            </a:r>
            <a:r>
              <a:rPr lang="en-US" dirty="0"/>
              <a:t> sang </a:t>
            </a:r>
            <a:r>
              <a:rPr lang="en-US" dirty="0" err="1"/>
              <a:t>chuỗi</a:t>
            </a:r>
            <a:endParaRPr lang="en-US" dirty="0"/>
          </a:p>
          <a:p>
            <a:pPr lvl="1"/>
            <a:r>
              <a:rPr lang="en-US" dirty="0"/>
              <a:t>cast(... as ...):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Hibernate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Hibernate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Spring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Hibernate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Tham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HQL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Hỗ trợ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Hibernate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CSDL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lvl="1"/>
            <a:r>
              <a:rPr lang="en-US" dirty="0"/>
              <a:t>HSQL Database Engine</a:t>
            </a:r>
          </a:p>
          <a:p>
            <a:pPr lvl="1"/>
            <a:r>
              <a:rPr lang="en-US" dirty="0"/>
              <a:t>DB2/NT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 err="1"/>
              <a:t>FrontBase</a:t>
            </a:r>
            <a:endParaRPr lang="en-US" dirty="0"/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b="1" dirty="0"/>
              <a:t>Microsoft SQL Server Database</a:t>
            </a:r>
          </a:p>
          <a:p>
            <a:pPr lvl="1"/>
            <a:r>
              <a:rPr lang="en-US" dirty="0"/>
              <a:t>Sybase SQL Server</a:t>
            </a:r>
          </a:p>
          <a:p>
            <a:pPr lvl="1"/>
            <a:r>
              <a:rPr lang="en-US" dirty="0"/>
              <a:t>Informix Dynamic Server</a:t>
            </a:r>
          </a:p>
        </p:txBody>
      </p:sp>
    </p:spTree>
    <p:extLst>
      <p:ext uri="{BB962C8B-B14F-4D97-AF65-F5344CB8AC3E}">
        <p14:creationId xmlns:p14="http://schemas.microsoft.com/office/powerpoint/2010/main" val="42608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3039995" cy="5257800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/>
              <a:t>Hibernate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CSDL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95" y="1143000"/>
            <a:ext cx="524142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5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>
                <a:solidFill>
                  <a:srgbClr val="FF0000"/>
                </a:solidFill>
              </a:rPr>
              <a:t>Configuration</a:t>
            </a:r>
            <a:r>
              <a:rPr lang="vi-VN" dirty="0"/>
              <a:t>: được</a:t>
            </a:r>
            <a:r>
              <a:rPr lang="en-US" dirty="0"/>
              <a:t> </a:t>
            </a:r>
            <a:r>
              <a:rPr lang="vi-VN" dirty="0"/>
              <a:t>sử</a:t>
            </a:r>
            <a:r>
              <a:rPr lang="en-US" dirty="0"/>
              <a:t> </a:t>
            </a:r>
            <a:r>
              <a:rPr lang="vi-VN" dirty="0"/>
              <a:t>dụng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vi-VN" dirty="0"/>
              <a:t>quản</a:t>
            </a:r>
            <a:r>
              <a:rPr lang="en-US" dirty="0"/>
              <a:t> </a:t>
            </a:r>
            <a:r>
              <a:rPr lang="vi-VN" dirty="0"/>
              <a:t>lý</a:t>
            </a:r>
            <a:r>
              <a:rPr lang="en-US" dirty="0"/>
              <a:t> </a:t>
            </a:r>
            <a:r>
              <a:rPr lang="vi-VN" dirty="0"/>
              <a:t>thông</a:t>
            </a:r>
            <a:r>
              <a:rPr lang="en-US" dirty="0"/>
              <a:t> </a:t>
            </a:r>
            <a:r>
              <a:rPr lang="vi-VN" dirty="0"/>
              <a:t>tin cấu</a:t>
            </a:r>
            <a:r>
              <a:rPr lang="en-US" dirty="0"/>
              <a:t> </a:t>
            </a:r>
            <a:r>
              <a:rPr lang="vi-VN" dirty="0"/>
              <a:t>hình</a:t>
            </a:r>
            <a:r>
              <a:rPr lang="en-US" dirty="0"/>
              <a:t> </a:t>
            </a:r>
            <a:r>
              <a:rPr lang="vi-VN" dirty="0"/>
              <a:t>kết</a:t>
            </a:r>
            <a:r>
              <a:rPr lang="en-US" dirty="0"/>
              <a:t> </a:t>
            </a:r>
            <a:r>
              <a:rPr lang="vi-VN" dirty="0"/>
              <a:t>nối</a:t>
            </a:r>
            <a:r>
              <a:rPr lang="en-US" dirty="0"/>
              <a:t> </a:t>
            </a:r>
            <a:r>
              <a:rPr lang="vi-VN" dirty="0"/>
              <a:t>đến</a:t>
            </a:r>
            <a:r>
              <a:rPr lang="en-US" dirty="0"/>
              <a:t> </a:t>
            </a:r>
            <a:r>
              <a:rPr lang="vi-VN" dirty="0"/>
              <a:t>CSDL và</a:t>
            </a:r>
            <a:r>
              <a:rPr lang="en-US" dirty="0"/>
              <a:t> </a:t>
            </a:r>
            <a:r>
              <a:rPr lang="vi-VN" dirty="0"/>
              <a:t>ánh</a:t>
            </a:r>
            <a:r>
              <a:rPr lang="en-US" dirty="0"/>
              <a:t> </a:t>
            </a:r>
            <a:r>
              <a:rPr lang="vi-VN" dirty="0"/>
              <a:t>xạ</a:t>
            </a:r>
            <a:r>
              <a:rPr lang="en-US" dirty="0"/>
              <a:t> </a:t>
            </a:r>
            <a:r>
              <a:rPr lang="vi-VN" dirty="0"/>
              <a:t>thực</a:t>
            </a:r>
            <a:r>
              <a:rPr lang="en-US" dirty="0"/>
              <a:t> </a:t>
            </a:r>
            <a:r>
              <a:rPr lang="vi-VN" dirty="0"/>
              <a:t>thể</a:t>
            </a:r>
            <a:r>
              <a:rPr lang="en-US" dirty="0"/>
              <a:t> </a:t>
            </a:r>
            <a:r>
              <a:rPr lang="vi-VN" dirty="0"/>
              <a:t>vào</a:t>
            </a:r>
            <a:r>
              <a:rPr lang="en-US" dirty="0"/>
              <a:t> </a:t>
            </a:r>
            <a:r>
              <a:rPr lang="vi-VN" dirty="0"/>
              <a:t>CSDL.</a:t>
            </a:r>
          </a:p>
          <a:p>
            <a:r>
              <a:rPr lang="vi-VN" dirty="0">
                <a:solidFill>
                  <a:srgbClr val="FF0000"/>
                </a:solidFill>
              </a:rPr>
              <a:t>SessionFactory</a:t>
            </a:r>
            <a:r>
              <a:rPr lang="vi-VN" dirty="0"/>
              <a:t>:</a:t>
            </a:r>
            <a:r>
              <a:rPr lang="en-US" dirty="0"/>
              <a:t> </a:t>
            </a:r>
            <a:r>
              <a:rPr lang="vi-VN" dirty="0"/>
              <a:t>cho</a:t>
            </a:r>
            <a:r>
              <a:rPr lang="en-US" dirty="0"/>
              <a:t> </a:t>
            </a:r>
            <a:r>
              <a:rPr lang="vi-VN" dirty="0"/>
              <a:t>phép</a:t>
            </a:r>
            <a:r>
              <a:rPr lang="en-US" dirty="0"/>
              <a:t> </a:t>
            </a:r>
            <a:r>
              <a:rPr lang="vi-VN" dirty="0"/>
              <a:t>sản</a:t>
            </a:r>
            <a:r>
              <a:rPr lang="en-US" dirty="0"/>
              <a:t> </a:t>
            </a:r>
            <a:r>
              <a:rPr lang="vi-VN" dirty="0"/>
              <a:t>sinh</a:t>
            </a:r>
            <a:r>
              <a:rPr lang="en-US" dirty="0"/>
              <a:t> </a:t>
            </a:r>
            <a:r>
              <a:rPr lang="vi-VN" dirty="0"/>
              <a:t>ra</a:t>
            </a:r>
            <a:r>
              <a:rPr lang="en-US" dirty="0"/>
              <a:t> </a:t>
            </a:r>
            <a:r>
              <a:rPr lang="vi-VN" dirty="0"/>
              <a:t>nhiều</a:t>
            </a:r>
            <a:r>
              <a:rPr lang="en-US" dirty="0"/>
              <a:t> </a:t>
            </a:r>
            <a:r>
              <a:rPr lang="vi-VN" dirty="0"/>
              <a:t>session</a:t>
            </a:r>
            <a:r>
              <a:rPr lang="en-US" dirty="0"/>
              <a:t> </a:t>
            </a:r>
            <a:r>
              <a:rPr lang="vi-VN" dirty="0"/>
              <a:t>khác</a:t>
            </a:r>
            <a:r>
              <a:rPr lang="en-US" dirty="0"/>
              <a:t> </a:t>
            </a:r>
            <a:r>
              <a:rPr lang="vi-VN" dirty="0"/>
              <a:t>nhau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vi-VN" dirty="0"/>
              <a:t>.</a:t>
            </a:r>
          </a:p>
          <a:p>
            <a:r>
              <a:rPr lang="vi-VN" dirty="0">
                <a:solidFill>
                  <a:srgbClr val="FF0000"/>
                </a:solidFill>
              </a:rPr>
              <a:t>Session</a:t>
            </a:r>
            <a:r>
              <a:rPr lang="vi-VN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một</a:t>
            </a:r>
            <a:r>
              <a:rPr lang="en-US" dirty="0"/>
              <a:t> </a:t>
            </a:r>
            <a:r>
              <a:rPr lang="vi-VN" dirty="0"/>
              <a:t>phiên</a:t>
            </a:r>
            <a:r>
              <a:rPr lang="en-US" dirty="0"/>
              <a:t> </a:t>
            </a:r>
            <a:r>
              <a:rPr lang="vi-VN" dirty="0"/>
              <a:t>làm</a:t>
            </a:r>
            <a:r>
              <a:rPr lang="en-US" dirty="0"/>
              <a:t> </a:t>
            </a:r>
            <a:r>
              <a:rPr lang="vi-VN" dirty="0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SessionFactory</a:t>
            </a:r>
            <a:endParaRPr lang="vi-VN" dirty="0"/>
          </a:p>
          <a:p>
            <a:r>
              <a:rPr lang="vi-VN" dirty="0">
                <a:solidFill>
                  <a:srgbClr val="FF0000"/>
                </a:solidFill>
              </a:rPr>
              <a:t>Transaction</a:t>
            </a:r>
            <a:r>
              <a:rPr lang="vi-VN" dirty="0"/>
              <a:t>: sử</a:t>
            </a:r>
            <a:r>
              <a:rPr lang="en-US" dirty="0"/>
              <a:t> </a:t>
            </a:r>
            <a:r>
              <a:rPr lang="vi-VN" dirty="0"/>
              <a:t>dụng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vi-VN" dirty="0"/>
              <a:t>điều</a:t>
            </a:r>
            <a:r>
              <a:rPr lang="en-US" dirty="0"/>
              <a:t> </a:t>
            </a:r>
            <a:r>
              <a:rPr lang="vi-VN" dirty="0"/>
              <a:t>khiển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  <a:p>
            <a:r>
              <a:rPr lang="vi-VN" dirty="0">
                <a:solidFill>
                  <a:srgbClr val="FF0000"/>
                </a:solidFill>
              </a:rPr>
              <a:t>Query</a:t>
            </a:r>
            <a:r>
              <a:rPr lang="vi-VN" dirty="0"/>
              <a:t>: sử</a:t>
            </a:r>
            <a:r>
              <a:rPr lang="en-US" dirty="0"/>
              <a:t> </a:t>
            </a:r>
            <a:r>
              <a:rPr lang="vi-VN" dirty="0"/>
              <a:t>dụng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vi-VN" dirty="0"/>
              <a:t>thực</a:t>
            </a:r>
            <a:r>
              <a:rPr lang="en-US" dirty="0"/>
              <a:t> </a:t>
            </a:r>
            <a:r>
              <a:rPr lang="vi-VN" dirty="0"/>
              <a:t>hiện</a:t>
            </a:r>
            <a:r>
              <a:rPr lang="en-US" dirty="0"/>
              <a:t> </a:t>
            </a:r>
            <a:r>
              <a:rPr lang="vi-VN" dirty="0"/>
              <a:t>truy</a:t>
            </a:r>
            <a:r>
              <a:rPr lang="en-US" dirty="0"/>
              <a:t> </a:t>
            </a:r>
            <a:r>
              <a:rPr lang="vi-VN" dirty="0"/>
              <a:t>vấn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vi-VN" dirty="0"/>
          </a:p>
          <a:p>
            <a:r>
              <a:rPr lang="vi-VN" dirty="0">
                <a:solidFill>
                  <a:srgbClr val="FF0000"/>
                </a:solidFill>
              </a:rPr>
              <a:t>Criteria</a:t>
            </a:r>
            <a:r>
              <a:rPr lang="vi-VN" dirty="0"/>
              <a:t>: sử</a:t>
            </a:r>
            <a:r>
              <a:rPr lang="en-US" dirty="0"/>
              <a:t> </a:t>
            </a:r>
            <a:r>
              <a:rPr lang="vi-VN" dirty="0"/>
              <a:t>dụng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vi-VN" dirty="0"/>
              <a:t>xây</a:t>
            </a:r>
            <a:r>
              <a:rPr lang="en-US" dirty="0"/>
              <a:t> </a:t>
            </a:r>
            <a:r>
              <a:rPr lang="vi-VN" dirty="0"/>
              <a:t>dựng</a:t>
            </a:r>
            <a:r>
              <a:rPr lang="en-US" dirty="0"/>
              <a:t> </a:t>
            </a:r>
            <a:r>
              <a:rPr lang="vi-VN" dirty="0"/>
              <a:t>câu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dirty="0"/>
              <a:t>truy</a:t>
            </a:r>
            <a:r>
              <a:rPr lang="en-US" dirty="0"/>
              <a:t> </a:t>
            </a:r>
            <a:r>
              <a:rPr lang="vi-VN" dirty="0"/>
              <a:t>vấn</a:t>
            </a:r>
            <a:r>
              <a:rPr lang="en-US" dirty="0"/>
              <a:t> </a:t>
            </a:r>
            <a:r>
              <a:rPr lang="vi-VN" dirty="0"/>
              <a:t>bằng</a:t>
            </a:r>
            <a:r>
              <a:rPr lang="en-US" dirty="0"/>
              <a:t> </a:t>
            </a:r>
            <a:r>
              <a:rPr lang="vi-VN" dirty="0"/>
              <a:t>lập</a:t>
            </a:r>
            <a:r>
              <a:rPr lang="en-US" dirty="0"/>
              <a:t> </a:t>
            </a:r>
            <a:r>
              <a:rPr lang="vi-VN" dirty="0"/>
              <a:t>trình</a:t>
            </a:r>
            <a:r>
              <a:rPr lang="en-US" dirty="0"/>
              <a:t> </a:t>
            </a:r>
            <a:r>
              <a:rPr lang="vi-VN" dirty="0"/>
              <a:t>thay</a:t>
            </a:r>
            <a:r>
              <a:rPr lang="en-US" dirty="0"/>
              <a:t> </a:t>
            </a:r>
            <a:r>
              <a:rPr lang="vi-VN" dirty="0"/>
              <a:t>cho</a:t>
            </a:r>
            <a:r>
              <a:rPr lang="en-US" dirty="0"/>
              <a:t> </a:t>
            </a:r>
            <a:r>
              <a:rPr lang="vi-VN" dirty="0"/>
              <a:t>câu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dirty="0"/>
              <a:t>HQL hay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Thư 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4571999" cy="5638800"/>
          </a:xfrm>
        </p:spPr>
        <p:txBody>
          <a:bodyPr/>
          <a:lstStyle/>
          <a:p>
            <a:r>
              <a:rPr lang="vi-VN" dirty="0"/>
              <a:t>Trong</a:t>
            </a:r>
            <a:r>
              <a:rPr lang="en-US" dirty="0"/>
              <a:t> </a:t>
            </a:r>
            <a:r>
              <a:rPr lang="vi-VN" dirty="0"/>
              <a:t>số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thư</a:t>
            </a:r>
            <a:r>
              <a:rPr lang="en-US" dirty="0"/>
              <a:t> </a:t>
            </a:r>
            <a:r>
              <a:rPr lang="vi-VN" dirty="0"/>
              <a:t>viện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vi-VN" dirty="0"/>
              <a:t> </a:t>
            </a:r>
            <a:r>
              <a:rPr lang="vi-VN" b="1" dirty="0">
                <a:solidFill>
                  <a:srgbClr val="FF0000"/>
                </a:solidFill>
              </a:rPr>
              <a:t>sqljdbc4.jar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JDBC driver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SQL Server.</a:t>
            </a:r>
          </a:p>
          <a:p>
            <a:r>
              <a:rPr lang="vi-VN" dirty="0"/>
              <a:t>Nếu</a:t>
            </a:r>
            <a:r>
              <a:rPr lang="en-US" dirty="0"/>
              <a:t> </a:t>
            </a:r>
            <a:r>
              <a:rPr lang="vi-VN" dirty="0"/>
              <a:t>bạn</a:t>
            </a:r>
            <a:r>
              <a:rPr lang="en-US" dirty="0"/>
              <a:t> </a:t>
            </a:r>
            <a:r>
              <a:rPr lang="vi-VN" dirty="0"/>
              <a:t>muốn</a:t>
            </a:r>
            <a:r>
              <a:rPr lang="en-US" dirty="0"/>
              <a:t> </a:t>
            </a:r>
            <a:r>
              <a:rPr lang="vi-VN" dirty="0"/>
              <a:t>làm</a:t>
            </a:r>
            <a:r>
              <a:rPr lang="en-US" dirty="0"/>
              <a:t> </a:t>
            </a:r>
            <a:r>
              <a:rPr lang="vi-VN" dirty="0"/>
              <a:t>việc</a:t>
            </a:r>
            <a:r>
              <a:rPr lang="en-US" dirty="0"/>
              <a:t> </a:t>
            </a:r>
            <a:r>
              <a:rPr lang="vi-VN" dirty="0"/>
              <a:t>với</a:t>
            </a:r>
            <a:r>
              <a:rPr lang="en-US" dirty="0"/>
              <a:t> </a:t>
            </a:r>
            <a:r>
              <a:rPr lang="vi-VN" dirty="0"/>
              <a:t>một</a:t>
            </a:r>
            <a:r>
              <a:rPr lang="en-US" dirty="0"/>
              <a:t> </a:t>
            </a:r>
            <a:r>
              <a:rPr lang="vi-VN" dirty="0"/>
              <a:t>CSDL cụ</a:t>
            </a:r>
            <a:r>
              <a:rPr lang="en-US" dirty="0"/>
              <a:t> </a:t>
            </a:r>
            <a:r>
              <a:rPr lang="vi-VN" dirty="0"/>
              <a:t>thể</a:t>
            </a:r>
            <a:r>
              <a:rPr lang="en-US" dirty="0"/>
              <a:t> </a:t>
            </a:r>
            <a:r>
              <a:rPr lang="vi-VN" dirty="0"/>
              <a:t>nào</a:t>
            </a:r>
            <a:r>
              <a:rPr lang="en-US" dirty="0"/>
              <a:t> </a:t>
            </a:r>
            <a:r>
              <a:rPr lang="vi-VN" dirty="0"/>
              <a:t>đó</a:t>
            </a:r>
            <a:r>
              <a:rPr lang="en-US" dirty="0"/>
              <a:t> </a:t>
            </a:r>
            <a:r>
              <a:rPr lang="vi-VN" dirty="0"/>
              <a:t>(Oracle, MySQL, DB2...) thì</a:t>
            </a:r>
            <a:r>
              <a:rPr lang="en-US" dirty="0"/>
              <a:t> </a:t>
            </a:r>
            <a:r>
              <a:rPr lang="vi-VN" dirty="0"/>
              <a:t>phải</a:t>
            </a:r>
            <a:r>
              <a:rPr lang="en-US" dirty="0"/>
              <a:t> </a:t>
            </a:r>
            <a:r>
              <a:rPr lang="vi-VN" dirty="0"/>
              <a:t>bổ</a:t>
            </a:r>
            <a:r>
              <a:rPr lang="en-US" dirty="0"/>
              <a:t> </a:t>
            </a:r>
            <a:r>
              <a:rPr lang="vi-VN" dirty="0"/>
              <a:t>sung JDBC </a:t>
            </a:r>
            <a:r>
              <a:rPr lang="en-US" dirty="0"/>
              <a:t>driver </a:t>
            </a:r>
            <a:r>
              <a:rPr lang="vi-VN" dirty="0"/>
              <a:t>tương</a:t>
            </a:r>
            <a:r>
              <a:rPr lang="en-US" dirty="0"/>
              <a:t> </a:t>
            </a:r>
            <a:r>
              <a:rPr lang="vi-VN" dirty="0"/>
              <a:t>ứng</a:t>
            </a:r>
            <a:r>
              <a:rPr lang="en-US" dirty="0"/>
              <a:t> </a:t>
            </a:r>
            <a:r>
              <a:rPr lang="vi-VN" dirty="0"/>
              <a:t>với</a:t>
            </a:r>
            <a:r>
              <a:rPr lang="en-US" dirty="0"/>
              <a:t> </a:t>
            </a:r>
            <a:r>
              <a:rPr lang="vi-VN" dirty="0"/>
              <a:t>CSDL đó</a:t>
            </a:r>
            <a:r>
              <a:rPr lang="en-US" dirty="0"/>
              <a:t> </a:t>
            </a:r>
            <a:r>
              <a:rPr lang="vi-VN" dirty="0"/>
              <a:t>vào</a:t>
            </a:r>
            <a:r>
              <a:rPr lang="en-US" dirty="0"/>
              <a:t> </a:t>
            </a:r>
            <a:r>
              <a:rPr lang="vi-VN" dirty="0"/>
              <a:t>ứng</a:t>
            </a:r>
            <a:r>
              <a:rPr lang="en-US" dirty="0"/>
              <a:t> </a:t>
            </a:r>
            <a:r>
              <a:rPr lang="vi-VN" dirty="0"/>
              <a:t>dụng</a:t>
            </a:r>
            <a:r>
              <a:rPr lang="en-US" dirty="0"/>
              <a:t> </a:t>
            </a:r>
            <a:r>
              <a:rPr lang="vi-VN" dirty="0"/>
              <a:t>của</a:t>
            </a:r>
            <a:r>
              <a:rPr lang="en-US" dirty="0"/>
              <a:t> </a:t>
            </a:r>
            <a:r>
              <a:rPr lang="vi-VN" dirty="0"/>
              <a:t>bạn.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6048"/>
            <a:ext cx="3733800" cy="533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2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hình tích hợp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257800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Hibernate </a:t>
            </a:r>
            <a:r>
              <a:rPr lang="en-US" dirty="0" err="1"/>
              <a:t>vào</a:t>
            </a:r>
            <a:r>
              <a:rPr lang="en-US" dirty="0"/>
              <a:t> Spring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 bean</a:t>
            </a:r>
          </a:p>
          <a:p>
            <a:pPr lvl="1"/>
            <a:r>
              <a:rPr lang="en-US" sz="2000" dirty="0" err="1">
                <a:solidFill>
                  <a:srgbClr val="FF3300"/>
                </a:solidFill>
              </a:rPr>
              <a:t>org.springframework.jdbc.datasource.DriverManagerDataSource</a:t>
            </a:r>
            <a:endParaRPr lang="en-US" sz="2000" dirty="0">
              <a:solidFill>
                <a:srgbClr val="FF3300"/>
              </a:solidFill>
            </a:endParaRPr>
          </a:p>
          <a:p>
            <a:pPr lvl="2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CSDL</a:t>
            </a:r>
          </a:p>
          <a:p>
            <a:pPr lvl="1"/>
            <a:r>
              <a:rPr lang="en-US" sz="2000" dirty="0">
                <a:solidFill>
                  <a:srgbClr val="FF3300"/>
                </a:solidFill>
              </a:rPr>
              <a:t>org.springframework.orm.hibernate4.LocalSessionFactoryBean</a:t>
            </a:r>
          </a:p>
          <a:p>
            <a:pPr lvl="2"/>
            <a:r>
              <a:rPr lang="en-US" dirty="0" err="1"/>
              <a:t>Tạo</a:t>
            </a:r>
            <a:r>
              <a:rPr lang="en-US" dirty="0"/>
              <a:t> session factory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  <a:p>
            <a:pPr lvl="1"/>
            <a:r>
              <a:rPr lang="en-US" sz="2000" dirty="0">
                <a:solidFill>
                  <a:srgbClr val="FF3300"/>
                </a:solidFill>
              </a:rPr>
              <a:t>org.springframework.orm.hibernate4.HibernateTransactionManager</a:t>
            </a:r>
          </a:p>
          <a:p>
            <a:pPr lvl="2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</a:t>
            </a:r>
          </a:p>
        </p:txBody>
      </p:sp>
    </p:spTree>
    <p:extLst>
      <p:ext uri="{BB962C8B-B14F-4D97-AF65-F5344CB8AC3E}">
        <p14:creationId xmlns:p14="http://schemas.microsoft.com/office/powerpoint/2010/main" val="21974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7400</TotalTime>
  <Words>2224</Words>
  <Application>Microsoft Office PowerPoint</Application>
  <PresentationFormat>On-screen Show (4:3)</PresentationFormat>
  <Paragraphs>290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PowerPoint Presentation</vt:lpstr>
      <vt:lpstr>Mục tiêu</vt:lpstr>
      <vt:lpstr>Giới thiệu Hibernate</vt:lpstr>
      <vt:lpstr>Giới thiệu Hibernate</vt:lpstr>
      <vt:lpstr>Hỗ trợ CSDL</vt:lpstr>
      <vt:lpstr>Các thành phần Hibernate</vt:lpstr>
      <vt:lpstr>Các thành phần Hibernate</vt:lpstr>
      <vt:lpstr>Thư viện</vt:lpstr>
      <vt:lpstr>Cấu hình tích hợp Hibernate</vt:lpstr>
      <vt:lpstr>Cấu hình DataSource</vt:lpstr>
      <vt:lpstr>Cấu hình SessionFactory</vt:lpstr>
      <vt:lpstr>Cấu hình Transaction</vt:lpstr>
      <vt:lpstr>PowerPoint Presentation</vt:lpstr>
      <vt:lpstr>Ánh xạ thực thể</vt:lpstr>
      <vt:lpstr>CSDL mẫu</vt:lpstr>
      <vt:lpstr>Mô hình thực thể</vt:lpstr>
      <vt:lpstr>Xây dựng lớp thực thể User</vt:lpstr>
      <vt:lpstr>Qui ước ánh xạ</vt:lpstr>
      <vt:lpstr>Xây dựng thực thể Student</vt:lpstr>
      <vt:lpstr>Các Annotation ánh xạ</vt:lpstr>
      <vt:lpstr>Ánh xạ thực thể kết hợp</vt:lpstr>
      <vt:lpstr>Ánh xạ thực thể kết hợp 1-N</vt:lpstr>
      <vt:lpstr>PowerPoint Presentation</vt:lpstr>
      <vt:lpstr>PowerPoint Presentation</vt:lpstr>
      <vt:lpstr>Lập trình Hibernate</vt:lpstr>
      <vt:lpstr>Mô hình lập trình Hibernate</vt:lpstr>
      <vt:lpstr>Truy vấn thực thể</vt:lpstr>
      <vt:lpstr>PowerPoint Presentation</vt:lpstr>
      <vt:lpstr>Truy vấn có tham số</vt:lpstr>
      <vt:lpstr>Truy vấn phân trang</vt:lpstr>
      <vt:lpstr>Truy vấn một số thuộc tính</vt:lpstr>
      <vt:lpstr>PowerPoint Presentation</vt:lpstr>
      <vt:lpstr>Truy vấn một giá trị</vt:lpstr>
      <vt:lpstr>Truy vấn một thực thể</vt:lpstr>
      <vt:lpstr>PowerPoint Presentation</vt:lpstr>
      <vt:lpstr>Thao tác thực thể</vt:lpstr>
      <vt:lpstr>Thêm mới</vt:lpstr>
      <vt:lpstr>Cập nhật</vt:lpstr>
      <vt:lpstr>Xóa</vt:lpstr>
      <vt:lpstr>PowerPoint Presentation</vt:lpstr>
      <vt:lpstr>Ngôn ngữ HQL</vt:lpstr>
      <vt:lpstr>Truy vấn đối tượng</vt:lpstr>
      <vt:lpstr>Ngôn ngữ HQL</vt:lpstr>
      <vt:lpstr>Ngôn ngữ HQL</vt:lpstr>
      <vt:lpstr>Ngôn ngữ HQL – Toán tử</vt:lpstr>
      <vt:lpstr>Ngôn ngữ HQL - Hàm</vt:lpstr>
      <vt:lpstr>Ngôn ngữ HQL - Hàm</vt:lpstr>
      <vt:lpstr>Ngôn ngữ HQL - Hàm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Trịnh Đức Giang</cp:lastModifiedBy>
  <cp:revision>1378</cp:revision>
  <dcterms:created xsi:type="dcterms:W3CDTF">2013-04-23T08:05:33Z</dcterms:created>
  <dcterms:modified xsi:type="dcterms:W3CDTF">2023-03-31T15:30:08Z</dcterms:modified>
</cp:coreProperties>
</file>