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6"/>
  </p:notesMasterIdLst>
  <p:sldIdLst>
    <p:sldId id="541" r:id="rId2"/>
    <p:sldId id="562" r:id="rId3"/>
    <p:sldId id="570" r:id="rId4"/>
    <p:sldId id="571" r:id="rId5"/>
    <p:sldId id="572" r:id="rId6"/>
    <p:sldId id="592" r:id="rId7"/>
    <p:sldId id="573" r:id="rId8"/>
    <p:sldId id="574" r:id="rId9"/>
    <p:sldId id="576" r:id="rId10"/>
    <p:sldId id="593" r:id="rId11"/>
    <p:sldId id="577" r:id="rId12"/>
    <p:sldId id="578" r:id="rId13"/>
    <p:sldId id="575" r:id="rId14"/>
    <p:sldId id="568" r:id="rId15"/>
    <p:sldId id="579" r:id="rId16"/>
    <p:sldId id="580" r:id="rId17"/>
    <p:sldId id="595" r:id="rId18"/>
    <p:sldId id="594" r:id="rId19"/>
    <p:sldId id="583" r:id="rId20"/>
    <p:sldId id="584" r:id="rId21"/>
    <p:sldId id="585" r:id="rId22"/>
    <p:sldId id="596" r:id="rId23"/>
    <p:sldId id="597" r:id="rId24"/>
    <p:sldId id="598" r:id="rId25"/>
    <p:sldId id="601" r:id="rId26"/>
    <p:sldId id="599" r:id="rId27"/>
    <p:sldId id="600" r:id="rId28"/>
    <p:sldId id="602" r:id="rId29"/>
    <p:sldId id="603" r:id="rId30"/>
    <p:sldId id="604" r:id="rId31"/>
    <p:sldId id="606" r:id="rId32"/>
    <p:sldId id="605" r:id="rId33"/>
    <p:sldId id="486" r:id="rId34"/>
    <p:sldId id="56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000"/>
    <a:srgbClr val="FF5A33"/>
    <a:srgbClr val="0000FF"/>
    <a:srgbClr val="FF33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74021" autoAdjust="0"/>
  </p:normalViewPr>
  <p:slideViewPr>
    <p:cSldViewPr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8: Validation &amp; Interceptor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572000"/>
            <a:ext cx="322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student/validate1.htm</a:t>
            </a:r>
          </a:p>
          <a:p>
            <a:r>
              <a:rPr lang="en-US" dirty="0">
                <a:solidFill>
                  <a:schemeClr val="bg1"/>
                </a:solidFill>
              </a:rPr>
              <a:t>+ Student1</a:t>
            </a:r>
          </a:p>
          <a:p>
            <a:r>
              <a:rPr lang="en-US" dirty="0">
                <a:solidFill>
                  <a:schemeClr val="bg1"/>
                </a:solidFill>
              </a:rPr>
              <a:t>+ Controller.validate1()</a:t>
            </a:r>
          </a:p>
          <a:p>
            <a:r>
              <a:rPr lang="en-US" dirty="0">
                <a:solidFill>
                  <a:schemeClr val="bg1"/>
                </a:solidFill>
              </a:rPr>
              <a:t>+ student1.jsp</a:t>
            </a:r>
          </a:p>
        </p:txBody>
      </p:sp>
    </p:spTree>
    <p:extLst>
      <p:ext uri="{BB962C8B-B14F-4D97-AF65-F5344CB8AC3E}">
        <p14:creationId xmlns:p14="http://schemas.microsoft.com/office/powerpoint/2010/main" val="34347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annotation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bean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Annotation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NotBlank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name </a:t>
            </a:r>
            <a:r>
              <a:rPr lang="en-US" dirty="0" err="1"/>
              <a:t>rỗng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NotNull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mark </a:t>
            </a:r>
            <a:r>
              <a:rPr lang="en-US" dirty="0" err="1"/>
              <a:t>và</a:t>
            </a:r>
            <a:r>
              <a:rPr lang="en-US" dirty="0"/>
              <a:t> major null</a:t>
            </a:r>
          </a:p>
          <a:p>
            <a:pPr lvl="1"/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DecimalMin</a:t>
            </a:r>
            <a:r>
              <a:rPr lang="en-US" dirty="0"/>
              <a:t>(), </a:t>
            </a:r>
            <a:r>
              <a:rPr lang="en-US" dirty="0" err="1">
                <a:solidFill>
                  <a:srgbClr val="FF0000"/>
                </a:solidFill>
              </a:rPr>
              <a:t>DecimalMax</a:t>
            </a:r>
            <a:r>
              <a:rPr lang="en-US" dirty="0"/>
              <a:t>():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733550"/>
            <a:ext cx="52482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3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b="1" dirty="0"/>
              <a:t>@Validated </a:t>
            </a:r>
            <a:r>
              <a:rPr lang="en-US" dirty="0" err="1"/>
              <a:t>trước</a:t>
            </a:r>
            <a:r>
              <a:rPr lang="en-US" dirty="0"/>
              <a:t> bean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form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bean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16149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8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form:errors</a:t>
            </a:r>
            <a:r>
              <a:rPr lang="en-US" dirty="0"/>
              <a:t> path=</a:t>
            </a:r>
            <a:r>
              <a:rPr lang="en-US" b="1" dirty="0">
                <a:solidFill>
                  <a:srgbClr val="FF0000"/>
                </a:solidFill>
              </a:rPr>
              <a:t>“*”</a:t>
            </a:r>
            <a:r>
              <a:rPr lang="en-US" dirty="0"/>
              <a:t>/&gt;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99" y="1981200"/>
            <a:ext cx="56673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362204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97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648200"/>
            <a:ext cx="322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student/validate2.htm</a:t>
            </a:r>
          </a:p>
          <a:p>
            <a:r>
              <a:rPr lang="en-US" dirty="0">
                <a:solidFill>
                  <a:schemeClr val="bg1"/>
                </a:solidFill>
              </a:rPr>
              <a:t>+ Student2</a:t>
            </a:r>
          </a:p>
          <a:p>
            <a:r>
              <a:rPr lang="en-US" dirty="0">
                <a:solidFill>
                  <a:schemeClr val="bg1"/>
                </a:solidFill>
              </a:rPr>
              <a:t>+ Controller.validate2()</a:t>
            </a:r>
          </a:p>
          <a:p>
            <a:r>
              <a:rPr lang="en-US" dirty="0">
                <a:solidFill>
                  <a:schemeClr val="bg1"/>
                </a:solidFill>
              </a:rPr>
              <a:t>+ student2.jsp</a:t>
            </a: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annotation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validation-api-1.0.0.GA.jar</a:t>
            </a:r>
          </a:p>
          <a:p>
            <a:pPr lvl="1"/>
            <a:r>
              <a:rPr lang="en-US" dirty="0"/>
              <a:t>hibernate-validator-4.2.0.Final.jar</a:t>
            </a:r>
          </a:p>
          <a:p>
            <a:pPr lvl="1"/>
            <a:r>
              <a:rPr lang="en-US" dirty="0"/>
              <a:t>log4j-1.2.16.jar</a:t>
            </a:r>
          </a:p>
          <a:p>
            <a:pPr lvl="1"/>
            <a:r>
              <a:rPr lang="en-US" dirty="0"/>
              <a:t>slf4j-api-1.7.5.jar</a:t>
            </a:r>
          </a:p>
          <a:p>
            <a:pPr lvl="1"/>
            <a:r>
              <a:rPr lang="en-US" dirty="0"/>
              <a:t>slf4j-log4j12-1.7.5.jar</a:t>
            </a:r>
          </a:p>
          <a:p>
            <a:pPr lvl="1"/>
            <a:r>
              <a:rPr lang="en-US" dirty="0"/>
              <a:t>slf4j-simple-1.6.1.jar</a:t>
            </a:r>
          </a:p>
        </p:txBody>
      </p:sp>
    </p:spTree>
    <p:extLst>
      <p:ext uri="{BB962C8B-B14F-4D97-AF65-F5344CB8AC3E}">
        <p14:creationId xmlns:p14="http://schemas.microsoft.com/office/powerpoint/2010/main" val="18667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annotation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javax.validation.constraints</a:t>
            </a:r>
            <a:endParaRPr lang="en-US"/>
          </a:p>
          <a:p>
            <a:r>
              <a:rPr lang="en-US"/>
              <a:t>: : : : : : : : 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556"/>
              </p:ext>
            </p:extLst>
          </p:nvPr>
        </p:nvGraphicFramePr>
        <p:xfrm>
          <a:off x="457200" y="965200"/>
          <a:ext cx="82296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1600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Ý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nghĩa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Ví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dụ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NotBlank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Chuỗi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không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rỗng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NotBlank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NotNull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phép</a:t>
                      </a:r>
                      <a:r>
                        <a:rPr lang="en-US" sz="1600" dirty="0"/>
                        <a:t>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NotNull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NotEmpty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Chuỗi</a:t>
                      </a:r>
                      <a:r>
                        <a:rPr lang="en-US" sz="1600" baseline="0" dirty="0"/>
                        <a:t> /</a:t>
                      </a:r>
                      <a:r>
                        <a:rPr lang="en-US" sz="1600" baseline="0" dirty="0" err="1"/>
                        <a:t>tập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hợp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không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rỗng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NotEmpty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Độ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dài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chuỗi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@Length(min=5, max=10)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/>
                        <a:t>Max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nguyên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tối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@Max(value=“10”)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/>
                        <a:t>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nguyên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tối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thiểu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@Min(value=“0”)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/>
                        <a:t>Size,</a:t>
                      </a:r>
                      <a:r>
                        <a:rPr lang="en-US" sz="1600" baseline="0" dirty="0"/>
                        <a:t> Range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Phạm vi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nguyên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tối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@Size(min=0, max=10)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DecimalMax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thực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tối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đa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DecimalMin</a:t>
                      </a:r>
                      <a:r>
                        <a:rPr lang="en-US" sz="1600" dirty="0"/>
                        <a:t>(value=“5.5”)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DecimalMin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nguyên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tối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thiểu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DecimalMax</a:t>
                      </a:r>
                      <a:r>
                        <a:rPr lang="en-US" sz="1600" dirty="0"/>
                        <a:t>(value=“9.5”)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Future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Thời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gian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trong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tương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lai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>
                          <a:effectLst/>
                        </a:rPr>
                        <a:t>Future()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/>
                        <a:t>Past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Thời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quá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khứ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@Past()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Pattern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So </a:t>
                      </a:r>
                      <a:r>
                        <a:rPr lang="en-US" sz="1600" dirty="0" err="1">
                          <a:effectLst/>
                        </a:rPr>
                        <a:t>khớp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biểu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thức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r>
                        <a:rPr lang="en-US" sz="1600" dirty="0">
                          <a:effectLst/>
                        </a:rPr>
                        <a:t> qui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@Pattern(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="[0-9]{9,10}")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Email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Đúng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dạng</a:t>
                      </a:r>
                      <a:r>
                        <a:rPr lang="en-US" sz="1600" baseline="0" dirty="0">
                          <a:effectLst/>
                        </a:rPr>
                        <a:t> email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@Email()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CreditCardNumber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Đúng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dạng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số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thẻ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tín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dụng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>
                          <a:effectLst/>
                        </a:rPr>
                        <a:t>CreditCardNumber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URL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Đúng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dạng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url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>
                          <a:effectLst/>
                        </a:rPr>
                        <a:t>URL()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SafeHtml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được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chứa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thẻ</a:t>
                      </a:r>
                      <a:r>
                        <a:rPr lang="en-US" sz="1600" baseline="0" dirty="0">
                          <a:effectLst/>
                        </a:rPr>
                        <a:t> HTML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>
                          <a:effectLst/>
                        </a:rPr>
                        <a:t>SafeHtml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8040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Interceptor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</p:txBody>
      </p:sp>
      <p:pic>
        <p:nvPicPr>
          <p:cNvPr id="4" name="Picture 2" descr="https://sdevarapalli.files.wordpress.com/2011/02/spring_interceptors_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2485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của Interceptor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4000"/>
            <a:ext cx="8229599" cy="482107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571998" y="1008888"/>
            <a:ext cx="4114800" cy="381000"/>
          </a:xfrm>
          <a:prstGeom prst="wedgeRoundRectCallout">
            <a:avLst>
              <a:gd name="adj1" fmla="val -54906"/>
              <a:gd name="adj2" fmla="val 474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HandlerInterceptorAdapter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581400" y="1828800"/>
            <a:ext cx="4495800" cy="381000"/>
          </a:xfrm>
          <a:prstGeom prst="wedgeRoundRectCallout">
            <a:avLst>
              <a:gd name="adj1" fmla="val -54906"/>
              <a:gd name="adj2" fmla="val 474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TRƯỚC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581400" y="3200400"/>
            <a:ext cx="4495800" cy="381000"/>
          </a:xfrm>
          <a:prstGeom prst="wedgeRoundRectCallout">
            <a:avLst>
              <a:gd name="adj1" fmla="val -54906"/>
              <a:gd name="adj2" fmla="val 474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SAU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action, </a:t>
            </a:r>
            <a:r>
              <a:rPr lang="en-US" b="1" dirty="0">
                <a:solidFill>
                  <a:srgbClr val="FF0000"/>
                </a:solidFill>
              </a:rPr>
              <a:t>TRƯỚC </a:t>
            </a:r>
            <a:r>
              <a:rPr lang="en-US" dirty="0"/>
              <a:t>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581400" y="4648200"/>
            <a:ext cx="4495800" cy="381000"/>
          </a:xfrm>
          <a:prstGeom prst="wedgeRoundRectCallout">
            <a:avLst>
              <a:gd name="adj1" fmla="val -54906"/>
              <a:gd name="adj2" fmla="val 474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SAU </a:t>
            </a:r>
            <a:r>
              <a:rPr lang="en-US" dirty="0"/>
              <a:t>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581400" y="2743200"/>
            <a:ext cx="4495800" cy="381000"/>
          </a:xfrm>
          <a:prstGeom prst="wedgeRoundRectCallout">
            <a:avLst>
              <a:gd name="adj1" fmla="val -66567"/>
              <a:gd name="adj2" fmla="val -229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action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1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15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validation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validation </a:t>
            </a:r>
            <a:r>
              <a:rPr lang="en-US" dirty="0" err="1"/>
              <a:t>trong</a:t>
            </a:r>
            <a:r>
              <a:rPr lang="en-US" dirty="0"/>
              <a:t> Spring MVC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Interceptor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Interceptor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Interceptor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 trình xử lý của Interceptor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action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ở </a:t>
            </a:r>
            <a:r>
              <a:rPr lang="en-US" dirty="0" err="1"/>
              <a:t>preHandle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View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viêt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ở </a:t>
            </a:r>
            <a:r>
              <a:rPr lang="en-US" dirty="0" err="1"/>
              <a:t>postHandle</a:t>
            </a:r>
            <a:r>
              <a:rPr lang="en-US" dirty="0"/>
              <a:t>()</a:t>
            </a:r>
          </a:p>
        </p:txBody>
      </p:sp>
      <p:sp>
        <p:nvSpPr>
          <p:cNvPr id="6" name="Flowchart: Internal Storage 5"/>
          <p:cNvSpPr/>
          <p:nvPr/>
        </p:nvSpPr>
        <p:spPr>
          <a:xfrm>
            <a:off x="6711157" y="1143000"/>
            <a:ext cx="1371600" cy="114300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6711157" y="3429000"/>
            <a:ext cx="1371600" cy="990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895600" y="1438274"/>
            <a:ext cx="2122486" cy="5524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preHandle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6335714" y="2590800"/>
            <a:ext cx="2122486" cy="5524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postHandle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95600" y="3648074"/>
            <a:ext cx="2122486" cy="5524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afterCompletion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5018086" y="1714500"/>
            <a:ext cx="169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7396957" y="2286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7" idx="0"/>
          </p:cNvCxnSpPr>
          <p:nvPr/>
        </p:nvCxnSpPr>
        <p:spPr>
          <a:xfrm>
            <a:off x="7396957" y="3143252"/>
            <a:ext cx="0" cy="28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10" idx="3"/>
          </p:cNvCxnSpPr>
          <p:nvPr/>
        </p:nvCxnSpPr>
        <p:spPr>
          <a:xfrm flipH="1">
            <a:off x="5018086" y="3924300"/>
            <a:ext cx="169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36" idx="3"/>
          </p:cNvCxnSpPr>
          <p:nvPr/>
        </p:nvCxnSpPr>
        <p:spPr>
          <a:xfrm flipH="1">
            <a:off x="1692179" y="1714500"/>
            <a:ext cx="1203421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1"/>
            <a:endCxn id="37" idx="3"/>
          </p:cNvCxnSpPr>
          <p:nvPr/>
        </p:nvCxnSpPr>
        <p:spPr>
          <a:xfrm flipH="1">
            <a:off x="1876781" y="3924300"/>
            <a:ext cx="10188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3400" y="1483668"/>
            <a:ext cx="11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request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3400" y="3693468"/>
            <a:ext cx="134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25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LoggerInterceptor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504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8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Interceptor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Spring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action </a:t>
            </a:r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LoggerInterceptor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action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715001" cy="149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9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990600"/>
            <a:ext cx="4800600" cy="5715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en-US" dirty="0" err="1"/>
              <a:t>và</a:t>
            </a:r>
            <a:r>
              <a:rPr lang="en-US" dirty="0"/>
              <a:t> View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" y="1070991"/>
            <a:ext cx="4676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5029200" y="2505075"/>
            <a:ext cx="3633216" cy="427672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16" y="2571750"/>
            <a:ext cx="33909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7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kết quả thực 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Chạy</a:t>
            </a:r>
            <a:r>
              <a:rPr lang="en-US" dirty="0"/>
              <a:t> home/index.htm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Console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457200" lvl="1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preHandle</a:t>
            </a:r>
            <a:r>
              <a:rPr lang="en-US" sz="1800" dirty="0"/>
              <a:t>()=&gt;</a:t>
            </a:r>
            <a:r>
              <a:rPr lang="en-US" sz="1800" b="1" dirty="0">
                <a:solidFill>
                  <a:srgbClr val="0000FF"/>
                </a:solidFill>
              </a:rPr>
              <a:t>index</a:t>
            </a:r>
            <a:r>
              <a:rPr lang="en-US" sz="1800" dirty="0"/>
              <a:t>()=&gt;</a:t>
            </a:r>
            <a:r>
              <a:rPr lang="en-US" sz="1800" b="1" dirty="0" err="1">
                <a:solidFill>
                  <a:srgbClr val="FF5A33"/>
                </a:solidFill>
              </a:rPr>
              <a:t>postHandle</a:t>
            </a:r>
            <a:r>
              <a:rPr lang="en-US" sz="1800" dirty="0"/>
              <a:t>()=&gt;</a:t>
            </a:r>
            <a:r>
              <a:rPr lang="en-US" sz="1800" b="1" dirty="0" err="1">
                <a:solidFill>
                  <a:srgbClr val="5C0000"/>
                </a:solidFill>
              </a:rPr>
              <a:t>index.jsp</a:t>
            </a:r>
            <a:r>
              <a:rPr lang="en-US" sz="1800" dirty="0"/>
              <a:t>=&gt;</a:t>
            </a:r>
            <a:r>
              <a:rPr lang="en-US" sz="1800" b="1" dirty="0" err="1">
                <a:solidFill>
                  <a:srgbClr val="00B050"/>
                </a:solidFill>
              </a:rPr>
              <a:t>afterCompletion</a:t>
            </a:r>
            <a:r>
              <a:rPr lang="en-US" sz="1800" dirty="0"/>
              <a:t>()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92832"/>
            <a:ext cx="5715000" cy="268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594360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Interceptor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594360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A33"/>
                </a:solidFill>
              </a:rPr>
              <a:t>Interceptor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0" y="594360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Interceptor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3817" y="59436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C0000"/>
                </a:solidFill>
              </a:rPr>
              <a:t>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59436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Action</a:t>
            </a:r>
          </a:p>
        </p:txBody>
      </p:sp>
      <p:cxnSp>
        <p:nvCxnSpPr>
          <p:cNvPr id="8" name="Straight Arrow Connector 7"/>
          <p:cNvCxnSpPr>
            <a:stCxn id="6" idx="3"/>
            <a:endCxn id="12" idx="1"/>
          </p:cNvCxnSpPr>
          <p:nvPr/>
        </p:nvCxnSpPr>
        <p:spPr>
          <a:xfrm>
            <a:off x="2229978" y="6128266"/>
            <a:ext cx="2846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>
            <a:off x="3303599" y="6128266"/>
            <a:ext cx="354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1" idx="1"/>
          </p:cNvCxnSpPr>
          <p:nvPr/>
        </p:nvCxnSpPr>
        <p:spPr>
          <a:xfrm>
            <a:off x="4896978" y="6128266"/>
            <a:ext cx="6268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0" idx="1"/>
          </p:cNvCxnSpPr>
          <p:nvPr/>
        </p:nvCxnSpPr>
        <p:spPr>
          <a:xfrm>
            <a:off x="6172200" y="6128266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029200"/>
            <a:ext cx="352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home/index.htm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rõ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LoggerInterceptor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Interceptor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action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action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LoggerInterceptor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action home/index.htm </a:t>
            </a:r>
            <a:r>
              <a:rPr lang="en-US" dirty="0" err="1"/>
              <a:t>và</a:t>
            </a:r>
            <a:r>
              <a:rPr lang="en-US" dirty="0"/>
              <a:t> home/about.htm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6324600" cy="266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16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HomeController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home/index.htm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&lt;</a:t>
            </a:r>
            <a:r>
              <a:rPr lang="en-US" dirty="0" err="1"/>
              <a:t>mvc:exclude-mapping</a:t>
            </a:r>
            <a:r>
              <a:rPr lang="en-US" dirty="0"/>
              <a:t>&gt;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**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0" y="2362200"/>
            <a:ext cx="5029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action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controller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209800"/>
            <a:ext cx="36671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176587"/>
            <a:ext cx="30099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8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SecurityInterceptor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action </a:t>
            </a:r>
            <a:r>
              <a:rPr lang="en-US" dirty="0" err="1"/>
              <a:t>của</a:t>
            </a:r>
            <a:r>
              <a:rPr lang="en-US" dirty="0"/>
              <a:t> 2 controller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.</a:t>
            </a:r>
          </a:p>
          <a:p>
            <a:r>
              <a:rPr lang="en-US" dirty="0" err="1"/>
              <a:t>SecurityInterceptor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action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session </a:t>
            </a:r>
            <a:r>
              <a:rPr lang="en-US" dirty="0" err="1"/>
              <a:t>có</a:t>
            </a:r>
            <a:r>
              <a:rPr lang="en-US" dirty="0"/>
              <a:t> attribute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user hay </a:t>
            </a:r>
            <a:r>
              <a:rPr lang="en-US" dirty="0" err="1"/>
              <a:t>chưa</a:t>
            </a:r>
            <a:r>
              <a:rPr lang="en-US" dirty="0"/>
              <a:t>?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sang user/login.htm</a:t>
            </a:r>
          </a:p>
          <a:p>
            <a:pPr lvl="1"/>
            <a:r>
              <a:rPr lang="en-US" dirty="0"/>
              <a:t>Ở user/login.htm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attribute user </a:t>
            </a:r>
            <a:r>
              <a:rPr lang="en-US" dirty="0" err="1"/>
              <a:t>trong</a:t>
            </a:r>
            <a:r>
              <a:rPr lang="en-US" dirty="0"/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20119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Dữ liệu vào không hợp lệ sẽ gây các lỗi khó lường. Vì vậy việc kiểm soát dữ liệu vào luôn đóng vai trò quan trọng của ứng dung.</a:t>
            </a:r>
          </a:p>
          <a:p>
            <a:r>
              <a:rPr lang="vi-VN"/>
              <a:t>Các lỗi thường gặp</a:t>
            </a:r>
          </a:p>
          <a:p>
            <a:pPr lvl="1"/>
            <a:r>
              <a:rPr lang="vi-VN"/>
              <a:t>Để trống ô nhập…</a:t>
            </a:r>
          </a:p>
          <a:p>
            <a:pPr lvl="1"/>
            <a:r>
              <a:rPr lang="vi-VN"/>
              <a:t>Không đúng định dạng email, creditcard, url…</a:t>
            </a:r>
          </a:p>
          <a:p>
            <a:pPr lvl="1"/>
            <a:r>
              <a:rPr lang="vi-VN"/>
              <a:t>Sai kiểu số nguyên, số thực, ngày giờ…</a:t>
            </a:r>
          </a:p>
          <a:p>
            <a:pPr lvl="1"/>
            <a:r>
              <a:rPr lang="vi-VN"/>
              <a:t>Giá trị tối thiểu, tối đa, trong phạm vi…</a:t>
            </a:r>
          </a:p>
          <a:p>
            <a:pPr lvl="1"/>
            <a:r>
              <a:rPr lang="vi-VN"/>
              <a:t>Không giống mật khẩu, đúng captcha, trùng mã</a:t>
            </a:r>
          </a:p>
          <a:p>
            <a:pPr lvl="1"/>
            <a:r>
              <a:rPr lang="vi-VN"/>
              <a:t>Không như mong đợi của việc tính toán nào đó…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75488" y="1051560"/>
            <a:ext cx="7144512" cy="382524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SecurityInterceptor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43000"/>
            <a:ext cx="69151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2743200" y="3124200"/>
            <a:ext cx="5943600" cy="3581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3200400"/>
            <a:ext cx="5743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0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266962"/>
            <a:ext cx="30643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Chưa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đăng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nhập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Chạy</a:t>
            </a:r>
            <a:r>
              <a:rPr lang="en-US" sz="1600" dirty="0">
                <a:solidFill>
                  <a:schemeClr val="bg1"/>
                </a:solidFill>
              </a:rPr>
              <a:t> user/register.htm</a:t>
            </a:r>
          </a:p>
          <a:p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Chạy</a:t>
            </a:r>
            <a:r>
              <a:rPr lang="en-US" sz="1600" dirty="0">
                <a:solidFill>
                  <a:schemeClr val="bg1"/>
                </a:solidFill>
              </a:rPr>
              <a:t> user/change-password.htm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Đã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đăng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nhập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Chạy</a:t>
            </a:r>
            <a:r>
              <a:rPr lang="en-US" sz="1600" dirty="0">
                <a:solidFill>
                  <a:schemeClr val="bg1"/>
                </a:solidFill>
              </a:rPr>
              <a:t> user/change-password.htm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Giải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thích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620000" cy="526494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990600" y="3581399"/>
            <a:ext cx="4953000" cy="2895601"/>
          </a:xfrm>
          <a:prstGeom prst="wedgeRoundRectCallout">
            <a:avLst>
              <a:gd name="adj1" fmla="val 59266"/>
              <a:gd name="adj2" fmla="val 284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layout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CSDL.</a:t>
            </a:r>
          </a:p>
          <a:p>
            <a:pPr algn="ctr"/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module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action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controller </a:t>
            </a:r>
            <a:r>
              <a:rPr lang="en-US" dirty="0" err="1"/>
              <a:t>vì</a:t>
            </a:r>
            <a:r>
              <a:rPr lang="en-US" dirty="0"/>
              <a:t> view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342900" indent="-342900" algn="ctr">
              <a:buAutoNum type="arabi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postHandle</a:t>
            </a:r>
            <a:r>
              <a:rPr lang="en-US" dirty="0"/>
              <a:t>() </a:t>
            </a:r>
            <a:r>
              <a:rPr lang="en-US" dirty="0" err="1"/>
              <a:t>của</a:t>
            </a:r>
            <a:r>
              <a:rPr lang="en-US" dirty="0"/>
              <a:t> Interceptor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action.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781800" cy="5257800"/>
          </a:xfrm>
        </p:spPr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Validation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annotation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Interceptor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Interceptor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Interceptor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action</a:t>
            </a:r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Interceptor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90600"/>
            <a:ext cx="8229599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81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form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10</a:t>
            </a:r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ngành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8050"/>
            <a:ext cx="42005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8050"/>
            <a:ext cx="42005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4272" y="6258580"/>
            <a:ext cx="15263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Nhập</a:t>
            </a:r>
            <a:r>
              <a: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sai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1139" y="6258580"/>
            <a:ext cx="1882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Nhập</a:t>
            </a:r>
            <a:r>
              <a: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đúng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0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867870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student/validate1.htm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lệ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403369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629400" y="1752600"/>
            <a:ext cx="2057400" cy="709612"/>
          </a:xfrm>
          <a:prstGeom prst="wedgeRoundRectCallout">
            <a:avLst>
              <a:gd name="adj1" fmla="val -43659"/>
              <a:gd name="adj2" fmla="val -650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601968" y="2819400"/>
            <a:ext cx="2057400" cy="1371600"/>
          </a:xfrm>
          <a:prstGeom prst="wedgeRoundRectCallout">
            <a:avLst>
              <a:gd name="adj1" fmla="val -65684"/>
              <a:gd name="adj2" fmla="val -4243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rejectValue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mark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bean </a:t>
            </a:r>
            <a:r>
              <a:rPr lang="en-US" b="1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642100" y="4636008"/>
            <a:ext cx="2057400" cy="1143000"/>
          </a:xfrm>
          <a:prstGeom prst="wedgeRoundRectCallout">
            <a:avLst>
              <a:gd name="adj1" fmla="val -64030"/>
              <a:gd name="adj2" fmla="val -222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Phương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hasErrors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49452"/>
            <a:ext cx="7124003" cy="567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267200" y="1905000"/>
            <a:ext cx="4343400" cy="841248"/>
          </a:xfrm>
          <a:prstGeom prst="wedgeRoundRectCallout">
            <a:avLst>
              <a:gd name="adj1" fmla="val -58676"/>
              <a:gd name="adj2" fmla="val -129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 student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254500" y="3273552"/>
            <a:ext cx="4356100" cy="841248"/>
          </a:xfrm>
          <a:prstGeom prst="wedgeRoundRectCallout">
            <a:avLst>
              <a:gd name="adj1" fmla="val -56959"/>
              <a:gd name="adj2" fmla="val 534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&lt;span&gt;</a:t>
            </a:r>
          </a:p>
        </p:txBody>
      </p:sp>
    </p:spTree>
    <p:extLst>
      <p:ext uri="{BB962C8B-B14F-4D97-AF65-F5344CB8AC3E}">
        <p14:creationId xmlns:p14="http://schemas.microsoft.com/office/powerpoint/2010/main" val="410245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&lt;tag id=“{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}</a:t>
            </a:r>
            <a:r>
              <a:rPr lang="en-US" b="1" dirty="0">
                <a:solidFill>
                  <a:srgbClr val="FF0000"/>
                </a:solidFill>
              </a:rPr>
              <a:t>.errors</a:t>
            </a:r>
            <a:r>
              <a:rPr lang="en-US" dirty="0"/>
              <a:t>”&gt;{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}&lt;/tag&gt;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/>
              <a:t>&lt;span id=“</a:t>
            </a:r>
            <a:r>
              <a:rPr lang="en-US" b="1" dirty="0" err="1"/>
              <a:t>name.errors</a:t>
            </a:r>
            <a:r>
              <a:rPr lang="en-US" dirty="0"/>
              <a:t>”&gt;…&lt;/span&gt;</a:t>
            </a:r>
          </a:p>
          <a:p>
            <a:pPr marL="914400" lvl="2" indent="0">
              <a:buNone/>
            </a:pPr>
            <a:r>
              <a:rPr lang="en-US" i="1" dirty="0" err="1"/>
              <a:t>Hiển</a:t>
            </a:r>
            <a:r>
              <a:rPr lang="en-US" i="1" dirty="0"/>
              <a:t> </a:t>
            </a:r>
            <a:r>
              <a:rPr lang="en-US" i="1" dirty="0" err="1"/>
              <a:t>thị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họ</a:t>
            </a:r>
            <a:r>
              <a:rPr lang="en-US" i="1" dirty="0"/>
              <a:t> </a:t>
            </a:r>
            <a:r>
              <a:rPr lang="en-US" i="1" dirty="0" err="1"/>
              <a:t>tên</a:t>
            </a:r>
            <a:endParaRPr lang="en-US" i="1" dirty="0"/>
          </a:p>
          <a:p>
            <a:r>
              <a:rPr lang="en-US" dirty="0"/>
              <a:t>CSS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*[id</a:t>
            </a:r>
            <a:r>
              <a:rPr lang="en-US" b="1" dirty="0">
                <a:solidFill>
                  <a:srgbClr val="FF0000"/>
                </a:solidFill>
              </a:rPr>
              <a:t>$=.errors</a:t>
            </a:r>
            <a:r>
              <a:rPr lang="en-US" dirty="0"/>
              <a:t>]{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color:red</a:t>
            </a:r>
            <a:r>
              <a:rPr lang="en-US" dirty="0"/>
              <a:t>; font-style: italic;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Selector *[id</a:t>
            </a:r>
            <a:r>
              <a:rPr lang="en-US" b="1" dirty="0">
                <a:solidFill>
                  <a:srgbClr val="FF0000"/>
                </a:solidFill>
              </a:rPr>
              <a:t>$=.errors</a:t>
            </a:r>
            <a:r>
              <a:rPr lang="en-US" dirty="0"/>
              <a:t>]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@id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</a:t>
            </a:r>
            <a:r>
              <a:rPr lang="en-US" b="1" dirty="0"/>
              <a:t>.errors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36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6511</TotalTime>
  <Words>1338</Words>
  <Application>Microsoft Office PowerPoint</Application>
  <PresentationFormat>On-screen Show (4:3)</PresentationFormat>
  <Paragraphs>220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PowerPoint Presentation</vt:lpstr>
      <vt:lpstr>Mục tiêu</vt:lpstr>
      <vt:lpstr>Giới thiệu kiểm lỗi</vt:lpstr>
      <vt:lpstr>Minh họa kiểm lỗi</vt:lpstr>
      <vt:lpstr>Case study</vt:lpstr>
      <vt:lpstr>PowerPoint Presentation</vt:lpstr>
      <vt:lpstr>Kiểm lỗi bằng tay</vt:lpstr>
      <vt:lpstr>Hiển thị lỗi</vt:lpstr>
      <vt:lpstr>Định dạng lỗi</vt:lpstr>
      <vt:lpstr>PowerPoint Presentation</vt:lpstr>
      <vt:lpstr>Kiểm lỗi bằng annotation</vt:lpstr>
      <vt:lpstr>StudentController</vt:lpstr>
      <vt:lpstr>Hiển thị lỗi tập trung</vt:lpstr>
      <vt:lpstr>PowerPoint Presentation</vt:lpstr>
      <vt:lpstr>Thư viện kiểm lỗi</vt:lpstr>
      <vt:lpstr>Các annotation kiểm lỗi thường dùng</vt:lpstr>
      <vt:lpstr>PowerPoint Presentation</vt:lpstr>
      <vt:lpstr>Giới thiệu Interceptor</vt:lpstr>
      <vt:lpstr>Cấu trúc của Interceptor</vt:lpstr>
      <vt:lpstr>Qui trình xử lý của Interceptor</vt:lpstr>
      <vt:lpstr>Xây dựng LoggerInterceptor</vt:lpstr>
      <vt:lpstr>Khai báo Interceptor</vt:lpstr>
      <vt:lpstr>Controller và View</vt:lpstr>
      <vt:lpstr>Phân tích kết quả thực hiện</vt:lpstr>
      <vt:lpstr>PowerPoint Presentation</vt:lpstr>
      <vt:lpstr>Cấu hình Interceptor</vt:lpstr>
      <vt:lpstr>Cấu hình Interceptor</vt:lpstr>
      <vt:lpstr>Tình huống security</vt:lpstr>
      <vt:lpstr>Giải quyết tình huống</vt:lpstr>
      <vt:lpstr>Xây dựng SecurityInterceptor</vt:lpstr>
      <vt:lpstr>PowerPoint Presentation</vt:lpstr>
      <vt:lpstr>Tình huống nạp dữ liệu dùng chung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Trịnh Đức Giang</cp:lastModifiedBy>
  <cp:revision>1352</cp:revision>
  <dcterms:created xsi:type="dcterms:W3CDTF">2013-04-23T08:05:33Z</dcterms:created>
  <dcterms:modified xsi:type="dcterms:W3CDTF">2023-03-31T15:30:42Z</dcterms:modified>
</cp:coreProperties>
</file>