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1" r:id="rId3"/>
    <p:sldId id="269" r:id="rId4"/>
    <p:sldId id="265" r:id="rId5"/>
    <p:sldId id="268" r:id="rId6"/>
    <p:sldId id="27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64"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8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35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sp>
        <p:nvSpPr>
          <p:cNvPr id="8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algn="l" rtl="0"/>
            <a:r>
              <a:rPr lang="en-US" sz="1600" b="0" i="0" dirty="0">
                <a:effectLst/>
                <a:latin typeface="+mj-lt"/>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lvl="1">
              <a:buFont typeface="Arial" panose="020B0604020202020204" pitchFamily="34" charset="0"/>
              <a:buChar char="•"/>
            </a:pPr>
            <a:r>
              <a:rPr lang="en-US" sz="1600" b="0" i="0" dirty="0">
                <a:effectLst/>
                <a:latin typeface="+mj-lt"/>
              </a:rPr>
              <a:t>Each nurse can take a rest only one day between two consecutive working periods. it means that if the nurse takes a rest today, then she has to work tomorrow (1)</a:t>
            </a:r>
          </a:p>
          <a:p>
            <a:pPr lvl="1">
              <a:buFont typeface="Arial" panose="020B0604020202020204" pitchFamily="34" charset="0"/>
              <a:buChar char="•"/>
            </a:pPr>
            <a:r>
              <a:rPr lang="en-US" sz="1600" b="0" i="0" dirty="0">
                <a:effectLst/>
                <a:latin typeface="+mj-lt"/>
              </a:rPr>
              <a:t>The length of each working period must be greater or equal to K1 and less than or equal to K2 (2) </a:t>
            </a:r>
          </a:p>
          <a:p>
            <a:pPr lvl="1"/>
            <a:r>
              <a:rPr lang="en-US" sz="1600" b="0" i="0" dirty="0">
                <a:effectLst/>
                <a:latin typeface="+mj-lt"/>
              </a:rPr>
              <a:t>The director of the hospital want to know how many possible working plans satisfying above constraint? </a:t>
            </a:r>
          </a:p>
          <a:p>
            <a:pPr algn="l" rtl="0"/>
            <a:r>
              <a:rPr lang="en-US" sz="1600" b="1" i="0" dirty="0">
                <a:effectLst/>
                <a:latin typeface="+mj-lt"/>
              </a:rPr>
              <a:t>Input</a:t>
            </a:r>
            <a:endParaRPr lang="en-US" sz="1600" b="0" i="0" dirty="0">
              <a:effectLst/>
              <a:latin typeface="+mj-lt"/>
            </a:endParaRPr>
          </a:p>
          <a:p>
            <a:pPr lvl="1">
              <a:buFont typeface="Arial" panose="020B0604020202020204" pitchFamily="34" charset="0"/>
              <a:buChar char="•"/>
            </a:pPr>
            <a:r>
              <a:rPr lang="en-US" sz="1600" b="0" i="0" dirty="0">
                <a:effectLst/>
                <a:latin typeface="+mj-lt"/>
              </a:rPr>
              <a:t>The input consists of one line which contains 3 positive integers N, K1, K2 (2 &lt;= N &lt;= 1000, K1 &lt; K2 &lt;= 400)</a:t>
            </a:r>
          </a:p>
          <a:p>
            <a:pPr algn="l" rtl="0"/>
            <a:r>
              <a:rPr lang="en-US" sz="1600" b="1" i="0" dirty="0">
                <a:effectLst/>
                <a:latin typeface="+mj-lt"/>
              </a:rPr>
              <a:t>Output</a:t>
            </a:r>
            <a:endParaRPr lang="en-US" sz="1600" b="0" i="0" dirty="0">
              <a:effectLst/>
              <a:latin typeface="+mj-lt"/>
            </a:endParaRPr>
          </a:p>
          <a:p>
            <a:pPr lvl="1">
              <a:buFont typeface="Arial" panose="020B0604020202020204" pitchFamily="34" charset="0"/>
              <a:buChar char="•"/>
            </a:pPr>
            <a:r>
              <a:rPr lang="en-US" sz="1600" b="0" i="0" dirty="0">
                <a:effectLst/>
                <a:latin typeface="+mj-lt"/>
              </a:rPr>
              <a:t>The output consists of only one single integer M modulo 10</a:t>
            </a:r>
            <a:r>
              <a:rPr lang="en-US" sz="1600" b="0" i="0" baseline="30000" dirty="0">
                <a:effectLst/>
                <a:latin typeface="+mj-lt"/>
              </a:rPr>
              <a:t>9</a:t>
            </a:r>
            <a:r>
              <a:rPr lang="en-US" sz="1600" b="0" i="0" dirty="0">
                <a:effectLst/>
                <a:latin typeface="+mj-lt"/>
              </a:rPr>
              <a:t>+7 where M is the total working plans satisfying the above constraints.</a:t>
            </a:r>
            <a:br>
              <a:rPr lang="en-US" sz="1600" b="0" i="0" dirty="0">
                <a:effectLst/>
                <a:latin typeface="+mj-lt"/>
              </a:rPr>
            </a:br>
            <a:endParaRPr lang="en-US" sz="1600" b="0" i="0" dirty="0">
              <a:effectLst/>
              <a:latin typeface="+mj-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1600" b="1" dirty="0">
                <a:latin typeface="+mj-lt"/>
              </a:rPr>
              <a:t>Đề </a:t>
            </a:r>
            <a:r>
              <a:rPr lang="en-US" sz="1600" b="1" dirty="0" err="1">
                <a:latin typeface="+mj-lt"/>
              </a:rPr>
              <a:t>bài</a:t>
            </a:r>
            <a:r>
              <a:rPr lang="en-US" sz="1600" b="1" dirty="0">
                <a:latin typeface="+mj-lt"/>
              </a:rPr>
              <a:t>: </a:t>
            </a:r>
          </a:p>
          <a:p>
            <a:pPr>
              <a:spcBef>
                <a:spcPts val="0"/>
              </a:spcBef>
              <a:buNone/>
            </a:pPr>
            <a:r>
              <a:rPr lang="en-US" sz="1600" b="1" dirty="0">
                <a:latin typeface="+mj-lt"/>
              </a:rPr>
              <a:t>	</a:t>
            </a:r>
            <a:r>
              <a:rPr lang="en-US" sz="1600" dirty="0" err="1">
                <a:latin typeface="+mj-lt"/>
              </a:rPr>
              <a:t>Một</a:t>
            </a:r>
            <a:r>
              <a:rPr lang="en-US" sz="1600" dirty="0">
                <a:latin typeface="+mj-lt"/>
              </a:rPr>
              <a:t> </a:t>
            </a:r>
            <a:r>
              <a:rPr lang="en-US" sz="1600" dirty="0" err="1">
                <a:latin typeface="+mj-lt"/>
              </a:rPr>
              <a:t>giám</a:t>
            </a:r>
            <a:r>
              <a:rPr lang="en-US" sz="1600" dirty="0">
                <a:latin typeface="+mj-lt"/>
              </a:rPr>
              <a:t> </a:t>
            </a:r>
            <a:r>
              <a:rPr lang="en-US" sz="1600" dirty="0" err="1">
                <a:latin typeface="+mj-lt"/>
              </a:rPr>
              <a:t>đốc</a:t>
            </a:r>
            <a:r>
              <a:rPr lang="en-US" sz="1600" dirty="0">
                <a:latin typeface="+mj-lt"/>
              </a:rPr>
              <a:t> </a:t>
            </a:r>
            <a:r>
              <a:rPr lang="en-US" sz="1600" dirty="0" err="1">
                <a:latin typeface="+mj-lt"/>
              </a:rPr>
              <a:t>của</a:t>
            </a:r>
            <a:r>
              <a:rPr lang="en-US" sz="1600" dirty="0">
                <a:latin typeface="+mj-lt"/>
              </a:rPr>
              <a:t> </a:t>
            </a:r>
            <a:r>
              <a:rPr lang="en-US" sz="1600" dirty="0" err="1">
                <a:latin typeface="+mj-lt"/>
              </a:rPr>
              <a:t>một</a:t>
            </a:r>
            <a:r>
              <a:rPr lang="en-US" sz="1600" dirty="0">
                <a:latin typeface="+mj-lt"/>
              </a:rPr>
              <a:t> </a:t>
            </a:r>
            <a:r>
              <a:rPr lang="en-US" sz="1600" dirty="0" err="1">
                <a:latin typeface="+mj-lt"/>
              </a:rPr>
              <a:t>bệnh</a:t>
            </a:r>
            <a:r>
              <a:rPr lang="en-US" sz="1600" dirty="0">
                <a:latin typeface="+mj-lt"/>
              </a:rPr>
              <a:t> </a:t>
            </a:r>
            <a:r>
              <a:rPr lang="en-US" sz="1600" dirty="0" err="1">
                <a:latin typeface="+mj-lt"/>
              </a:rPr>
              <a:t>viện</a:t>
            </a:r>
            <a:r>
              <a:rPr lang="en-US" sz="1600" dirty="0">
                <a:latin typeface="+mj-lt"/>
              </a:rPr>
              <a:t> </a:t>
            </a:r>
            <a:r>
              <a:rPr lang="en-US" sz="1600" dirty="0" err="1">
                <a:latin typeface="+mj-lt"/>
              </a:rPr>
              <a:t>muốn</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y </a:t>
            </a:r>
            <a:r>
              <a:rPr lang="en-US" sz="1600" dirty="0" err="1">
                <a:latin typeface="+mj-lt"/>
              </a:rPr>
              <a:t>tá</a:t>
            </a:r>
            <a:r>
              <a:rPr lang="en-US" sz="1600" dirty="0">
                <a:latin typeface="+mj-lt"/>
              </a:rPr>
              <a:t> </a:t>
            </a:r>
            <a:r>
              <a:rPr lang="en-US" sz="1600" dirty="0" err="1">
                <a:latin typeface="+mj-lt"/>
              </a:rPr>
              <a:t>trong</a:t>
            </a:r>
            <a:r>
              <a:rPr lang="en-US" sz="1600" dirty="0">
                <a:latin typeface="+mj-lt"/>
              </a:rPr>
              <a:t> N </a:t>
            </a:r>
            <a:r>
              <a:rPr lang="en-US" sz="1600" dirty="0" err="1">
                <a:latin typeface="+mj-lt"/>
              </a:rPr>
              <a:t>ngày</a:t>
            </a:r>
            <a:r>
              <a:rPr lang="en-US" sz="1600" dirty="0">
                <a:latin typeface="+mj-lt"/>
              </a:rPr>
              <a:t> 1…N.</a:t>
            </a:r>
          </a:p>
          <a:p>
            <a:pPr>
              <a:spcBef>
                <a:spcPts val="0"/>
              </a:spcBef>
              <a:buNone/>
            </a:pPr>
            <a:r>
              <a:rPr lang="en-US" sz="1600" dirty="0">
                <a:latin typeface="+mj-lt"/>
              </a:rPr>
              <a:t>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tục</a:t>
            </a:r>
            <a:r>
              <a:rPr lang="en-US" sz="1600" dirty="0">
                <a:latin typeface="+mj-lt"/>
              </a:rPr>
              <a:t> </a:t>
            </a:r>
            <a:r>
              <a:rPr lang="en-US" sz="1600" dirty="0" err="1">
                <a:latin typeface="+mj-lt"/>
              </a:rPr>
              <a:t>trong</a:t>
            </a:r>
            <a:r>
              <a:rPr lang="en-US" sz="1600" dirty="0">
                <a:latin typeface="+mj-lt"/>
              </a:rPr>
              <a:t> x </a:t>
            </a:r>
            <a:r>
              <a:rPr lang="en-US" sz="1600" dirty="0" err="1">
                <a:latin typeface="+mj-lt"/>
              </a:rPr>
              <a:t>ngày</a:t>
            </a:r>
            <a:r>
              <a:rPr lang="en-US" sz="1600" dirty="0">
                <a:latin typeface="+mj-lt"/>
              </a:rPr>
              <a:t> (K1 &lt;= x &lt;= K2), </a:t>
            </a:r>
            <a:r>
              <a:rPr lang="en-US" sz="1600" dirty="0" err="1">
                <a:latin typeface="+mj-lt"/>
              </a:rPr>
              <a:t>sau</a:t>
            </a:r>
            <a:r>
              <a:rPr lang="en-US" sz="1600" dirty="0">
                <a:latin typeface="+mj-lt"/>
              </a:rPr>
              <a:t> </a:t>
            </a:r>
            <a:r>
              <a:rPr lang="en-US" sz="1600" dirty="0" err="1">
                <a:latin typeface="+mj-lt"/>
              </a:rPr>
              <a:t>đó</a:t>
            </a:r>
            <a:r>
              <a:rPr lang="en-US" sz="1600" dirty="0">
                <a:latin typeface="+mj-lt"/>
              </a:rPr>
              <a:t> </a:t>
            </a:r>
            <a:r>
              <a:rPr lang="en-US" sz="1600" dirty="0" err="1">
                <a:latin typeface="+mj-lt"/>
              </a:rPr>
              <a:t>phải</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a:t>
            </a:r>
          </a:p>
          <a:p>
            <a:pPr>
              <a:spcBef>
                <a:spcPts val="0"/>
              </a:spcBef>
              <a:buNone/>
            </a:pPr>
            <a:r>
              <a:rPr lang="en-US" sz="1600" dirty="0">
                <a:latin typeface="+mj-lt"/>
              </a:rPr>
              <a:t>		-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được</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 </a:t>
            </a:r>
            <a:r>
              <a:rPr lang="en-US" sz="1600" dirty="0" err="1">
                <a:latin typeface="+mj-lt"/>
              </a:rPr>
              <a:t>giữa</a:t>
            </a:r>
            <a:r>
              <a:rPr lang="en-US" sz="1600" dirty="0">
                <a:latin typeface="+mj-lt"/>
              </a:rPr>
              <a:t> 2 </a:t>
            </a:r>
            <a:r>
              <a:rPr lang="en-US" sz="1600" dirty="0" err="1">
                <a:latin typeface="+mj-lt"/>
              </a:rPr>
              <a:t>đợt</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tiếp</a:t>
            </a:r>
            <a:r>
              <a:rPr lang="en-US" sz="1600" dirty="0">
                <a:latin typeface="+mj-lt"/>
              </a:rPr>
              <a:t>. </a:t>
            </a:r>
            <a:r>
              <a:rPr lang="en-US" sz="1600" dirty="0" err="1">
                <a:latin typeface="+mj-lt"/>
              </a:rPr>
              <a:t>Có</a:t>
            </a:r>
            <a:r>
              <a:rPr lang="en-US" sz="1600" dirty="0">
                <a:latin typeface="+mj-lt"/>
              </a:rPr>
              <a:t> </a:t>
            </a:r>
            <a:r>
              <a:rPr lang="en-US" sz="1600" dirty="0" err="1">
                <a:latin typeface="+mj-lt"/>
              </a:rPr>
              <a:t>nghĩa</a:t>
            </a:r>
            <a:r>
              <a:rPr lang="en-US" sz="1600" dirty="0">
                <a:latin typeface="+mj-lt"/>
              </a:rPr>
              <a:t> </a:t>
            </a:r>
            <a:r>
              <a:rPr lang="en-US" sz="1600" dirty="0" err="1">
                <a:latin typeface="+mj-lt"/>
              </a:rPr>
              <a:t>rằng</a:t>
            </a:r>
            <a:r>
              <a:rPr lang="en-US" sz="1600" dirty="0">
                <a:latin typeface="+mj-lt"/>
              </a:rPr>
              <a:t> </a:t>
            </a:r>
            <a:r>
              <a:rPr lang="en-US" sz="1600" dirty="0" err="1">
                <a:latin typeface="+mj-lt"/>
              </a:rPr>
              <a:t>nếu</a:t>
            </a:r>
            <a:r>
              <a:rPr lang="en-US" sz="1600" dirty="0">
                <a:latin typeface="+mj-lt"/>
              </a:rPr>
              <a:t> y </a:t>
            </a:r>
            <a:r>
              <a:rPr lang="en-US" sz="1600" dirty="0" err="1">
                <a:latin typeface="+mj-lt"/>
              </a:rPr>
              <a:t>tá</a:t>
            </a:r>
            <a:r>
              <a:rPr lang="en-US" sz="1600" dirty="0">
                <a:latin typeface="+mj-lt"/>
              </a:rPr>
              <a:t> </a:t>
            </a:r>
            <a:r>
              <a:rPr lang="en-US" sz="1600" dirty="0" err="1">
                <a:latin typeface="+mj-lt"/>
              </a:rPr>
              <a:t>nghỉ</a:t>
            </a:r>
            <a:r>
              <a:rPr lang="en-US" sz="1600" dirty="0">
                <a:latin typeface="+mj-lt"/>
              </a:rPr>
              <a:t> </a:t>
            </a:r>
            <a:r>
              <a:rPr lang="en-US" sz="1600" dirty="0" err="1">
                <a:latin typeface="+mj-lt"/>
              </a:rPr>
              <a:t>ngày</a:t>
            </a:r>
            <a:r>
              <a:rPr lang="en-US" sz="1600" dirty="0">
                <a:latin typeface="+mj-lt"/>
              </a:rPr>
              <a:t> </a:t>
            </a:r>
            <a:r>
              <a:rPr lang="en-US" sz="1600" dirty="0" err="1">
                <a:latin typeface="+mj-lt"/>
              </a:rPr>
              <a:t>hôm</a:t>
            </a:r>
            <a:r>
              <a:rPr lang="en-US" sz="1600" dirty="0">
                <a:latin typeface="+mj-lt"/>
              </a:rPr>
              <a:t> nay, </a:t>
            </a:r>
            <a:r>
              <a:rPr lang="en-US" sz="1600" dirty="0" err="1">
                <a:latin typeface="+mj-lt"/>
              </a:rPr>
              <a:t>ngày</a:t>
            </a:r>
            <a:r>
              <a:rPr lang="en-US" sz="1600" dirty="0">
                <a:latin typeface="+mj-lt"/>
              </a:rPr>
              <a:t> </a:t>
            </a:r>
            <a:r>
              <a:rPr lang="en-US" sz="1600" dirty="0" err="1">
                <a:latin typeface="+mj-lt"/>
              </a:rPr>
              <a:t>mai</a:t>
            </a:r>
            <a:r>
              <a:rPr lang="en-US" sz="1600" dirty="0">
                <a:latin typeface="+mj-lt"/>
              </a:rPr>
              <a:t> y </a:t>
            </a:r>
            <a:r>
              <a:rPr lang="en-US" sz="1600" dirty="0" err="1">
                <a:latin typeface="+mj-lt"/>
              </a:rPr>
              <a:t>tá</a:t>
            </a:r>
            <a:r>
              <a:rPr lang="en-US" sz="1600" dirty="0">
                <a:latin typeface="+mj-lt"/>
              </a:rPr>
              <a:t> </a:t>
            </a:r>
            <a:r>
              <a:rPr lang="en-US" sz="1600" dirty="0" err="1">
                <a:latin typeface="+mj-lt"/>
              </a:rPr>
              <a:t>đó</a:t>
            </a:r>
            <a:r>
              <a:rPr lang="en-US" sz="1600" dirty="0">
                <a:latin typeface="+mj-lt"/>
              </a:rPr>
              <a:t> </a:t>
            </a:r>
            <a:r>
              <a:rPr lang="en-US" sz="1600" dirty="0" err="1">
                <a:latin typeface="+mj-lt"/>
              </a:rPr>
              <a:t>sẽ</a:t>
            </a:r>
            <a:r>
              <a:rPr lang="en-US" sz="1600" dirty="0">
                <a:latin typeface="+mj-lt"/>
              </a:rPr>
              <a:t> </a:t>
            </a:r>
            <a:r>
              <a:rPr lang="en-US" sz="1600" dirty="0" err="1">
                <a:latin typeface="+mj-lt"/>
              </a:rPr>
              <a:t>phải</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a:t>
            </a:r>
          </a:p>
          <a:p>
            <a:pPr>
              <a:spcBef>
                <a:spcPts val="0"/>
              </a:spcBef>
              <a:buNone/>
            </a:pPr>
            <a:endParaRPr lang="en-US" sz="1600" b="1" dirty="0">
              <a:latin typeface="+mj-lt"/>
            </a:endParaRPr>
          </a:p>
          <a:p>
            <a:pPr>
              <a:spcBef>
                <a:spcPts val="0"/>
              </a:spcBef>
              <a:buNone/>
            </a:pPr>
            <a:r>
              <a:rPr lang="en-US" sz="1600" b="1" dirty="0" err="1">
                <a:latin typeface="+mj-lt"/>
              </a:rPr>
              <a:t>Yêu</a:t>
            </a:r>
            <a:r>
              <a:rPr lang="en-US" sz="1600" b="1" dirty="0">
                <a:latin typeface="+mj-lt"/>
              </a:rPr>
              <a:t> </a:t>
            </a:r>
            <a:r>
              <a:rPr lang="en-US" sz="1600" b="1" dirty="0" err="1">
                <a:latin typeface="+mj-lt"/>
              </a:rPr>
              <a:t>cầu</a:t>
            </a:r>
            <a:r>
              <a:rPr lang="en-US" sz="1600" b="1" dirty="0">
                <a:latin typeface="+mj-lt"/>
              </a:rPr>
              <a:t>:</a:t>
            </a:r>
          </a:p>
          <a:p>
            <a:pPr>
              <a:spcBef>
                <a:spcPts val="0"/>
              </a:spcBef>
              <a:buNone/>
            </a:pPr>
            <a:r>
              <a:rPr lang="en-US" sz="1600" b="1" dirty="0">
                <a:latin typeface="+mj-lt"/>
              </a:rPr>
              <a:t>	</a:t>
            </a:r>
            <a:r>
              <a:rPr lang="en-US" sz="1600" dirty="0" err="1">
                <a:latin typeface="+mj-lt"/>
              </a:rPr>
              <a:t>Tính</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a:t>
            </a:r>
            <a:r>
              <a:rPr lang="en-US" sz="1600" dirty="0" err="1">
                <a:latin typeface="+mj-lt"/>
              </a:rPr>
              <a:t>các</a:t>
            </a:r>
            <a:r>
              <a:rPr lang="en-US" sz="1600" dirty="0">
                <a:latin typeface="+mj-lt"/>
              </a:rPr>
              <a:t> y </a:t>
            </a:r>
            <a:r>
              <a:rPr lang="en-US" sz="1600" dirty="0" err="1">
                <a:latin typeface="+mj-lt"/>
              </a:rPr>
              <a:t>tá</a:t>
            </a:r>
            <a:r>
              <a:rPr lang="en-US" sz="1600" dirty="0">
                <a:latin typeface="+mj-lt"/>
              </a:rPr>
              <a:t>.</a:t>
            </a:r>
          </a:p>
          <a:p>
            <a:pPr>
              <a:spcBef>
                <a:spcPts val="0"/>
              </a:spcBef>
              <a:buNone/>
            </a:pPr>
            <a:endParaRPr lang="en-US" sz="1600" b="1" dirty="0">
              <a:latin typeface="+mj-lt"/>
            </a:endParaRPr>
          </a:p>
          <a:p>
            <a:pPr algn="l" rtl="0"/>
            <a:endParaRPr lang="en-US" sz="1600" b="0" i="0" dirty="0">
              <a:effectLst/>
              <a:latin typeface="+mj-lt"/>
            </a:endParaRPr>
          </a:p>
          <a:p>
            <a:pPr>
              <a:spcBef>
                <a:spcPts val="0"/>
              </a:spcBef>
              <a:buNone/>
            </a:pPr>
            <a:endParaRPr lang="en-US" sz="1600" b="1" dirty="0">
              <a:latin typeface="+mj-lt"/>
            </a:endParaRPr>
          </a:p>
        </p:txBody>
      </p:sp>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1600" b="1" i="0" dirty="0">
                <a:effectLst/>
                <a:latin typeface="+mj-lt"/>
              </a:rPr>
              <a:t>Example:</a:t>
            </a:r>
          </a:p>
          <a:p>
            <a:pPr algn="l" rtl="0"/>
            <a:endParaRPr lang="en-US" sz="1600" b="0" i="0" dirty="0">
              <a:effectLst/>
              <a:latin typeface="+mj-lt"/>
            </a:endParaRPr>
          </a:p>
          <a:p>
            <a:pPr lvl="1"/>
            <a:r>
              <a:rPr lang="en-US" sz="1600" b="1" i="0" dirty="0">
                <a:effectLst/>
                <a:latin typeface="+mj-lt"/>
              </a:rPr>
              <a:t>Input:</a:t>
            </a:r>
            <a:endParaRPr lang="en-US" sz="1600" b="0" i="0" dirty="0">
              <a:effectLst/>
              <a:latin typeface="+mj-lt"/>
            </a:endParaRPr>
          </a:p>
          <a:p>
            <a:pPr lvl="1"/>
            <a:r>
              <a:rPr lang="en-US" sz="1600" b="0" i="0" dirty="0">
                <a:effectLst/>
                <a:latin typeface="+mj-lt"/>
              </a:rPr>
              <a:t>6 2 3</a:t>
            </a:r>
          </a:p>
          <a:p>
            <a:pPr lvl="1"/>
            <a:endParaRPr lang="en-US" sz="1600" b="0" i="0" dirty="0">
              <a:effectLst/>
              <a:latin typeface="+mj-lt"/>
            </a:endParaRPr>
          </a:p>
          <a:p>
            <a:pPr lvl="1"/>
            <a:r>
              <a:rPr lang="en-US" sz="1600" b="1" i="0" dirty="0">
                <a:effectLst/>
                <a:latin typeface="+mj-lt"/>
              </a:rPr>
              <a:t>Output:</a:t>
            </a:r>
            <a:endParaRPr lang="en-US" sz="1600" b="0" i="0" dirty="0">
              <a:effectLst/>
              <a:latin typeface="+mj-lt"/>
            </a:endParaRPr>
          </a:p>
          <a:p>
            <a:pPr lvl="1"/>
            <a:r>
              <a:rPr lang="en-US" sz="1600" b="0" i="0" dirty="0">
                <a:effectLst/>
                <a:latin typeface="+mj-lt"/>
              </a:rPr>
              <a:t>4</a:t>
            </a:r>
          </a:p>
          <a:p>
            <a:pPr>
              <a:spcBef>
                <a:spcPts val="0"/>
              </a:spcBef>
              <a:buNone/>
            </a:pPr>
            <a:endParaRPr lang="en-US" sz="1600" b="1" dirty="0">
              <a:latin typeface="+mj-lt"/>
            </a:endParaRPr>
          </a:p>
        </p:txBody>
      </p:sp>
    </p:spTree>
    <p:extLst>
      <p:ext uri="{BB962C8B-B14F-4D97-AF65-F5344CB8AC3E}">
        <p14:creationId xmlns:p14="http://schemas.microsoft.com/office/powerpoint/2010/main" val="136155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dirty="0">
              <a:latin typeface="+mj-lt"/>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marL="285750" indent="-285750">
                  <a:spcBef>
                    <a:spcPts val="0"/>
                  </a:spcBef>
                </a:pPr>
                <a:r>
                  <a:rPr lang="en-US" sz="1600" dirty="0">
                    <a:latin typeface="+mj-lt"/>
                  </a:rPr>
                  <a:t>Xác </a:t>
                </a:r>
                <a:r>
                  <a:rPr lang="en-US" sz="1600" dirty="0" err="1">
                    <a:latin typeface="+mj-lt"/>
                  </a:rPr>
                  <a:t>định</a:t>
                </a:r>
                <a:r>
                  <a:rPr lang="en-US" sz="1600" dirty="0">
                    <a:latin typeface="+mj-lt"/>
                  </a:rPr>
                  <a:t> </a:t>
                </a:r>
                <a:r>
                  <a:rPr lang="en-US" sz="1600" dirty="0" err="1">
                    <a:latin typeface="+mj-lt"/>
                  </a:rPr>
                  <a:t>bài</a:t>
                </a:r>
                <a:r>
                  <a:rPr lang="en-US" sz="1600" dirty="0">
                    <a:latin typeface="+mj-lt"/>
                  </a:rPr>
                  <a:t> </a:t>
                </a:r>
                <a:r>
                  <a:rPr lang="en-US" sz="1600" dirty="0" err="1">
                    <a:latin typeface="+mj-lt"/>
                  </a:rPr>
                  <a:t>toán</a:t>
                </a:r>
                <a:r>
                  <a:rPr lang="en-US" sz="1600" dirty="0">
                    <a:latin typeface="+mj-lt"/>
                  </a:rPr>
                  <a:t> con:</a:t>
                </a:r>
              </a:p>
              <a:p>
                <a:pPr marL="742950" lvl="1" indent="-285750">
                  <a:spcBef>
                    <a:spcPts val="0"/>
                  </a:spcBef>
                </a:pPr>
                <a:r>
                  <a:rPr lang="en-US" sz="1600" dirty="0" err="1">
                    <a:latin typeface="+mj-lt"/>
                  </a:rPr>
                  <a:t>Gọi</a:t>
                </a:r>
                <a:r>
                  <a:rPr lang="en-US" sz="1600" dirty="0">
                    <a:latin typeface="+mj-lt"/>
                  </a:rPr>
                  <a:t> </a:t>
                </a:r>
                <a:r>
                  <a:rPr lang="en-US" sz="1600" i="1" dirty="0">
                    <a:latin typeface="+mj-lt"/>
                  </a:rPr>
                  <a:t>S</a:t>
                </a:r>
                <a:r>
                  <a:rPr lang="en-US" sz="1600" dirty="0">
                    <a:latin typeface="+mj-lt"/>
                  </a:rPr>
                  <a:t>0[</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a:latin typeface="+mj-lt"/>
                  </a:rPr>
                  <a:t>nghỉ</a:t>
                </a:r>
                <a:r>
                  <a:rPr lang="en-US" sz="1600" dirty="0">
                    <a:latin typeface="+mj-lt"/>
                  </a:rPr>
                  <a:t>.</a:t>
                </a:r>
              </a:p>
              <a:p>
                <a:pPr marL="742950" lvl="1" indent="-285750">
                  <a:spcBef>
                    <a:spcPts val="0"/>
                  </a:spcBef>
                </a:pPr>
                <a:r>
                  <a:rPr lang="en-US" sz="1600" dirty="0" err="1">
                    <a:latin typeface="+mj-lt"/>
                  </a:rPr>
                  <a:t>Gọi</a:t>
                </a:r>
                <a:r>
                  <a:rPr lang="en-US" sz="1600" dirty="0">
                    <a:latin typeface="+mj-lt"/>
                  </a:rPr>
                  <a:t> </a:t>
                </a:r>
                <a:r>
                  <a:rPr lang="en-US" sz="1600" i="1" dirty="0">
                    <a:latin typeface="+mj-lt"/>
                  </a:rPr>
                  <a:t>S</a:t>
                </a:r>
                <a:r>
                  <a:rPr lang="en-US" sz="1600" dirty="0">
                    <a:latin typeface="+mj-lt"/>
                  </a:rPr>
                  <a:t>1[</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p>
              <a:p>
                <a:pPr marL="285750" indent="-285750">
                  <a:spcBef>
                    <a:spcPts val="0"/>
                  </a:spcBef>
                </a:pPr>
                <a:r>
                  <a:rPr lang="en-US" sz="1600" dirty="0" err="1">
                    <a:latin typeface="+mj-lt"/>
                  </a:rPr>
                  <a:t>Khởi</a:t>
                </a:r>
                <a:r>
                  <a:rPr lang="en-US" sz="1600" dirty="0">
                    <a:latin typeface="+mj-lt"/>
                  </a:rPr>
                  <a:t> </a:t>
                </a:r>
                <a:r>
                  <a:rPr lang="en-US" sz="1600" dirty="0" err="1">
                    <a:latin typeface="+mj-lt"/>
                  </a:rPr>
                  <a:t>tạo</a:t>
                </a:r>
                <a:r>
                  <a:rPr lang="en-US" sz="1600" dirty="0">
                    <a:latin typeface="+mj-lt"/>
                  </a:rPr>
                  <a:t>:</a:t>
                </a:r>
              </a:p>
              <a:p>
                <a:pPr marL="742950" lvl="1" indent="-285750">
                  <a:spcBef>
                    <a:spcPts val="0"/>
                  </a:spcBef>
                </a:pPr>
                <a:r>
                  <a:rPr lang="en-US" sz="1600" i="1" dirty="0">
                    <a:latin typeface="+mj-lt"/>
                  </a:rPr>
                  <a:t>S</a:t>
                </a:r>
                <a:r>
                  <a:rPr lang="en-US" sz="1600" dirty="0">
                    <a:latin typeface="+mj-lt"/>
                  </a:rPr>
                  <a:t>0[</a:t>
                </a:r>
                <a:r>
                  <a:rPr lang="en-US" sz="1600" dirty="0" err="1">
                    <a:latin typeface="+mj-lt"/>
                  </a:rPr>
                  <a:t>i</a:t>
                </a:r>
                <a:r>
                  <a:rPr lang="en-US" sz="1600" dirty="0">
                    <a:latin typeface="+mj-lt"/>
                  </a:rPr>
                  <a:t>] = </a:t>
                </a:r>
                <a:r>
                  <a:rPr lang="en-US" sz="1600" i="1" dirty="0">
                    <a:latin typeface="+mj-lt"/>
                  </a:rPr>
                  <a:t>S</a:t>
                </a:r>
                <a:r>
                  <a:rPr lang="en-US" sz="1600" dirty="0">
                    <a:latin typeface="+mj-lt"/>
                  </a:rPr>
                  <a:t>1[</a:t>
                </a:r>
                <a:r>
                  <a:rPr lang="en-US" sz="1600" dirty="0" err="1">
                    <a:latin typeface="+mj-lt"/>
                  </a:rPr>
                  <a:t>i</a:t>
                </a:r>
                <a:r>
                  <a:rPr lang="en-US" sz="1600" dirty="0">
                    <a:latin typeface="+mj-lt"/>
                  </a:rPr>
                  <a:t>] = 0, </a:t>
                </a:r>
                <a:r>
                  <a:rPr lang="en-US" sz="1600" dirty="0" err="1">
                    <a:latin typeface="+mj-lt"/>
                  </a:rPr>
                  <a:t>với</a:t>
                </a:r>
                <a:r>
                  <a:rPr lang="en-US" sz="1600" dirty="0">
                    <a:latin typeface="+mj-lt"/>
                  </a:rPr>
                  <a:t> </a:t>
                </a:r>
                <a:r>
                  <a:rPr lang="en-US" sz="1600" dirty="0" err="1">
                    <a:latin typeface="+mj-lt"/>
                  </a:rPr>
                  <a:t>mọi</a:t>
                </a:r>
                <a:r>
                  <a:rPr lang="en-US" sz="1600" dirty="0">
                    <a:latin typeface="+mj-lt"/>
                  </a:rPr>
                  <a:t> </a:t>
                </a:r>
                <a:r>
                  <a:rPr lang="en-US" sz="1600" dirty="0" err="1">
                    <a:latin typeface="+mj-lt"/>
                  </a:rPr>
                  <a:t>i</a:t>
                </a:r>
                <a:r>
                  <a:rPr lang="en-US" sz="1600" dirty="0">
                    <a:latin typeface="+mj-lt"/>
                  </a:rPr>
                  <a:t> = 1,. . . , </a:t>
                </a:r>
                <a:r>
                  <a:rPr lang="en-US" sz="1600" i="1" dirty="0">
                    <a:latin typeface="+mj-lt"/>
                  </a:rPr>
                  <a:t>n</a:t>
                </a:r>
              </a:p>
              <a:p>
                <a:pPr marL="742950" lvl="1" indent="-285750">
                  <a:spcBef>
                    <a:spcPts val="0"/>
                  </a:spcBef>
                </a:pPr>
                <a:r>
                  <a:rPr lang="en-US" sz="1600" i="1" dirty="0">
                    <a:latin typeface="+mj-lt"/>
                  </a:rPr>
                  <a:t>S</a:t>
                </a:r>
                <a:r>
                  <a:rPr lang="en-US" sz="1600" dirty="0">
                    <a:latin typeface="+mj-lt"/>
                  </a:rPr>
                  <a:t>0[0] = 1, </a:t>
                </a:r>
                <a:r>
                  <a:rPr lang="en-US" sz="1600" i="1" dirty="0">
                    <a:latin typeface="+mj-lt"/>
                  </a:rPr>
                  <a:t>S</a:t>
                </a:r>
                <a:r>
                  <a:rPr lang="en-US" sz="1600" dirty="0">
                    <a:latin typeface="+mj-lt"/>
                  </a:rPr>
                  <a:t>0[1] = 1, </a:t>
                </a:r>
                <a:r>
                  <a:rPr lang="en-US" sz="1600" i="1" dirty="0">
                    <a:latin typeface="+mj-lt"/>
                  </a:rPr>
                  <a:t>S</a:t>
                </a:r>
                <a:r>
                  <a:rPr lang="en-US" sz="1600" dirty="0">
                    <a:latin typeface="+mj-lt"/>
                  </a:rPr>
                  <a:t>1[k1] = 1</a:t>
                </a:r>
              </a:p>
              <a:p>
                <a:pPr marL="742950" lvl="1" indent="-285750">
                  <a:spcBef>
                    <a:spcPts val="0"/>
                  </a:spcBef>
                </a:pPr>
                <a:endParaRPr lang="en-US" sz="1600" dirty="0">
                  <a:latin typeface="+mj-lt"/>
                </a:endParaRPr>
              </a:p>
              <a:p>
                <a:pPr marL="285750" indent="-285750">
                  <a:spcBef>
                    <a:spcPts val="0"/>
                  </a:spcBef>
                </a:pPr>
                <a:r>
                  <a:rPr lang="en-US" sz="1600" dirty="0" err="1">
                    <a:latin typeface="+mj-lt"/>
                  </a:rPr>
                  <a:t>Công</a:t>
                </a:r>
                <a:r>
                  <a:rPr lang="en-US" sz="1600" dirty="0">
                    <a:latin typeface="+mj-lt"/>
                  </a:rPr>
                  <a:t> </a:t>
                </a:r>
                <a:r>
                  <a:rPr lang="en-US" sz="1600" dirty="0" err="1">
                    <a:latin typeface="+mj-lt"/>
                  </a:rPr>
                  <a:t>thức</a:t>
                </a:r>
                <a:r>
                  <a:rPr lang="en-US" sz="1600" dirty="0">
                    <a:latin typeface="+mj-lt"/>
                  </a:rPr>
                  <a:t> </a:t>
                </a:r>
                <a:r>
                  <a:rPr lang="en-US" sz="1600" dirty="0" err="1">
                    <a:latin typeface="+mj-lt"/>
                  </a:rPr>
                  <a:t>quy</a:t>
                </a:r>
                <a:r>
                  <a:rPr lang="en-US" sz="1600" dirty="0">
                    <a:latin typeface="+mj-lt"/>
                  </a:rPr>
                  <a:t> </a:t>
                </a:r>
                <a:r>
                  <a:rPr lang="en-US" sz="1600" dirty="0" err="1">
                    <a:latin typeface="+mj-lt"/>
                  </a:rPr>
                  <a:t>hoạch</a:t>
                </a:r>
                <a:r>
                  <a:rPr lang="en-US" sz="1600" dirty="0">
                    <a:latin typeface="+mj-lt"/>
                  </a:rPr>
                  <a:t> </a:t>
                </a:r>
                <a:r>
                  <a:rPr lang="en-US" sz="1600" dirty="0" err="1">
                    <a:latin typeface="+mj-lt"/>
                  </a:rPr>
                  <a:t>động</a:t>
                </a:r>
                <a:r>
                  <a:rPr lang="en-US" sz="1600" dirty="0">
                    <a:latin typeface="+mj-lt"/>
                  </a:rPr>
                  <a:t>:</a:t>
                </a:r>
              </a:p>
              <a:p>
                <a:pPr>
                  <a:spcBef>
                    <a:spcPts val="0"/>
                  </a:spcBef>
                  <a:buNone/>
                </a:pPr>
                <a:r>
                  <a:rPr lang="en-US" sz="1600" dirty="0">
                    <a:latin typeface="+mj-lt"/>
                  </a:rPr>
                  <a:t>	</a:t>
                </a:r>
                <a:r>
                  <a:rPr lang="en-US" sz="1600" i="1" dirty="0">
                    <a:latin typeface="+mj-lt"/>
                  </a:rPr>
                  <a:t>S</a:t>
                </a:r>
                <a:r>
                  <a:rPr lang="en-US" sz="1600" dirty="0">
                    <a:latin typeface="+mj-lt"/>
                  </a:rPr>
                  <a:t>0[</a:t>
                </a:r>
                <a:r>
                  <a:rPr lang="en-US" sz="1600" dirty="0" err="1">
                    <a:latin typeface="+mj-lt"/>
                  </a:rPr>
                  <a:t>i</a:t>
                </a:r>
                <a:r>
                  <a:rPr lang="en-US" sz="1600" dirty="0">
                    <a:latin typeface="+mj-lt"/>
                  </a:rPr>
                  <a:t>] = </a:t>
                </a:r>
                <a:r>
                  <a:rPr lang="en-US" sz="1600" i="1" dirty="0">
                    <a:latin typeface="+mj-lt"/>
                  </a:rPr>
                  <a:t>S</a:t>
                </a:r>
                <a:r>
                  <a:rPr lang="en-US" sz="1600" dirty="0">
                    <a:latin typeface="+mj-lt"/>
                  </a:rPr>
                  <a:t>1[i-1];</a:t>
                </a:r>
              </a:p>
              <a:p>
                <a:pPr>
                  <a:spcBef>
                    <a:spcPts val="0"/>
                  </a:spcBef>
                  <a:buNone/>
                </a:pPr>
                <a:r>
                  <a:rPr lang="en-US" sz="1600" dirty="0">
                    <a:latin typeface="+mj-lt"/>
                  </a:rPr>
                  <a:t>	</a:t>
                </a:r>
                <a:r>
                  <a:rPr lang="en-US" sz="1600" i="1" dirty="0">
                    <a:latin typeface="+mj-lt"/>
                  </a:rPr>
                  <a:t>S</a:t>
                </a:r>
                <a:r>
                  <a:rPr lang="en-US" sz="1600" dirty="0">
                    <a:latin typeface="+mj-lt"/>
                  </a:rPr>
                  <a:t>1[</a:t>
                </a:r>
                <a:r>
                  <a:rPr lang="en-US" sz="1600" dirty="0" err="1">
                    <a:latin typeface="+mj-lt"/>
                  </a:rPr>
                  <a:t>i</a:t>
                </a:r>
                <a:r>
                  <a:rPr lang="en-US" sz="1600" dirty="0">
                    <a:latin typeface="+mj-lt"/>
                  </a:rPr>
                  <a:t>] = </a:t>
                </a:r>
                <a14:m>
                  <m:oMath xmlns:m="http://schemas.openxmlformats.org/officeDocument/2006/math">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r>
                          <a:rPr lang="en-US" sz="1600" i="1">
                            <a:latin typeface="Cambria Math" panose="02040503050406030204" pitchFamily="18" charset="0"/>
                          </a:rPr>
                          <m:t>2</m:t>
                        </m:r>
                      </m:sup>
                      <m:e>
                        <m:r>
                          <a:rPr lang="en-US" sz="1600" b="0" i="1" smtClean="0">
                            <a:latin typeface="Cambria Math" panose="02040503050406030204" pitchFamily="18" charset="0"/>
                          </a:rPr>
                          <m:t>𝑆</m:t>
                        </m:r>
                        <m:r>
                          <a:rPr lang="en-US" sz="1600" b="0" i="1" smtClean="0">
                            <a:latin typeface="Cambria Math" panose="02040503050406030204" pitchFamily="18" charset="0"/>
                          </a:rPr>
                          <m:t>0</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e>
                        </m:d>
                      </m:e>
                    </m:nary>
                  </m:oMath>
                </a14:m>
                <a:r>
                  <a:rPr lang="en-US" sz="1600" dirty="0">
                    <a:latin typeface="+mj-lt"/>
                  </a:rPr>
                  <a:t>;</a:t>
                </a:r>
              </a:p>
              <a:p>
                <a:pPr>
                  <a:spcBef>
                    <a:spcPts val="0"/>
                  </a:spcBef>
                </a:pPr>
                <a:r>
                  <a:rPr lang="en-US" sz="1600" dirty="0">
                    <a:latin typeface="+mj-lt"/>
                  </a:rPr>
                  <a:t>Kết </a:t>
                </a:r>
                <a:r>
                  <a:rPr lang="en-US" sz="1600" dirty="0" err="1">
                    <a:latin typeface="+mj-lt"/>
                  </a:rPr>
                  <a:t>quả</a:t>
                </a:r>
                <a:r>
                  <a:rPr lang="en-US" sz="1600" dirty="0">
                    <a:latin typeface="+mj-lt"/>
                  </a:rPr>
                  <a:t>:</a:t>
                </a:r>
              </a:p>
              <a:p>
                <a:pPr marL="114300" indent="0">
                  <a:spcBef>
                    <a:spcPts val="0"/>
                  </a:spcBef>
                  <a:buNone/>
                </a:pPr>
                <a:r>
                  <a:rPr lang="en-US" sz="1600" dirty="0">
                    <a:latin typeface="+mj-lt"/>
                  </a:rPr>
                  <a:t>	</a:t>
                </a:r>
                <a:r>
                  <a:rPr lang="en-US" sz="1600" i="1" dirty="0">
                    <a:latin typeface="+mj-lt"/>
                  </a:rPr>
                  <a:t>S</a:t>
                </a:r>
                <a:r>
                  <a:rPr lang="en-US" sz="1600" dirty="0">
                    <a:latin typeface="+mj-lt"/>
                  </a:rPr>
                  <a:t>0[</a:t>
                </a:r>
                <a:r>
                  <a:rPr lang="en-US" sz="1600" i="1" dirty="0">
                    <a:latin typeface="+mj-lt"/>
                  </a:rPr>
                  <a:t>n</a:t>
                </a:r>
                <a:r>
                  <a:rPr lang="en-US" sz="1600" dirty="0">
                    <a:latin typeface="+mj-lt"/>
                  </a:rPr>
                  <a:t>] + </a:t>
                </a:r>
                <a:r>
                  <a:rPr lang="en-US" sz="1600" i="1" dirty="0">
                    <a:latin typeface="+mj-lt"/>
                  </a:rPr>
                  <a:t>S</a:t>
                </a:r>
                <a:r>
                  <a:rPr lang="en-US" sz="1600" dirty="0">
                    <a:latin typeface="+mj-lt"/>
                  </a:rPr>
                  <a:t>1[</a:t>
                </a:r>
                <a:r>
                  <a:rPr lang="en-US" sz="1600" i="1" dirty="0">
                    <a:latin typeface="+mj-lt"/>
                  </a:rPr>
                  <a:t>n</a:t>
                </a:r>
                <a:r>
                  <a:rPr lang="en-US" sz="1600" dirty="0">
                    <a:latin typeface="+mj-lt"/>
                  </a:rPr>
                  <a:t>];</a:t>
                </a:r>
              </a:p>
              <a:p>
                <a:pPr>
                  <a:spcBef>
                    <a:spcPts val="0"/>
                  </a:spcBef>
                </a:pPr>
                <a:r>
                  <a:rPr lang="en-US" sz="1600" dirty="0" err="1">
                    <a:latin typeface="+mj-lt"/>
                  </a:rPr>
                  <a:t>Độ</a:t>
                </a:r>
                <a:r>
                  <a:rPr lang="en-US" sz="1600" dirty="0">
                    <a:latin typeface="+mj-lt"/>
                  </a:rPr>
                  <a:t> </a:t>
                </a:r>
                <a:r>
                  <a:rPr lang="en-US" sz="1600" dirty="0" err="1">
                    <a:latin typeface="+mj-lt"/>
                  </a:rPr>
                  <a:t>phức</a:t>
                </a:r>
                <a:r>
                  <a:rPr lang="en-US" sz="1600" dirty="0">
                    <a:latin typeface="+mj-lt"/>
                  </a:rPr>
                  <a:t> </a:t>
                </a:r>
                <a:r>
                  <a:rPr lang="en-US" sz="1600" dirty="0" err="1">
                    <a:latin typeface="+mj-lt"/>
                  </a:rPr>
                  <a:t>tạp</a:t>
                </a:r>
                <a:r>
                  <a:rPr lang="en-US" sz="1600" dirty="0">
                    <a:latin typeface="+mj-lt"/>
                  </a:rPr>
                  <a:t>:</a:t>
                </a:r>
              </a:p>
              <a:p>
                <a:pPr>
                  <a:spcBef>
                    <a:spcPts val="0"/>
                  </a:spcBef>
                  <a:buNone/>
                </a:pPr>
                <a:r>
                  <a:rPr lang="en-US" sz="1600" dirty="0">
                    <a:latin typeface="+mj-lt"/>
                  </a:rPr>
                  <a:t>		O(</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r>
                          <a:rPr lang="en-US" sz="1600" i="1">
                            <a:latin typeface="Cambria Math" panose="02040503050406030204" pitchFamily="18" charset="0"/>
                          </a:rPr>
                          <m:t>2</m:t>
                        </m:r>
                      </m:sup>
                    </m:sSup>
                  </m:oMath>
                </a14:m>
                <a:r>
                  <a:rPr lang="en-US" sz="1600" dirty="0">
                    <a:latin typeface="+mj-lt"/>
                  </a:rPr>
                  <a:t>).</a:t>
                </a:r>
              </a:p>
            </p:txBody>
          </p:sp>
        </mc:Choice>
        <mc:Fallback>
          <p:sp>
            <p:nvSpPr>
              <p:cNvPr id="5" name="Google Shape;85;p1"/>
              <p:cNvSpPr txBox="1">
                <a:spLocks noGrp="1" noRot="1" noChangeAspect="1" noMove="1" noResize="1" noEditPoints="1" noAdjustHandles="1" noChangeArrowheads="1" noChangeShapeType="1" noTextEdit="1"/>
              </p:cNvSpPr>
              <p:nvPr>
                <p:ph type="body" idx="1"/>
              </p:nvPr>
            </p:nvSpPr>
            <p:spPr>
              <a:xfrm>
                <a:off x="157316" y="616486"/>
                <a:ext cx="11860511" cy="6111551"/>
              </a:xfrm>
              <a:prstGeom prst="rect">
                <a:avLst/>
              </a:prstGeom>
              <a:blipFill>
                <a:blip r:embed="rId3"/>
                <a:stretch>
                  <a:fillRect l="-360" t="-89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796412"/>
            <a:ext cx="11814111" cy="5663381"/>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a:latin typeface="Consolas"/>
                <a:ea typeface="Consolas"/>
                <a:cs typeface="Consolas"/>
                <a:sym typeface="Consolas"/>
              </a:rPr>
              <a:t>#include &lt;bits/</a:t>
            </a:r>
            <a:r>
              <a:rPr lang="en-US" sz="1400" dirty="0" err="1">
                <a:latin typeface="Consolas"/>
                <a:ea typeface="Consolas"/>
                <a:cs typeface="Consolas"/>
                <a:sym typeface="Consolas"/>
              </a:rPr>
              <a:t>stdc</a:t>
            </a:r>
            <a:r>
              <a:rPr lang="en-US" sz="1400" dirty="0">
                <a:latin typeface="Consolas"/>
                <a:ea typeface="Consolas"/>
                <a:cs typeface="Consolas"/>
                <a:sym typeface="Consolas"/>
              </a:rPr>
              <a:t>++.h&gt;</a:t>
            </a:r>
          </a:p>
          <a:p>
            <a:pPr marL="0" lvl="0" indent="0" algn="just">
              <a:lnSpc>
                <a:spcPct val="120000"/>
              </a:lnSpc>
              <a:spcBef>
                <a:spcPts val="0"/>
              </a:spcBef>
              <a:buSzPts val="1400"/>
              <a:buNone/>
            </a:pPr>
            <a:r>
              <a:rPr lang="en-US" sz="1400" dirty="0">
                <a:latin typeface="Consolas"/>
                <a:ea typeface="Consolas"/>
                <a:cs typeface="Consolas"/>
                <a:sym typeface="Consolas"/>
              </a:rPr>
              <a:t>#define MAX 2000</a:t>
            </a:r>
          </a:p>
          <a:p>
            <a:pPr marL="0" lvl="0" indent="0" algn="just">
              <a:lnSpc>
                <a:spcPct val="120000"/>
              </a:lnSpc>
              <a:spcBef>
                <a:spcPts val="0"/>
              </a:spcBef>
              <a:buSzPts val="1400"/>
              <a:buNone/>
            </a:pPr>
            <a:r>
              <a:rPr lang="en-US" sz="1400" dirty="0">
                <a:latin typeface="Consolas"/>
                <a:ea typeface="Consolas"/>
                <a:cs typeface="Consolas"/>
                <a:sym typeface="Consolas"/>
              </a:rPr>
              <a:t>using namespace </a:t>
            </a:r>
            <a:r>
              <a:rPr lang="en-US" sz="1400" dirty="0" err="1">
                <a:latin typeface="Consolas"/>
                <a:ea typeface="Consolas"/>
                <a:cs typeface="Consolas"/>
                <a:sym typeface="Consolas"/>
              </a:rPr>
              <a:t>std</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err="1">
                <a:latin typeface="Consolas"/>
                <a:ea typeface="Consolas"/>
                <a:cs typeface="Consolas"/>
                <a:sym typeface="Consolas"/>
              </a:rPr>
              <a:t>int</a:t>
            </a:r>
            <a:r>
              <a:rPr lang="en-US" sz="1400" dirty="0">
                <a:latin typeface="Consolas"/>
                <a:ea typeface="Consolas"/>
                <a:cs typeface="Consolas"/>
                <a:sym typeface="Consolas"/>
              </a:rPr>
              <a:t> N, K1, K2;</a:t>
            </a:r>
          </a:p>
          <a:p>
            <a:pPr marL="0" lvl="0" indent="0" algn="just">
              <a:lnSpc>
                <a:spcPct val="120000"/>
              </a:lnSpc>
              <a:spcBef>
                <a:spcPts val="0"/>
              </a:spcBef>
              <a:buSzPts val="1400"/>
              <a:buNone/>
            </a:pPr>
            <a:r>
              <a:rPr lang="en-US" sz="1400" dirty="0">
                <a:latin typeface="Consolas"/>
                <a:ea typeface="Consolas"/>
                <a:cs typeface="Consolas"/>
                <a:sym typeface="Consolas"/>
              </a:rPr>
              <a:t>void solve(){</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int</a:t>
            </a:r>
            <a:r>
              <a:rPr lang="en-US" sz="1400" dirty="0">
                <a:latin typeface="Consolas"/>
                <a:ea typeface="Consolas"/>
                <a:cs typeface="Consolas"/>
                <a:sym typeface="Consolas"/>
              </a:rPr>
              <a:t> S0[MAX], S1[MAX];</a:t>
            </a: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a:latin typeface="Consolas"/>
                <a:ea typeface="Consolas"/>
                <a:cs typeface="Consolas"/>
                <a:sym typeface="Consolas"/>
              </a:rPr>
              <a:t>++){     S0[</a:t>
            </a:r>
            <a:r>
              <a:rPr lang="en-US" sz="1400" dirty="0" err="1">
                <a:latin typeface="Consolas"/>
                <a:ea typeface="Consolas"/>
                <a:cs typeface="Consolas"/>
                <a:sym typeface="Consolas"/>
              </a:rPr>
              <a:t>i</a:t>
            </a:r>
            <a:r>
              <a:rPr lang="en-US" sz="1400" dirty="0">
                <a:latin typeface="Consolas"/>
                <a:ea typeface="Consolas"/>
                <a:cs typeface="Consolas"/>
                <a:sym typeface="Consolas"/>
              </a:rPr>
              <a:t>] = 0; S1[</a:t>
            </a:r>
            <a:r>
              <a:rPr lang="en-US" sz="1400" dirty="0" err="1">
                <a:latin typeface="Consolas"/>
                <a:ea typeface="Consolas"/>
                <a:cs typeface="Consolas"/>
                <a:sym typeface="Consolas"/>
              </a:rPr>
              <a:t>i</a:t>
            </a:r>
            <a:r>
              <a:rPr lang="en-US" sz="1400" dirty="0">
                <a:latin typeface="Consolas"/>
                <a:ea typeface="Consolas"/>
                <a:cs typeface="Consolas"/>
                <a:sym typeface="Consolas"/>
              </a:rPr>
              <a:t>] = 0;    }</a:t>
            </a:r>
          </a:p>
          <a:p>
            <a:pPr marL="0" lvl="0" indent="0" algn="just">
              <a:lnSpc>
                <a:spcPct val="120000"/>
              </a:lnSpc>
              <a:spcBef>
                <a:spcPts val="0"/>
              </a:spcBef>
              <a:buSzPts val="1400"/>
              <a:buNone/>
            </a:pPr>
            <a:r>
              <a:rPr lang="en-US" sz="1400" dirty="0">
                <a:latin typeface="Consolas"/>
                <a:ea typeface="Consolas"/>
                <a:cs typeface="Consolas"/>
                <a:sym typeface="Consolas"/>
              </a:rPr>
              <a:t>    S0[1] = 1;    S1[K1] = 1;   S0[0] = 1;</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K1+1;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        S0[</a:t>
            </a:r>
            <a:r>
              <a:rPr lang="en-US" sz="1400" dirty="0" err="1">
                <a:latin typeface="Consolas"/>
                <a:ea typeface="Consolas"/>
                <a:cs typeface="Consolas"/>
                <a:sym typeface="Consolas"/>
              </a:rPr>
              <a:t>i</a:t>
            </a:r>
            <a:r>
              <a:rPr lang="en-US" sz="1400" dirty="0">
                <a:latin typeface="Consolas"/>
                <a:ea typeface="Consolas"/>
                <a:cs typeface="Consolas"/>
                <a:sym typeface="Consolas"/>
              </a:rPr>
              <a:t>] = S1[i-1];        S1[</a:t>
            </a:r>
            <a:r>
              <a:rPr lang="en-US" sz="1400" dirty="0" err="1">
                <a:latin typeface="Consolas"/>
                <a:ea typeface="Consolas"/>
                <a:cs typeface="Consolas"/>
                <a:sym typeface="Consolas"/>
              </a:rPr>
              <a:t>i</a:t>
            </a:r>
            <a:r>
              <a:rPr lang="en-US" sz="1400" dirty="0">
                <a:latin typeface="Consolas"/>
                <a:ea typeface="Consolas"/>
                <a:cs typeface="Consolas"/>
                <a:sym typeface="Consolas"/>
              </a:rPr>
              <a:t>] = 0;</a:t>
            </a: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j = K1; j &lt;= K2; j++){</a:t>
            </a:r>
          </a:p>
          <a:p>
            <a:pPr marL="0" lvl="0" indent="0" algn="just">
              <a:lnSpc>
                <a:spcPct val="120000"/>
              </a:lnSpc>
              <a:spcBef>
                <a:spcPts val="0"/>
              </a:spcBef>
              <a:buSzPts val="1400"/>
              <a:buNone/>
            </a:pPr>
            <a:r>
              <a:rPr lang="en-US" sz="1400" dirty="0">
                <a:latin typeface="Consolas"/>
                <a:ea typeface="Consolas"/>
                <a:cs typeface="Consolas"/>
                <a:sym typeface="Consolas"/>
              </a:rPr>
              <a:t>            if(</a:t>
            </a:r>
            <a:r>
              <a:rPr lang="en-US" sz="1400" dirty="0" err="1">
                <a:latin typeface="Consolas"/>
                <a:ea typeface="Consolas"/>
                <a:cs typeface="Consolas"/>
                <a:sym typeface="Consolas"/>
              </a:rPr>
              <a:t>i</a:t>
            </a:r>
            <a:r>
              <a:rPr lang="en-US" sz="1400" dirty="0">
                <a:latin typeface="Consolas"/>
                <a:ea typeface="Consolas"/>
                <a:cs typeface="Consolas"/>
                <a:sym typeface="Consolas"/>
              </a:rPr>
              <a:t>-j &gt;= 0)</a:t>
            </a:r>
          </a:p>
          <a:p>
            <a:pPr marL="0" lvl="0" indent="0" algn="just">
              <a:lnSpc>
                <a:spcPct val="120000"/>
              </a:lnSpc>
              <a:spcBef>
                <a:spcPts val="0"/>
              </a:spcBef>
              <a:buSzPts val="1400"/>
              <a:buNone/>
            </a:pPr>
            <a:r>
              <a:rPr lang="en-US" sz="1400" dirty="0">
                <a:latin typeface="Consolas"/>
                <a:ea typeface="Consolas"/>
                <a:cs typeface="Consolas"/>
                <a:sym typeface="Consolas"/>
              </a:rPr>
              <a:t>                S1[</a:t>
            </a:r>
            <a:r>
              <a:rPr lang="en-US" sz="1400" dirty="0" err="1">
                <a:latin typeface="Consolas"/>
                <a:ea typeface="Consolas"/>
                <a:cs typeface="Consolas"/>
                <a:sym typeface="Consolas"/>
              </a:rPr>
              <a:t>i</a:t>
            </a:r>
            <a:r>
              <a:rPr lang="en-US" sz="1400" dirty="0">
                <a:latin typeface="Consolas"/>
                <a:ea typeface="Consolas"/>
                <a:cs typeface="Consolas"/>
                <a:sym typeface="Consolas"/>
              </a:rPr>
              <a:t>] = S1[</a:t>
            </a:r>
            <a:r>
              <a:rPr lang="en-US" sz="1400" dirty="0" err="1">
                <a:latin typeface="Consolas"/>
                <a:ea typeface="Consolas"/>
                <a:cs typeface="Consolas"/>
                <a:sym typeface="Consolas"/>
              </a:rPr>
              <a:t>i</a:t>
            </a:r>
            <a:r>
              <a:rPr lang="en-US" sz="1400" dirty="0">
                <a:latin typeface="Consolas"/>
                <a:ea typeface="Consolas"/>
                <a:cs typeface="Consolas"/>
                <a:sym typeface="Consolas"/>
              </a:rPr>
              <a:t>] + S0[</a:t>
            </a:r>
            <a:r>
              <a:rPr lang="en-US" sz="1400" dirty="0" err="1">
                <a:latin typeface="Consolas"/>
                <a:ea typeface="Consolas"/>
                <a:cs typeface="Consolas"/>
                <a:sym typeface="Consolas"/>
              </a:rPr>
              <a:t>i</a:t>
            </a:r>
            <a:r>
              <a:rPr lang="en-US" sz="1400" dirty="0">
                <a:latin typeface="Consolas"/>
                <a:ea typeface="Consolas"/>
                <a:cs typeface="Consolas"/>
                <a:sym typeface="Consolas"/>
              </a:rPr>
              <a:t>-j];</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rs</a:t>
            </a:r>
            <a:r>
              <a:rPr lang="en-US" sz="1400" dirty="0">
                <a:latin typeface="Consolas"/>
                <a:ea typeface="Consolas"/>
                <a:cs typeface="Consolas"/>
                <a:sym typeface="Consolas"/>
              </a:rPr>
              <a:t> = S0[N] + S1[N];</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rs</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681036"/>
            <a:ext cx="11814111" cy="5750243"/>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a:latin typeface="Consolas"/>
                <a:ea typeface="Consolas"/>
                <a:cs typeface="Consolas"/>
                <a:sym typeface="Consolas"/>
              </a:rPr>
              <a:t>void input(){</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 &gt;&gt; K1 &gt;&gt; K2;</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err="1">
                <a:latin typeface="Consolas"/>
                <a:ea typeface="Consolas"/>
                <a:cs typeface="Consolas"/>
                <a:sym typeface="Consolas"/>
              </a:rPr>
              <a:t>int</a:t>
            </a:r>
            <a:r>
              <a:rPr lang="en-US" sz="1400" dirty="0">
                <a:latin typeface="Consolas"/>
                <a:ea typeface="Consolas"/>
                <a:cs typeface="Consolas"/>
                <a:sym typeface="Consolas"/>
              </a:rPr>
              <a:t> main(){</a:t>
            </a:r>
          </a:p>
          <a:p>
            <a:pPr marL="0" lvl="0" indent="0" algn="just">
              <a:lnSpc>
                <a:spcPct val="120000"/>
              </a:lnSpc>
              <a:spcBef>
                <a:spcPts val="0"/>
              </a:spcBef>
              <a:buSzPts val="1400"/>
              <a:buNone/>
            </a:pPr>
            <a:r>
              <a:rPr lang="en-US" sz="1400" dirty="0">
                <a:latin typeface="Consolas"/>
                <a:ea typeface="Consolas"/>
                <a:cs typeface="Consolas"/>
                <a:sym typeface="Consolas"/>
              </a:rPr>
              <a:t>    input();</a:t>
            </a:r>
          </a:p>
          <a:p>
            <a:pPr marL="0" lvl="0" indent="0" algn="just">
              <a:lnSpc>
                <a:spcPct val="120000"/>
              </a:lnSpc>
              <a:spcBef>
                <a:spcPts val="0"/>
              </a:spcBef>
              <a:buSzPts val="1400"/>
              <a:buNone/>
            </a:pPr>
            <a:r>
              <a:rPr lang="en-US" sz="1400" dirty="0">
                <a:latin typeface="Consolas"/>
                <a:ea typeface="Consolas"/>
                <a:cs typeface="Consolas"/>
                <a:sym typeface="Consolas"/>
              </a:rPr>
              <a:t>    solve();</a:t>
            </a:r>
          </a:p>
          <a:p>
            <a:pPr marL="0" lvl="0" indent="0" algn="just">
              <a:lnSpc>
                <a:spcPct val="120000"/>
              </a:lnSpc>
              <a:spcBef>
                <a:spcPts val="0"/>
              </a:spcBef>
              <a:buSzPts val="1400"/>
              <a:buNone/>
            </a:pPr>
            <a:r>
              <a:rPr lang="en-US" sz="1400" dirty="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6102849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720</Words>
  <Application>Microsoft Office PowerPoint</Application>
  <PresentationFormat>Widescreen</PresentationFormat>
  <Paragraphs>70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Consolas</vt:lpstr>
      <vt:lpstr>Office Theme</vt:lpstr>
      <vt:lpstr>Nurse</vt:lpstr>
      <vt:lpstr>Nurse</vt:lpstr>
      <vt:lpstr>Nurse</vt:lpstr>
      <vt:lpstr>Nurse – Dynamic Programming Algorithm</vt:lpstr>
      <vt:lpstr>Implementation – main process</vt:lpstr>
      <vt:lpstr>Implementation – main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Nguyen Thi Linh 20200349</cp:lastModifiedBy>
  <cp:revision>29</cp:revision>
  <dcterms:created xsi:type="dcterms:W3CDTF">2022-07-31T08:27:20Z</dcterms:created>
  <dcterms:modified xsi:type="dcterms:W3CDTF">2023-01-13T10:29:43Z</dcterms:modified>
</cp:coreProperties>
</file>