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+ItjEO9xKbD4V6y+uaOtVKcrr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89D22-F204-3FA2-E4E3-D9BEE61F29CF}" v="1" dt="2023-02-07T14:41:42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Viet An 20200008" userId="S::an.tv200008@sis.hust.edu.vn::45176e6b-1843-458f-9dcd-ded2935dda2a" providerId="AD" clId="Web-{99589D22-F204-3FA2-E4E3-D9BEE61F29CF}"/>
    <pc:docChg chg="modSld">
      <pc:chgData name="Tran Viet An 20200008" userId="S::an.tv200008@sis.hust.edu.vn::45176e6b-1843-458f-9dcd-ded2935dda2a" providerId="AD" clId="Web-{99589D22-F204-3FA2-E4E3-D9BEE61F29CF}" dt="2023-02-07T14:41:42.504" v="0" actId="1076"/>
      <pc:docMkLst>
        <pc:docMk/>
      </pc:docMkLst>
      <pc:sldChg chg="modSp">
        <pc:chgData name="Tran Viet An 20200008" userId="S::an.tv200008@sis.hust.edu.vn::45176e6b-1843-458f-9dcd-ded2935dda2a" providerId="AD" clId="Web-{99589D22-F204-3FA2-E4E3-D9BEE61F29CF}" dt="2023-02-07T14:41:42.504" v="0" actId="1076"/>
        <pc:sldMkLst>
          <pc:docMk/>
          <pc:sldMk cId="0" sldId="260"/>
        </pc:sldMkLst>
        <pc:spChg chg="mod">
          <ac:chgData name="Tran Viet An 20200008" userId="S::an.tv200008@sis.hust.edu.vn::45176e6b-1843-458f-9dcd-ded2935dda2a" providerId="AD" clId="Web-{99589D22-F204-3FA2-E4E3-D9BEE61F29CF}" dt="2023-02-07T14:41:42.504" v="0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857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858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600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361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12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033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320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167148" y="629265"/>
            <a:ext cx="11850679" cy="60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A truck is planned to arrive at some stations among N stations 1, 2, . . ., N located on a line. Station 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= 1,…, N) has coordinate 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and has following information</a:t>
            </a:r>
            <a:endParaRPr sz="1600" dirty="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1" dirty="0" err="1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1" baseline="-2500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: amount of goods</a:t>
            </a:r>
            <a:endParaRPr sz="1600" dirty="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1" dirty="0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 dirty="0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: pickup time duration for taking goods</a:t>
            </a:r>
            <a:endParaRPr sz="1600" dirty="0">
              <a:latin typeface="+mj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The route of the truck is a sequence of stations x1 &lt; x2 &lt; . . . &lt; 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xk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(1 ≤ </a:t>
            </a:r>
            <a:r>
              <a:rPr lang="en-US" sz="1600" b="0" i="0" dirty="0" err="1">
                <a:latin typeface="+mj-lt"/>
                <a:ea typeface="Arial"/>
                <a:cs typeface="Arial"/>
                <a:sym typeface="Arial"/>
              </a:rPr>
              <a:t>xj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≤ N, j = 1,…, k). Due to technical constraints, the distance between two consecutive stations that the truck arrives xi and xi+1 is less than or equal to D and the total pickup time duration cannot exceed T. Find a route for the truck such that total amount of goods picked up is maximal.</a:t>
            </a:r>
            <a:endParaRPr sz="1600" dirty="0">
              <a:latin typeface="+mj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 i="0" dirty="0">
                <a:latin typeface="+mj-lt"/>
                <a:ea typeface="Arial"/>
                <a:cs typeface="Arial"/>
                <a:sym typeface="Arial"/>
              </a:rPr>
              <a:t>Input</a:t>
            </a:r>
            <a:endParaRPr sz="1600" b="0" i="0" dirty="0">
              <a:latin typeface="+mj-lt"/>
              <a:ea typeface="Arial"/>
              <a:cs typeface="Arial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Line 1: N, T, D (1 &lt;= N &lt;= 1000, 1 &lt;= T &lt;= 100, 1 &lt;= D &lt;= 10)</a:t>
            </a:r>
            <a:endParaRPr sz="1600" dirty="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Line 2: </a:t>
            </a:r>
            <a:r>
              <a:rPr lang="en-US" sz="1600" b="0" i="1" dirty="0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0" baseline="-25000" dirty="0">
                <a:latin typeface="+mj-lt"/>
                <a:ea typeface="Arial"/>
                <a:cs typeface="Arial"/>
                <a:sym typeface="Arial"/>
              </a:rPr>
              <a:t>1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,. . ., </a:t>
            </a:r>
            <a:r>
              <a:rPr lang="en-US" sz="1600" b="0" i="1" dirty="0" err="1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1" baseline="-25000" dirty="0" err="1">
                <a:latin typeface="+mj-lt"/>
                <a:ea typeface="Arial"/>
                <a:cs typeface="Arial"/>
                <a:sym typeface="Arial"/>
              </a:rPr>
              <a:t>N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(1 &lt;= </a:t>
            </a:r>
            <a:r>
              <a:rPr lang="en-US" sz="1600" b="0" i="1" dirty="0" err="1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1600" b="0" i="1" baseline="-25000" dirty="0" err="1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&lt;= 10)</a:t>
            </a:r>
            <a:endParaRPr sz="1600" dirty="0">
              <a:latin typeface="+mj-lt"/>
            </a:endParaRPr>
          </a:p>
          <a:p>
            <a:pPr lvl="1">
              <a:spcBef>
                <a:spcPts val="1000"/>
              </a:spcBef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Line 3: </a:t>
            </a:r>
            <a:r>
              <a:rPr lang="en-US" sz="1600" b="0" i="1" dirty="0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0" baseline="-25000" dirty="0">
                <a:latin typeface="+mj-lt"/>
                <a:ea typeface="Arial"/>
                <a:cs typeface="Arial"/>
                <a:sym typeface="Arial"/>
              </a:rPr>
              <a:t>1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, . . ., </a:t>
            </a:r>
            <a:r>
              <a:rPr lang="en-US" sz="1600" b="0" i="1" dirty="0" err="1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 dirty="0" err="1">
                <a:latin typeface="+mj-lt"/>
                <a:ea typeface="Arial"/>
                <a:cs typeface="Arial"/>
                <a:sym typeface="Arial"/>
              </a:rPr>
              <a:t>N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(1 &lt;= </a:t>
            </a:r>
            <a:r>
              <a:rPr lang="en-US" sz="1600" b="0" i="1" dirty="0">
                <a:latin typeface="+mj-lt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 dirty="0"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 &lt;= 10)</a:t>
            </a:r>
            <a:endParaRPr sz="1600" dirty="0">
              <a:latin typeface="+mj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 i="0" dirty="0">
                <a:latin typeface="+mj-lt"/>
                <a:ea typeface="Arial"/>
                <a:cs typeface="Arial"/>
                <a:sym typeface="Arial"/>
              </a:rPr>
              <a:t>Output</a:t>
            </a:r>
            <a:endParaRPr sz="1600" b="0" i="0" dirty="0">
              <a:latin typeface="+mj-lt"/>
              <a:ea typeface="Arial"/>
              <a:cs typeface="Arial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en-US" sz="1600" b="0" i="0" dirty="0">
                <a:latin typeface="+mj-lt"/>
                <a:ea typeface="Arial"/>
                <a:cs typeface="Arial"/>
                <a:sym typeface="Arial"/>
              </a:rPr>
              <a:t>Write the total amount of goods that the truck picks up in the route.</a:t>
            </a:r>
            <a:endParaRPr sz="1600" dirty="0">
              <a:latin typeface="+mj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8"/>
          <p:cNvSpPr txBox="1"/>
          <p:nvPr/>
        </p:nvSpPr>
        <p:spPr>
          <a:xfrm>
            <a:off x="127819" y="681025"/>
            <a:ext cx="11773456" cy="586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15" t="-4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9"/>
          <p:cNvSpPr txBox="1"/>
          <p:nvPr/>
        </p:nvSpPr>
        <p:spPr>
          <a:xfrm>
            <a:off x="203719" y="681037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sym typeface="Arial"/>
              </a:rPr>
              <a:t>Example: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sym typeface="Arial"/>
              </a:rPr>
              <a:t>Input: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  <a:t>6 6 2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  <a:t>6 8 5 10 11 6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  <a:t>1 2 2 3 3 2</a:t>
            </a:r>
            <a:b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</a:b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sym typeface="Arial"/>
              </a:rPr>
              <a:t>Output: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sym typeface="Arial"/>
              </a:rPr>
              <a:t>24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 noGrp="1"/>
          </p:cNvSpPr>
          <p:nvPr>
            <p:ph type="body" idx="1"/>
          </p:nvPr>
        </p:nvSpPr>
        <p:spPr>
          <a:xfrm>
            <a:off x="167148" y="629265"/>
            <a:ext cx="11850679" cy="60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Xác định bài toán con</a:t>
            </a:r>
          </a:p>
          <a:p>
            <a:pPr marL="800100" lvl="4">
              <a:buSzPts val="2000"/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Gọi f[i][k] là số lượng hàng lớn nhất có thể lấy được nếu chỉ xét những nhà kho từ 1 -&gt; i – 1, lấy nhà kho thứ i và thời gian lấy hàng không vượt quá k.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vi-VN" sz="16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Công thức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quy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hoạch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động</a:t>
            </a: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If k &lt; t[i] : f[i][k] = 0;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If k &gt;= t[i]: f[i][k] = max(f[j][k – t[i]] + a[i]), j = i – 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. . .,</a:t>
            </a: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i – 1;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vi-VN" sz="16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Kết quả: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max(f[i][k]), i = 1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 . . .,</a:t>
            </a: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n, k = 1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. . .,</a:t>
            </a: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T;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vi-VN" sz="16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Độ phức tạp:</a:t>
            </a:r>
            <a:endParaRPr lang="vi-VN" sz="16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vi-VN" sz="16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	O(n * T * 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13" name="Google Shape;113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740702" y="731848"/>
            <a:ext cx="9487039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1e3 + 2;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f[N][102], T, D, a[N], t[N], res;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 :: sync_with_stdio(0); cin.tie(NULL);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 &gt;&gt; T &gt;&gt; 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cin &gt;&gt; a[i];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cin &gt;&gt; t[i];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main process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736403" y="1137006"/>
            <a:ext cx="9487039" cy="465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k = t[i]; k &lt;= T; k++)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j = max(0, i - D); j &lt;= i - 1; j 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f[i][k] = max(f[i][k], f[j][k - t[i]] + a[i]);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res = max(res, f[i][k]);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res &lt;&lt; "\n";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proc();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493</Words>
  <Application>Microsoft Office PowerPoint</Application>
  <PresentationFormat>Widescreen</PresentationFormat>
  <Paragraphs>70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Warehouse</vt:lpstr>
      <vt:lpstr>Warehouse</vt:lpstr>
      <vt:lpstr>Warehouse</vt:lpstr>
      <vt:lpstr>Warehouse – Dynamic Programming Algorithm</vt:lpstr>
      <vt:lpstr>Implementation – initialization</vt:lpstr>
      <vt:lpstr>Implementation – main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</dc:title>
  <dc:creator>Pham Quang Dung</dc:creator>
  <cp:lastModifiedBy>Microsoft account</cp:lastModifiedBy>
  <cp:revision>3</cp:revision>
  <dcterms:created xsi:type="dcterms:W3CDTF">2022-07-31T08:27:20Z</dcterms:created>
  <dcterms:modified xsi:type="dcterms:W3CDTF">2023-02-07T14:41:42Z</dcterms:modified>
</cp:coreProperties>
</file>