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4" r:id="rId3"/>
    <p:sldId id="275" r:id="rId4"/>
    <p:sldId id="276" r:id="rId5"/>
    <p:sldId id="277" r:id="rId6"/>
    <p:sldId id="278" r:id="rId7"/>
    <p:sldId id="271" r:id="rId8"/>
    <p:sldId id="272" r:id="rId9"/>
    <p:sldId id="27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2" roundtripDataSignature="AMtx7miVY69wUGB30P5Mo5lH9oWjMR03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A1DF8-4EBA-C13A-4510-2CA83B85FA07}" v="429" dt="2023-02-07T08:23:25.073"/>
  </p1510:revLst>
</p1510:revInfo>
</file>

<file path=ppt/tableStyles.xml><?xml version="1.0" encoding="utf-8"?>
<a:tblStyleLst xmlns:a="http://schemas.openxmlformats.org/drawingml/2006/main" def="{70086B66-8215-4E21-A06A-904DD070B49D}">
  <a:tblStyle styleId="{70086B66-8215-4E21-A06A-904DD070B4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Thi Linh 20200349" userId="S::linh.nt200349@sis.hust.edu.vn::5c90c78d-7403-492b-a494-734cbb47081a" providerId="AD" clId="Web-{0C0A1DF8-4EBA-C13A-4510-2CA83B85FA07}"/>
    <pc:docChg chg="modSld">
      <pc:chgData name="Nguyen Thi Linh 20200349" userId="S::linh.nt200349@sis.hust.edu.vn::5c90c78d-7403-492b-a494-734cbb47081a" providerId="AD" clId="Web-{0C0A1DF8-4EBA-C13A-4510-2CA83B85FA07}" dt="2023-02-07T08:23:25.073" v="432" actId="20577"/>
      <pc:docMkLst>
        <pc:docMk/>
      </pc:docMkLst>
      <pc:sldChg chg="modSp">
        <pc:chgData name="Nguyen Thi Linh 20200349" userId="S::linh.nt200349@sis.hust.edu.vn::5c90c78d-7403-492b-a494-734cbb47081a" providerId="AD" clId="Web-{0C0A1DF8-4EBA-C13A-4510-2CA83B85FA07}" dt="2023-02-07T08:10:52.248" v="205" actId="20577"/>
        <pc:sldMkLst>
          <pc:docMk/>
          <pc:sldMk cId="0" sldId="256"/>
        </pc:sldMkLst>
        <pc:spChg chg="mod">
          <ac:chgData name="Nguyen Thi Linh 20200349" userId="S::linh.nt200349@sis.hust.edu.vn::5c90c78d-7403-492b-a494-734cbb47081a" providerId="AD" clId="Web-{0C0A1DF8-4EBA-C13A-4510-2CA83B85FA07}" dt="2023-02-07T08:10:52.248" v="205" actId="20577"/>
          <ac:spMkLst>
            <pc:docMk/>
            <pc:sldMk cId="0" sldId="256"/>
            <ac:spMk id="85" creationId="{00000000-0000-0000-0000-000000000000}"/>
          </ac:spMkLst>
        </pc:spChg>
      </pc:sldChg>
      <pc:sldChg chg="modSp">
        <pc:chgData name="Nguyen Thi Linh 20200349" userId="S::linh.nt200349@sis.hust.edu.vn::5c90c78d-7403-492b-a494-734cbb47081a" providerId="AD" clId="Web-{0C0A1DF8-4EBA-C13A-4510-2CA83B85FA07}" dt="2023-02-07T08:21:38.085" v="284" actId="20577"/>
        <pc:sldMkLst>
          <pc:docMk/>
          <pc:sldMk cId="1062023784" sldId="275"/>
        </pc:sldMkLst>
        <pc:spChg chg="mod">
          <ac:chgData name="Nguyen Thi Linh 20200349" userId="S::linh.nt200349@sis.hust.edu.vn::5c90c78d-7403-492b-a494-734cbb47081a" providerId="AD" clId="Web-{0C0A1DF8-4EBA-C13A-4510-2CA83B85FA07}" dt="2023-02-07T08:21:38.085" v="284" actId="20577"/>
          <ac:spMkLst>
            <pc:docMk/>
            <pc:sldMk cId="1062023784" sldId="275"/>
            <ac:spMk id="7" creationId="{51AA1505-7D10-4936-8871-0D9C2FF6255E}"/>
          </ac:spMkLst>
        </pc:spChg>
      </pc:sldChg>
      <pc:sldChg chg="modSp">
        <pc:chgData name="Nguyen Thi Linh 20200349" userId="S::linh.nt200349@sis.hust.edu.vn::5c90c78d-7403-492b-a494-734cbb47081a" providerId="AD" clId="Web-{0C0A1DF8-4EBA-C13A-4510-2CA83B85FA07}" dt="2023-02-07T08:21:53.288" v="287" actId="20577"/>
        <pc:sldMkLst>
          <pc:docMk/>
          <pc:sldMk cId="1703649640" sldId="276"/>
        </pc:sldMkLst>
        <pc:spChg chg="mod">
          <ac:chgData name="Nguyen Thi Linh 20200349" userId="S::linh.nt200349@sis.hust.edu.vn::5c90c78d-7403-492b-a494-734cbb47081a" providerId="AD" clId="Web-{0C0A1DF8-4EBA-C13A-4510-2CA83B85FA07}" dt="2023-02-07T08:21:53.288" v="287" actId="20577"/>
          <ac:spMkLst>
            <pc:docMk/>
            <pc:sldMk cId="1703649640" sldId="276"/>
            <ac:spMk id="7" creationId="{51AA1505-7D10-4936-8871-0D9C2FF6255E}"/>
          </ac:spMkLst>
        </pc:spChg>
      </pc:sldChg>
      <pc:sldChg chg="modSp">
        <pc:chgData name="Nguyen Thi Linh 20200349" userId="S::linh.nt200349@sis.hust.edu.vn::5c90c78d-7403-492b-a494-734cbb47081a" providerId="AD" clId="Web-{0C0A1DF8-4EBA-C13A-4510-2CA83B85FA07}" dt="2023-02-07T08:23:25.073" v="432" actId="20577"/>
        <pc:sldMkLst>
          <pc:docMk/>
          <pc:sldMk cId="4264890430" sldId="278"/>
        </pc:sldMkLst>
        <pc:spChg chg="mod">
          <ac:chgData name="Nguyen Thi Linh 20200349" userId="S::linh.nt200349@sis.hust.edu.vn::5c90c78d-7403-492b-a494-734cbb47081a" providerId="AD" clId="Web-{0C0A1DF8-4EBA-C13A-4510-2CA83B85FA07}" dt="2023-02-07T08:23:25.073" v="432" actId="20577"/>
          <ac:spMkLst>
            <pc:docMk/>
            <pc:sldMk cId="4264890430" sldId="278"/>
            <ac:spMk id="7" creationId="{51AA1505-7D10-4936-8871-0D9C2FF625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7578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43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4407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464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3460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3340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1280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4567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550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5712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13360" y="599440"/>
            <a:ext cx="11804467" cy="612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>
                <a:latin typeface="+mn-lt"/>
              </a:rPr>
              <a:t>Given an undirected graph containing N vertices and M edges, find all the articulation points and the bridges in the graph.</a:t>
            </a:r>
          </a:p>
          <a:p>
            <a:pPr marL="114300" indent="0">
              <a:buNone/>
            </a:pPr>
            <a:r>
              <a:rPr lang="en-US" sz="1600">
                <a:latin typeface="+mn-lt"/>
              </a:rPr>
              <a:t>Cho </a:t>
            </a:r>
            <a:r>
              <a:rPr lang="en-US" sz="1600" err="1">
                <a:latin typeface="+mn-lt"/>
              </a:rPr>
              <a:t>đồ</a:t>
            </a:r>
            <a:r>
              <a:rPr lang="en-US" sz="1600">
                <a:latin typeface="+mn-lt"/>
              </a:rPr>
              <a:t> </a:t>
            </a:r>
            <a:r>
              <a:rPr lang="en-US" sz="1600" err="1">
                <a:latin typeface="+mn-lt"/>
              </a:rPr>
              <a:t>thị</a:t>
            </a:r>
            <a:r>
              <a:rPr lang="en-US" sz="1600">
                <a:latin typeface="+mn-lt"/>
              </a:rPr>
              <a:t> </a:t>
            </a:r>
            <a:r>
              <a:rPr lang="en-US" sz="1600" err="1">
                <a:latin typeface="+mn-lt"/>
              </a:rPr>
              <a:t>vô</a:t>
            </a:r>
            <a:r>
              <a:rPr lang="en-US" sz="1600">
                <a:latin typeface="+mn-lt"/>
              </a:rPr>
              <a:t> </a:t>
            </a:r>
            <a:r>
              <a:rPr lang="en-US" sz="1600" err="1">
                <a:latin typeface="+mn-lt"/>
              </a:rPr>
              <a:t>hướng</a:t>
            </a:r>
            <a:r>
              <a:rPr lang="en-US" sz="1600">
                <a:latin typeface="+mn-lt"/>
              </a:rPr>
              <a:t> bao </a:t>
            </a:r>
            <a:r>
              <a:rPr lang="en-US" sz="1600" err="1">
                <a:latin typeface="+mn-lt"/>
              </a:rPr>
              <a:t>gồm</a:t>
            </a:r>
            <a:r>
              <a:rPr lang="en-US" sz="1600">
                <a:latin typeface="+mn-lt"/>
              </a:rPr>
              <a:t> N </a:t>
            </a:r>
            <a:r>
              <a:rPr lang="en-US" sz="1600" err="1">
                <a:latin typeface="+mn-lt"/>
              </a:rPr>
              <a:t>đỉnh</a:t>
            </a:r>
            <a:r>
              <a:rPr lang="en-US" sz="1600">
                <a:latin typeface="+mn-lt"/>
              </a:rPr>
              <a:t> </a:t>
            </a:r>
            <a:r>
              <a:rPr lang="en-US" sz="1600" err="1">
                <a:latin typeface="+mn-lt"/>
              </a:rPr>
              <a:t>và</a:t>
            </a:r>
            <a:r>
              <a:rPr lang="en-US" sz="1600">
                <a:latin typeface="+mn-lt"/>
              </a:rPr>
              <a:t> M </a:t>
            </a:r>
            <a:r>
              <a:rPr lang="en-US" sz="1600" err="1">
                <a:latin typeface="+mn-lt"/>
              </a:rPr>
              <a:t>cạnh</a:t>
            </a:r>
            <a:r>
              <a:rPr lang="en-US" sz="1600">
                <a:latin typeface="+mn-lt"/>
              </a:rPr>
              <a:t>. </a:t>
            </a:r>
            <a:r>
              <a:rPr lang="en-US" sz="1600" err="1">
                <a:latin typeface="+mn-lt"/>
              </a:rPr>
              <a:t>Tìm</a:t>
            </a:r>
            <a:r>
              <a:rPr lang="en-US" sz="1600">
                <a:latin typeface="+mn-lt"/>
              </a:rPr>
              <a:t> </a:t>
            </a:r>
            <a:r>
              <a:rPr lang="en-US" sz="1600" err="1">
                <a:latin typeface="+mn-lt"/>
              </a:rPr>
              <a:t>tất</a:t>
            </a:r>
            <a:r>
              <a:rPr lang="en-US" sz="1600">
                <a:latin typeface="+mn-lt"/>
              </a:rPr>
              <a:t> </a:t>
            </a:r>
            <a:r>
              <a:rPr lang="en-US" sz="1600" err="1">
                <a:latin typeface="+mn-lt"/>
              </a:rPr>
              <a:t>cả</a:t>
            </a:r>
            <a:r>
              <a:rPr lang="en-US" sz="1600">
                <a:latin typeface="+mn-lt"/>
              </a:rPr>
              <a:t> </a:t>
            </a:r>
            <a:r>
              <a:rPr lang="en-US" sz="1600" err="1">
                <a:latin typeface="+mn-lt"/>
              </a:rPr>
              <a:t>các</a:t>
            </a:r>
            <a:r>
              <a:rPr lang="en-US" sz="1600">
                <a:latin typeface="+mn-lt"/>
              </a:rPr>
              <a:t> </a:t>
            </a:r>
            <a:r>
              <a:rPr lang="en-US" sz="1600" err="1">
                <a:latin typeface="+mn-lt"/>
              </a:rPr>
              <a:t>khớp</a:t>
            </a:r>
            <a:r>
              <a:rPr lang="en-US" sz="1600">
                <a:latin typeface="+mn-lt"/>
              </a:rPr>
              <a:t> </a:t>
            </a:r>
            <a:r>
              <a:rPr lang="en-US" sz="1600" err="1">
                <a:latin typeface="+mn-lt"/>
              </a:rPr>
              <a:t>và</a:t>
            </a:r>
            <a:r>
              <a:rPr lang="en-US" sz="1600">
                <a:latin typeface="+mn-lt"/>
              </a:rPr>
              <a:t> </a:t>
            </a:r>
            <a:r>
              <a:rPr lang="en-US" sz="1600" err="1">
                <a:latin typeface="+mn-lt"/>
              </a:rPr>
              <a:t>cầu</a:t>
            </a:r>
            <a:r>
              <a:rPr lang="en-US" sz="1600">
                <a:latin typeface="+mn-lt"/>
              </a:rPr>
              <a:t> </a:t>
            </a:r>
            <a:r>
              <a:rPr lang="en-US" sz="1600" err="1">
                <a:latin typeface="+mn-lt"/>
              </a:rPr>
              <a:t>của</a:t>
            </a:r>
            <a:r>
              <a:rPr lang="en-US" sz="1600">
                <a:latin typeface="+mn-lt"/>
              </a:rPr>
              <a:t> </a:t>
            </a:r>
            <a:r>
              <a:rPr lang="en-US" sz="1600" err="1">
                <a:latin typeface="+mn-lt"/>
              </a:rPr>
              <a:t>đồ</a:t>
            </a:r>
            <a:r>
              <a:rPr lang="en-US" sz="1600">
                <a:latin typeface="+mn-lt"/>
              </a:rPr>
              <a:t> </a:t>
            </a:r>
            <a:r>
              <a:rPr lang="en-US" sz="1600" err="1">
                <a:latin typeface="+mn-lt"/>
              </a:rPr>
              <a:t>thị</a:t>
            </a:r>
          </a:p>
          <a:p>
            <a:pPr marL="114300" indent="0">
              <a:buNone/>
            </a:pPr>
            <a:r>
              <a:rPr lang="en-US" sz="1600" b="1">
                <a:latin typeface="+mn-lt"/>
              </a:rPr>
              <a:t>Input</a:t>
            </a:r>
            <a:endParaRPr lang="en-US" sz="1600">
              <a:latin typeface="+mn-lt"/>
            </a:endParaRPr>
          </a:p>
          <a:p>
            <a:r>
              <a:rPr lang="en-US" sz="1600">
                <a:latin typeface="+mn-lt"/>
              </a:rPr>
              <a:t>The first line consists of two space-separated integers denoting N and M, </a:t>
            </a:r>
          </a:p>
          <a:p>
            <a:r>
              <a:rPr lang="en-US" sz="1600" err="1">
                <a:latin typeface="+mn-lt"/>
              </a:rPr>
              <a:t>Dòng</a:t>
            </a:r>
            <a:r>
              <a:rPr lang="en-US" sz="1600">
                <a:latin typeface="+mn-lt"/>
              </a:rPr>
              <a:t> </a:t>
            </a:r>
            <a:r>
              <a:rPr lang="en-US" sz="1600" err="1">
                <a:latin typeface="+mn-lt"/>
              </a:rPr>
              <a:t>đầu</a:t>
            </a:r>
            <a:r>
              <a:rPr lang="en-US" sz="1600">
                <a:latin typeface="+mn-lt"/>
              </a:rPr>
              <a:t> bao </a:t>
            </a:r>
            <a:r>
              <a:rPr lang="en-US" sz="1600" err="1">
                <a:latin typeface="+mn-lt"/>
              </a:rPr>
              <a:t>gồm</a:t>
            </a:r>
            <a:r>
              <a:rPr lang="en-US" sz="1600">
                <a:latin typeface="+mn-lt"/>
              </a:rPr>
              <a:t> 2 </a:t>
            </a:r>
            <a:r>
              <a:rPr lang="en-US" sz="1600" err="1">
                <a:latin typeface="+mn-lt"/>
              </a:rPr>
              <a:t>số</a:t>
            </a:r>
            <a:r>
              <a:rPr lang="en-US" sz="1600">
                <a:latin typeface="+mn-lt"/>
              </a:rPr>
              <a:t> N </a:t>
            </a:r>
            <a:r>
              <a:rPr lang="en-US" sz="1600" err="1">
                <a:latin typeface="+mn-lt"/>
              </a:rPr>
              <a:t>và</a:t>
            </a:r>
            <a:r>
              <a:rPr lang="en-US" sz="1600">
                <a:latin typeface="+mn-lt"/>
              </a:rPr>
              <a:t> M</a:t>
            </a:r>
          </a:p>
          <a:p>
            <a:r>
              <a:rPr lang="en-US" sz="1600">
                <a:latin typeface="+mn-lt"/>
              </a:rPr>
              <a:t>M lines follow, each containing two space-separated integers X and Y denoting there is an edge between X and Y.</a:t>
            </a:r>
          </a:p>
          <a:p>
            <a:r>
              <a:rPr lang="en-US" sz="1600">
                <a:latin typeface="+mn-lt"/>
              </a:rPr>
              <a:t>M </a:t>
            </a:r>
            <a:r>
              <a:rPr lang="en-US" sz="1600" err="1">
                <a:latin typeface="+mn-lt"/>
              </a:rPr>
              <a:t>dòng</a:t>
            </a:r>
            <a:r>
              <a:rPr lang="en-US" sz="1600">
                <a:latin typeface="+mn-lt"/>
              </a:rPr>
              <a:t> </a:t>
            </a:r>
            <a:r>
              <a:rPr lang="en-US" sz="1600" err="1">
                <a:latin typeface="+mn-lt"/>
              </a:rPr>
              <a:t>tiếp</a:t>
            </a:r>
            <a:r>
              <a:rPr lang="en-US" sz="1600">
                <a:latin typeface="+mn-lt"/>
              </a:rPr>
              <a:t> </a:t>
            </a:r>
            <a:r>
              <a:rPr lang="en-US" sz="1600" err="1">
                <a:latin typeface="+mn-lt"/>
              </a:rPr>
              <a:t>theo</a:t>
            </a:r>
            <a:r>
              <a:rPr lang="en-US" sz="1600">
                <a:latin typeface="+mn-lt"/>
              </a:rPr>
              <a:t>, </a:t>
            </a:r>
            <a:r>
              <a:rPr lang="en-US" sz="1600" err="1">
                <a:latin typeface="+mn-lt"/>
              </a:rPr>
              <a:t>mỗi</a:t>
            </a:r>
            <a:r>
              <a:rPr lang="en-US" sz="1600">
                <a:latin typeface="+mn-lt"/>
              </a:rPr>
              <a:t> </a:t>
            </a:r>
            <a:r>
              <a:rPr lang="en-US" sz="1600" err="1">
                <a:latin typeface="+mn-lt"/>
              </a:rPr>
              <a:t>dòng</a:t>
            </a:r>
            <a:r>
              <a:rPr lang="en-US" sz="1600">
                <a:latin typeface="+mn-lt"/>
              </a:rPr>
              <a:t> bao </a:t>
            </a:r>
            <a:r>
              <a:rPr lang="en-US" sz="1600" err="1">
                <a:latin typeface="+mn-lt"/>
              </a:rPr>
              <a:t>gồm</a:t>
            </a:r>
            <a:r>
              <a:rPr lang="en-US" sz="1600">
                <a:latin typeface="+mn-lt"/>
              </a:rPr>
              <a:t> 2 </a:t>
            </a:r>
            <a:r>
              <a:rPr lang="en-US" sz="1600" err="1">
                <a:latin typeface="+mn-lt"/>
              </a:rPr>
              <a:t>số</a:t>
            </a:r>
            <a:r>
              <a:rPr lang="en-US" sz="1600">
                <a:latin typeface="+mn-lt"/>
              </a:rPr>
              <a:t> X </a:t>
            </a:r>
            <a:r>
              <a:rPr lang="en-US" sz="1600" err="1">
                <a:latin typeface="+mn-lt"/>
              </a:rPr>
              <a:t>và</a:t>
            </a:r>
            <a:r>
              <a:rPr lang="en-US" sz="1600">
                <a:latin typeface="+mn-lt"/>
              </a:rPr>
              <a:t> Y, </a:t>
            </a:r>
            <a:r>
              <a:rPr lang="en-US" sz="1600" err="1">
                <a:latin typeface="+mn-lt"/>
              </a:rPr>
              <a:t>là</a:t>
            </a:r>
            <a:r>
              <a:rPr lang="en-US" sz="1600">
                <a:latin typeface="+mn-lt"/>
              </a:rPr>
              <a:t> </a:t>
            </a:r>
            <a:r>
              <a:rPr lang="en-US" sz="1600" err="1">
                <a:latin typeface="+mn-lt"/>
              </a:rPr>
              <a:t>cạnh</a:t>
            </a:r>
            <a:r>
              <a:rPr lang="en-US" sz="1600">
                <a:latin typeface="+mn-lt"/>
              </a:rPr>
              <a:t> </a:t>
            </a:r>
            <a:r>
              <a:rPr lang="en-US" sz="1600" err="1">
                <a:latin typeface="+mn-lt"/>
              </a:rPr>
              <a:t>nối</a:t>
            </a:r>
            <a:r>
              <a:rPr lang="en-US" sz="1600">
                <a:latin typeface="+mn-lt"/>
              </a:rPr>
              <a:t> X </a:t>
            </a:r>
            <a:r>
              <a:rPr lang="en-US" sz="1600" err="1">
                <a:latin typeface="+mn-lt"/>
              </a:rPr>
              <a:t>và</a:t>
            </a:r>
            <a:r>
              <a:rPr lang="en-US" sz="1600">
                <a:latin typeface="+mn-lt"/>
              </a:rPr>
              <a:t> Y</a:t>
            </a:r>
          </a:p>
          <a:p>
            <a:pPr marL="114300" indent="0">
              <a:buNone/>
            </a:pPr>
            <a:r>
              <a:rPr lang="en-US" sz="1600" b="1">
                <a:latin typeface="+mn-lt"/>
              </a:rPr>
              <a:t>Output</a:t>
            </a:r>
            <a:endParaRPr lang="en-US" sz="1600">
              <a:latin typeface="+mn-lt"/>
            </a:endParaRPr>
          </a:p>
          <a:p>
            <a:r>
              <a:rPr lang="en-US" sz="1600">
                <a:latin typeface="+mn-lt"/>
              </a:rPr>
              <a:t>One line consists of two integers denoting the number of articulation points and the number of bridges.</a:t>
            </a:r>
          </a:p>
          <a:p>
            <a:r>
              <a:rPr lang="en-US" sz="1600" err="1">
                <a:latin typeface="+mn-lt"/>
              </a:rPr>
              <a:t>Một</a:t>
            </a:r>
            <a:r>
              <a:rPr lang="en-US" sz="1600">
                <a:latin typeface="+mn-lt"/>
              </a:rPr>
              <a:t> </a:t>
            </a:r>
            <a:r>
              <a:rPr lang="en-US" sz="1600" err="1">
                <a:latin typeface="+mn-lt"/>
              </a:rPr>
              <a:t>dòng</a:t>
            </a:r>
            <a:r>
              <a:rPr lang="en-US" sz="1600">
                <a:latin typeface="+mn-lt"/>
              </a:rPr>
              <a:t> bao </a:t>
            </a:r>
            <a:r>
              <a:rPr lang="en-US" sz="1600" err="1">
                <a:latin typeface="+mn-lt"/>
              </a:rPr>
              <a:t>gồm</a:t>
            </a:r>
            <a:r>
              <a:rPr lang="en-US" sz="1600">
                <a:latin typeface="+mn-lt"/>
              </a:rPr>
              <a:t> 2 </a:t>
            </a:r>
            <a:r>
              <a:rPr lang="en-US" sz="1600" err="1">
                <a:latin typeface="+mn-lt"/>
              </a:rPr>
              <a:t>số</a:t>
            </a:r>
            <a:r>
              <a:rPr lang="en-US" sz="1600">
                <a:latin typeface="+mn-lt"/>
              </a:rPr>
              <a:t> </a:t>
            </a:r>
            <a:r>
              <a:rPr lang="en-US" sz="1600" err="1">
                <a:latin typeface="+mn-lt"/>
              </a:rPr>
              <a:t>nguyên</a:t>
            </a:r>
            <a:r>
              <a:rPr lang="en-US" sz="1600">
                <a:latin typeface="+mn-lt"/>
              </a:rPr>
              <a:t> </a:t>
            </a:r>
            <a:r>
              <a:rPr lang="en-US" sz="1600" err="1">
                <a:latin typeface="+mn-lt"/>
              </a:rPr>
              <a:t>lần</a:t>
            </a:r>
            <a:r>
              <a:rPr lang="en-US" sz="1600">
                <a:latin typeface="+mn-lt"/>
              </a:rPr>
              <a:t> </a:t>
            </a:r>
            <a:r>
              <a:rPr lang="en-US" sz="1600" err="1">
                <a:latin typeface="+mn-lt"/>
              </a:rPr>
              <a:t>lượt</a:t>
            </a:r>
            <a:r>
              <a:rPr lang="en-US" sz="1600">
                <a:latin typeface="+mn-lt"/>
              </a:rPr>
              <a:t> </a:t>
            </a:r>
            <a:r>
              <a:rPr lang="en-US" sz="1600" err="1">
                <a:latin typeface="+mn-lt"/>
              </a:rPr>
              <a:t>là</a:t>
            </a:r>
            <a:r>
              <a:rPr lang="en-US" sz="1600">
                <a:latin typeface="+mn-lt"/>
              </a:rPr>
              <a:t> </a:t>
            </a:r>
            <a:r>
              <a:rPr lang="en-US" sz="1600" err="1">
                <a:latin typeface="+mn-lt"/>
              </a:rPr>
              <a:t>số</a:t>
            </a:r>
            <a:r>
              <a:rPr lang="en-US" sz="1600">
                <a:latin typeface="+mn-lt"/>
              </a:rPr>
              <a:t> </a:t>
            </a:r>
            <a:r>
              <a:rPr lang="en-US" sz="1600" err="1">
                <a:latin typeface="+mn-lt"/>
              </a:rPr>
              <a:t>lượng</a:t>
            </a:r>
            <a:r>
              <a:rPr lang="en-US" sz="1600">
                <a:latin typeface="+mn-lt"/>
              </a:rPr>
              <a:t> </a:t>
            </a:r>
            <a:r>
              <a:rPr lang="en-US" sz="1600" err="1">
                <a:latin typeface="+mn-lt"/>
              </a:rPr>
              <a:t>khớp</a:t>
            </a:r>
            <a:r>
              <a:rPr lang="en-US" sz="1600">
                <a:latin typeface="+mn-lt"/>
              </a:rPr>
              <a:t> </a:t>
            </a:r>
            <a:r>
              <a:rPr lang="en-US" sz="1600" err="1">
                <a:latin typeface="+mn-lt"/>
              </a:rPr>
              <a:t>và</a:t>
            </a:r>
            <a:r>
              <a:rPr lang="en-US" sz="1600">
                <a:latin typeface="+mn-lt"/>
              </a:rPr>
              <a:t> </a:t>
            </a:r>
            <a:r>
              <a:rPr lang="en-US" sz="1600" err="1">
                <a:latin typeface="+mn-lt"/>
              </a:rPr>
              <a:t>cuầ</a:t>
            </a:r>
            <a:r>
              <a:rPr lang="en-US" sz="1600">
                <a:latin typeface="+mn-lt"/>
              </a:rPr>
              <a:t> </a:t>
            </a:r>
            <a:r>
              <a:rPr lang="en-US" sz="1600" err="1">
                <a:latin typeface="+mn-lt"/>
              </a:rPr>
              <a:t>của</a:t>
            </a:r>
            <a:r>
              <a:rPr lang="en-US" sz="1600">
                <a:latin typeface="+mn-lt"/>
              </a:rPr>
              <a:t> </a:t>
            </a:r>
            <a:r>
              <a:rPr lang="en-US" sz="1600" err="1">
                <a:latin typeface="+mn-lt"/>
              </a:rPr>
              <a:t>đồ</a:t>
            </a:r>
            <a:r>
              <a:rPr lang="en-US" sz="1600">
                <a:latin typeface="+mn-lt"/>
              </a:rPr>
              <a:t> </a:t>
            </a:r>
            <a:r>
              <a:rPr lang="en-US" sz="1600" err="1">
                <a:latin typeface="+mn-lt"/>
              </a:rPr>
              <a:t>thị</a:t>
            </a: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7" y="863601"/>
            <a:ext cx="5715492" cy="5334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600" b="1">
                <a:latin typeface="+mn-lt"/>
              </a:rPr>
              <a:t>Input</a:t>
            </a:r>
          </a:p>
          <a:p>
            <a:pPr marL="114300" indent="0">
              <a:buNone/>
            </a:pPr>
            <a:r>
              <a:rPr lang="en-US" sz="1600">
                <a:latin typeface="+mn-lt"/>
              </a:rPr>
              <a:t>10 12</a:t>
            </a:r>
          </a:p>
          <a:p>
            <a:pPr marL="114300" indent="0">
              <a:buNone/>
            </a:pPr>
            <a:r>
              <a:rPr lang="en-US" sz="1600">
                <a:latin typeface="+mn-lt"/>
              </a:rPr>
              <a:t>1 10</a:t>
            </a:r>
          </a:p>
          <a:p>
            <a:pPr marL="114300" indent="0">
              <a:buNone/>
            </a:pPr>
            <a:r>
              <a:rPr lang="en-US" sz="1600">
                <a:latin typeface="+mn-lt"/>
              </a:rPr>
              <a:t>10 2</a:t>
            </a:r>
          </a:p>
          <a:p>
            <a:pPr marL="114300" indent="0">
              <a:buNone/>
            </a:pPr>
            <a:r>
              <a:rPr lang="en-US" sz="1600">
                <a:latin typeface="+mn-lt"/>
              </a:rPr>
              <a:t>10 3</a:t>
            </a:r>
          </a:p>
          <a:p>
            <a:pPr marL="114300" indent="0">
              <a:buNone/>
            </a:pPr>
            <a:r>
              <a:rPr lang="en-US" sz="1600">
                <a:latin typeface="+mn-lt"/>
              </a:rPr>
              <a:t>2 4</a:t>
            </a:r>
          </a:p>
          <a:p>
            <a:pPr marL="114300" indent="0">
              <a:buNone/>
            </a:pPr>
            <a:r>
              <a:rPr lang="en-US" sz="1600">
                <a:latin typeface="+mn-lt"/>
              </a:rPr>
              <a:t>4 5</a:t>
            </a:r>
          </a:p>
          <a:p>
            <a:pPr marL="114300" indent="0">
              <a:buNone/>
            </a:pPr>
            <a:r>
              <a:rPr lang="en-US" sz="1600">
                <a:latin typeface="+mn-lt"/>
              </a:rPr>
              <a:t>5 2</a:t>
            </a:r>
          </a:p>
          <a:p>
            <a:pPr marL="114300" indent="0">
              <a:buNone/>
            </a:pPr>
            <a:r>
              <a:rPr lang="en-US" sz="1600">
                <a:latin typeface="+mn-lt"/>
              </a:rPr>
              <a:t>3 6</a:t>
            </a:r>
          </a:p>
          <a:p>
            <a:pPr marL="114300" indent="0">
              <a:buNone/>
            </a:pPr>
            <a:r>
              <a:rPr lang="en-US" sz="1600">
                <a:latin typeface="+mn-lt"/>
              </a:rPr>
              <a:t>6 7</a:t>
            </a:r>
          </a:p>
          <a:p>
            <a:pPr marL="114300" indent="0">
              <a:buNone/>
            </a:pPr>
            <a:r>
              <a:rPr lang="en-US" sz="1600">
                <a:latin typeface="+mn-lt"/>
              </a:rPr>
              <a:t>7 3</a:t>
            </a:r>
          </a:p>
          <a:p>
            <a:pPr marL="114300" indent="0">
              <a:buNone/>
            </a:pPr>
            <a:r>
              <a:rPr lang="en-US" sz="1600">
                <a:latin typeface="+mn-lt"/>
              </a:rPr>
              <a:t>7 8</a:t>
            </a:r>
          </a:p>
          <a:p>
            <a:pPr marL="114300" indent="0">
              <a:buNone/>
            </a:pPr>
            <a:r>
              <a:rPr lang="en-US" sz="1600">
                <a:latin typeface="+mn-lt"/>
              </a:rPr>
              <a:t>8 9</a:t>
            </a:r>
          </a:p>
          <a:p>
            <a:pPr marL="114300" indent="0">
              <a:buNone/>
            </a:pPr>
            <a:r>
              <a:rPr lang="en-US" sz="1600">
                <a:latin typeface="+mn-lt"/>
              </a:rPr>
              <a:t>9 7</a:t>
            </a: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85;p1"/>
          <p:cNvSpPr txBox="1">
            <a:spLocks/>
          </p:cNvSpPr>
          <p:nvPr/>
        </p:nvSpPr>
        <p:spPr>
          <a:xfrm>
            <a:off x="6187441" y="863600"/>
            <a:ext cx="5715492" cy="53340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1600" b="1">
                <a:latin typeface="+mn-lt"/>
              </a:rPr>
              <a:t>Output</a:t>
            </a:r>
            <a:endParaRPr lang="en-US" sz="1600">
              <a:latin typeface="+mn-lt"/>
            </a:endParaRPr>
          </a:p>
          <a:p>
            <a:pPr marL="114300" indent="0">
              <a:buFont typeface="Arial"/>
              <a:buNone/>
            </a:pPr>
            <a:r>
              <a:rPr lang="en-US" sz="1600" b="1">
                <a:latin typeface="+mn-lt"/>
              </a:rPr>
              <a:t>4  3</a:t>
            </a:r>
          </a:p>
        </p:txBody>
      </p:sp>
    </p:spTree>
    <p:extLst>
      <p:ext uri="{BB962C8B-B14F-4D97-AF65-F5344CB8AC3E}">
        <p14:creationId xmlns:p14="http://schemas.microsoft.com/office/powerpoint/2010/main" val="142950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AA1505-7D10-4936-8871-0D9C2FF6255E}"/>
              </a:ext>
            </a:extLst>
          </p:cNvPr>
          <p:cNvSpPr txBox="1">
            <a:spLocks/>
          </p:cNvSpPr>
          <p:nvPr/>
        </p:nvSpPr>
        <p:spPr>
          <a:xfrm>
            <a:off x="192085" y="926232"/>
            <a:ext cx="4323931" cy="5005536"/>
          </a:xfrm>
          <a:prstGeom prst="rect">
            <a:avLst/>
          </a:prstGeom>
        </p:spPr>
        <p:txBody>
          <a:bodyPr lIns="91440" tIns="45720" rIns="91440" bIns="45720" anchor="t">
            <a:normAutofit lnSpcReduction="10000"/>
          </a:bodyPr>
          <a:lstStyle>
            <a:lvl1pPr marL="422041" indent="-42204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23" indent="-35170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4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804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69526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2248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1640" indent="-421640" latinLnBrk="0"/>
            <a:r>
              <a:rPr lang="en-US" sz="2000">
                <a:latin typeface="Arial" pitchFamily="34" charset="0"/>
                <a:cs typeface="Arial" pitchFamily="34" charset="0"/>
              </a:rPr>
              <a:t>DFS tree</a:t>
            </a:r>
            <a:endParaRPr lang="en-US"/>
          </a:p>
          <a:p>
            <a:pPr marL="914400" lvl="1" indent="-351155" latinLnBrk="0"/>
            <a:r>
              <a:rPr lang="en-US" sz="2000">
                <a:latin typeface="Arial" pitchFamily="34" charset="0"/>
                <a:cs typeface="Arial" pitchFamily="34" charset="0"/>
              </a:rPr>
              <a:t>DFS starts from a node u visits a descendants of u on the DFS tree</a:t>
            </a:r>
          </a:p>
          <a:p>
            <a:pPr marL="914400" lvl="1" indent="-351155"/>
            <a:r>
              <a:rPr lang="en-US" sz="2000">
                <a:latin typeface="Arial"/>
                <a:cs typeface="Arial"/>
              </a:rPr>
              <a:t>DFS </a:t>
            </a:r>
            <a:r>
              <a:rPr lang="en-US" sz="2000" err="1">
                <a:latin typeface="Arial"/>
                <a:cs typeface="Arial"/>
              </a:rPr>
              <a:t>từ</a:t>
            </a:r>
            <a:r>
              <a:rPr lang="en-US" sz="2000">
                <a:latin typeface="Arial"/>
                <a:cs typeface="Arial"/>
              </a:rPr>
              <a:t> </a:t>
            </a:r>
            <a:r>
              <a:rPr lang="en-US" sz="2000" err="1">
                <a:latin typeface="Arial"/>
                <a:cs typeface="Arial"/>
              </a:rPr>
              <a:t>cây</a:t>
            </a:r>
            <a:r>
              <a:rPr lang="en-US" sz="2000">
                <a:latin typeface="Arial"/>
                <a:cs typeface="Arial"/>
              </a:rPr>
              <a:t> con </a:t>
            </a:r>
            <a:r>
              <a:rPr lang="en-US" sz="2000" err="1">
                <a:latin typeface="Arial"/>
                <a:cs typeface="Arial"/>
              </a:rPr>
              <a:t>gốc</a:t>
            </a:r>
            <a:r>
              <a:rPr lang="en-US" sz="2000">
                <a:latin typeface="Arial"/>
                <a:cs typeface="Arial"/>
              </a:rPr>
              <a:t> u</a:t>
            </a:r>
          </a:p>
          <a:p>
            <a:pPr marL="421640" indent="-421640" latinLnBrk="0"/>
            <a:r>
              <a:rPr lang="en-US" sz="2000">
                <a:latin typeface="Arial" pitchFamily="34" charset="0"/>
                <a:cs typeface="Arial" pitchFamily="34" charset="0"/>
              </a:rPr>
              <a:t>Maintain data structures:</a:t>
            </a:r>
          </a:p>
          <a:p>
            <a:pPr marL="914400" lvl="1" indent="-351155" latinLnBrk="0"/>
            <a:r>
              <a:rPr lang="en-US" sz="2000">
                <a:latin typeface="Arial"/>
                <a:cs typeface="Arial"/>
              </a:rPr>
              <a:t>num[v]: time point node v is visited (</a:t>
            </a:r>
            <a:r>
              <a:rPr lang="en-US" sz="2000" err="1">
                <a:latin typeface="Arial"/>
                <a:cs typeface="Arial"/>
              </a:rPr>
              <a:t>thứ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tự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thăm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của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đỉnh</a:t>
            </a:r>
            <a:r>
              <a:rPr lang="en-US" sz="2000">
                <a:latin typeface="Arial"/>
                <a:cs typeface="Arial"/>
              </a:rPr>
              <a:t> v)</a:t>
            </a:r>
            <a:endParaRPr lang="en-US" sz="2000">
              <a:latin typeface="Arial" pitchFamily="34" charset="0"/>
              <a:cs typeface="Arial" pitchFamily="34" charset="0"/>
            </a:endParaRPr>
          </a:p>
          <a:p>
            <a:pPr marL="914400" lvl="1" indent="-351155" latinLnBrk="0"/>
            <a:r>
              <a:rPr lang="en-US" sz="2000">
                <a:latin typeface="Arial"/>
                <a:cs typeface="Arial"/>
              </a:rPr>
              <a:t>low[v]: minimal num of some node x such that v is equal to x or there is a back end (</a:t>
            </a:r>
            <a:r>
              <a:rPr lang="en-US" sz="2000" err="1">
                <a:latin typeface="Arial"/>
                <a:cs typeface="Arial"/>
              </a:rPr>
              <a:t>u,x</a:t>
            </a:r>
            <a:r>
              <a:rPr lang="en-US" sz="2000">
                <a:latin typeface="Arial"/>
                <a:cs typeface="Arial"/>
              </a:rPr>
              <a:t>) in which u is the node v or some descendant of v (</a:t>
            </a:r>
            <a:r>
              <a:rPr lang="en-US" sz="2000" err="1">
                <a:latin typeface="Arial"/>
                <a:cs typeface="Arial"/>
              </a:rPr>
              <a:t>giá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trị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thứ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tự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nhỏ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nhất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trong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cây</a:t>
            </a:r>
            <a:r>
              <a:rPr lang="en-US" sz="2000">
                <a:latin typeface="Arial"/>
                <a:cs typeface="Arial"/>
              </a:rPr>
              <a:t> con </a:t>
            </a:r>
            <a:r>
              <a:rPr lang="en-US" sz="2000" err="1">
                <a:latin typeface="Arial"/>
                <a:cs typeface="Arial"/>
              </a:rPr>
              <a:t>gốc</a:t>
            </a:r>
            <a:r>
              <a:rPr lang="en-US" sz="2000">
                <a:latin typeface="Arial"/>
                <a:cs typeface="Arial"/>
              </a:rPr>
              <a:t> v)</a:t>
            </a:r>
            <a:endParaRPr lang="en-GB" sz="2000">
              <a:latin typeface="Arial"/>
              <a:cs typeface="Arial"/>
            </a:endParaRPr>
          </a:p>
          <a:p>
            <a:pPr marL="421640" indent="-421640" latinLnBrk="0"/>
            <a:endParaRPr lang="en-GB" sz="2000">
              <a:latin typeface="Arial" pitchFamily="34" charset="0"/>
              <a:cs typeface="Arial" pitchFamily="34" charset="0"/>
            </a:endParaRPr>
          </a:p>
          <a:p>
            <a:pPr marL="421640" indent="-421640" latinLnBrk="0"/>
            <a:endParaRPr lang="en-GB"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83003B-010A-4DE3-88FE-15DC069F36FE}"/>
              </a:ext>
            </a:extLst>
          </p:cNvPr>
          <p:cNvSpPr/>
          <p:nvPr/>
        </p:nvSpPr>
        <p:spPr>
          <a:xfrm>
            <a:off x="6411657" y="1653829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4F5316-AA06-439A-8CBB-A54436F65CBB}"/>
              </a:ext>
            </a:extLst>
          </p:cNvPr>
          <p:cNvSpPr/>
          <p:nvPr/>
        </p:nvSpPr>
        <p:spPr>
          <a:xfrm>
            <a:off x="7457591" y="1166135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BF426E-DD2F-4384-88FC-E77AA02891AF}"/>
              </a:ext>
            </a:extLst>
          </p:cNvPr>
          <p:cNvSpPr/>
          <p:nvPr/>
        </p:nvSpPr>
        <p:spPr>
          <a:xfrm>
            <a:off x="6564409" y="2562494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BA7905-67B9-457D-B285-637C18A74A20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6780433" y="1534911"/>
            <a:ext cx="740430" cy="1821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12C309-2A6F-419A-9288-CA7F72D96920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6627681" y="2085877"/>
            <a:ext cx="152752" cy="4766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A1FD2B-92C5-46A1-8556-F75D41F07766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6780433" y="1534911"/>
            <a:ext cx="740430" cy="1027583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3692AF5-2154-480B-93BC-08CA0390E157}"/>
              </a:ext>
            </a:extLst>
          </p:cNvPr>
          <p:cNvSpPr/>
          <p:nvPr/>
        </p:nvSpPr>
        <p:spPr>
          <a:xfrm>
            <a:off x="5736825" y="31867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D28801-F862-4628-98F6-34D8A4013699}"/>
              </a:ext>
            </a:extLst>
          </p:cNvPr>
          <p:cNvCxnSpPr>
            <a:cxnSpLocks/>
            <a:stCxn id="14" idx="7"/>
            <a:endCxn id="10" idx="3"/>
          </p:cNvCxnSpPr>
          <p:nvPr/>
        </p:nvCxnSpPr>
        <p:spPr>
          <a:xfrm flipV="1">
            <a:off x="6105601" y="2931270"/>
            <a:ext cx="522080" cy="3187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0123426-DE40-487A-B394-01641D109B0B}"/>
              </a:ext>
            </a:extLst>
          </p:cNvPr>
          <p:cNvSpPr/>
          <p:nvPr/>
        </p:nvSpPr>
        <p:spPr>
          <a:xfrm>
            <a:off x="5112295" y="3831175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8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8C38FD-F3C6-437F-8FBF-1EA89D73BCCF}"/>
              </a:ext>
            </a:extLst>
          </p:cNvPr>
          <p:cNvSpPr/>
          <p:nvPr/>
        </p:nvSpPr>
        <p:spPr>
          <a:xfrm>
            <a:off x="4743519" y="471013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60BDBE-6BE5-4327-BF68-FFE3D8361927}"/>
              </a:ext>
            </a:extLst>
          </p:cNvPr>
          <p:cNvCxnSpPr>
            <a:stCxn id="14" idx="3"/>
            <a:endCxn id="16" idx="7"/>
          </p:cNvCxnSpPr>
          <p:nvPr/>
        </p:nvCxnSpPr>
        <p:spPr>
          <a:xfrm flipH="1">
            <a:off x="5481071" y="3555499"/>
            <a:ext cx="319026" cy="3389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A40979-A541-4F9F-9879-745BCAF933B6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4959543" y="4199951"/>
            <a:ext cx="216024" cy="510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F50B57A-848F-42F0-AE3C-321309E6BF2F}"/>
              </a:ext>
            </a:extLst>
          </p:cNvPr>
          <p:cNvSpPr/>
          <p:nvPr/>
        </p:nvSpPr>
        <p:spPr>
          <a:xfrm>
            <a:off x="5150676" y="5354912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9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090490-B7B3-43DA-9054-00B9663CF5E9}"/>
              </a:ext>
            </a:extLst>
          </p:cNvPr>
          <p:cNvCxnSpPr>
            <a:stCxn id="17" idx="5"/>
            <a:endCxn id="20" idx="1"/>
          </p:cNvCxnSpPr>
          <p:nvPr/>
        </p:nvCxnSpPr>
        <p:spPr>
          <a:xfrm>
            <a:off x="5112295" y="5078912"/>
            <a:ext cx="101653" cy="3392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2C4FE9A-8249-4A36-90A8-2380F1622CAC}"/>
              </a:ext>
            </a:extLst>
          </p:cNvPr>
          <p:cNvSpPr/>
          <p:nvPr/>
        </p:nvSpPr>
        <p:spPr>
          <a:xfrm>
            <a:off x="5950126" y="5668750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7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2CA80E-D224-4040-BFAB-1DA6CC9F144F}"/>
              </a:ext>
            </a:extLst>
          </p:cNvPr>
          <p:cNvCxnSpPr>
            <a:cxnSpLocks/>
            <a:stCxn id="20" idx="0"/>
            <a:endCxn id="14" idx="4"/>
          </p:cNvCxnSpPr>
          <p:nvPr/>
        </p:nvCxnSpPr>
        <p:spPr>
          <a:xfrm flipV="1">
            <a:off x="5366700" y="3618771"/>
            <a:ext cx="586149" cy="1736141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8267B5-69D1-47A8-9AD9-8DC86A11CEF1}"/>
              </a:ext>
            </a:extLst>
          </p:cNvPr>
          <p:cNvCxnSpPr>
            <a:stCxn id="20" idx="5"/>
            <a:endCxn id="22" idx="2"/>
          </p:cNvCxnSpPr>
          <p:nvPr/>
        </p:nvCxnSpPr>
        <p:spPr>
          <a:xfrm>
            <a:off x="5519452" y="5723688"/>
            <a:ext cx="430674" cy="1610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D6B38E-CEF2-4025-B7BA-F7ECF1E81753}"/>
              </a:ext>
            </a:extLst>
          </p:cNvPr>
          <p:cNvCxnSpPr>
            <a:cxnSpLocks/>
            <a:stCxn id="16" idx="5"/>
            <a:endCxn id="22" idx="0"/>
          </p:cNvCxnSpPr>
          <p:nvPr/>
        </p:nvCxnSpPr>
        <p:spPr>
          <a:xfrm>
            <a:off x="5481071" y="4199951"/>
            <a:ext cx="685079" cy="1468799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DABAB194-2337-4742-92CC-1C64AE9F5A01}"/>
              </a:ext>
            </a:extLst>
          </p:cNvPr>
          <p:cNvSpPr/>
          <p:nvPr/>
        </p:nvSpPr>
        <p:spPr>
          <a:xfrm>
            <a:off x="8330425" y="213044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24A4F6A-E2D8-48E1-B59C-895323254A8E}"/>
              </a:ext>
            </a:extLst>
          </p:cNvPr>
          <p:cNvCxnSpPr>
            <a:cxnSpLocks/>
            <a:stCxn id="26" idx="1"/>
            <a:endCxn id="9" idx="5"/>
          </p:cNvCxnSpPr>
          <p:nvPr/>
        </p:nvCxnSpPr>
        <p:spPr>
          <a:xfrm flipH="1" flipV="1">
            <a:off x="7826367" y="1534911"/>
            <a:ext cx="567330" cy="6588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0295F1D-0A20-46CC-B773-0BDE660E3985}"/>
              </a:ext>
            </a:extLst>
          </p:cNvPr>
          <p:cNvSpPr txBox="1"/>
          <p:nvPr/>
        </p:nvSpPr>
        <p:spPr>
          <a:xfrm>
            <a:off x="7974365" y="2985613"/>
            <a:ext cx="3456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num[6] = 1, low[6] = 1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num[1] = 2, low[1] = 1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num[3] = 3, low[3] = 1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num[2] = 4, low[2] = 4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num[8] = 5, low[8] = 4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num[5] = 6, low[5] = 4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num[9] = 7, low[9] = 4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num[7] = 8, low[7] = 5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num[4] = 9, low[4] = 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A9BEB3-465E-4C2D-97F9-1180DDEBEC3E}"/>
              </a:ext>
            </a:extLst>
          </p:cNvPr>
          <p:cNvSpPr txBox="1"/>
          <p:nvPr/>
        </p:nvSpPr>
        <p:spPr>
          <a:xfrm>
            <a:off x="8762473" y="819150"/>
            <a:ext cx="1219727" cy="5539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A12F20-6156-4FC3-B5EB-57EAF57AE14D}"/>
              </a:ext>
            </a:extLst>
          </p:cNvPr>
          <p:cNvSpPr txBox="1"/>
          <p:nvPr/>
        </p:nvSpPr>
        <p:spPr>
          <a:xfrm>
            <a:off x="8393697" y="819150"/>
            <a:ext cx="183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Start from node 6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465879-7702-4362-BC5A-F1194D41D145}"/>
              </a:ext>
            </a:extLst>
          </p:cNvPr>
          <p:cNvCxnSpPr>
            <a:stCxn id="30" idx="1"/>
            <a:endCxn id="9" idx="7"/>
          </p:cNvCxnSpPr>
          <p:nvPr/>
        </p:nvCxnSpPr>
        <p:spPr>
          <a:xfrm flipH="1">
            <a:off x="7826367" y="973039"/>
            <a:ext cx="567330" cy="256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02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AA1505-7D10-4936-8871-0D9C2FF6255E}"/>
              </a:ext>
            </a:extLst>
          </p:cNvPr>
          <p:cNvSpPr txBox="1">
            <a:spLocks/>
          </p:cNvSpPr>
          <p:nvPr/>
        </p:nvSpPr>
        <p:spPr>
          <a:xfrm>
            <a:off x="192085" y="926232"/>
            <a:ext cx="4323931" cy="5005536"/>
          </a:xfrm>
          <a:prstGeom prst="rect">
            <a:avLst/>
          </a:prstGeom>
        </p:spPr>
        <p:txBody>
          <a:bodyPr lIns="91440" tIns="45720" rIns="91440" bIns="45720" anchor="t">
            <a:normAutofit lnSpcReduction="10000"/>
          </a:bodyPr>
          <a:lstStyle>
            <a:lvl1pPr marL="422041" indent="-42204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23" indent="-35170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4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804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69526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2248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1640" indent="-421640" latinLnBrk="0"/>
            <a:r>
              <a:rPr lang="en-US" sz="2000">
                <a:latin typeface="Arial"/>
                <a:cs typeface="Arial"/>
              </a:rPr>
              <a:t>DFS tree</a:t>
            </a:r>
            <a:endParaRPr lang="en-US" sz="2000">
              <a:latin typeface="Arial"/>
              <a:ea typeface="+mn-lt"/>
              <a:cs typeface="Arial"/>
            </a:endParaRPr>
          </a:p>
          <a:p>
            <a:pPr marL="914400" lvl="1" indent="-351155"/>
            <a:r>
              <a:rPr lang="en-US" sz="2000">
                <a:latin typeface="Arial"/>
                <a:cs typeface="Arial"/>
              </a:rPr>
              <a:t>DFS starts from a node u visits a descendants of u on the DFS tree</a:t>
            </a:r>
            <a:endParaRPr lang="en-US" sz="2000">
              <a:latin typeface="Arial"/>
              <a:ea typeface="+mn-lt"/>
              <a:cs typeface="Arial"/>
            </a:endParaRPr>
          </a:p>
          <a:p>
            <a:pPr marL="914400" lvl="1" indent="-351155"/>
            <a:r>
              <a:rPr lang="en-US" sz="2000">
                <a:latin typeface="Arial"/>
                <a:cs typeface="Arial"/>
              </a:rPr>
              <a:t>DFS </a:t>
            </a:r>
            <a:r>
              <a:rPr lang="en-US" sz="2000" err="1">
                <a:latin typeface="Arial"/>
                <a:cs typeface="Arial"/>
              </a:rPr>
              <a:t>từ</a:t>
            </a:r>
            <a:r>
              <a:rPr lang="en-US" sz="2000">
                <a:latin typeface="Arial"/>
                <a:cs typeface="Arial"/>
              </a:rPr>
              <a:t> </a:t>
            </a:r>
            <a:r>
              <a:rPr lang="en-US" sz="2000" err="1">
                <a:latin typeface="Arial"/>
                <a:cs typeface="Arial"/>
              </a:rPr>
              <a:t>cây</a:t>
            </a:r>
            <a:r>
              <a:rPr lang="en-US" sz="2000">
                <a:latin typeface="Arial"/>
                <a:cs typeface="Arial"/>
              </a:rPr>
              <a:t> con </a:t>
            </a:r>
            <a:r>
              <a:rPr lang="en-US" sz="2000" err="1">
                <a:latin typeface="Arial"/>
                <a:cs typeface="Arial"/>
              </a:rPr>
              <a:t>gốc</a:t>
            </a:r>
            <a:r>
              <a:rPr lang="en-US" sz="2000">
                <a:latin typeface="Arial"/>
                <a:cs typeface="Arial"/>
              </a:rPr>
              <a:t> u</a:t>
            </a:r>
            <a:endParaRPr lang="en-US" sz="2000">
              <a:ea typeface="+mn-lt"/>
              <a:cs typeface="+mn-lt"/>
            </a:endParaRPr>
          </a:p>
          <a:p>
            <a:pPr marL="421640" indent="-421640"/>
            <a:r>
              <a:rPr lang="en-US" sz="2000">
                <a:latin typeface="Arial"/>
                <a:cs typeface="Arial"/>
              </a:rPr>
              <a:t>Maintain data structures:</a:t>
            </a:r>
            <a:endParaRPr lang="en-US" sz="2000">
              <a:latin typeface="Arial"/>
              <a:ea typeface="+mn-lt"/>
              <a:cs typeface="Arial"/>
            </a:endParaRPr>
          </a:p>
          <a:p>
            <a:pPr marL="914400" lvl="1" indent="-351155"/>
            <a:r>
              <a:rPr lang="en-US" sz="2000">
                <a:latin typeface="Arial"/>
                <a:cs typeface="Arial"/>
              </a:rPr>
              <a:t>num[v]: time point node v is visited (</a:t>
            </a:r>
            <a:r>
              <a:rPr lang="en-US" sz="2000" err="1">
                <a:latin typeface="Arial"/>
                <a:cs typeface="Arial"/>
              </a:rPr>
              <a:t>thứ</a:t>
            </a:r>
            <a:r>
              <a:rPr lang="en-US" sz="2000">
                <a:latin typeface="Arial"/>
                <a:cs typeface="Arial"/>
              </a:rPr>
              <a:t> </a:t>
            </a:r>
            <a:r>
              <a:rPr lang="en-US" sz="2000" err="1">
                <a:latin typeface="Arial"/>
                <a:cs typeface="Arial"/>
              </a:rPr>
              <a:t>tự</a:t>
            </a:r>
            <a:r>
              <a:rPr lang="en-US" sz="2000">
                <a:latin typeface="Arial"/>
                <a:cs typeface="Arial"/>
              </a:rPr>
              <a:t> </a:t>
            </a:r>
            <a:r>
              <a:rPr lang="en-US" sz="2000" err="1">
                <a:latin typeface="Arial"/>
                <a:cs typeface="Arial"/>
              </a:rPr>
              <a:t>thăm</a:t>
            </a:r>
            <a:r>
              <a:rPr lang="en-US" sz="2000">
                <a:latin typeface="Arial"/>
                <a:cs typeface="Arial"/>
              </a:rPr>
              <a:t> </a:t>
            </a:r>
            <a:r>
              <a:rPr lang="en-US" sz="2000" err="1">
                <a:latin typeface="Arial"/>
                <a:cs typeface="Arial"/>
              </a:rPr>
              <a:t>của</a:t>
            </a:r>
            <a:r>
              <a:rPr lang="en-US" sz="2000">
                <a:latin typeface="Arial"/>
                <a:cs typeface="Arial"/>
              </a:rPr>
              <a:t> </a:t>
            </a:r>
            <a:r>
              <a:rPr lang="en-US" sz="2000" err="1">
                <a:latin typeface="Arial"/>
                <a:cs typeface="Arial"/>
              </a:rPr>
              <a:t>đỉnh</a:t>
            </a:r>
            <a:r>
              <a:rPr lang="en-US" sz="2000">
                <a:latin typeface="Arial"/>
                <a:cs typeface="Arial"/>
              </a:rPr>
              <a:t> v)</a:t>
            </a:r>
            <a:endParaRPr lang="en-US" sz="2000">
              <a:ea typeface="+mn-lt"/>
              <a:cs typeface="+mn-lt"/>
            </a:endParaRPr>
          </a:p>
          <a:p>
            <a:pPr marL="914400" lvl="1" indent="-351155"/>
            <a:r>
              <a:rPr lang="en-US" sz="2000">
                <a:latin typeface="Arial"/>
                <a:cs typeface="Arial"/>
              </a:rPr>
              <a:t>low[v]: minimal num of some node x such that v is equal to x or there is a back end (</a:t>
            </a:r>
            <a:r>
              <a:rPr lang="en-US" sz="2000" err="1">
                <a:latin typeface="Arial"/>
                <a:cs typeface="Arial"/>
              </a:rPr>
              <a:t>u,x</a:t>
            </a:r>
            <a:r>
              <a:rPr lang="en-US" sz="2000">
                <a:latin typeface="Arial"/>
                <a:cs typeface="Arial"/>
              </a:rPr>
              <a:t>) in which u is the node v or some descendant of v (giá trị thứ tự nhỏ nhất trong cây con gốc v)</a:t>
            </a:r>
            <a:endParaRPr lang="en-GB"/>
          </a:p>
          <a:p>
            <a:pPr marL="421640" indent="-421640" latinLnBrk="0"/>
            <a:endParaRPr lang="en-GB" sz="2000">
              <a:cs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83003B-010A-4DE3-88FE-15DC069F36FE}"/>
              </a:ext>
            </a:extLst>
          </p:cNvPr>
          <p:cNvSpPr/>
          <p:nvPr/>
        </p:nvSpPr>
        <p:spPr>
          <a:xfrm>
            <a:off x="6411657" y="1653829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34F5316-AA06-439A-8CBB-A54436F65CBB}"/>
              </a:ext>
            </a:extLst>
          </p:cNvPr>
          <p:cNvSpPr/>
          <p:nvPr/>
        </p:nvSpPr>
        <p:spPr>
          <a:xfrm>
            <a:off x="7457591" y="1166135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9BF426E-DD2F-4384-88FC-E77AA02891AF}"/>
              </a:ext>
            </a:extLst>
          </p:cNvPr>
          <p:cNvSpPr/>
          <p:nvPr/>
        </p:nvSpPr>
        <p:spPr>
          <a:xfrm>
            <a:off x="6564409" y="2562494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BA7905-67B9-457D-B285-637C18A74A20}"/>
              </a:ext>
            </a:extLst>
          </p:cNvPr>
          <p:cNvCxnSpPr>
            <a:cxnSpLocks/>
            <a:stCxn id="32" idx="7"/>
            <a:endCxn id="33" idx="3"/>
          </p:cNvCxnSpPr>
          <p:nvPr/>
        </p:nvCxnSpPr>
        <p:spPr>
          <a:xfrm flipV="1">
            <a:off x="6780433" y="1534911"/>
            <a:ext cx="740430" cy="1821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12C309-2A6F-419A-9288-CA7F72D96920}"/>
              </a:ext>
            </a:extLst>
          </p:cNvPr>
          <p:cNvCxnSpPr>
            <a:cxnSpLocks/>
            <a:stCxn id="32" idx="4"/>
            <a:endCxn id="34" idx="0"/>
          </p:cNvCxnSpPr>
          <p:nvPr/>
        </p:nvCxnSpPr>
        <p:spPr>
          <a:xfrm>
            <a:off x="6627681" y="2085877"/>
            <a:ext cx="152752" cy="4766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3692AF5-2154-480B-93BC-08CA0390E157}"/>
              </a:ext>
            </a:extLst>
          </p:cNvPr>
          <p:cNvSpPr/>
          <p:nvPr/>
        </p:nvSpPr>
        <p:spPr>
          <a:xfrm>
            <a:off x="5736825" y="31867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v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D28801-F862-4628-98F6-34D8A4013699}"/>
              </a:ext>
            </a:extLst>
          </p:cNvPr>
          <p:cNvCxnSpPr>
            <a:cxnSpLocks/>
            <a:stCxn id="37" idx="7"/>
            <a:endCxn id="34" idx="3"/>
          </p:cNvCxnSpPr>
          <p:nvPr/>
        </p:nvCxnSpPr>
        <p:spPr>
          <a:xfrm flipV="1">
            <a:off x="6105601" y="2931270"/>
            <a:ext cx="522080" cy="3187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123426-DE40-487A-B394-01641D109B0B}"/>
              </a:ext>
            </a:extLst>
          </p:cNvPr>
          <p:cNvSpPr/>
          <p:nvPr/>
        </p:nvSpPr>
        <p:spPr>
          <a:xfrm>
            <a:off x="5112295" y="3831175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8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8C38FD-F3C6-437F-8FBF-1EA89D73BCCF}"/>
              </a:ext>
            </a:extLst>
          </p:cNvPr>
          <p:cNvSpPr/>
          <p:nvPr/>
        </p:nvSpPr>
        <p:spPr>
          <a:xfrm>
            <a:off x="4743519" y="471013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B60BDBE-6BE5-4327-BF68-FFE3D8361927}"/>
              </a:ext>
            </a:extLst>
          </p:cNvPr>
          <p:cNvCxnSpPr>
            <a:stCxn id="37" idx="3"/>
            <a:endCxn id="39" idx="7"/>
          </p:cNvCxnSpPr>
          <p:nvPr/>
        </p:nvCxnSpPr>
        <p:spPr>
          <a:xfrm flipH="1">
            <a:off x="5481071" y="3555499"/>
            <a:ext cx="319026" cy="3389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AA40979-A541-4F9F-9879-745BCAF933B6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4959543" y="4199951"/>
            <a:ext cx="216024" cy="510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F50B57A-848F-42F0-AE3C-321309E6BF2F}"/>
              </a:ext>
            </a:extLst>
          </p:cNvPr>
          <p:cNvSpPr/>
          <p:nvPr/>
        </p:nvSpPr>
        <p:spPr>
          <a:xfrm>
            <a:off x="5150676" y="5354912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u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090490-B7B3-43DA-9054-00B9663CF5E9}"/>
              </a:ext>
            </a:extLst>
          </p:cNvPr>
          <p:cNvCxnSpPr>
            <a:stCxn id="40" idx="5"/>
            <a:endCxn id="43" idx="1"/>
          </p:cNvCxnSpPr>
          <p:nvPr/>
        </p:nvCxnSpPr>
        <p:spPr>
          <a:xfrm>
            <a:off x="5112295" y="5078912"/>
            <a:ext cx="101653" cy="3392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D2CA80E-D224-4040-BFAB-1DA6CC9F144F}"/>
              </a:ext>
            </a:extLst>
          </p:cNvPr>
          <p:cNvCxnSpPr>
            <a:cxnSpLocks/>
            <a:stCxn id="43" idx="0"/>
            <a:endCxn id="37" idx="4"/>
          </p:cNvCxnSpPr>
          <p:nvPr/>
        </p:nvCxnSpPr>
        <p:spPr>
          <a:xfrm flipV="1">
            <a:off x="5366700" y="3618771"/>
            <a:ext cx="586149" cy="173614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DABAB194-2337-4742-92CC-1C64AE9F5A01}"/>
              </a:ext>
            </a:extLst>
          </p:cNvPr>
          <p:cNvSpPr/>
          <p:nvPr/>
        </p:nvSpPr>
        <p:spPr>
          <a:xfrm>
            <a:off x="8330425" y="213044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4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4A4F6A-E2D8-48E1-B59C-895323254A8E}"/>
              </a:ext>
            </a:extLst>
          </p:cNvPr>
          <p:cNvCxnSpPr>
            <a:cxnSpLocks/>
            <a:stCxn id="46" idx="1"/>
            <a:endCxn id="33" idx="5"/>
          </p:cNvCxnSpPr>
          <p:nvPr/>
        </p:nvCxnSpPr>
        <p:spPr>
          <a:xfrm flipH="1" flipV="1">
            <a:off x="7826367" y="1534911"/>
            <a:ext cx="567330" cy="6588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9A9BEB3-465E-4C2D-97F9-1180DDEBEC3E}"/>
              </a:ext>
            </a:extLst>
          </p:cNvPr>
          <p:cNvSpPr txBox="1"/>
          <p:nvPr/>
        </p:nvSpPr>
        <p:spPr>
          <a:xfrm>
            <a:off x="8762473" y="819150"/>
            <a:ext cx="1219727" cy="5539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A12F20-6156-4FC3-B5EB-57EAF57AE14D}"/>
              </a:ext>
            </a:extLst>
          </p:cNvPr>
          <p:cNvSpPr txBox="1"/>
          <p:nvPr/>
        </p:nvSpPr>
        <p:spPr>
          <a:xfrm>
            <a:off x="8393697" y="819150"/>
            <a:ext cx="183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Start from node 6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465879-7702-4362-BC5A-F1194D41D145}"/>
              </a:ext>
            </a:extLst>
          </p:cNvPr>
          <p:cNvCxnSpPr>
            <a:stCxn id="49" idx="1"/>
            <a:endCxn id="33" idx="7"/>
          </p:cNvCxnSpPr>
          <p:nvPr/>
        </p:nvCxnSpPr>
        <p:spPr>
          <a:xfrm flipH="1">
            <a:off x="7826367" y="973039"/>
            <a:ext cx="567330" cy="256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F70F4DD6-7FA1-4902-B9B7-B13429C98FEF}"/>
              </a:ext>
            </a:extLst>
          </p:cNvPr>
          <p:cNvSpPr txBox="1">
            <a:spLocks/>
          </p:cNvSpPr>
          <p:nvPr/>
        </p:nvSpPr>
        <p:spPr>
          <a:xfrm>
            <a:off x="7173659" y="3186722"/>
            <a:ext cx="4657268" cy="1013229"/>
          </a:xfrm>
          <a:prstGeom prst="rect">
            <a:avLst/>
          </a:prstGeom>
        </p:spPr>
        <p:txBody>
          <a:bodyPr>
            <a:normAutofit/>
          </a:bodyPr>
          <a:lstStyle>
            <a:lvl1pPr marL="422041" indent="-42204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23" indent="-35170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4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804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69526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2248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sz="20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When we have a back edge (</a:t>
            </a:r>
            <a:r>
              <a:rPr lang="en-US" sz="200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u,v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 update: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low[u] = min(low[u], num[v])</a:t>
            </a:r>
            <a:endParaRPr lang="en-GB" sz="200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4CF897-011B-4B77-921B-82C4E8F452B1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5736825" y="3693337"/>
            <a:ext cx="1436834" cy="56988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64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AA1505-7D10-4936-8871-0D9C2FF6255E}"/>
              </a:ext>
            </a:extLst>
          </p:cNvPr>
          <p:cNvSpPr txBox="1">
            <a:spLocks/>
          </p:cNvSpPr>
          <p:nvPr/>
        </p:nvSpPr>
        <p:spPr>
          <a:xfrm>
            <a:off x="192085" y="926232"/>
            <a:ext cx="4323931" cy="5005536"/>
          </a:xfrm>
          <a:prstGeom prst="rect">
            <a:avLst/>
          </a:prstGeom>
        </p:spPr>
        <p:txBody>
          <a:bodyPr>
            <a:normAutofit/>
          </a:bodyPr>
          <a:lstStyle>
            <a:lvl1pPr marL="422041" indent="-42204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23" indent="-35170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4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804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69526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2248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sz="2000">
                <a:latin typeface="Arial" pitchFamily="34" charset="0"/>
                <a:cs typeface="Arial" pitchFamily="34" charset="0"/>
              </a:rPr>
              <a:t>DFS tree</a:t>
            </a:r>
          </a:p>
          <a:p>
            <a:pPr lvl="1" latinLnBrk="0"/>
            <a:r>
              <a:rPr lang="en-US" sz="2000">
                <a:latin typeface="Arial" pitchFamily="34" charset="0"/>
                <a:cs typeface="Arial" pitchFamily="34" charset="0"/>
              </a:rPr>
              <a:t>DFS starts from a node u visits a descendants of u on the DFS tree</a:t>
            </a:r>
          </a:p>
          <a:p>
            <a:pPr latinLnBrk="0"/>
            <a:r>
              <a:rPr lang="en-US" sz="2000">
                <a:latin typeface="Arial" pitchFamily="34" charset="0"/>
                <a:cs typeface="Arial" pitchFamily="34" charset="0"/>
              </a:rPr>
              <a:t>Maintain data structures:</a:t>
            </a:r>
          </a:p>
          <a:p>
            <a:pPr lvl="1" latinLnBrk="0"/>
            <a:r>
              <a:rPr lang="en-US" sz="2000">
                <a:latin typeface="Arial" pitchFamily="34" charset="0"/>
                <a:cs typeface="Arial" pitchFamily="34" charset="0"/>
              </a:rPr>
              <a:t>num[v]: time point node v is visited</a:t>
            </a:r>
          </a:p>
          <a:p>
            <a:pPr lvl="1" latinLnBrk="0"/>
            <a:r>
              <a:rPr lang="en-US" sz="2000">
                <a:latin typeface="Arial" pitchFamily="34" charset="0"/>
                <a:cs typeface="Arial" pitchFamily="34" charset="0"/>
              </a:rPr>
              <a:t>low[v]: minimal </a:t>
            </a:r>
            <a:r>
              <a:rPr lang="en-US" sz="2000" err="1">
                <a:latin typeface="Arial" pitchFamily="34" charset="0"/>
                <a:cs typeface="Arial" pitchFamily="34" charset="0"/>
              </a:rPr>
              <a:t>num</a:t>
            </a:r>
            <a:r>
              <a:rPr lang="en-US" sz="2000">
                <a:latin typeface="Arial" pitchFamily="34" charset="0"/>
                <a:cs typeface="Arial" pitchFamily="34" charset="0"/>
              </a:rPr>
              <a:t> of some node x such that v is equal to x or there is a back end (</a:t>
            </a:r>
            <a:r>
              <a:rPr lang="en-US" sz="2000" err="1">
                <a:latin typeface="Arial" pitchFamily="34" charset="0"/>
                <a:cs typeface="Arial" pitchFamily="34" charset="0"/>
              </a:rPr>
              <a:t>u,x</a:t>
            </a:r>
            <a:r>
              <a:rPr lang="en-US" sz="2000">
                <a:latin typeface="Arial" pitchFamily="34" charset="0"/>
                <a:cs typeface="Arial" pitchFamily="34" charset="0"/>
              </a:rPr>
              <a:t>) in which u is the node v or some descendant of v</a:t>
            </a:r>
            <a:endParaRPr lang="en-GB" sz="2000">
              <a:latin typeface="Arial" pitchFamily="34" charset="0"/>
              <a:cs typeface="Arial" pitchFamily="34" charset="0"/>
            </a:endParaRPr>
          </a:p>
          <a:p>
            <a:pPr latinLnBrk="0"/>
            <a:endParaRPr lang="en-GB" sz="2000">
              <a:latin typeface="Arial" pitchFamily="34" charset="0"/>
              <a:cs typeface="Arial" pitchFamily="34" charset="0"/>
            </a:endParaRPr>
          </a:p>
          <a:p>
            <a:pPr latinLnBrk="0"/>
            <a:endParaRPr lang="en-GB" sz="20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483003B-010A-4DE3-88FE-15DC069F36FE}"/>
              </a:ext>
            </a:extLst>
          </p:cNvPr>
          <p:cNvSpPr/>
          <p:nvPr/>
        </p:nvSpPr>
        <p:spPr>
          <a:xfrm>
            <a:off x="6411657" y="1653829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4F5316-AA06-439A-8CBB-A54436F65CBB}"/>
              </a:ext>
            </a:extLst>
          </p:cNvPr>
          <p:cNvSpPr/>
          <p:nvPr/>
        </p:nvSpPr>
        <p:spPr>
          <a:xfrm>
            <a:off x="7457591" y="1166135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9BF426E-DD2F-4384-88FC-E77AA02891AF}"/>
              </a:ext>
            </a:extLst>
          </p:cNvPr>
          <p:cNvSpPr/>
          <p:nvPr/>
        </p:nvSpPr>
        <p:spPr>
          <a:xfrm>
            <a:off x="6564409" y="2562494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6BA7905-67B9-457D-B285-637C18A74A20}"/>
              </a:ext>
            </a:extLst>
          </p:cNvPr>
          <p:cNvCxnSpPr>
            <a:cxnSpLocks/>
            <a:stCxn id="26" idx="7"/>
            <a:endCxn id="27" idx="3"/>
          </p:cNvCxnSpPr>
          <p:nvPr/>
        </p:nvCxnSpPr>
        <p:spPr>
          <a:xfrm flipV="1">
            <a:off x="6780433" y="1534911"/>
            <a:ext cx="740430" cy="1821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12C309-2A6F-419A-9288-CA7F72D96920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>
            <a:off x="6627681" y="2085877"/>
            <a:ext cx="152752" cy="4766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3692AF5-2154-480B-93BC-08CA0390E157}"/>
              </a:ext>
            </a:extLst>
          </p:cNvPr>
          <p:cNvSpPr/>
          <p:nvPr/>
        </p:nvSpPr>
        <p:spPr>
          <a:xfrm>
            <a:off x="5736825" y="31867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2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DD28801-F862-4628-98F6-34D8A4013699}"/>
              </a:ext>
            </a:extLst>
          </p:cNvPr>
          <p:cNvCxnSpPr>
            <a:cxnSpLocks/>
            <a:stCxn id="31" idx="7"/>
            <a:endCxn id="28" idx="3"/>
          </p:cNvCxnSpPr>
          <p:nvPr/>
        </p:nvCxnSpPr>
        <p:spPr>
          <a:xfrm flipV="1">
            <a:off x="6105601" y="2931270"/>
            <a:ext cx="522080" cy="3187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0123426-DE40-487A-B394-01641D109B0B}"/>
              </a:ext>
            </a:extLst>
          </p:cNvPr>
          <p:cNvSpPr/>
          <p:nvPr/>
        </p:nvSpPr>
        <p:spPr>
          <a:xfrm>
            <a:off x="5112295" y="3831175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8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08C38FD-F3C6-437F-8FBF-1EA89D73BCCF}"/>
              </a:ext>
            </a:extLst>
          </p:cNvPr>
          <p:cNvSpPr/>
          <p:nvPr/>
        </p:nvSpPr>
        <p:spPr>
          <a:xfrm>
            <a:off x="4743519" y="471013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u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60BDBE-6BE5-4327-BF68-FFE3D8361927}"/>
              </a:ext>
            </a:extLst>
          </p:cNvPr>
          <p:cNvCxnSpPr>
            <a:stCxn id="31" idx="3"/>
            <a:endCxn id="54" idx="7"/>
          </p:cNvCxnSpPr>
          <p:nvPr/>
        </p:nvCxnSpPr>
        <p:spPr>
          <a:xfrm flipH="1">
            <a:off x="5481071" y="3555499"/>
            <a:ext cx="319026" cy="3389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AA40979-A541-4F9F-9879-745BCAF933B6}"/>
              </a:ext>
            </a:extLst>
          </p:cNvPr>
          <p:cNvCxnSpPr>
            <a:cxnSpLocks/>
            <a:stCxn id="54" idx="3"/>
            <a:endCxn id="55" idx="0"/>
          </p:cNvCxnSpPr>
          <p:nvPr/>
        </p:nvCxnSpPr>
        <p:spPr>
          <a:xfrm flipH="1">
            <a:off x="4959543" y="4199951"/>
            <a:ext cx="216024" cy="510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0F50B57A-848F-42F0-AE3C-321309E6BF2F}"/>
              </a:ext>
            </a:extLst>
          </p:cNvPr>
          <p:cNvSpPr/>
          <p:nvPr/>
        </p:nvSpPr>
        <p:spPr>
          <a:xfrm>
            <a:off x="5150676" y="5354912"/>
            <a:ext cx="432048" cy="432048"/>
          </a:xfrm>
          <a:prstGeom prst="ellipse">
            <a:avLst/>
          </a:prstGeom>
          <a:solidFill>
            <a:schemeClr val="accent2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v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6090490-B7B3-43DA-9054-00B9663CF5E9}"/>
              </a:ext>
            </a:extLst>
          </p:cNvPr>
          <p:cNvCxnSpPr>
            <a:stCxn id="55" idx="5"/>
            <a:endCxn id="58" idx="1"/>
          </p:cNvCxnSpPr>
          <p:nvPr/>
        </p:nvCxnSpPr>
        <p:spPr>
          <a:xfrm>
            <a:off x="5112295" y="5078912"/>
            <a:ext cx="101653" cy="3392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D2CA80E-D224-4040-BFAB-1DA6CC9F144F}"/>
              </a:ext>
            </a:extLst>
          </p:cNvPr>
          <p:cNvCxnSpPr>
            <a:cxnSpLocks/>
            <a:stCxn id="58" idx="0"/>
            <a:endCxn id="31" idx="4"/>
          </p:cNvCxnSpPr>
          <p:nvPr/>
        </p:nvCxnSpPr>
        <p:spPr>
          <a:xfrm flipV="1">
            <a:off x="5366700" y="3618771"/>
            <a:ext cx="586149" cy="1736141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ABAB194-2337-4742-92CC-1C64AE9F5A01}"/>
              </a:ext>
            </a:extLst>
          </p:cNvPr>
          <p:cNvSpPr/>
          <p:nvPr/>
        </p:nvSpPr>
        <p:spPr>
          <a:xfrm>
            <a:off x="8330425" y="213044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24A4F6A-E2D8-48E1-B59C-895323254A8E}"/>
              </a:ext>
            </a:extLst>
          </p:cNvPr>
          <p:cNvCxnSpPr>
            <a:cxnSpLocks/>
            <a:stCxn id="61" idx="1"/>
            <a:endCxn id="27" idx="5"/>
          </p:cNvCxnSpPr>
          <p:nvPr/>
        </p:nvCxnSpPr>
        <p:spPr>
          <a:xfrm flipH="1" flipV="1">
            <a:off x="7826367" y="1534911"/>
            <a:ext cx="567330" cy="6588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9A9BEB3-465E-4C2D-97F9-1180DDEBEC3E}"/>
              </a:ext>
            </a:extLst>
          </p:cNvPr>
          <p:cNvSpPr txBox="1"/>
          <p:nvPr/>
        </p:nvSpPr>
        <p:spPr>
          <a:xfrm>
            <a:off x="8762473" y="819150"/>
            <a:ext cx="1219727" cy="5539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A12F20-6156-4FC3-B5EB-57EAF57AE14D}"/>
              </a:ext>
            </a:extLst>
          </p:cNvPr>
          <p:cNvSpPr txBox="1"/>
          <p:nvPr/>
        </p:nvSpPr>
        <p:spPr>
          <a:xfrm>
            <a:off x="8393697" y="819150"/>
            <a:ext cx="183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Start from node 6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C465879-7702-4362-BC5A-F1194D41D145}"/>
              </a:ext>
            </a:extLst>
          </p:cNvPr>
          <p:cNvCxnSpPr>
            <a:stCxn id="64" idx="1"/>
            <a:endCxn id="27" idx="7"/>
          </p:cNvCxnSpPr>
          <p:nvPr/>
        </p:nvCxnSpPr>
        <p:spPr>
          <a:xfrm flipH="1">
            <a:off x="7826367" y="973039"/>
            <a:ext cx="567330" cy="256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F70F4DD6-7FA1-4902-B9B7-B13429C98FEF}"/>
              </a:ext>
            </a:extLst>
          </p:cNvPr>
          <p:cNvSpPr txBox="1">
            <a:spLocks/>
          </p:cNvSpPr>
          <p:nvPr/>
        </p:nvSpPr>
        <p:spPr>
          <a:xfrm>
            <a:off x="7173659" y="3186722"/>
            <a:ext cx="4657268" cy="1013229"/>
          </a:xfrm>
          <a:prstGeom prst="rect">
            <a:avLst/>
          </a:prstGeom>
        </p:spPr>
        <p:txBody>
          <a:bodyPr>
            <a:normAutofit/>
          </a:bodyPr>
          <a:lstStyle>
            <a:lvl1pPr marL="422041" indent="-42204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23" indent="-35170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4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804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69526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2248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sz="20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When a node v is finished-exploration (u is the parent of v) 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 update:</a:t>
            </a:r>
            <a:r>
              <a:rPr lang="en-US" sz="20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low[u] = min(low[u], low[v])</a:t>
            </a:r>
            <a:endParaRPr lang="en-GB" sz="2000">
              <a:solidFill>
                <a:srgbClr val="FF0000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64CF897-011B-4B77-921B-82C4E8F452B1}"/>
              </a:ext>
            </a:extLst>
          </p:cNvPr>
          <p:cNvCxnSpPr>
            <a:cxnSpLocks/>
            <a:stCxn id="66" idx="1"/>
            <a:endCxn id="58" idx="7"/>
          </p:cNvCxnSpPr>
          <p:nvPr/>
        </p:nvCxnSpPr>
        <p:spPr>
          <a:xfrm flipH="1">
            <a:off x="5519452" y="3693337"/>
            <a:ext cx="1654207" cy="1724847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EC887BF-DF6B-4E49-B980-03D9212687A3}"/>
              </a:ext>
            </a:extLst>
          </p:cNvPr>
          <p:cNvSpPr/>
          <p:nvPr/>
        </p:nvSpPr>
        <p:spPr>
          <a:xfrm>
            <a:off x="5950126" y="5668750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92B018C-7ECF-4A2B-8C9E-439081279831}"/>
              </a:ext>
            </a:extLst>
          </p:cNvPr>
          <p:cNvCxnSpPr>
            <a:endCxn id="68" idx="2"/>
          </p:cNvCxnSpPr>
          <p:nvPr/>
        </p:nvCxnSpPr>
        <p:spPr>
          <a:xfrm>
            <a:off x="5519452" y="5723688"/>
            <a:ext cx="430674" cy="1610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2E1A334-3995-4B6E-8F7C-6C53A18B8B38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5481071" y="4199951"/>
            <a:ext cx="685079" cy="146879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85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AA1505-7D10-4936-8871-0D9C2FF6255E}"/>
              </a:ext>
            </a:extLst>
          </p:cNvPr>
          <p:cNvSpPr txBox="1">
            <a:spLocks/>
          </p:cNvSpPr>
          <p:nvPr/>
        </p:nvSpPr>
        <p:spPr>
          <a:xfrm>
            <a:off x="192085" y="926232"/>
            <a:ext cx="4323931" cy="5005536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10000"/>
          </a:bodyPr>
          <a:lstStyle>
            <a:lvl1pPr marL="422041" indent="-42204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23" indent="-35170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34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06804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69526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32248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4970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91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0413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3135" indent="-281361" algn="l" defTabSz="1125444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1640" indent="-421640" latinLnBrk="0"/>
            <a:r>
              <a:rPr lang="en-US" sz="20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Bridge:</a:t>
            </a:r>
            <a:endParaRPr lang="en-US"/>
          </a:p>
          <a:p>
            <a:pPr marL="914400" lvl="1" indent="-351155" latinLnBrk="0"/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Forward edge (</a:t>
            </a:r>
            <a:r>
              <a:rPr lang="en-US" sz="2000" err="1">
                <a:solidFill>
                  <a:srgbClr val="FF0000"/>
                </a:solidFill>
                <a:latin typeface="Arial"/>
                <a:cs typeface="Arial"/>
              </a:rPr>
              <a:t>u,v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) having low[v] &gt; num[u] is a bridge</a:t>
            </a:r>
          </a:p>
          <a:p>
            <a:pPr marL="421640" indent="-421640" latinLnBrk="0"/>
            <a:r>
              <a:rPr lang="en-US" sz="20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Articulation point:</a:t>
            </a:r>
          </a:p>
          <a:p>
            <a:pPr marL="914400" lvl="1" indent="-351155" latinLnBrk="0"/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If u is not a root of the DFS tree and forward edge (</a:t>
            </a:r>
            <a:r>
              <a:rPr lang="en-US" sz="2000" err="1">
                <a:solidFill>
                  <a:srgbClr val="FF0000"/>
                </a:solidFill>
                <a:latin typeface="Arial"/>
                <a:cs typeface="Arial"/>
              </a:rPr>
              <a:t>u,v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) having low[v] 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  <a:sym typeface="Symbol" panose="05050102010706020507" pitchFamily="18" charset="2"/>
              </a:rPr>
              <a:t>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 num[u] then u is an articulation point  (</a:t>
            </a:r>
            <a:r>
              <a:rPr lang="en-US" sz="2000" err="1">
                <a:solidFill>
                  <a:srgbClr val="FF0000"/>
                </a:solidFill>
                <a:latin typeface="Arial"/>
                <a:cs typeface="Arial"/>
              </a:rPr>
              <a:t>với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/>
                <a:cs typeface="Arial"/>
              </a:rPr>
              <a:t>mỗi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/>
                <a:cs typeface="Arial"/>
              </a:rPr>
              <a:t>cạnh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/>
                <a:cs typeface="Arial"/>
              </a:rPr>
              <a:t>xuống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 (</a:t>
            </a:r>
            <a:r>
              <a:rPr lang="en-US" sz="2000" err="1">
                <a:solidFill>
                  <a:srgbClr val="FF0000"/>
                </a:solidFill>
                <a:latin typeface="Arial"/>
                <a:cs typeface="Arial"/>
              </a:rPr>
              <a:t>u,v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), </a:t>
            </a:r>
            <a:r>
              <a:rPr lang="en-US" sz="2000" err="1">
                <a:solidFill>
                  <a:srgbClr val="FF0000"/>
                </a:solidFill>
                <a:latin typeface="Arial"/>
                <a:cs typeface="Arial"/>
              </a:rPr>
              <a:t>nếu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 u </a:t>
            </a:r>
            <a:r>
              <a:rPr lang="en-US" sz="2000" err="1">
                <a:solidFill>
                  <a:srgbClr val="FF0000"/>
                </a:solidFill>
                <a:latin typeface="Arial"/>
                <a:cs typeface="Arial"/>
              </a:rPr>
              <a:t>không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/>
                <a:cs typeface="Arial"/>
              </a:rPr>
              <a:t>phải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/>
                <a:cs typeface="Arial"/>
              </a:rPr>
              <a:t>gốc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/>
                <a:cs typeface="Arial"/>
              </a:rPr>
              <a:t>và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 low[v] &gt;= num(u) </a:t>
            </a:r>
            <a:r>
              <a:rPr lang="en-US" sz="2000" err="1">
                <a:solidFill>
                  <a:srgbClr val="FF0000"/>
                </a:solidFill>
                <a:latin typeface="Arial"/>
                <a:cs typeface="Arial"/>
              </a:rPr>
              <a:t>thì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 u </a:t>
            </a:r>
            <a:r>
              <a:rPr lang="en-US" sz="2000" err="1">
                <a:solidFill>
                  <a:srgbClr val="FF0000"/>
                </a:solidFill>
                <a:latin typeface="Arial"/>
                <a:cs typeface="Arial"/>
              </a:rPr>
              <a:t>là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/>
                <a:cs typeface="Arial"/>
              </a:rPr>
              <a:t>khớp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)</a:t>
            </a:r>
          </a:p>
          <a:p>
            <a:pPr marL="914400" lvl="1" indent="-351155" latinLnBrk="0"/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If u is the root of a  DFS tree, then u is an articulation point if it has more than 1 child (</a:t>
            </a:r>
            <a:r>
              <a:rPr lang="en-US" sz="2000" err="1">
                <a:solidFill>
                  <a:srgbClr val="FF0000"/>
                </a:solidFill>
                <a:latin typeface="Arial"/>
                <a:cs typeface="Arial"/>
              </a:rPr>
              <a:t>nếu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 u </a:t>
            </a:r>
            <a:r>
              <a:rPr lang="en-US" sz="2000" err="1">
                <a:solidFill>
                  <a:srgbClr val="FF0000"/>
                </a:solidFill>
                <a:latin typeface="Arial"/>
                <a:cs typeface="Arial"/>
              </a:rPr>
              <a:t>là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/>
                <a:cs typeface="Arial"/>
              </a:rPr>
              <a:t>gốc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/>
                <a:cs typeface="Arial"/>
              </a:rPr>
              <a:t>của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/>
                <a:cs typeface="Arial"/>
              </a:rPr>
              <a:t>cây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 con </a:t>
            </a:r>
            <a:r>
              <a:rPr lang="en-US" sz="2000" err="1">
                <a:solidFill>
                  <a:srgbClr val="FF0000"/>
                </a:solidFill>
                <a:latin typeface="Arial"/>
                <a:cs typeface="Arial"/>
              </a:rPr>
              <a:t>gốc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 u, </a:t>
            </a:r>
            <a:r>
              <a:rPr lang="en-US" sz="2000" err="1">
                <a:solidFill>
                  <a:srgbClr val="FF0000"/>
                </a:solidFill>
                <a:latin typeface="Arial"/>
                <a:cs typeface="Arial"/>
              </a:rPr>
              <a:t>thì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 u </a:t>
            </a:r>
            <a:r>
              <a:rPr lang="en-US" sz="2000" err="1">
                <a:solidFill>
                  <a:srgbClr val="FF0000"/>
                </a:solidFill>
                <a:latin typeface="Arial"/>
                <a:cs typeface="Arial"/>
              </a:rPr>
              <a:t>là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/>
                <a:cs typeface="Arial"/>
              </a:rPr>
              <a:t>khớp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/>
                <a:cs typeface="Arial"/>
              </a:rPr>
              <a:t>nếu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 u </a:t>
            </a:r>
            <a:r>
              <a:rPr lang="en-US" sz="2000" err="1">
                <a:solidFill>
                  <a:srgbClr val="FF0000"/>
                </a:solidFill>
                <a:latin typeface="Arial"/>
                <a:cs typeface="Arial"/>
              </a:rPr>
              <a:t>có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/>
                <a:cs typeface="Arial"/>
              </a:rPr>
              <a:t>nhiều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err="1">
                <a:solidFill>
                  <a:srgbClr val="FF0000"/>
                </a:solidFill>
                <a:latin typeface="Arial"/>
                <a:cs typeface="Arial"/>
              </a:rPr>
              <a:t>hơn</a:t>
            </a:r>
            <a:r>
              <a:rPr lang="en-US" sz="2000">
                <a:solidFill>
                  <a:srgbClr val="FF0000"/>
                </a:solidFill>
                <a:latin typeface="Arial"/>
                <a:cs typeface="Arial"/>
              </a:rPr>
              <a:t> 1 con)</a:t>
            </a:r>
            <a:endParaRPr lang="en-GB" sz="20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421640" indent="-421640" latinLnBrk="0"/>
            <a:endParaRPr lang="en-GB" sz="20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421640" indent="-421640" latinLnBrk="0"/>
            <a:endParaRPr lang="en-GB" sz="2000">
              <a:solidFill>
                <a:srgbClr val="FF0000"/>
              </a:solidFill>
              <a:cs typeface="Arial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83003B-010A-4DE3-88FE-15DC069F36FE}"/>
              </a:ext>
            </a:extLst>
          </p:cNvPr>
          <p:cNvSpPr/>
          <p:nvPr/>
        </p:nvSpPr>
        <p:spPr>
          <a:xfrm>
            <a:off x="6411657" y="1653829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34F5316-AA06-439A-8CBB-A54436F65CBB}"/>
              </a:ext>
            </a:extLst>
          </p:cNvPr>
          <p:cNvSpPr/>
          <p:nvPr/>
        </p:nvSpPr>
        <p:spPr>
          <a:xfrm>
            <a:off x="7457591" y="1166135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9BF426E-DD2F-4384-88FC-E77AA02891AF}"/>
              </a:ext>
            </a:extLst>
          </p:cNvPr>
          <p:cNvSpPr/>
          <p:nvPr/>
        </p:nvSpPr>
        <p:spPr>
          <a:xfrm>
            <a:off x="6564409" y="2562494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BA7905-67B9-457D-B285-637C18A74A20}"/>
              </a:ext>
            </a:extLst>
          </p:cNvPr>
          <p:cNvCxnSpPr>
            <a:cxnSpLocks/>
            <a:stCxn id="32" idx="7"/>
            <a:endCxn id="33" idx="3"/>
          </p:cNvCxnSpPr>
          <p:nvPr/>
        </p:nvCxnSpPr>
        <p:spPr>
          <a:xfrm flipV="1">
            <a:off x="6780433" y="1534911"/>
            <a:ext cx="740430" cy="1821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12C309-2A6F-419A-9288-CA7F72D96920}"/>
              </a:ext>
            </a:extLst>
          </p:cNvPr>
          <p:cNvCxnSpPr>
            <a:cxnSpLocks/>
            <a:stCxn id="32" idx="4"/>
            <a:endCxn id="34" idx="0"/>
          </p:cNvCxnSpPr>
          <p:nvPr/>
        </p:nvCxnSpPr>
        <p:spPr>
          <a:xfrm>
            <a:off x="6627681" y="2085877"/>
            <a:ext cx="152752" cy="4766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A1FD2B-92C5-46A1-8556-F75D41F07766}"/>
              </a:ext>
            </a:extLst>
          </p:cNvPr>
          <p:cNvCxnSpPr>
            <a:cxnSpLocks/>
            <a:stCxn id="33" idx="3"/>
            <a:endCxn id="34" idx="0"/>
          </p:cNvCxnSpPr>
          <p:nvPr/>
        </p:nvCxnSpPr>
        <p:spPr>
          <a:xfrm flipH="1">
            <a:off x="6780433" y="1534911"/>
            <a:ext cx="740430" cy="1027583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3692AF5-2154-480B-93BC-08CA0390E157}"/>
              </a:ext>
            </a:extLst>
          </p:cNvPr>
          <p:cNvSpPr/>
          <p:nvPr/>
        </p:nvSpPr>
        <p:spPr>
          <a:xfrm>
            <a:off x="5736825" y="3186723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DD28801-F862-4628-98F6-34D8A4013699}"/>
              </a:ext>
            </a:extLst>
          </p:cNvPr>
          <p:cNvCxnSpPr>
            <a:cxnSpLocks/>
            <a:stCxn id="38" idx="7"/>
            <a:endCxn id="34" idx="3"/>
          </p:cNvCxnSpPr>
          <p:nvPr/>
        </p:nvCxnSpPr>
        <p:spPr>
          <a:xfrm flipV="1">
            <a:off x="6105601" y="2931270"/>
            <a:ext cx="522080" cy="3187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0123426-DE40-487A-B394-01641D109B0B}"/>
              </a:ext>
            </a:extLst>
          </p:cNvPr>
          <p:cNvSpPr/>
          <p:nvPr/>
        </p:nvSpPr>
        <p:spPr>
          <a:xfrm>
            <a:off x="5112295" y="3831175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8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08C38FD-F3C6-437F-8FBF-1EA89D73BCCF}"/>
              </a:ext>
            </a:extLst>
          </p:cNvPr>
          <p:cNvSpPr/>
          <p:nvPr/>
        </p:nvSpPr>
        <p:spPr>
          <a:xfrm>
            <a:off x="4743519" y="471013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5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B60BDBE-6BE5-4327-BF68-FFE3D8361927}"/>
              </a:ext>
            </a:extLst>
          </p:cNvPr>
          <p:cNvCxnSpPr>
            <a:stCxn id="38" idx="3"/>
            <a:endCxn id="40" idx="7"/>
          </p:cNvCxnSpPr>
          <p:nvPr/>
        </p:nvCxnSpPr>
        <p:spPr>
          <a:xfrm flipH="1">
            <a:off x="5481071" y="3555499"/>
            <a:ext cx="319026" cy="3389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A40979-A541-4F9F-9879-745BCAF933B6}"/>
              </a:ext>
            </a:extLst>
          </p:cNvPr>
          <p:cNvCxnSpPr>
            <a:cxnSpLocks/>
            <a:stCxn id="40" idx="3"/>
            <a:endCxn id="41" idx="0"/>
          </p:cNvCxnSpPr>
          <p:nvPr/>
        </p:nvCxnSpPr>
        <p:spPr>
          <a:xfrm flipH="1">
            <a:off x="4959543" y="4199951"/>
            <a:ext cx="216024" cy="5101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0F50B57A-848F-42F0-AE3C-321309E6BF2F}"/>
              </a:ext>
            </a:extLst>
          </p:cNvPr>
          <p:cNvSpPr/>
          <p:nvPr/>
        </p:nvSpPr>
        <p:spPr>
          <a:xfrm>
            <a:off x="5150676" y="5354912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9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090490-B7B3-43DA-9054-00B9663CF5E9}"/>
              </a:ext>
            </a:extLst>
          </p:cNvPr>
          <p:cNvCxnSpPr>
            <a:stCxn id="41" idx="5"/>
            <a:endCxn id="44" idx="1"/>
          </p:cNvCxnSpPr>
          <p:nvPr/>
        </p:nvCxnSpPr>
        <p:spPr>
          <a:xfrm>
            <a:off x="5112295" y="5078912"/>
            <a:ext cx="101653" cy="3392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C2C4FE9A-8249-4A36-90A8-2380F1622CAC}"/>
              </a:ext>
            </a:extLst>
          </p:cNvPr>
          <p:cNvSpPr/>
          <p:nvPr/>
        </p:nvSpPr>
        <p:spPr>
          <a:xfrm>
            <a:off x="5950126" y="5668750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2CA80E-D224-4040-BFAB-1DA6CC9F144F}"/>
              </a:ext>
            </a:extLst>
          </p:cNvPr>
          <p:cNvCxnSpPr>
            <a:cxnSpLocks/>
            <a:stCxn id="44" idx="0"/>
            <a:endCxn id="38" idx="4"/>
          </p:cNvCxnSpPr>
          <p:nvPr/>
        </p:nvCxnSpPr>
        <p:spPr>
          <a:xfrm flipV="1">
            <a:off x="5366700" y="3618771"/>
            <a:ext cx="586149" cy="1736141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A8267B5-69D1-47A8-9AD9-8DC86A11CEF1}"/>
              </a:ext>
            </a:extLst>
          </p:cNvPr>
          <p:cNvCxnSpPr>
            <a:stCxn id="44" idx="5"/>
            <a:endCxn id="46" idx="2"/>
          </p:cNvCxnSpPr>
          <p:nvPr/>
        </p:nvCxnSpPr>
        <p:spPr>
          <a:xfrm>
            <a:off x="5519452" y="5723688"/>
            <a:ext cx="430674" cy="1610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D6B38E-CEF2-4025-B7BA-F7ECF1E81753}"/>
              </a:ext>
            </a:extLst>
          </p:cNvPr>
          <p:cNvCxnSpPr>
            <a:cxnSpLocks/>
            <a:stCxn id="40" idx="5"/>
            <a:endCxn id="46" idx="0"/>
          </p:cNvCxnSpPr>
          <p:nvPr/>
        </p:nvCxnSpPr>
        <p:spPr>
          <a:xfrm>
            <a:off x="5481071" y="4199951"/>
            <a:ext cx="685079" cy="1468799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DABAB194-2337-4742-92CC-1C64AE9F5A01}"/>
              </a:ext>
            </a:extLst>
          </p:cNvPr>
          <p:cNvSpPr/>
          <p:nvPr/>
        </p:nvSpPr>
        <p:spPr>
          <a:xfrm>
            <a:off x="8330425" y="2130446"/>
            <a:ext cx="432048" cy="432048"/>
          </a:xfrm>
          <a:prstGeom prst="ellipse">
            <a:avLst/>
          </a:prstGeom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/>
              <a:t>4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24A4F6A-E2D8-48E1-B59C-895323254A8E}"/>
              </a:ext>
            </a:extLst>
          </p:cNvPr>
          <p:cNvCxnSpPr>
            <a:cxnSpLocks/>
            <a:stCxn id="50" idx="1"/>
            <a:endCxn id="33" idx="5"/>
          </p:cNvCxnSpPr>
          <p:nvPr/>
        </p:nvCxnSpPr>
        <p:spPr>
          <a:xfrm flipH="1" flipV="1">
            <a:off x="7826367" y="1534911"/>
            <a:ext cx="567330" cy="6588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295F1D-0A20-46CC-B773-0BDE660E3985}"/>
              </a:ext>
            </a:extLst>
          </p:cNvPr>
          <p:cNvSpPr txBox="1"/>
          <p:nvPr/>
        </p:nvSpPr>
        <p:spPr>
          <a:xfrm>
            <a:off x="7974365" y="2985613"/>
            <a:ext cx="3456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num[6] = 1, low[6] = 1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num[1] = 2, low[1] = 1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num[3] = 3, low[3] = 1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num[2] = 4, low[2] = 4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num[8] = 5, low[8] = 4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num[5] = 6, low[5] = 4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num[9] = 7, low[9] = 4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num[7] = 8, low[7] = 5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num[4] = 9, low[4] = 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A9BEB3-465E-4C2D-97F9-1180DDEBEC3E}"/>
              </a:ext>
            </a:extLst>
          </p:cNvPr>
          <p:cNvSpPr txBox="1"/>
          <p:nvPr/>
        </p:nvSpPr>
        <p:spPr>
          <a:xfrm>
            <a:off x="8762473" y="819150"/>
            <a:ext cx="1219727" cy="5539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A12F20-6156-4FC3-B5EB-57EAF57AE14D}"/>
              </a:ext>
            </a:extLst>
          </p:cNvPr>
          <p:cNvSpPr txBox="1"/>
          <p:nvPr/>
        </p:nvSpPr>
        <p:spPr>
          <a:xfrm>
            <a:off x="8393697" y="819150"/>
            <a:ext cx="183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Start from node 6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C465879-7702-4362-BC5A-F1194D41D145}"/>
              </a:ext>
            </a:extLst>
          </p:cNvPr>
          <p:cNvCxnSpPr>
            <a:stCxn id="72" idx="1"/>
            <a:endCxn id="33" idx="7"/>
          </p:cNvCxnSpPr>
          <p:nvPr/>
        </p:nvCxnSpPr>
        <p:spPr>
          <a:xfrm flipH="1">
            <a:off x="7826367" y="973039"/>
            <a:ext cx="567330" cy="256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89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Bridges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stdc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++.h&gt;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long N = 100000 + 7;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long INF = 1000000000 + 7;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long MODULE = 1000000000 + 7;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pair&lt;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int,int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&gt; ii;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n, m;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d[N], p[N],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khop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[N],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cau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[N],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[N], low[N], ca[N], child[N];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vector &lt;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&gt; a[N];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input(){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&gt;&gt; n &gt;&gt; m;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for 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 m;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++) 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u, v;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&gt;&gt; u &gt;&gt; v;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a[u].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(v);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a[v].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push_back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(u);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81998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Bridges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u){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t ++;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[u] = t;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low[u] =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[u];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for 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 a[u].size();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++) 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v = a[u][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if ( v == p[u] ) continue;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if (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[v] ) 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	low[u] = min(low[u] ,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[v] 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else 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	p[v] = u;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(v);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	low[u] = min(low[u] , low[v]);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2921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Bridges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193041" y="681037"/>
            <a:ext cx="11824788" cy="60442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main(){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input();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anskhop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0,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anscau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t =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for 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++) {  if ( !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 )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);	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for 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++) 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v = p[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if (v &gt; 0) child[v]++;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for 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++) {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u = p[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if ( u &gt; 0 &amp;&amp; p[u] &gt; 0 &amp;&amp; low[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 &gt;=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[u] )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khop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[u] = 1;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for 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++) {   if ( p[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 == 0 &amp;&amp; child[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 &gt;= 2 )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khop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 = 1;	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for 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++)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anskhop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khop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 == 1;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for (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= 1;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&lt;= n;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++) {   if ( p[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 != 0 &amp;&amp; low[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 &gt;=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] ) ++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anscau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	}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anskhop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&lt;&lt; " " &lt;&lt;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anscau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en-US" sz="1400" err="1"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return 0;</a:t>
            </a: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99126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Bridges</vt:lpstr>
      <vt:lpstr>Bridges</vt:lpstr>
      <vt:lpstr>Bridges</vt:lpstr>
      <vt:lpstr>Bridges</vt:lpstr>
      <vt:lpstr>Bridges</vt:lpstr>
      <vt:lpstr>Bridges</vt:lpstr>
      <vt:lpstr>Implementation – Bridges</vt:lpstr>
      <vt:lpstr>Implementation – Bridges</vt:lpstr>
      <vt:lpstr>Implementation – Bridges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Data Check &amp; Analyze</dc:title>
  <dc:creator>Pham Quang Dung</dc:creator>
  <cp:revision>1</cp:revision>
  <dcterms:created xsi:type="dcterms:W3CDTF">2022-07-31T08:27:20Z</dcterms:created>
  <dcterms:modified xsi:type="dcterms:W3CDTF">2023-02-07T08:23:50Z</dcterms:modified>
</cp:coreProperties>
</file>