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4" r:id="rId3"/>
    <p:sldId id="279" r:id="rId4"/>
    <p:sldId id="271" r:id="rId5"/>
    <p:sldId id="276" r:id="rId6"/>
    <p:sldId id="277" r:id="rId7"/>
    <p:sldId id="278" r:id="rId8"/>
    <p:sldId id="275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VY69wUGB30P5Mo5lH9oWjMR03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B4CEA-3CE2-85B4-5F1B-E1A9D6D8E1ED}" v="1" dt="2023-02-13T16:06:37.388"/>
  </p1510:revLst>
</p1510:revInfo>
</file>

<file path=ppt/tableStyles.xml><?xml version="1.0" encoding="utf-8"?>
<a:tblStyleLst xmlns:a="http://schemas.openxmlformats.org/drawingml/2006/main" def="{70086B66-8215-4E21-A06A-904DD070B49D}">
  <a:tblStyle styleId="{70086B66-8215-4E21-A06A-904DD070B4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 Xuan Truong 20200655" userId="S::truong.px200655@sis.hust.edu.vn::94890134-1659-41f7-b959-818eed69449b" providerId="AD" clId="Web-{0E5B4CEA-3CE2-85B4-5F1B-E1A9D6D8E1ED}"/>
    <pc:docChg chg="modSld">
      <pc:chgData name="Pham Xuan Truong 20200655" userId="S::truong.px200655@sis.hust.edu.vn::94890134-1659-41f7-b959-818eed69449b" providerId="AD" clId="Web-{0E5B4CEA-3CE2-85B4-5F1B-E1A9D6D8E1ED}" dt="2023-02-13T16:06:37.388" v="0" actId="1076"/>
      <pc:docMkLst>
        <pc:docMk/>
      </pc:docMkLst>
      <pc:sldChg chg="modSp">
        <pc:chgData name="Pham Xuan Truong 20200655" userId="S::truong.px200655@sis.hust.edu.vn::94890134-1659-41f7-b959-818eed69449b" providerId="AD" clId="Web-{0E5B4CEA-3CE2-85B4-5F1B-E1A9D6D8E1ED}" dt="2023-02-13T16:06:37.388" v="0" actId="1076"/>
        <pc:sldMkLst>
          <pc:docMk/>
          <pc:sldMk cId="1706544987" sldId="277"/>
        </pc:sldMkLst>
        <pc:spChg chg="mod">
          <ac:chgData name="Pham Xuan Truong 20200655" userId="S::truong.px200655@sis.hust.edu.vn::94890134-1659-41f7-b959-818eed69449b" providerId="AD" clId="Web-{0E5B4CEA-3CE2-85B4-5F1B-E1A9D6D8E1ED}" dt="2023-02-13T16:06:37.388" v="0" actId="1076"/>
          <ac:spMkLst>
            <pc:docMk/>
            <pc:sldMk cId="1706544987" sldId="277"/>
            <ac:spMk id="10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7578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43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941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8351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456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851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217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935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726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Inter-City Bus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vi-VN" sz="1600" dirty="0"/>
              <a:t>Có n thành phố 1, 2, ..., n. Giữa 2 thành phố i và j có thể có 1 con đường (2 chiều) kết nối giữa chúng. </a:t>
            </a:r>
          </a:p>
          <a:p>
            <a:pPr marL="114300" indent="0">
              <a:buNone/>
            </a:pPr>
            <a:r>
              <a:rPr lang="vi-VN" sz="1600" dirty="0"/>
              <a:t>Mỗi thành phố i có tuyến buýt i với C[i] là giá vé mỗi khi lên xe và D[i] là số thành phố tối đa mà buýt i có thể đi đến trên 1 hành trình đi qua các con đường kết nối.</a:t>
            </a:r>
          </a:p>
          <a:p>
            <a:pPr marL="114300" indent="0">
              <a:buNone/>
            </a:pPr>
            <a:r>
              <a:rPr lang="vi-VN" sz="1600" dirty="0"/>
              <a:t>Hãy tìm cách đi từ thành phố 1 đến thành phố n với số tiền phải trả là ít nhất</a:t>
            </a:r>
          </a:p>
          <a:p>
            <a:pPr marL="114300" indent="0">
              <a:buNone/>
            </a:pPr>
            <a:r>
              <a:rPr lang="vi-VN" sz="1600" b="1" dirty="0"/>
              <a:t>Input</a:t>
            </a:r>
            <a:endParaRPr lang="vi-VN" sz="1600" dirty="0"/>
          </a:p>
          <a:p>
            <a:r>
              <a:rPr lang="vi-VN" sz="1600" dirty="0"/>
              <a:t>Dòng 1: chứa 2 số nguyên dương n và m trong đó n là số thành phố và m là số con đường kết nối các thành phố (1 &lt;= n &lt;= 5000, 1 &lt;= m &lt;= 10000)</a:t>
            </a:r>
          </a:p>
          <a:p>
            <a:r>
              <a:rPr lang="vi-VN" sz="1600" dirty="0"/>
              <a:t>Dòng i+1 (i = 1,2,...,n): chứa 2 số nguyên dương C[i] và D[i] (1 &lt;= C[i] &lt;= 10000, 1 &lt;= D[i] &lt;= 100)</a:t>
            </a:r>
          </a:p>
          <a:p>
            <a:r>
              <a:rPr lang="vi-VN" sz="1600" dirty="0"/>
              <a:t>Dòng n+1+i (i = 1, 2, ..., m): chứa 2 số nguyên dương i và j trong đó giữa thành phố i và j có con đường kết nối</a:t>
            </a:r>
          </a:p>
          <a:p>
            <a:pPr marL="114300" indent="0">
              <a:buNone/>
            </a:pPr>
            <a:r>
              <a:rPr lang="vi-VN" sz="1600" b="1" dirty="0"/>
              <a:t>Output</a:t>
            </a:r>
            <a:endParaRPr lang="vi-VN" sz="1600" dirty="0"/>
          </a:p>
          <a:p>
            <a:r>
              <a:rPr lang="vi-VN" sz="1600" dirty="0"/>
              <a:t>Số tiền tối thiểu phải bỏ ra để đi buýt từ thành phố 1 đến thành phố n</a:t>
            </a:r>
          </a:p>
          <a:p>
            <a:pPr marL="114300" indent="0">
              <a:buNone/>
            </a:pPr>
            <a:br>
              <a:rPr lang="vi-VN" sz="1600" dirty="0"/>
            </a:br>
            <a:endParaRPr lang="en-US" sz="1600" dirty="0"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Inter-City Bus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311683" y="897937"/>
            <a:ext cx="4987905" cy="5791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b="1" dirty="0"/>
              <a:t>Input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6 6</a:t>
            </a:r>
          </a:p>
          <a:p>
            <a:pPr marL="114300" indent="0">
              <a:buNone/>
            </a:pPr>
            <a:r>
              <a:rPr lang="en-US" sz="1600" dirty="0"/>
              <a:t>10 2</a:t>
            </a:r>
          </a:p>
          <a:p>
            <a:pPr marL="114300" indent="0">
              <a:buNone/>
            </a:pPr>
            <a:r>
              <a:rPr lang="en-US" sz="1600" dirty="0"/>
              <a:t>30 1</a:t>
            </a:r>
          </a:p>
          <a:p>
            <a:pPr marL="114300" indent="0">
              <a:buNone/>
            </a:pPr>
            <a:r>
              <a:rPr lang="en-US" sz="1600" dirty="0"/>
              <a:t>50 1</a:t>
            </a:r>
          </a:p>
          <a:p>
            <a:pPr marL="114300" indent="0">
              <a:buNone/>
            </a:pPr>
            <a:r>
              <a:rPr lang="en-US" sz="1600" dirty="0"/>
              <a:t>20 3</a:t>
            </a:r>
          </a:p>
          <a:p>
            <a:pPr marL="114300" indent="0">
              <a:buNone/>
            </a:pPr>
            <a:r>
              <a:rPr lang="en-US" sz="1600" dirty="0"/>
              <a:t>30 1</a:t>
            </a:r>
          </a:p>
          <a:p>
            <a:pPr marL="114300" indent="0">
              <a:buNone/>
            </a:pPr>
            <a:r>
              <a:rPr lang="en-US" sz="1600" dirty="0"/>
              <a:t>20 1</a:t>
            </a:r>
          </a:p>
          <a:p>
            <a:pPr marL="114300" indent="0">
              <a:buNone/>
            </a:pPr>
            <a:r>
              <a:rPr lang="en-US" sz="1600" dirty="0"/>
              <a:t>1 2</a:t>
            </a:r>
          </a:p>
          <a:p>
            <a:pPr marL="114300" indent="0">
              <a:buNone/>
            </a:pPr>
            <a:r>
              <a:rPr lang="en-US" sz="1600" dirty="0"/>
              <a:t>1 3</a:t>
            </a:r>
          </a:p>
          <a:p>
            <a:pPr marL="114300" indent="0">
              <a:buNone/>
            </a:pPr>
            <a:r>
              <a:rPr lang="en-US" sz="1600" dirty="0"/>
              <a:t>1 5</a:t>
            </a:r>
          </a:p>
          <a:p>
            <a:pPr marL="114300" indent="0">
              <a:buNone/>
            </a:pPr>
            <a:r>
              <a:rPr lang="en-US" sz="1600" dirty="0"/>
              <a:t>2 4</a:t>
            </a:r>
          </a:p>
          <a:p>
            <a:pPr marL="114300" indent="0">
              <a:buNone/>
            </a:pPr>
            <a:r>
              <a:rPr lang="en-US" sz="1600" dirty="0"/>
              <a:t>2 5</a:t>
            </a:r>
          </a:p>
          <a:p>
            <a:pPr marL="114300" indent="0">
              <a:buNone/>
            </a:pPr>
            <a:r>
              <a:rPr lang="en-US" sz="1600" dirty="0"/>
              <a:t>4 6</a:t>
            </a: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85;p1"/>
          <p:cNvSpPr txBox="1">
            <a:spLocks/>
          </p:cNvSpPr>
          <p:nvPr/>
        </p:nvSpPr>
        <p:spPr>
          <a:xfrm>
            <a:off x="5623748" y="897937"/>
            <a:ext cx="4987905" cy="5791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600" b="1" dirty="0"/>
              <a:t>Output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30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b="1" dirty="0" err="1"/>
              <a:t>Giải</a:t>
            </a:r>
            <a:r>
              <a:rPr lang="en-US" sz="1600" b="1" dirty="0"/>
              <a:t> </a:t>
            </a:r>
            <a:r>
              <a:rPr lang="en-US" sz="1600" b="1" dirty="0" err="1"/>
              <a:t>thích</a:t>
            </a:r>
            <a:r>
              <a:rPr lang="en-US" sz="1600" b="1" dirty="0"/>
              <a:t>: 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Lên</a:t>
            </a:r>
            <a:r>
              <a:rPr lang="en-US" sz="1600" dirty="0"/>
              <a:t> </a:t>
            </a:r>
            <a:r>
              <a:rPr lang="en-US" sz="1600" dirty="0" err="1"/>
              <a:t>buýt</a:t>
            </a:r>
            <a:r>
              <a:rPr lang="en-US" sz="1600" dirty="0"/>
              <a:t> 1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phố</a:t>
            </a:r>
            <a:r>
              <a:rPr lang="en-US" sz="1600" dirty="0"/>
              <a:t> 1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phố</a:t>
            </a:r>
            <a:r>
              <a:rPr lang="en-US" sz="1600" dirty="0"/>
              <a:t> 4 </a:t>
            </a:r>
            <a:r>
              <a:rPr lang="en-US" sz="1600" dirty="0" err="1"/>
              <a:t>mất</a:t>
            </a:r>
            <a:r>
              <a:rPr lang="en-US" sz="1600" dirty="0"/>
              <a:t> 10 </a:t>
            </a:r>
            <a:r>
              <a:rPr lang="en-US" sz="1600" dirty="0" err="1"/>
              <a:t>đồng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-</a:t>
            </a:r>
            <a:r>
              <a:rPr lang="en-US" sz="1600" dirty="0" err="1"/>
              <a:t>Lên</a:t>
            </a:r>
            <a:r>
              <a:rPr lang="en-US" sz="1600" dirty="0"/>
              <a:t> </a:t>
            </a:r>
            <a:r>
              <a:rPr lang="en-US" sz="1600" dirty="0" err="1"/>
              <a:t>buýt</a:t>
            </a:r>
            <a:r>
              <a:rPr lang="en-US" sz="1600" dirty="0"/>
              <a:t> 4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phố</a:t>
            </a:r>
            <a:r>
              <a:rPr lang="en-US" sz="1600" dirty="0"/>
              <a:t> 4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phố</a:t>
            </a:r>
            <a:r>
              <a:rPr lang="en-US" sz="1600" dirty="0"/>
              <a:t> 6 </a:t>
            </a:r>
            <a:r>
              <a:rPr lang="en-US" sz="1600" dirty="0" err="1"/>
              <a:t>mất</a:t>
            </a:r>
            <a:r>
              <a:rPr lang="en-US" sz="1600" dirty="0"/>
              <a:t> 20 </a:t>
            </a:r>
            <a:r>
              <a:rPr lang="en-US" sz="1600" dirty="0" err="1"/>
              <a:t>đồng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 err="1"/>
              <a:t>Tổng</a:t>
            </a:r>
            <a:r>
              <a:rPr lang="en-US" sz="1600" dirty="0"/>
              <a:t> </a:t>
            </a:r>
            <a:r>
              <a:rPr lang="en-US" sz="1600" dirty="0" err="1"/>
              <a:t>cộng</a:t>
            </a:r>
            <a:r>
              <a:rPr lang="en-US" sz="1600" dirty="0"/>
              <a:t> </a:t>
            </a:r>
            <a:r>
              <a:rPr lang="en-US" sz="1600" dirty="0" err="1"/>
              <a:t>mất</a:t>
            </a:r>
            <a:r>
              <a:rPr lang="en-US" sz="1600" dirty="0"/>
              <a:t> 10 + 20 = 30 </a:t>
            </a:r>
            <a:r>
              <a:rPr lang="en-US" sz="1600" dirty="0" err="1"/>
              <a:t>đồng</a:t>
            </a: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Font typeface="Arial"/>
              <a:buNone/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563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Inter-City Bus</a:t>
            </a:r>
            <a:endParaRPr dirty="0"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>
                <a:latin typeface="+mn-lt"/>
              </a:rPr>
              <a:t>Algorithm</a:t>
            </a:r>
          </a:p>
          <a:p>
            <a:r>
              <a:rPr lang="en-US" sz="1600" dirty="0">
                <a:latin typeface="+mn-lt"/>
              </a:rPr>
              <a:t>Run BFS for computing the cost for traveling with one bus from a city </a:t>
            </a:r>
            <a:r>
              <a:rPr lang="en-US" sz="1600" dirty="0" err="1">
                <a:latin typeface="+mn-lt"/>
              </a:rPr>
              <a:t>i</a:t>
            </a:r>
            <a:r>
              <a:rPr lang="en-US" sz="1600" dirty="0">
                <a:latin typeface="+mn-lt"/>
              </a:rPr>
              <a:t> to another reachable city j </a:t>
            </a:r>
            <a:r>
              <a:rPr lang="en-US" sz="1600" dirty="0">
                <a:latin typeface="+mn-lt"/>
                <a:sym typeface="Wingdings" panose="05000000000000000000" pitchFamily="2" charset="2"/>
              </a:rPr>
              <a:t> Cost graph G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Apply the </a:t>
            </a:r>
            <a:r>
              <a:rPr lang="en-US" sz="1600" dirty="0" err="1">
                <a:latin typeface="+mn-lt"/>
              </a:rPr>
              <a:t>Dijkstra</a:t>
            </a:r>
            <a:r>
              <a:rPr lang="en-US" sz="1600" dirty="0">
                <a:latin typeface="+mn-lt"/>
              </a:rPr>
              <a:t> algorithm for finding the shortest path from city 1 to city n in G</a:t>
            </a:r>
            <a:br>
              <a:rPr lang="vi-VN" sz="1600" dirty="0">
                <a:latin typeface="+mn-lt"/>
              </a:rPr>
            </a:b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419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Inter-City Bus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++.h&gt;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#define N 5001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#define INF 1000000000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w[N][N]; // w[u][v] is the weight of the arc(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u,v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n,m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C[N], D[N];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d[N]; // d[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 is the distance from the source to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during the BFS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f[N]; // f[v] = true means that the shortest path from s to v was found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vector&lt;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 A[N]; // A[v] is the list of adjacent cities of v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8199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Inter-City Bus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BFS(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queue&lt;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 Q;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j = 1; j &lt;= n; j++) d[j] = -1;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d[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 = 0;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Q.push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while(!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Q.empty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Q.front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Q.pop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//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&lt;&lt; "BFS(" &lt;&lt;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&lt;&lt; ") POP v = " &lt;&lt; v &lt;&lt;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w[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][v] = C[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];// weight of the arc 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i,v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  is the price of the bus at city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j = 0; j &lt; A[v].size(); j++){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u = A[v][j];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if(d[u] &gt;= 0) continue; // u has been visited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d[u] = d[v] + 1;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if(d[u] &lt;= D[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])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Q.push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(u);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//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&lt;&lt; "BFS(" &lt;&lt;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&lt;&lt; ") PUSH u = " &lt;&lt; u &lt;&lt;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5469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Inter-City Bus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55671" y="816736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buildGraph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j = 1; j &lt;= n; j++)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w[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][j] = INF;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BFS(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70654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Inter-City Bus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dijkstra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s,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t){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1; v &lt;= n; v++){ d[v] = w[s][v]; f[v] = false;}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d[s] = 0; f[s] = true;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u = -1;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minD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INF;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// select a node u having minimum d[u]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1; v &lt;= n; v++) if(!f[v]){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if(d[v] &lt;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minD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){ u = v;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minD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d[v];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f[u] = true;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if(u == t) break; // the result was found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v = 1; v &lt;= n; v++) if(!f[v]){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if(d[v] &gt; d[u] + w[u][v]){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    d[v] = d[u] + w[u][v];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&lt;&lt; d[t];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7395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Inter-City Bus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input(){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n &gt;&gt; m;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C[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 &gt;&gt; D[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m;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u,v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&gt;&gt; u &gt;&gt; v;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A[u].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(v);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A[v].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(u);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solve(){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buildGraph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dijkstra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(1,n);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main(){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input();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solve();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return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4358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953</Words>
  <Application>Microsoft Office PowerPoint</Application>
  <PresentationFormat>Màn hình rộng</PresentationFormat>
  <Paragraphs>125</Paragraphs>
  <Slides>8</Slides>
  <Notes>8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9" baseType="lpstr">
      <vt:lpstr>Office Theme</vt:lpstr>
      <vt:lpstr>Inter-City Bus</vt:lpstr>
      <vt:lpstr>Inter-City Bus</vt:lpstr>
      <vt:lpstr>Inter-City Bus</vt:lpstr>
      <vt:lpstr>Implementation – Inter-City Bus</vt:lpstr>
      <vt:lpstr>Implementation – Inter-City Bus</vt:lpstr>
      <vt:lpstr>Implementation – Inter-City Bus</vt:lpstr>
      <vt:lpstr>Implementation – Inter-City Bus</vt:lpstr>
      <vt:lpstr>Implementation – Inter-City Bus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Data Check &amp; Analyze</dc:title>
  <dc:creator>Pham Quang Dung</dc:creator>
  <cp:lastModifiedBy>Microsoft account</cp:lastModifiedBy>
  <cp:revision>32</cp:revision>
  <dcterms:created xsi:type="dcterms:W3CDTF">2022-07-31T08:27:20Z</dcterms:created>
  <dcterms:modified xsi:type="dcterms:W3CDTF">2023-02-13T16:06:37Z</dcterms:modified>
</cp:coreProperties>
</file>