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4" r:id="rId3"/>
    <p:sldId id="279" r:id="rId4"/>
    <p:sldId id="271" r:id="rId5"/>
    <p:sldId id="275" r:id="rId6"/>
    <p:sldId id="276" r:id="rId7"/>
    <p:sldId id="277" r:id="rId8"/>
    <p:sldId id="278" r:id="rId9"/>
    <p:sldId id="283" r:id="rId10"/>
    <p:sldId id="280" r:id="rId11"/>
    <p:sldId id="282" r:id="rId12"/>
    <p:sldId id="281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iVY69wUGB30P5Mo5lH9oWjMR03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FD2C88-013B-6B19-4EA7-BDBAEED7DACF}" v="205" dt="2023-02-04T10:03:35.504"/>
  </p1510:revLst>
</p1510:revInfo>
</file>

<file path=ppt/tableStyles.xml><?xml version="1.0" encoding="utf-8"?>
<a:tblStyleLst xmlns:a="http://schemas.openxmlformats.org/drawingml/2006/main" def="{70086B66-8215-4E21-A06A-904DD070B49D}">
  <a:tblStyle styleId="{70086B66-8215-4E21-A06A-904DD070B49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0" y="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Thi Linh 20200349" userId="S::linh.nt200349@sis.hust.edu.vn::5c90c78d-7403-492b-a494-734cbb47081a" providerId="AD" clId="Web-{8CFD2C88-013B-6B19-4EA7-BDBAEED7DACF}"/>
    <pc:docChg chg="addSld delSld modSld sldOrd">
      <pc:chgData name="Nguyen Thi Linh 20200349" userId="S::linh.nt200349@sis.hust.edu.vn::5c90c78d-7403-492b-a494-734cbb47081a" providerId="AD" clId="Web-{8CFD2C88-013B-6B19-4EA7-BDBAEED7DACF}" dt="2023-02-04T10:03:35.504" v="196" actId="20577"/>
      <pc:docMkLst>
        <pc:docMk/>
      </pc:docMkLst>
      <pc:sldChg chg="modSp add replId">
        <pc:chgData name="Nguyen Thi Linh 20200349" userId="S::linh.nt200349@sis.hust.edu.vn::5c90c78d-7403-492b-a494-734cbb47081a" providerId="AD" clId="Web-{8CFD2C88-013B-6B19-4EA7-BDBAEED7DACF}" dt="2023-02-04T09:54:11.412" v="129" actId="20577"/>
        <pc:sldMkLst>
          <pc:docMk/>
          <pc:sldMk cId="3630396235" sldId="280"/>
        </pc:sldMkLst>
        <pc:spChg chg="mod">
          <ac:chgData name="Nguyen Thi Linh 20200349" userId="S::linh.nt200349@sis.hust.edu.vn::5c90c78d-7403-492b-a494-734cbb47081a" providerId="AD" clId="Web-{8CFD2C88-013B-6B19-4EA7-BDBAEED7DACF}" dt="2023-02-04T09:54:11.412" v="129" actId="20577"/>
          <ac:spMkLst>
            <pc:docMk/>
            <pc:sldMk cId="3630396235" sldId="280"/>
            <ac:spMk id="100" creationId="{00000000-0000-0000-0000-000000000000}"/>
          </ac:spMkLst>
        </pc:spChg>
      </pc:sldChg>
      <pc:sldChg chg="modSp add del replId">
        <pc:chgData name="Nguyen Thi Linh 20200349" userId="S::linh.nt200349@sis.hust.edu.vn::5c90c78d-7403-492b-a494-734cbb47081a" providerId="AD" clId="Web-{8CFD2C88-013B-6B19-4EA7-BDBAEED7DACF}" dt="2023-02-04T09:51:09.408" v="68"/>
        <pc:sldMkLst>
          <pc:docMk/>
          <pc:sldMk cId="1448787976" sldId="281"/>
        </pc:sldMkLst>
        <pc:spChg chg="mod">
          <ac:chgData name="Nguyen Thi Linh 20200349" userId="S::linh.nt200349@sis.hust.edu.vn::5c90c78d-7403-492b-a494-734cbb47081a" providerId="AD" clId="Web-{8CFD2C88-013B-6B19-4EA7-BDBAEED7DACF}" dt="2023-02-04T09:51:08.002" v="67" actId="1076"/>
          <ac:spMkLst>
            <pc:docMk/>
            <pc:sldMk cId="1448787976" sldId="281"/>
            <ac:spMk id="100" creationId="{00000000-0000-0000-0000-000000000000}"/>
          </ac:spMkLst>
        </pc:spChg>
      </pc:sldChg>
      <pc:sldChg chg="modSp add replId">
        <pc:chgData name="Nguyen Thi Linh 20200349" userId="S::linh.nt200349@sis.hust.edu.vn::5c90c78d-7403-492b-a494-734cbb47081a" providerId="AD" clId="Web-{8CFD2C88-013B-6B19-4EA7-BDBAEED7DACF}" dt="2023-02-04T09:52:44.738" v="102" actId="20577"/>
        <pc:sldMkLst>
          <pc:docMk/>
          <pc:sldMk cId="1475129264" sldId="281"/>
        </pc:sldMkLst>
        <pc:spChg chg="mod">
          <ac:chgData name="Nguyen Thi Linh 20200349" userId="S::linh.nt200349@sis.hust.edu.vn::5c90c78d-7403-492b-a494-734cbb47081a" providerId="AD" clId="Web-{8CFD2C88-013B-6B19-4EA7-BDBAEED7DACF}" dt="2023-02-04T09:52:44.738" v="102" actId="20577"/>
          <ac:spMkLst>
            <pc:docMk/>
            <pc:sldMk cId="1475129264" sldId="281"/>
            <ac:spMk id="100" creationId="{00000000-0000-0000-0000-000000000000}"/>
          </ac:spMkLst>
        </pc:spChg>
      </pc:sldChg>
      <pc:sldChg chg="add replId">
        <pc:chgData name="Nguyen Thi Linh 20200349" userId="S::linh.nt200349@sis.hust.edu.vn::5c90c78d-7403-492b-a494-734cbb47081a" providerId="AD" clId="Web-{8CFD2C88-013B-6B19-4EA7-BDBAEED7DACF}" dt="2023-02-04T09:52:58.629" v="103"/>
        <pc:sldMkLst>
          <pc:docMk/>
          <pc:sldMk cId="494507192" sldId="282"/>
        </pc:sldMkLst>
      </pc:sldChg>
      <pc:sldChg chg="modSp add ord replId">
        <pc:chgData name="Nguyen Thi Linh 20200349" userId="S::linh.nt200349@sis.hust.edu.vn::5c90c78d-7403-492b-a494-734cbb47081a" providerId="AD" clId="Web-{8CFD2C88-013B-6B19-4EA7-BDBAEED7DACF}" dt="2023-02-04T10:03:35.504" v="196" actId="20577"/>
        <pc:sldMkLst>
          <pc:docMk/>
          <pc:sldMk cId="277421608" sldId="283"/>
        </pc:sldMkLst>
        <pc:spChg chg="mod">
          <ac:chgData name="Nguyen Thi Linh 20200349" userId="S::linh.nt200349@sis.hust.edu.vn::5c90c78d-7403-492b-a494-734cbb47081a" providerId="AD" clId="Web-{8CFD2C88-013B-6B19-4EA7-BDBAEED7DACF}" dt="2023-02-04T10:03:35.504" v="196" actId="20577"/>
          <ac:spMkLst>
            <pc:docMk/>
            <pc:sldMk cId="277421608" sldId="283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07578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432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844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183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2485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941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035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4567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7945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6458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5473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5790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859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Strongly Connected Component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13360" y="599440"/>
            <a:ext cx="11804467" cy="6128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1600" dirty="0"/>
              <a:t>Given a directed graph G=(V,E) where V={1,. . ., N} is the number of nodes and the set E has M arcs. Compute number of strongly connected components of G</a:t>
            </a:r>
          </a:p>
          <a:p>
            <a:pPr marL="114300" indent="0">
              <a:buNone/>
            </a:pPr>
            <a:r>
              <a:rPr lang="en-US" sz="1600" b="1" dirty="0"/>
              <a:t>Input</a:t>
            </a:r>
            <a:endParaRPr lang="en-US" sz="1600" dirty="0"/>
          </a:p>
          <a:p>
            <a:r>
              <a:rPr lang="en-US" sz="1600" dirty="0"/>
              <a:t>Line 1: two positive integers N and M (1 &lt;= N &lt;= 10</a:t>
            </a:r>
            <a:r>
              <a:rPr lang="en-US" sz="1600" baseline="30000" dirty="0"/>
              <a:t>5</a:t>
            </a:r>
            <a:r>
              <a:rPr lang="en-US" sz="1600" dirty="0"/>
              <a:t>, 1 &lt;= M &lt;= 10</a:t>
            </a:r>
            <a:r>
              <a:rPr lang="en-US" sz="1600" baseline="30000" dirty="0"/>
              <a:t>6</a:t>
            </a:r>
            <a:r>
              <a:rPr lang="en-US" sz="1600" dirty="0"/>
              <a:t>)</a:t>
            </a:r>
          </a:p>
          <a:p>
            <a:r>
              <a:rPr lang="en-US" sz="1600" dirty="0"/>
              <a:t>Line i+1 (</a:t>
            </a:r>
            <a:r>
              <a:rPr lang="en-US" sz="1600" dirty="0" err="1"/>
              <a:t>i</a:t>
            </a:r>
            <a:r>
              <a:rPr lang="en-US" sz="1600" dirty="0"/>
              <a:t>=1,. . ., M): contains two positive integers u and v which are endpoints of </a:t>
            </a:r>
            <a:r>
              <a:rPr lang="en-US" sz="1600" dirty="0" err="1"/>
              <a:t>i</a:t>
            </a:r>
            <a:r>
              <a:rPr lang="en-US" sz="1600" baseline="30000" dirty="0" err="1"/>
              <a:t>th</a:t>
            </a:r>
            <a:r>
              <a:rPr lang="en-US" sz="1600" dirty="0"/>
              <a:t> arc</a:t>
            </a:r>
          </a:p>
          <a:p>
            <a:pPr marL="114300" indent="0">
              <a:buNone/>
            </a:pPr>
            <a:r>
              <a:rPr lang="en-US" sz="1600" b="1" dirty="0"/>
              <a:t>Output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Write the number of strongly connected components of G</a:t>
            </a: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Strongly Connected Component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None/>
            </a:pPr>
            <a:r>
              <a:rPr lang="en-US" sz="1800" dirty="0">
                <a:sym typeface="Consolas"/>
              </a:rPr>
              <a:t>#include </a:t>
            </a:r>
            <a:r>
              <a:rPr lang="en-US" sz="1800" dirty="0"/>
              <a:t>&lt;bits/</a:t>
            </a:r>
            <a:r>
              <a:rPr lang="en-US" sz="1800" dirty="0" err="1"/>
              <a:t>stdc</a:t>
            </a:r>
            <a:r>
              <a:rPr lang="en-US" sz="1800" dirty="0"/>
              <a:t>++.h&gt;</a:t>
            </a:r>
            <a:endParaRPr lang="en-US" dirty="0"/>
          </a:p>
          <a:p>
            <a:pPr algn="just">
              <a:buNone/>
            </a:pPr>
            <a:r>
              <a:rPr lang="en-US" sz="1800" dirty="0"/>
              <a:t>#define N 100005</a:t>
            </a:r>
            <a:endParaRPr lang="en-US" dirty="0"/>
          </a:p>
          <a:p>
            <a:pPr algn="just">
              <a:buNone/>
            </a:pPr>
            <a:r>
              <a:rPr lang="en-US" sz="1800" dirty="0"/>
              <a:t>using </a:t>
            </a:r>
            <a:r>
              <a:rPr lang="en-US" sz="1800" dirty="0">
                <a:ea typeface="Consolas"/>
                <a:sym typeface="Consolas"/>
              </a:rPr>
              <a:t>namespace std;</a:t>
            </a:r>
            <a:endParaRPr lang="en-US" dirty="0"/>
          </a:p>
          <a:p>
            <a:pPr algn="just">
              <a:buNone/>
            </a:pPr>
            <a:endParaRPr lang="en-US"/>
          </a:p>
          <a:p>
            <a:pPr algn="just">
              <a:buNone/>
            </a:pPr>
            <a:r>
              <a:rPr lang="en-US" sz="1800" dirty="0">
                <a:ea typeface="Consolas"/>
                <a:sym typeface="Consolas"/>
              </a:rPr>
              <a:t>int n, m;</a:t>
            </a:r>
            <a:endParaRPr lang="en-US" dirty="0"/>
          </a:p>
          <a:p>
            <a:pPr algn="just">
              <a:buNone/>
            </a:pPr>
            <a:r>
              <a:rPr lang="en-US" sz="1800" dirty="0">
                <a:sym typeface="Consolas"/>
              </a:rPr>
              <a:t>int </a:t>
            </a:r>
            <a:r>
              <a:rPr lang="en-US" sz="1800" dirty="0" err="1">
                <a:sym typeface="Consolas"/>
              </a:rPr>
              <a:t>timeDFS</a:t>
            </a:r>
            <a:r>
              <a:rPr lang="en-US" sz="1800" dirty="0">
                <a:sym typeface="Consolas"/>
              </a:rPr>
              <a:t> </a:t>
            </a:r>
            <a:r>
              <a:rPr lang="en-US" sz="1800" dirty="0">
                <a:ea typeface="Consolas"/>
                <a:sym typeface="Consolas"/>
              </a:rPr>
              <a:t>= 0;   // </a:t>
            </a:r>
            <a:r>
              <a:rPr lang="en-US" sz="1800" dirty="0" err="1">
                <a:ea typeface="Consolas"/>
                <a:sym typeface="Consolas"/>
              </a:rPr>
              <a:t>Thứ</a:t>
            </a:r>
            <a:r>
              <a:rPr lang="en-US" sz="1800" dirty="0">
                <a:ea typeface="Consolas"/>
                <a:sym typeface="Consolas"/>
              </a:rPr>
              <a:t> </a:t>
            </a:r>
            <a:r>
              <a:rPr lang="en-US" sz="1800" dirty="0" err="1">
                <a:ea typeface="Consolas"/>
                <a:sym typeface="Consolas"/>
              </a:rPr>
              <a:t>tự</a:t>
            </a:r>
            <a:r>
              <a:rPr lang="en-US" sz="1800" dirty="0">
                <a:ea typeface="Consolas"/>
                <a:sym typeface="Consolas"/>
              </a:rPr>
              <a:t> DFS</a:t>
            </a:r>
            <a:endParaRPr lang="en-US" sz="1800" dirty="0">
              <a:ea typeface="Consolas"/>
            </a:endParaRPr>
          </a:p>
          <a:p>
            <a:pPr algn="just">
              <a:buNone/>
            </a:pPr>
            <a:r>
              <a:rPr lang="en-US" sz="1800" dirty="0">
                <a:ea typeface="Consolas"/>
                <a:sym typeface="Consolas"/>
              </a:rPr>
              <a:t>Int </a:t>
            </a:r>
            <a:r>
              <a:rPr lang="en-US" sz="1800" dirty="0" err="1">
                <a:ea typeface="Consolas"/>
                <a:sym typeface="Consolas"/>
              </a:rPr>
              <a:t>scc</a:t>
            </a:r>
            <a:r>
              <a:rPr lang="en-US" sz="1800" dirty="0">
                <a:ea typeface="Consolas"/>
                <a:sym typeface="Consolas"/>
              </a:rPr>
              <a:t> </a:t>
            </a:r>
            <a:r>
              <a:rPr lang="en-US" sz="1800" dirty="0">
                <a:ea typeface="Consolas"/>
              </a:rPr>
              <a:t>= 0;   //  </a:t>
            </a:r>
            <a:r>
              <a:rPr lang="en-US" sz="1800" dirty="0" err="1">
                <a:ea typeface="Consolas"/>
              </a:rPr>
              <a:t>Số</a:t>
            </a:r>
            <a:r>
              <a:rPr lang="en-US" sz="1800" dirty="0">
                <a:ea typeface="Consolas"/>
              </a:rPr>
              <a:t> </a:t>
            </a:r>
            <a:r>
              <a:rPr lang="en-US" sz="1800" dirty="0" err="1">
                <a:ea typeface="Consolas"/>
              </a:rPr>
              <a:t>lượng</a:t>
            </a:r>
            <a:r>
              <a:rPr lang="en-US" sz="1800" dirty="0">
                <a:ea typeface="Consolas"/>
              </a:rPr>
              <a:t> </a:t>
            </a:r>
            <a:r>
              <a:rPr lang="en-US" sz="1800" dirty="0" err="1">
                <a:ea typeface="Consolas"/>
              </a:rPr>
              <a:t>thành</a:t>
            </a:r>
            <a:r>
              <a:rPr lang="en-US" sz="1800" dirty="0">
                <a:ea typeface="Consolas"/>
              </a:rPr>
              <a:t> </a:t>
            </a:r>
            <a:r>
              <a:rPr lang="en-US" sz="1800" dirty="0" err="1">
                <a:ea typeface="Consolas"/>
              </a:rPr>
              <a:t>phần</a:t>
            </a:r>
            <a:r>
              <a:rPr lang="en-US" sz="1800" dirty="0">
                <a:ea typeface="Consolas"/>
              </a:rPr>
              <a:t> </a:t>
            </a:r>
            <a:r>
              <a:rPr lang="en-US" sz="1800" dirty="0" err="1">
                <a:ea typeface="Consolas"/>
              </a:rPr>
              <a:t>liên</a:t>
            </a:r>
            <a:r>
              <a:rPr lang="en-US" sz="1800" dirty="0">
                <a:ea typeface="Consolas"/>
              </a:rPr>
              <a:t> </a:t>
            </a:r>
            <a:r>
              <a:rPr lang="en-US" sz="1800" dirty="0" err="1">
                <a:ea typeface="Consolas"/>
              </a:rPr>
              <a:t>thông</a:t>
            </a:r>
            <a:r>
              <a:rPr lang="en-US" sz="1800" dirty="0">
                <a:ea typeface="Consolas"/>
              </a:rPr>
              <a:t> </a:t>
            </a:r>
            <a:r>
              <a:rPr lang="en-US" sz="1800" dirty="0" err="1">
                <a:ea typeface="Consolas"/>
              </a:rPr>
              <a:t>mạnh</a:t>
            </a:r>
            <a:endParaRPr lang="en-US" dirty="0" err="1"/>
          </a:p>
          <a:p>
            <a:pPr algn="just">
              <a:buNone/>
            </a:pPr>
            <a:r>
              <a:rPr lang="en-US" sz="1800" dirty="0">
                <a:ea typeface="Consolas"/>
              </a:rPr>
              <a:t>int </a:t>
            </a:r>
            <a:r>
              <a:rPr lang="en-US" sz="1800" dirty="0">
                <a:ea typeface="Consolas"/>
                <a:sym typeface="Consolas"/>
              </a:rPr>
              <a:t>low[N], num[N]; </a:t>
            </a:r>
            <a:endParaRPr lang="en-US" dirty="0"/>
          </a:p>
          <a:p>
            <a:pPr algn="just">
              <a:buNone/>
            </a:pPr>
            <a:r>
              <a:rPr lang="en-US" sz="1800" dirty="0">
                <a:sym typeface="Consolas"/>
              </a:rPr>
              <a:t>bool deleted[N];   // </a:t>
            </a:r>
            <a:r>
              <a:rPr lang="en-US" sz="1800" dirty="0" err="1">
                <a:sym typeface="Consolas"/>
              </a:rPr>
              <a:t>Đánh</a:t>
            </a:r>
            <a:r>
              <a:rPr lang="en-US" sz="1800" dirty="0">
                <a:sym typeface="Consolas"/>
              </a:rPr>
              <a:t> </a:t>
            </a:r>
            <a:r>
              <a:rPr lang="en-US" sz="1800" dirty="0" err="1">
                <a:sym typeface="Consolas"/>
              </a:rPr>
              <a:t>dấu</a:t>
            </a:r>
            <a:r>
              <a:rPr lang="en-US" sz="1800" dirty="0">
                <a:sym typeface="Consolas"/>
              </a:rPr>
              <a:t> </a:t>
            </a:r>
            <a:r>
              <a:rPr lang="en-US" sz="1800" dirty="0" err="1">
                <a:sym typeface="Consolas"/>
              </a:rPr>
              <a:t>các</a:t>
            </a:r>
            <a:r>
              <a:rPr lang="en-US" sz="1800" dirty="0">
                <a:sym typeface="Consolas"/>
              </a:rPr>
              <a:t> </a:t>
            </a:r>
            <a:r>
              <a:rPr lang="en-US" sz="1800" dirty="0" err="1">
                <a:sym typeface="Consolas"/>
              </a:rPr>
              <a:t>đỉnh</a:t>
            </a:r>
            <a:r>
              <a:rPr lang="en-US" sz="1800" dirty="0">
                <a:sym typeface="Consolas"/>
              </a:rPr>
              <a:t> </a:t>
            </a:r>
            <a:r>
              <a:rPr lang="en-US" sz="1800" dirty="0" err="1">
                <a:sym typeface="Consolas"/>
              </a:rPr>
              <a:t>đã</a:t>
            </a:r>
            <a:r>
              <a:rPr lang="en-US" sz="1800" dirty="0">
                <a:sym typeface="Consolas"/>
              </a:rPr>
              <a:t> </a:t>
            </a:r>
            <a:r>
              <a:rPr lang="en-US" sz="1800" dirty="0" err="1">
                <a:sym typeface="Consolas"/>
              </a:rPr>
              <a:t>bị</a:t>
            </a:r>
            <a:r>
              <a:rPr lang="en-US" sz="1800" dirty="0">
                <a:sym typeface="Consolas"/>
              </a:rPr>
              <a:t> </a:t>
            </a:r>
            <a:r>
              <a:rPr lang="en-US" sz="1800" dirty="0" err="1">
                <a:sym typeface="Consolas"/>
              </a:rPr>
              <a:t>xóa</a:t>
            </a:r>
            <a:endParaRPr lang="en-US" dirty="0" err="1"/>
          </a:p>
          <a:p>
            <a:pPr algn="just">
              <a:buNone/>
            </a:pPr>
            <a:r>
              <a:rPr lang="en-US" sz="1800" dirty="0"/>
              <a:t>vector &lt;int&gt; g[N];  // Danh </a:t>
            </a:r>
            <a:r>
              <a:rPr lang="en-US" sz="1800" dirty="0" err="1"/>
              <a:t>sách</a:t>
            </a:r>
            <a:r>
              <a:rPr lang="en-US" sz="1800" dirty="0"/>
              <a:t> </a:t>
            </a:r>
            <a:r>
              <a:rPr lang="en-US" sz="1800" dirty="0" err="1"/>
              <a:t>cạnh</a:t>
            </a:r>
            <a:r>
              <a:rPr lang="en-US" sz="1800" dirty="0"/>
              <a:t> </a:t>
            </a:r>
            <a:r>
              <a:rPr lang="en-US" sz="1800" dirty="0" err="1"/>
              <a:t>kề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mỗi</a:t>
            </a:r>
            <a:r>
              <a:rPr lang="en-US" sz="1800" dirty="0"/>
              <a:t> </a:t>
            </a:r>
            <a:r>
              <a:rPr lang="en-US" sz="1800" dirty="0" err="1"/>
              <a:t>đỉnh</a:t>
            </a:r>
            <a:endParaRPr lang="en-US" dirty="0" err="1"/>
          </a:p>
          <a:p>
            <a:pPr algn="just">
              <a:buNone/>
            </a:pPr>
            <a:r>
              <a:rPr lang="en-US" sz="1800" dirty="0"/>
              <a:t>stack &lt;</a:t>
            </a:r>
            <a:r>
              <a:rPr lang="en-US" sz="1800" dirty="0">
                <a:ea typeface="Consolas"/>
                <a:sym typeface="Consolas"/>
              </a:rPr>
              <a:t>int&gt; </a:t>
            </a:r>
            <a:r>
              <a:rPr lang="en-US" sz="1800" dirty="0" err="1">
                <a:ea typeface="Consolas"/>
                <a:sym typeface="Consolas"/>
              </a:rPr>
              <a:t>st</a:t>
            </a:r>
            <a:r>
              <a:rPr lang="en-US" sz="1800" dirty="0"/>
              <a:t>;  // Lưu </a:t>
            </a:r>
            <a:r>
              <a:rPr lang="en-US" sz="1800" dirty="0" err="1"/>
              <a:t>lại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đỉnh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thành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liên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</a:t>
            </a:r>
            <a:r>
              <a:rPr lang="en-US" sz="1800" dirty="0" err="1"/>
              <a:t>mạnh</a:t>
            </a:r>
            <a:endParaRPr lang="en-US" dirty="0" err="1"/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630396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Strongly Connected Component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None/>
            </a:pPr>
            <a:r>
              <a:rPr lang="en-US" sz="1800" dirty="0">
                <a:sym typeface="Consolas"/>
              </a:rPr>
              <a:t>void </a:t>
            </a:r>
            <a:r>
              <a:rPr lang="en-US" sz="1800" dirty="0" err="1">
                <a:sym typeface="Consolas"/>
              </a:rPr>
              <a:t>dfs</a:t>
            </a:r>
            <a:r>
              <a:rPr lang="en-US" sz="1800" dirty="0">
                <a:sym typeface="Consolas"/>
              </a:rPr>
              <a:t> (int u) {</a:t>
            </a:r>
            <a:endParaRPr lang="en-US" sz="1800" dirty="0"/>
          </a:p>
          <a:p>
            <a:pPr algn="just">
              <a:buNone/>
            </a:pPr>
            <a:r>
              <a:rPr lang="en-US" sz="1800" dirty="0">
                <a:ea typeface="Consolas"/>
                <a:sym typeface="Consolas"/>
              </a:rPr>
              <a:t>    num[u] = low[u] = ++</a:t>
            </a:r>
            <a:r>
              <a:rPr lang="en-US" sz="1800" dirty="0" err="1">
                <a:ea typeface="Consolas"/>
                <a:sym typeface="Consolas"/>
              </a:rPr>
              <a:t>timeDFS</a:t>
            </a:r>
            <a:r>
              <a:rPr lang="en-US" sz="1800" dirty="0">
                <a:ea typeface="Consolas"/>
                <a:sym typeface="Consolas"/>
              </a:rPr>
              <a:t>;</a:t>
            </a:r>
            <a:endParaRPr lang="en-US" sz="1800" dirty="0"/>
          </a:p>
          <a:p>
            <a:pPr algn="just">
              <a:buNone/>
            </a:pPr>
            <a:r>
              <a:rPr lang="en-US" sz="1800" dirty="0"/>
              <a:t>    </a:t>
            </a:r>
            <a:r>
              <a:rPr lang="en-US" sz="1800" dirty="0" err="1"/>
              <a:t>st.push</a:t>
            </a:r>
            <a:r>
              <a:rPr lang="en-US" sz="1800" dirty="0"/>
              <a:t>(u);</a:t>
            </a:r>
          </a:p>
          <a:p>
            <a:pPr algn="just">
              <a:buNone/>
            </a:pPr>
            <a:r>
              <a:rPr lang="en-US" sz="1800" dirty="0"/>
              <a:t>    for (</a:t>
            </a:r>
            <a:r>
              <a:rPr lang="en-US" sz="1800" dirty="0" err="1"/>
              <a:t>auto&amp;v</a:t>
            </a:r>
            <a:r>
              <a:rPr lang="en-US" sz="1800" dirty="0"/>
              <a:t>: g[u]) {</a:t>
            </a:r>
          </a:p>
          <a:p>
            <a:pPr algn="just">
              <a:buNone/>
            </a:pPr>
            <a:r>
              <a:rPr lang="en-US" sz="1800" dirty="0">
                <a:ea typeface="Consolas"/>
                <a:sym typeface="Consolas"/>
              </a:rPr>
              <a:t>        if (deleted[v]) continue;</a:t>
            </a:r>
            <a:endParaRPr lang="en-US" sz="1800" dirty="0"/>
          </a:p>
          <a:p>
            <a:pPr algn="just">
              <a:buNone/>
            </a:pPr>
            <a:r>
              <a:rPr lang="en-US" sz="1800" dirty="0">
                <a:sym typeface="Consolas"/>
              </a:rPr>
              <a:t>        if (!num[v]) { </a:t>
            </a:r>
            <a:r>
              <a:rPr lang="en-US" sz="1800" dirty="0" err="1">
                <a:sym typeface="Consolas"/>
              </a:rPr>
              <a:t>dfs</a:t>
            </a:r>
            <a:r>
              <a:rPr lang="en-US" sz="1800" dirty="0">
                <a:sym typeface="Consolas"/>
              </a:rPr>
              <a:t>(v); </a:t>
            </a:r>
            <a:r>
              <a:rPr lang="en-US" sz="1800" dirty="0">
                <a:ea typeface="Consolas"/>
                <a:sym typeface="Consolas"/>
              </a:rPr>
              <a:t> low[u] = min(low[u], low[v</a:t>
            </a:r>
            <a:r>
              <a:rPr lang="en-US" sz="1800" dirty="0">
                <a:ea typeface="Consolas"/>
              </a:rPr>
              <a:t>]); }</a:t>
            </a:r>
            <a:endParaRPr lang="en-US" sz="1800" dirty="0"/>
          </a:p>
          <a:p>
            <a:pPr algn="just">
              <a:buNone/>
            </a:pPr>
            <a:r>
              <a:rPr lang="en-US" sz="1800" dirty="0">
                <a:ea typeface="Consolas"/>
              </a:rPr>
              <a:t>        else low[u] = min(</a:t>
            </a:r>
            <a:r>
              <a:rPr lang="en-US" sz="1800" dirty="0">
                <a:ea typeface="Consolas"/>
                <a:sym typeface="Consolas"/>
              </a:rPr>
              <a:t>low[u], num[v]);</a:t>
            </a:r>
            <a:endParaRPr lang="en-US" sz="1800" dirty="0"/>
          </a:p>
          <a:p>
            <a:pPr algn="just">
              <a:buNone/>
            </a:pPr>
            <a:r>
              <a:rPr lang="en-US" sz="1800" dirty="0">
                <a:ea typeface="Consolas"/>
                <a:sym typeface="Consolas"/>
              </a:rPr>
              <a:t>    }</a:t>
            </a:r>
            <a:endParaRPr lang="en-US" sz="1800" dirty="0"/>
          </a:p>
          <a:p>
            <a:pPr algn="just">
              <a:buNone/>
            </a:pPr>
            <a:r>
              <a:rPr lang="en-US" sz="1800" dirty="0"/>
              <a:t>    if (low[u] == num[u]) {</a:t>
            </a:r>
          </a:p>
          <a:p>
            <a:pPr algn="just">
              <a:buNone/>
            </a:pPr>
            <a:r>
              <a:rPr lang="en-US" sz="1800" dirty="0"/>
              <a:t>        </a:t>
            </a:r>
            <a:r>
              <a:rPr lang="en-US" sz="1800" dirty="0" err="1"/>
              <a:t>scc</a:t>
            </a:r>
            <a:r>
              <a:rPr lang="en-US" sz="1800" dirty="0"/>
              <a:t>++;</a:t>
            </a:r>
            <a:r>
              <a:rPr lang="en-US" sz="1800" dirty="0">
                <a:sym typeface="Consolas"/>
              </a:rPr>
              <a:t>  </a:t>
            </a:r>
            <a:r>
              <a:rPr lang="en-US" sz="1800" dirty="0">
                <a:ea typeface="Consolas"/>
                <a:sym typeface="Consolas"/>
              </a:rPr>
              <a:t>int v;</a:t>
            </a:r>
            <a:endParaRPr lang="en-US" sz="1800" dirty="0"/>
          </a:p>
          <a:p>
            <a:pPr algn="just">
              <a:buNone/>
            </a:pPr>
            <a:r>
              <a:rPr lang="en-US" sz="1800" dirty="0">
                <a:ea typeface="Consolas"/>
                <a:sym typeface="Consolas"/>
              </a:rPr>
              <a:t>        do {   v = </a:t>
            </a:r>
            <a:r>
              <a:rPr lang="en-US" sz="1800" dirty="0" err="1">
                <a:ea typeface="Consolas"/>
                <a:sym typeface="Consolas"/>
              </a:rPr>
              <a:t>st.top</a:t>
            </a:r>
            <a:r>
              <a:rPr lang="en-US" sz="1800" dirty="0">
                <a:ea typeface="Consolas"/>
                <a:sym typeface="Consolas"/>
              </a:rPr>
              <a:t>();</a:t>
            </a:r>
            <a:r>
              <a:rPr lang="en-US" sz="1800" dirty="0"/>
              <a:t>   </a:t>
            </a:r>
            <a:r>
              <a:rPr lang="en-US" sz="1800" dirty="0" err="1"/>
              <a:t>st.pop</a:t>
            </a:r>
            <a:r>
              <a:rPr lang="en-US" sz="1800" dirty="0"/>
              <a:t>();</a:t>
            </a:r>
          </a:p>
          <a:p>
            <a:pPr algn="just">
              <a:buNone/>
            </a:pPr>
            <a:r>
              <a:rPr lang="en-US" sz="1800" dirty="0"/>
              <a:t>                   deleted[v] = true;</a:t>
            </a:r>
          </a:p>
          <a:p>
            <a:pPr algn="just">
              <a:buNone/>
            </a:pPr>
            <a:r>
              <a:rPr lang="en-US" sz="1800" dirty="0"/>
              <a:t>        } while (v != u);</a:t>
            </a:r>
          </a:p>
          <a:p>
            <a:pPr algn="just">
              <a:buNone/>
            </a:pPr>
            <a:r>
              <a:rPr lang="en-US" sz="1800" dirty="0"/>
              <a:t>    }</a:t>
            </a:r>
          </a:p>
          <a:p>
            <a:pPr algn="just">
              <a:buNone/>
            </a:pPr>
            <a:r>
              <a:rPr lang="en-US" sz="1800" dirty="0"/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94507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Strongly Connected Component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None/>
            </a:pPr>
            <a:r>
              <a:rPr lang="en-US" sz="1800" dirty="0">
                <a:sym typeface="Consolas"/>
              </a:rPr>
              <a:t>int main()</a:t>
            </a:r>
            <a:endParaRPr lang="en-US" dirty="0">
              <a:sym typeface="Consolas"/>
            </a:endParaRPr>
          </a:p>
          <a:p>
            <a:pPr algn="just">
              <a:buNone/>
            </a:pPr>
            <a:r>
              <a:rPr lang="en-US" sz="1800" dirty="0">
                <a:sym typeface="Consolas"/>
              </a:rPr>
              <a:t>{</a:t>
            </a:r>
            <a:endParaRPr lang="en-US" dirty="0"/>
          </a:p>
          <a:p>
            <a:pPr algn="just">
              <a:buNone/>
            </a:pPr>
            <a:r>
              <a:rPr lang="en-US" sz="1800" dirty="0">
                <a:ea typeface="Consolas"/>
                <a:sym typeface="Consolas"/>
              </a:rPr>
              <a:t>    </a:t>
            </a:r>
            <a:r>
              <a:rPr lang="en-US" sz="1800" dirty="0" err="1"/>
              <a:t>cin</a:t>
            </a:r>
            <a:r>
              <a:rPr lang="en-US" sz="1800" dirty="0"/>
              <a:t> &gt;&gt; n &gt;&gt; m;</a:t>
            </a:r>
            <a:endParaRPr lang="en-US" dirty="0"/>
          </a:p>
          <a:p>
            <a:pPr algn="just">
              <a:buNone/>
            </a:pPr>
            <a:r>
              <a:rPr lang="en-US" sz="1800" dirty="0"/>
              <a:t>    for (int</a:t>
            </a:r>
            <a:r>
              <a:rPr lang="en-US" sz="1800" dirty="0">
                <a:sym typeface="Consolas"/>
              </a:rPr>
              <a:t> </a:t>
            </a:r>
            <a:r>
              <a:rPr lang="en-US" sz="1800" dirty="0" err="1">
                <a:sym typeface="Consolas"/>
              </a:rPr>
              <a:t>i</a:t>
            </a:r>
            <a:r>
              <a:rPr lang="en-US" sz="1800" dirty="0">
                <a:sym typeface="Consolas"/>
              </a:rPr>
              <a:t>=1; </a:t>
            </a:r>
            <a:r>
              <a:rPr lang="en-US" sz="1800" dirty="0" err="1">
                <a:sym typeface="Consolas"/>
              </a:rPr>
              <a:t>i</a:t>
            </a:r>
            <a:r>
              <a:rPr lang="en-US" sz="1800" dirty="0">
                <a:sym typeface="Consolas"/>
              </a:rPr>
              <a:t>&lt;=m; </a:t>
            </a:r>
            <a:r>
              <a:rPr lang="en-US" sz="1800" dirty="0" err="1">
                <a:sym typeface="Consolas"/>
              </a:rPr>
              <a:t>i</a:t>
            </a:r>
            <a:r>
              <a:rPr lang="en-US" sz="1800" dirty="0">
                <a:sym typeface="Consolas"/>
              </a:rPr>
              <a:t>++) </a:t>
            </a:r>
            <a:r>
              <a:rPr lang="en-US" sz="1800" dirty="0"/>
              <a:t>{</a:t>
            </a:r>
            <a:endParaRPr lang="en-US" dirty="0"/>
          </a:p>
          <a:p>
            <a:pPr algn="just">
              <a:buNone/>
            </a:pPr>
            <a:r>
              <a:rPr lang="en-US" sz="1800" dirty="0">
                <a:ea typeface="Consolas"/>
                <a:sym typeface="Consolas"/>
              </a:rPr>
              <a:t>        </a:t>
            </a:r>
            <a:r>
              <a:rPr lang="en-US" sz="1800" dirty="0"/>
              <a:t>int u, </a:t>
            </a:r>
            <a:r>
              <a:rPr lang="en-US" sz="1800" dirty="0">
                <a:ea typeface="Consolas"/>
                <a:sym typeface="Consolas"/>
              </a:rPr>
              <a:t>v;</a:t>
            </a:r>
            <a:endParaRPr lang="en-US"/>
          </a:p>
          <a:p>
            <a:pPr algn="just">
              <a:buNone/>
            </a:pPr>
            <a:r>
              <a:rPr lang="en-US" sz="1800" dirty="0">
                <a:sym typeface="Consolas"/>
              </a:rPr>
              <a:t>        </a:t>
            </a:r>
            <a:r>
              <a:rPr lang="en-US" sz="1800" dirty="0" err="1">
                <a:sym typeface="Consolas"/>
              </a:rPr>
              <a:t>cin</a:t>
            </a:r>
            <a:r>
              <a:rPr lang="en-US" sz="1800" dirty="0">
                <a:sym typeface="Consolas"/>
              </a:rPr>
              <a:t> &gt;&gt; </a:t>
            </a:r>
            <a:r>
              <a:rPr lang="en-US" sz="1800" dirty="0">
                <a:ea typeface="Consolas"/>
                <a:sym typeface="Consolas"/>
              </a:rPr>
              <a:t>u &gt;&gt; v</a:t>
            </a:r>
            <a:r>
              <a:rPr lang="en-US" sz="1800" dirty="0">
                <a:ea typeface="Consolas"/>
              </a:rPr>
              <a:t>;</a:t>
            </a:r>
            <a:endParaRPr lang="en-US"/>
          </a:p>
          <a:p>
            <a:pPr algn="just">
              <a:buNone/>
            </a:pPr>
            <a:r>
              <a:rPr lang="en-US" sz="1800" dirty="0">
                <a:ea typeface="Consolas"/>
              </a:rPr>
              <a:t>        g[u].</a:t>
            </a:r>
            <a:r>
              <a:rPr lang="en-US" sz="1800" dirty="0" err="1">
                <a:ea typeface="Consolas"/>
              </a:rPr>
              <a:t>push_back</a:t>
            </a:r>
            <a:r>
              <a:rPr lang="en-US" sz="1800" dirty="0">
                <a:ea typeface="Consolas"/>
              </a:rPr>
              <a:t>(</a:t>
            </a:r>
            <a:r>
              <a:rPr lang="en-US" sz="1800" dirty="0">
                <a:ea typeface="Consolas"/>
                <a:sym typeface="Consolas"/>
              </a:rPr>
              <a:t>v);</a:t>
            </a:r>
            <a:endParaRPr lang="en-US" dirty="0"/>
          </a:p>
          <a:p>
            <a:pPr algn="just">
              <a:buNone/>
            </a:pPr>
            <a:r>
              <a:rPr lang="en-US" sz="1800" dirty="0">
                <a:ea typeface="Consolas"/>
                <a:sym typeface="Consolas"/>
              </a:rPr>
              <a:t>    }</a:t>
            </a:r>
            <a:endParaRPr lang="en-US" dirty="0"/>
          </a:p>
          <a:p>
            <a:pPr algn="just">
              <a:buNone/>
            </a:pPr>
            <a:r>
              <a:rPr lang="en-US" sz="1800" dirty="0"/>
              <a:t>    for (int </a:t>
            </a:r>
            <a:r>
              <a:rPr lang="en-US" sz="1800" dirty="0" err="1"/>
              <a:t>i</a:t>
            </a:r>
            <a:r>
              <a:rPr lang="en-US" sz="1800" dirty="0"/>
              <a:t>=1; </a:t>
            </a:r>
            <a:r>
              <a:rPr lang="en-US" sz="1800" dirty="0" err="1"/>
              <a:t>i</a:t>
            </a:r>
            <a:r>
              <a:rPr lang="en-US" sz="1800" dirty="0"/>
              <a:t>&lt;=n; </a:t>
            </a:r>
            <a:r>
              <a:rPr lang="en-US" sz="1800" dirty="0" err="1"/>
              <a:t>i</a:t>
            </a:r>
            <a:r>
              <a:rPr lang="en-US" sz="1800" dirty="0"/>
              <a:t>++)</a:t>
            </a:r>
            <a:endParaRPr lang="en-US" dirty="0"/>
          </a:p>
          <a:p>
            <a:pPr algn="just">
              <a:buNone/>
            </a:pPr>
            <a:r>
              <a:rPr lang="en-US" sz="1800" dirty="0"/>
              <a:t>        if (!num[</a:t>
            </a:r>
            <a:r>
              <a:rPr lang="en-US" sz="1800" dirty="0" err="1"/>
              <a:t>i</a:t>
            </a:r>
            <a:r>
              <a:rPr lang="en-US" sz="1800" dirty="0"/>
              <a:t>]) </a:t>
            </a:r>
            <a:r>
              <a:rPr lang="en-US" sz="1800" dirty="0" err="1"/>
              <a:t>dfs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);</a:t>
            </a:r>
            <a:endParaRPr lang="en-US" dirty="0"/>
          </a:p>
          <a:p>
            <a:pPr algn="just">
              <a:buNone/>
            </a:pPr>
            <a:r>
              <a:rPr lang="en-US" sz="1800" dirty="0"/>
              <a:t>    </a:t>
            </a:r>
            <a:r>
              <a:rPr lang="en-US" sz="1800" dirty="0" err="1"/>
              <a:t>cout</a:t>
            </a:r>
            <a:r>
              <a:rPr lang="en-US" sz="1800" dirty="0"/>
              <a:t> &lt;&lt; </a:t>
            </a:r>
            <a:r>
              <a:rPr lang="en-US" sz="1800" dirty="0" err="1"/>
              <a:t>scc</a:t>
            </a:r>
            <a:r>
              <a:rPr lang="en-US" sz="1800" dirty="0">
                <a:ea typeface="Consolas"/>
                <a:sym typeface="Consolas"/>
              </a:rPr>
              <a:t>;</a:t>
            </a:r>
            <a:endParaRPr lang="en-US" dirty="0"/>
          </a:p>
          <a:p>
            <a:pPr algn="just">
              <a:buNone/>
            </a:pPr>
            <a:r>
              <a:rPr lang="en-US" sz="1800" dirty="0">
                <a:ea typeface="Consolas"/>
                <a:sym typeface="Consolas"/>
              </a:rPr>
              <a:t>    return 0</a:t>
            </a:r>
            <a:r>
              <a:rPr lang="en-US" sz="1800" dirty="0"/>
              <a:t>;</a:t>
            </a:r>
            <a:endParaRPr lang="en-US" dirty="0"/>
          </a:p>
          <a:p>
            <a:pPr algn="just">
              <a:buNone/>
            </a:pPr>
            <a:r>
              <a:rPr lang="en-US" sz="1800" dirty="0"/>
              <a:t>}</a:t>
            </a:r>
            <a:endParaRPr lang="en-US" dirty="0"/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7512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Strongly Connected Component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311683" y="897937"/>
            <a:ext cx="4987905" cy="57915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1600" b="1" dirty="0"/>
              <a:t>Input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8 13</a:t>
            </a:r>
          </a:p>
          <a:p>
            <a:pPr marL="114300" indent="0">
              <a:buNone/>
            </a:pPr>
            <a:r>
              <a:rPr lang="en-US" sz="1600" dirty="0"/>
              <a:t>1 2</a:t>
            </a:r>
          </a:p>
          <a:p>
            <a:pPr marL="114300" indent="0">
              <a:buNone/>
            </a:pPr>
            <a:r>
              <a:rPr lang="en-US" sz="1600" dirty="0"/>
              <a:t>1 8</a:t>
            </a:r>
          </a:p>
          <a:p>
            <a:pPr marL="114300" indent="0">
              <a:buNone/>
            </a:pPr>
            <a:r>
              <a:rPr lang="en-US" sz="1600" dirty="0"/>
              <a:t>2 3</a:t>
            </a:r>
          </a:p>
          <a:p>
            <a:pPr marL="114300" indent="0">
              <a:buNone/>
            </a:pPr>
            <a:r>
              <a:rPr lang="en-US" sz="1600" dirty="0"/>
              <a:t>2 6</a:t>
            </a:r>
          </a:p>
          <a:p>
            <a:pPr marL="114300" indent="0">
              <a:buNone/>
            </a:pPr>
            <a:r>
              <a:rPr lang="en-US" sz="1600" dirty="0"/>
              <a:t>3 6</a:t>
            </a:r>
          </a:p>
          <a:p>
            <a:pPr marL="114300" indent="0">
              <a:buNone/>
            </a:pPr>
            <a:r>
              <a:rPr lang="en-US" sz="1600" dirty="0"/>
              <a:t>4 3</a:t>
            </a:r>
          </a:p>
          <a:p>
            <a:pPr marL="114300" indent="0">
              <a:buNone/>
            </a:pPr>
            <a:r>
              <a:rPr lang="en-US" sz="1600" dirty="0"/>
              <a:t>4 6</a:t>
            </a:r>
          </a:p>
          <a:p>
            <a:pPr marL="114300" indent="0">
              <a:buNone/>
            </a:pPr>
            <a:r>
              <a:rPr lang="en-US" sz="1600" dirty="0"/>
              <a:t>5 4</a:t>
            </a:r>
          </a:p>
          <a:p>
            <a:pPr marL="114300" indent="0">
              <a:buNone/>
            </a:pPr>
            <a:r>
              <a:rPr lang="en-US" sz="1600" dirty="0"/>
              <a:t>6 5</a:t>
            </a:r>
          </a:p>
          <a:p>
            <a:pPr marL="114300" indent="0">
              <a:buNone/>
            </a:pPr>
            <a:r>
              <a:rPr lang="en-US" sz="1600" dirty="0"/>
              <a:t>7 1</a:t>
            </a:r>
          </a:p>
          <a:p>
            <a:pPr marL="114300" indent="0">
              <a:buNone/>
            </a:pPr>
            <a:r>
              <a:rPr lang="en-US" sz="1600" dirty="0"/>
              <a:t>7 2</a:t>
            </a:r>
          </a:p>
          <a:p>
            <a:pPr marL="114300" indent="0">
              <a:buNone/>
            </a:pPr>
            <a:r>
              <a:rPr lang="en-US" sz="1600" dirty="0"/>
              <a:t>7 6</a:t>
            </a:r>
          </a:p>
          <a:p>
            <a:pPr marL="114300" indent="0">
              <a:buNone/>
            </a:pPr>
            <a:r>
              <a:rPr lang="en-US" sz="1600" dirty="0"/>
              <a:t>8 7</a:t>
            </a: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85;p1"/>
          <p:cNvSpPr txBox="1">
            <a:spLocks/>
          </p:cNvSpPr>
          <p:nvPr/>
        </p:nvSpPr>
        <p:spPr>
          <a:xfrm>
            <a:off x="5623748" y="897937"/>
            <a:ext cx="4987905" cy="57915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1600" b="1" dirty="0"/>
              <a:t>Output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3</a:t>
            </a:r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Font typeface="Arial"/>
              <a:buNone/>
            </a:pP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563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Strongly Connected Component</a:t>
            </a:r>
            <a:endParaRPr dirty="0"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85;p1"/>
          <p:cNvSpPr txBox="1">
            <a:spLocks noGrp="1"/>
          </p:cNvSpPr>
          <p:nvPr>
            <p:ph type="body" idx="1"/>
          </p:nvPr>
        </p:nvSpPr>
        <p:spPr>
          <a:xfrm>
            <a:off x="213360" y="599440"/>
            <a:ext cx="11804467" cy="6128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1600" dirty="0">
                <a:latin typeface="+mn-lt"/>
              </a:rPr>
              <a:t>Algorithm</a:t>
            </a:r>
          </a:p>
          <a:p>
            <a:r>
              <a:rPr lang="en-US" sz="1600" dirty="0">
                <a:latin typeface="+mn-lt"/>
              </a:rPr>
              <a:t>Run DFS on G </a:t>
            </a:r>
            <a:r>
              <a:rPr lang="en-US" sz="1600" dirty="0">
                <a:latin typeface="+mn-lt"/>
                <a:sym typeface="Wingdings" panose="05000000000000000000" pitchFamily="2" charset="2"/>
              </a:rPr>
              <a:t> compute the finishing time f(v) of each node v of G</a:t>
            </a:r>
          </a:p>
          <a:p>
            <a:r>
              <a:rPr lang="en-US" sz="1600" dirty="0">
                <a:latin typeface="+mn-lt"/>
                <a:sym typeface="Wingdings" panose="05000000000000000000" pitchFamily="2" charset="2"/>
              </a:rPr>
              <a:t>Build residual graph G</a:t>
            </a:r>
            <a:r>
              <a:rPr lang="en-US" sz="1600" baseline="30000" dirty="0">
                <a:latin typeface="+mn-lt"/>
                <a:sym typeface="Wingdings" panose="05000000000000000000" pitchFamily="2" charset="2"/>
              </a:rPr>
              <a:t>T</a:t>
            </a:r>
            <a:r>
              <a:rPr lang="en-US" sz="1600" dirty="0">
                <a:latin typeface="+mn-lt"/>
                <a:sym typeface="Wingdings" panose="05000000000000000000" pitchFamily="2" charset="2"/>
              </a:rPr>
              <a:t> of G</a:t>
            </a:r>
          </a:p>
          <a:p>
            <a:r>
              <a:rPr lang="en-US" sz="1600" dirty="0">
                <a:latin typeface="+mn-lt"/>
                <a:sym typeface="Wingdings" panose="05000000000000000000" pitchFamily="2" charset="2"/>
              </a:rPr>
              <a:t>Run DFS on G</a:t>
            </a:r>
            <a:r>
              <a:rPr lang="en-US" sz="1600" baseline="30000" dirty="0">
                <a:latin typeface="+mn-lt"/>
                <a:sym typeface="Wingdings" panose="05000000000000000000" pitchFamily="2" charset="2"/>
              </a:rPr>
              <a:t>T</a:t>
            </a:r>
            <a:r>
              <a:rPr lang="en-US" sz="1600" dirty="0">
                <a:latin typeface="+mn-lt"/>
                <a:sym typeface="Wingdings" panose="05000000000000000000" pitchFamily="2" charset="2"/>
              </a:rPr>
              <a:t>: the nodes are considered in a decreasing order of f</a:t>
            </a:r>
          </a:p>
          <a:p>
            <a:pPr lvl="1"/>
            <a:r>
              <a:rPr lang="en-US" sz="1600" dirty="0">
                <a:latin typeface="+mn-lt"/>
                <a:sym typeface="Wingdings" panose="05000000000000000000" pitchFamily="2" charset="2"/>
              </a:rPr>
              <a:t>Each run DFS(u) will visit all nodes of the strongly connected component containing u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789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Strongly Connected Component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stdio.h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#include &lt;bits/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stdc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++.h&gt;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#include &lt;vector&gt;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iostream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using namespace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#define MAX_N 100001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n;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vector&lt;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&gt; A[MAX_N];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vector&lt;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&gt; A1[MAX_N];// residual graph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// data structure for DFS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f[MAX_N];// finishing time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char color[MAX_N];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t;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icc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[MAX_N];//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icc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[v] index of the strongly connected component containing v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ncc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;// number of connected components in the second DFS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x[MAX_N];// sorted-list (decreasing of finishing time) of nodes visited by DFS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98199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Strongly Connected Component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buildResidualGraph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(){//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xay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dung do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thi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bu</a:t>
            </a: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u = 1; u &lt;= n; u++){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j = 0; j &lt; A[u].size(); j++){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v = A[u][j];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A1[v].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push_back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(u);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init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v = 1; v &lt;= n; v++){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color[v] = 'W';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t = 0;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120443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Strongly Connected Component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// DFS on the original graph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dfsA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s){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t++;    color[s] = 'G';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j = 0; j &lt; A[s].size(); j++){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v = A[s][j];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if(color[v] == 'W'){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dfsA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(v);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t++;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f[s] = t;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color[s] = 'B';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x[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 = s;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dfsA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init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0;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v = 1; v &lt;= n; v++){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if(color[v] == 'W'){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dfsA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(v);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83824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Strongly Connected Component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// DFS on the residual graph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dfsA1(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s){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t++;    color[s] = 'G';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icc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[s] =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ncc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//for(set&lt;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&gt;::iterator it = A1[s].begin(); it != A1[s].end(); it++){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j = 0; j &lt; A1[s].size(); j++){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v= A1[s][j];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if(color[v] == 'W'){    dfsA1(v);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color[s] = 'B';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dfsA1(){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init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ncc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0;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n;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&gt;= 1;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--){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v = x[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if(color[v] == 'W'){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ncc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dfsA1(v);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6688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Strongly Connected Component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solve(){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dfsA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buildResidualGraph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dfsA1();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&lt;&lt;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ncc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input(){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m;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&gt;&gt; n &gt;&gt; m;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k = 1; k &lt;= m; k++){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u,v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&gt;&gt; u &gt;&gt; v;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A[u].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push_back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(v);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main(){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input();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solve();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04688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Strongly Connected Component</a:t>
            </a:r>
            <a:endParaRPr dirty="0"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85;p1"/>
          <p:cNvSpPr txBox="1">
            <a:spLocks noGrp="1"/>
          </p:cNvSpPr>
          <p:nvPr>
            <p:ph type="body" idx="1"/>
          </p:nvPr>
        </p:nvSpPr>
        <p:spPr>
          <a:xfrm>
            <a:off x="213360" y="599440"/>
            <a:ext cx="11804467" cy="6128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1600" dirty="0">
                <a:latin typeface="+mn-lt"/>
              </a:rPr>
              <a:t>Ý </a:t>
            </a:r>
            <a:r>
              <a:rPr lang="en-US" sz="1600" dirty="0" err="1">
                <a:latin typeface="+mn-lt"/>
              </a:rPr>
              <a:t>tưởng</a:t>
            </a:r>
            <a:r>
              <a:rPr lang="en-US" sz="1600" dirty="0">
                <a:latin typeface="+mn-lt"/>
              </a:rPr>
              <a:t>:</a:t>
            </a:r>
          </a:p>
          <a:p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Đầu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tiên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ta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thực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hiện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 DFS 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kết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hợp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tính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mảng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 low[],num[]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như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đã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trình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bày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ở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trên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. Song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song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với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việc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này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,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khi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duyệt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tới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đỉnh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 u ta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sẽ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thực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hiện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đẩy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 u 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vào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 stack.</a:t>
            </a:r>
            <a:endParaRPr lang="en-US" sz="1600" dirty="0">
              <a:latin typeface="Arial"/>
              <a:cs typeface="Arial"/>
            </a:endParaRPr>
          </a:p>
          <a:p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Khi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đã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duyệt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xong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đỉnh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 u (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sau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khi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duyệt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hết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toàn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bộ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các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đỉnh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nằm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trong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cây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con DFS 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gốc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 u),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nếu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 num[u]=low[u]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thì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đây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chính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là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đỉnh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có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thứ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tự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thăm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sớm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nhất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của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một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thành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phần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liên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thông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mạnh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.</a:t>
            </a:r>
            <a:endParaRPr lang="en-US" sz="1600" dirty="0">
              <a:latin typeface="Arial"/>
              <a:cs typeface="Arial"/>
            </a:endParaRPr>
          </a:p>
          <a:p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Khi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đó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ta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sẽ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loại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bỏ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tất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cả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các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đỉnh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trong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thành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phần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liên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thông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mạnh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này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ra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khỏi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đồ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thị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và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các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đỉnh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này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là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các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đỉnh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đang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nằm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trên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 u 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trong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 stack 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hiện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tại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vì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các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đỉnh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này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chính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là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các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đỉnh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nằm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trên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cây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con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gốc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 u 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trong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cây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 DFS do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các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nút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được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đẩy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vào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 stack 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theo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thứ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tự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thăm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.</a:t>
            </a:r>
            <a:endParaRPr lang="en-US" sz="1600" dirty="0">
              <a:latin typeface="Arial"/>
              <a:cs typeface="Arial"/>
            </a:endParaRPr>
          </a:p>
          <a:p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Mặt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khác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,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giả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sử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ta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có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đỉnh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 x 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thuộc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cây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con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gốc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 u 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và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 x 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thuộc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một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thành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phần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liên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thông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mạnh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không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chứa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 u 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có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đỉnh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có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thứ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tự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thăm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sớm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nhất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là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 y,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dễ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thấy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 y 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phải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là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con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của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 u 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nên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thời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điểm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duyệt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xong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của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 y 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sớm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hơn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 u 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chứng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tỏ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 y 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và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thành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phần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liên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thông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mạnh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chứa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nó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sẽ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bị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loại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bỏ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trước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đó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không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còn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trong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 stack 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nữa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(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nếu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 y 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không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phải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con u 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thì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vô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lí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vì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ta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đang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xét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mọi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đỉnh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trong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cây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con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gốc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 u 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chưa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được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xác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định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nằm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trong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thành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phần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liên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thông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mạnh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nào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hiện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tại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không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tới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được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các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đỉnh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không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nằm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trong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cây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con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gốc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 u).</a:t>
            </a:r>
            <a:endParaRPr lang="en-US" sz="1600" dirty="0">
              <a:latin typeface="Arial"/>
              <a:cs typeface="Arial"/>
            </a:endParaRPr>
          </a:p>
          <a:p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Ta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sẽ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đánh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dấu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tất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cả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các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đỉnh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thuộc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thành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phần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liên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thông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mạnh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này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bằng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 1 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mảng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để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sau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này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không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xét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lại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đỉnh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đấy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nữa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.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Đồng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thời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, ta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loại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bỏ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cách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đỉnh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này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ra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khỏi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 stack 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để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không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làm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ảnh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hưởng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tới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các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đỉnh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khác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vẫn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còn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nằm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trong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đồ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/>
                <a:cs typeface="Arial"/>
                <a:sym typeface="Wingdings" panose="05000000000000000000" pitchFamily="2" charset="2"/>
              </a:rPr>
              <a:t>thị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.</a:t>
            </a:r>
            <a:endParaRPr lang="en-US" sz="1600" dirty="0">
              <a:latin typeface="Arial"/>
              <a:cs typeface="Arial"/>
            </a:endParaRPr>
          </a:p>
          <a:p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421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708</Words>
  <Application>Microsoft Office PowerPoint</Application>
  <PresentationFormat>Widescreen</PresentationFormat>
  <Paragraphs>133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Strongly Connected Component</vt:lpstr>
      <vt:lpstr>Strongly Connected Component</vt:lpstr>
      <vt:lpstr>Strongly Connected Component</vt:lpstr>
      <vt:lpstr>Implementation – Strongly Connected Component</vt:lpstr>
      <vt:lpstr>Implementation – Strongly Connected Component</vt:lpstr>
      <vt:lpstr>Implementation – Strongly Connected Component</vt:lpstr>
      <vt:lpstr>Implementation – Strongly Connected Component</vt:lpstr>
      <vt:lpstr>Implementation – Strongly Connected Component</vt:lpstr>
      <vt:lpstr>Strongly Connected Component</vt:lpstr>
      <vt:lpstr>Implementation – Strongly Connected Component</vt:lpstr>
      <vt:lpstr>Implementation – Strongly Connected Component</vt:lpstr>
      <vt:lpstr>Implementation – Strongly Connected Component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Data Check &amp; Analyze</dc:title>
  <dc:creator>Pham Quang Dung</dc:creator>
  <cp:lastModifiedBy>Microsoft account</cp:lastModifiedBy>
  <cp:revision>104</cp:revision>
  <dcterms:created xsi:type="dcterms:W3CDTF">2022-07-31T08:27:20Z</dcterms:created>
  <dcterms:modified xsi:type="dcterms:W3CDTF">2023-02-04T10:03:38Z</dcterms:modified>
</cp:coreProperties>
</file>