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57" r:id="rId15"/>
    <p:sldId id="290" r:id="rId16"/>
    <p:sldId id="291" r:id="rId17"/>
    <p:sldId id="276" r:id="rId18"/>
    <p:sldId id="292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98" r:id="rId34"/>
    <p:sldId id="294" r:id="rId35"/>
    <p:sldId id="295" r:id="rId36"/>
    <p:sldId id="296" r:id="rId37"/>
    <p:sldId id="297" r:id="rId38"/>
    <p:sldId id="299" r:id="rId39"/>
    <p:sldId id="300" r:id="rId40"/>
    <p:sldId id="301" r:id="rId41"/>
    <p:sldId id="302" r:id="rId42"/>
    <p:sldId id="303" r:id="rId43"/>
    <p:sldId id="275" r:id="rId44"/>
    <p:sldId id="277" r:id="rId45"/>
    <p:sldId id="304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41" autoAdjust="0"/>
    <p:restoredTop sz="94660"/>
  </p:normalViewPr>
  <p:slideViewPr>
    <p:cSldViewPr>
      <p:cViewPr>
        <p:scale>
          <a:sx n="75" d="100"/>
          <a:sy n="75" d="100"/>
        </p:scale>
        <p:origin x="-96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6799-C637-4515-989E-EAC314113B35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BB0A5-A547-45DD-90A2-CFFE7018E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B848E-BB29-4E32-A43C-FF37CBE872D5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R20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16CBE-C8F8-4F03-83D8-1473B5220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57C2D-F48D-4DC0-8D8D-0895F7FDF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B29C1-7A6D-45F7-81DB-825FBAEE0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A944D-31AF-4C6A-A976-4C67EA7285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6A02B-B4F2-4DF5-BA05-78BA2F9325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8A481-C4B2-494C-9BA1-23FBFB72F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CCB6F-944F-4007-A5B1-E09A906FD1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D417C-2D16-4B80-A3DC-2297AE16F3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30268-9385-4B1E-BF75-8C308F0C1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CC49F-E2AC-418B-9533-11A0C1C58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D578F-6186-4D7B-8F87-4093ABA84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54B503-C6C9-4F3C-8B35-C3FCCFF996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IPS_Technolog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MipsIT\bin\Mips.exe" TargetMode="External"/><Relationship Id="rId2" Type="http://schemas.openxmlformats.org/officeDocument/2006/relationships/hyperlink" Target="file:///C:\MipsIT\bin\MipsIt.ex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en-US" sz="7200" b="1" smtClean="0">
                <a:solidFill>
                  <a:srgbClr val="0070C0"/>
                </a:solidFill>
              </a:rPr>
              <a:t>Kiến trúc MIPS</a:t>
            </a:r>
            <a:endParaRPr lang="en-US" sz="72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5038" y="990600"/>
            <a:ext cx="4195762" cy="3962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Phần </a:t>
            </a:r>
            <a:r>
              <a:rPr lang="en-US" b="1" smtClean="0">
                <a:solidFill>
                  <a:srgbClr val="0070C0"/>
                </a:solidFill>
              </a:rPr>
              <a:t>II: </a:t>
            </a:r>
            <a:r>
              <a:rPr lang="en-US" b="1">
                <a:solidFill>
                  <a:srgbClr val="0070C0"/>
                </a:solidFill>
              </a:rPr>
              <a:t>Mô hình lập </a:t>
            </a:r>
            <a:r>
              <a:rPr lang="en-US" b="1" smtClean="0">
                <a:solidFill>
                  <a:srgbClr val="0070C0"/>
                </a:solidFill>
              </a:rPr>
              <a:t>trình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smtClean="0">
                <a:latin typeface="+mn-lt"/>
              </a:rPr>
              <a:t>Quản lý 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bộ nhớ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thanh ghi của MIPS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khuôn dạng lệnh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chế độ địa chỉ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 số lệnh cơ bản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Khung chương trình hợp ngữ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Sử dụng trình biên dịch và mô phỏng MIPS2000, MIPS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bộ nhớ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Bộ nhớ:</a:t>
            </a:r>
          </a:p>
          <a:p>
            <a:pPr>
              <a:buFontTx/>
              <a:buNone/>
            </a:pPr>
            <a:r>
              <a:rPr lang="en-US"/>
              <a:t> </a:t>
            </a:r>
            <a:r>
              <a:rPr lang="en-US" sz="2400"/>
              <a:t>32 bit địa chỉ, đánh địa chỉ theo byte</a:t>
            </a:r>
          </a:p>
          <a:p>
            <a:pPr>
              <a:buFont typeface="Symbol" pitchFamily="18" charset="2"/>
              <a:buChar char="Þ"/>
            </a:pPr>
            <a:r>
              <a:rPr lang="en-US" sz="2400"/>
              <a:t>không gian </a:t>
            </a:r>
            <a:r>
              <a:rPr lang="en-US" sz="2400" smtClean="0"/>
              <a:t>2</a:t>
            </a:r>
            <a:r>
              <a:rPr lang="en-US" sz="2400" baseline="30000" smtClean="0"/>
              <a:t>32</a:t>
            </a:r>
            <a:r>
              <a:rPr lang="en-US" sz="2400" smtClean="0"/>
              <a:t> địa </a:t>
            </a:r>
            <a:r>
              <a:rPr lang="en-US" sz="2400"/>
              <a:t>chỉ 0x00000000 đến 0xFFFFFFFF</a:t>
            </a:r>
            <a:r>
              <a:rPr lang="en-US"/>
              <a:t> </a:t>
            </a:r>
          </a:p>
          <a:p>
            <a:pPr>
              <a:buFont typeface="Symbol" pitchFamily="18" charset="2"/>
              <a:buNone/>
            </a:pPr>
            <a:r>
              <a:rPr lang="en-US"/>
              <a:t>Chia làm các vùng:</a:t>
            </a:r>
          </a:p>
          <a:p>
            <a:pPr>
              <a:buFont typeface="Symbol" pitchFamily="18" charset="2"/>
              <a:buNone/>
            </a:pPr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267200"/>
            <a:ext cx="76200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Tập thanh ghi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296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8229600" cy="6153150"/>
          </a:xfrm>
          <a:prstGeom prst="rect">
            <a:avLst/>
          </a:prstGeom>
          <a:noFill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057400" y="63246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3333FF"/>
                </a:solidFill>
              </a:rPr>
              <a:t>Các thanh ghi của MIPS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81534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Thanh ghi dấu phẩy động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MIPS sử dụng 32 thanh ghi dấu phẩy động  để biểu diễn độ chính xác đơn của số thực</a:t>
            </a:r>
            <a:r>
              <a:rPr lang="en-US" smtClean="0"/>
              <a:t>. Các </a:t>
            </a:r>
            <a:r>
              <a:rPr lang="en-US"/>
              <a:t>thanh ghi này có tên là : </a:t>
            </a:r>
            <a:r>
              <a:rPr lang="en-US" b="1"/>
              <a:t>$f0 – $f31.</a:t>
            </a:r>
          </a:p>
          <a:p>
            <a:r>
              <a:rPr lang="en-US" smtClean="0"/>
              <a:t>Để </a:t>
            </a:r>
            <a:r>
              <a:rPr lang="en-US"/>
              <a:t>biểu diễn độ chính xác kép (double </a:t>
            </a:r>
            <a:r>
              <a:rPr lang="en-US" smtClean="0"/>
              <a:t>precision) thì </a:t>
            </a:r>
            <a:r>
              <a:rPr lang="en-US"/>
              <a:t>MIPS sử dụng sự ghép đôi của 2 thanh ghi có độ chính xác đơn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Sử dụng các thanh ghi trong MIPSIT (iregdef.h)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#define zero	$0	/* wired zero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#define AT	$at	/* assembler temp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#define v0	$2	/* return value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#define v1	$3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#define a0	$4	/* argument registers a0-a3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#define a1	$5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#define a2	$6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#define a3	$7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#define t0	$8	/* caller saved  t0-t9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Kiến trúc tập lệnh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3 loại lệnh:</a:t>
            </a:r>
          </a:p>
          <a:p>
            <a:r>
              <a:rPr lang="en-US" smtClean="0"/>
              <a:t>I-Type (Immediate</a:t>
            </a:r>
            <a:r>
              <a:rPr lang="en-US"/>
              <a:t>)</a:t>
            </a:r>
          </a:p>
          <a:p>
            <a:r>
              <a:rPr lang="en-US"/>
              <a:t>J-Type </a:t>
            </a:r>
            <a:r>
              <a:rPr lang="en-US" smtClean="0"/>
              <a:t>(Jump </a:t>
            </a:r>
            <a:r>
              <a:rPr lang="en-US"/>
              <a:t>and branch)</a:t>
            </a:r>
          </a:p>
          <a:p>
            <a:r>
              <a:rPr lang="en-US"/>
              <a:t>R-Type </a:t>
            </a:r>
            <a:r>
              <a:rPr lang="en-US" smtClean="0"/>
              <a:t>(Register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8153400" cy="5403850"/>
          </a:xfrm>
          <a:prstGeom prst="rect">
            <a:avLst/>
          </a:prstGeom>
          <a:noFill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86000" y="6019800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3333FF"/>
                </a:solidFill>
              </a:rPr>
              <a:t>Các khuôn dạng lệnh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  <a:latin typeface="Times New Roman" pitchFamily="18" charset="0"/>
              </a:rPr>
              <a:t>Nội dung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Phần </a:t>
            </a:r>
            <a:r>
              <a:rPr lang="en-US" smtClean="0">
                <a:latin typeface="Times New Roman" pitchFamily="18" charset="0"/>
              </a:rPr>
              <a:t>I: </a:t>
            </a:r>
            <a:r>
              <a:rPr lang="en-US">
                <a:latin typeface="Times New Roman" pitchFamily="18" charset="0"/>
              </a:rPr>
              <a:t>Tổng quan dòng vi xử lý MIPS</a:t>
            </a:r>
          </a:p>
          <a:p>
            <a:r>
              <a:rPr lang="en-US">
                <a:latin typeface="Times New Roman" pitchFamily="18" charset="0"/>
              </a:rPr>
              <a:t>Phần </a:t>
            </a:r>
            <a:r>
              <a:rPr lang="en-US" smtClean="0">
                <a:latin typeface="Times New Roman" pitchFamily="18" charset="0"/>
              </a:rPr>
              <a:t>II: </a:t>
            </a:r>
            <a:r>
              <a:rPr lang="en-US">
                <a:latin typeface="Times New Roman" pitchFamily="18" charset="0"/>
              </a:rPr>
              <a:t>Mô hình </a:t>
            </a:r>
            <a:r>
              <a:rPr lang="en-US" smtClean="0">
                <a:latin typeface="Times New Roman" pitchFamily="18" charset="0"/>
              </a:rPr>
              <a:t>Lập trình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FF"/>
                </a:solidFill>
              </a:rPr>
              <a:t>Phân tích khuôn dạng lệnh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8686800" cy="3459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796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15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73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>
                <a:solidFill>
                  <a:srgbClr val="0070C0"/>
                </a:solidFill>
              </a:rPr>
              <a:t>Phần I: Tổng quan dòng vi xử lý MIPS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Lịch sử phát triển:</a:t>
            </a:r>
          </a:p>
          <a:p>
            <a:pPr>
              <a:buFontTx/>
              <a:buChar char="-"/>
            </a:pPr>
            <a:r>
              <a:rPr lang="en-US" sz="2400"/>
              <a:t>MIPS (</a:t>
            </a:r>
            <a:r>
              <a:rPr lang="en-US" sz="2400" b="1"/>
              <a:t>Microprocessor </a:t>
            </a:r>
            <a:r>
              <a:rPr lang="en-US" sz="2400" b="1" smtClean="0"/>
              <a:t>without Interlocked </a:t>
            </a:r>
            <a:r>
              <a:rPr lang="en-US" sz="2400" b="1"/>
              <a:t>Pipeline Stages</a:t>
            </a:r>
            <a:r>
              <a:rPr lang="en-US" sz="2400"/>
              <a:t>) hình thành trên cơ sở </a:t>
            </a:r>
            <a:r>
              <a:rPr lang="en-US" sz="2400" smtClean="0"/>
              <a:t>RISC.</a:t>
            </a:r>
          </a:p>
          <a:p>
            <a:pPr>
              <a:buFontTx/>
              <a:buChar char="-"/>
            </a:pPr>
            <a:r>
              <a:rPr lang="en-US" sz="2400" smtClean="0"/>
              <a:t>Năm 1981: </a:t>
            </a:r>
            <a:r>
              <a:rPr lang="en-US" sz="2400"/>
              <a:t>John L. </a:t>
            </a:r>
            <a:r>
              <a:rPr lang="en-US" sz="2400" smtClean="0"/>
              <a:t>Hennessy đứng đầu một nhóm bắt </a:t>
            </a:r>
            <a:r>
              <a:rPr lang="en-US" sz="2400"/>
              <a:t>đầu một công trình nghiên cứu về </a:t>
            </a:r>
            <a:r>
              <a:rPr lang="en-US" sz="2400" i="1"/>
              <a:t>bộ xử lý MIPS</a:t>
            </a:r>
            <a:r>
              <a:rPr lang="en-US" sz="2400"/>
              <a:t> đầu </a:t>
            </a:r>
            <a:r>
              <a:rPr lang="en-US" sz="2400" smtClean="0"/>
              <a:t>tiên tại </a:t>
            </a:r>
            <a:r>
              <a:rPr lang="en-US" sz="2000" b="1" smtClean="0"/>
              <a:t>Stanford University</a:t>
            </a:r>
            <a:r>
              <a:rPr lang="en-US" sz="2000" smtClean="0"/>
              <a:t> </a:t>
            </a:r>
            <a:endParaRPr lang="en-US"/>
          </a:p>
          <a:p>
            <a:pPr>
              <a:buFontTx/>
              <a:buChar char="-"/>
            </a:pPr>
            <a:r>
              <a:rPr lang="en-US" sz="2400"/>
              <a:t>Một thiết kế chủ chốt trong MIPS là yêu cầu các câu lệnh phải hoàn thành trong </a:t>
            </a:r>
            <a:r>
              <a:rPr lang="en-US" sz="2400" smtClean="0"/>
              <a:t>1 </a:t>
            </a:r>
            <a:r>
              <a:rPr lang="en-US" sz="2400"/>
              <a:t>chu kì máy</a:t>
            </a:r>
            <a:r>
              <a:rPr lang="en-US" smtClean="0"/>
              <a:t>.</a:t>
            </a:r>
            <a:endParaRPr lang="en-US"/>
          </a:p>
          <a:p>
            <a:pPr>
              <a:buFontTx/>
              <a:buChar char="-"/>
            </a:pPr>
            <a:r>
              <a:rPr lang="en-US" sz="2400" smtClean="0"/>
              <a:t>Hãng MIPS Technologies (</a:t>
            </a:r>
            <a:r>
              <a:rPr lang="en-US" sz="2400" u="sng" smtClean="0">
                <a:hlinkClick r:id="rId2" tooltip="MIPS Technologies"/>
              </a:rPr>
              <a:t>MIPS Computer Systems</a:t>
            </a:r>
            <a:r>
              <a:rPr lang="en-US" sz="2400" smtClean="0"/>
              <a:t>)</a:t>
            </a:r>
            <a:endParaRPr lang="en-US" sz="280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5105400"/>
            <a:ext cx="4057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http://www.mips.com</a:t>
            </a: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762000" y="5943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http://en.wikipedia.org/wiki/MIPS_architecture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70C0"/>
                </a:solidFill>
                <a:latin typeface="Times New Roman" pitchFamily="18" charset="0"/>
              </a:rPr>
              <a:t>PSEUDO INSTRUCTION</a:t>
            </a:r>
            <a:r>
              <a:rPr lang="en-US" b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5138"/>
            <a:r>
              <a:rPr lang="en-US" sz="2800"/>
              <a:t>Là “lệnh giả” </a:t>
            </a:r>
          </a:p>
          <a:p>
            <a:pPr marL="465138"/>
            <a:r>
              <a:rPr lang="en-US" sz="2800"/>
              <a:t>T</a:t>
            </a:r>
            <a:r>
              <a:rPr lang="en-US" sz="2800" smtClean="0"/>
              <a:t>hực </a:t>
            </a:r>
            <a:r>
              <a:rPr lang="en-US" sz="2800"/>
              <a:t>chất khi thực hiện “lệnh giả”, vi xử lý phải thực hiện 1 hay 1 số </a:t>
            </a:r>
            <a:r>
              <a:rPr lang="en-US" sz="2800" i="1"/>
              <a:t>Real Instruction</a:t>
            </a:r>
            <a:r>
              <a:rPr lang="en-US" sz="2800"/>
              <a:t> nào đó .</a:t>
            </a:r>
          </a:p>
          <a:p>
            <a:pPr marL="465138"/>
            <a:r>
              <a:rPr lang="en-US" sz="2800"/>
              <a:t>Ví dụ: </a:t>
            </a:r>
            <a:r>
              <a:rPr lang="en-US" sz="2400">
                <a:latin typeface="Courier New" pitchFamily="49" charset="0"/>
              </a:rPr>
              <a:t>abs $t0,$s0           # $t0=|$s0|</a:t>
            </a:r>
          </a:p>
          <a:p>
            <a:pPr marL="465138">
              <a:buFontTx/>
              <a:buNone/>
            </a:pPr>
            <a:r>
              <a:rPr lang="en-US" sz="2800"/>
              <a:t>chính là các lệnh </a:t>
            </a:r>
            <a:r>
              <a:rPr lang="en-US" sz="2800" i="1"/>
              <a:t>real</a:t>
            </a:r>
            <a:r>
              <a:rPr lang="en-US" sz="2800"/>
              <a:t> sau: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add $t0,$s0,$zero     # lưu giá trị x vào $t0    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slt $at,$t0,$zero     # x có là số âm?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beq $at,$zero,+4   # nếu x không âm nhảy đến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lệnh tiếp theo  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sub $t0,$zero,$s0     # x có là số dương?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Chương trình con và Stack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Để gọi chương trình con: ta sử dụng lệnh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      	</a:t>
            </a:r>
            <a:r>
              <a:rPr lang="en-US" sz="2800" smtClean="0">
                <a:latin typeface="Courier New" pitchFamily="49" charset="0"/>
              </a:rPr>
              <a:t>jal </a:t>
            </a:r>
            <a:r>
              <a:rPr lang="en-US" sz="2800">
                <a:latin typeface="Courier New" pitchFamily="49" charset="0"/>
              </a:rPr>
              <a:t>( jump and link)</a:t>
            </a:r>
          </a:p>
          <a:p>
            <a:r>
              <a:rPr lang="en-US" sz="2800"/>
              <a:t>Khi đó để trở lại thân hàm chính, ta dùng lệnh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jr $ra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Gọi chương trình con</a:t>
            </a:r>
          </a:p>
        </p:txBody>
      </p:sp>
      <p:pic>
        <p:nvPicPr>
          <p:cNvPr id="3584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90625" y="2038350"/>
            <a:ext cx="6761163" cy="3648075"/>
          </a:xfrm>
          <a:noFill/>
          <a:ln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2296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485900"/>
            <a:ext cx="7392988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Memory Map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81088"/>
            <a:ext cx="6834188" cy="4695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$sp và $fp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413" y="1728788"/>
            <a:ext cx="6608762" cy="3400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thế hệ của MIPS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Ban đầu MIPS là kiến trúc 32 bit, sau này mở rộng ra 64bit.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MIPS I, MIPS</a:t>
            </a:r>
            <a:r>
              <a:rPr lang="en-US" sz="2400" b="1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II, MIPS III, MIPS IV, MIPS V, MIPS 32 và MIPS </a:t>
            </a:r>
            <a:r>
              <a:rPr lang="en-US" sz="2400" smtClean="0">
                <a:latin typeface="Times New Roman" pitchFamily="18" charset="0"/>
              </a:rPr>
              <a:t>64. </a:t>
            </a:r>
            <a:r>
              <a:rPr lang="en-US" sz="2400">
                <a:latin typeface="Times New Roman" pitchFamily="18" charset="0"/>
              </a:rPr>
              <a:t>Hiện nay tồn tại MIPS 32 và MIPS </a:t>
            </a:r>
            <a:r>
              <a:rPr lang="en-US" sz="2400" smtClean="0">
                <a:latin typeface="Times New Roman" pitchFamily="18" charset="0"/>
              </a:rPr>
              <a:t>64.</a:t>
            </a:r>
            <a:endParaRPr lang="en-US" sz="24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Các dòng vi xử lý thương mại MIPS đã được sản xuất:			- </a:t>
            </a:r>
            <a:r>
              <a:rPr lang="en-US" sz="2400" smtClean="0">
                <a:latin typeface="Times New Roman" pitchFamily="18" charset="0"/>
              </a:rPr>
              <a:t> R2000 </a:t>
            </a:r>
            <a:r>
              <a:rPr lang="en-US" sz="2400">
                <a:latin typeface="Times New Roman" pitchFamily="18" charset="0"/>
              </a:rPr>
              <a:t>năm 1985</a:t>
            </a:r>
          </a:p>
          <a:p>
            <a:pPr lvl="4">
              <a:lnSpc>
                <a:spcPct val="90000"/>
              </a:lnSpc>
              <a:buFontTx/>
              <a:buChar char="-"/>
            </a:pPr>
            <a:r>
              <a:rPr lang="en-US" sz="2400">
                <a:latin typeface="Times New Roman" pitchFamily="18" charset="0"/>
              </a:rPr>
              <a:t>R3000 năm </a:t>
            </a:r>
            <a:r>
              <a:rPr lang="en-US" sz="2400" smtClean="0">
                <a:latin typeface="Times New Roman" pitchFamily="18" charset="0"/>
              </a:rPr>
              <a:t>1988</a:t>
            </a:r>
            <a:endParaRPr lang="en-US" sz="2400">
              <a:latin typeface="Times New Roman" pitchFamily="18" charset="0"/>
            </a:endParaRPr>
          </a:p>
          <a:p>
            <a:pPr lvl="4">
              <a:lnSpc>
                <a:spcPct val="90000"/>
              </a:lnSpc>
              <a:buFontTx/>
              <a:buChar char="-"/>
            </a:pPr>
            <a:r>
              <a:rPr lang="en-US" sz="2400">
                <a:latin typeface="Times New Roman" pitchFamily="18" charset="0"/>
              </a:rPr>
              <a:t>R4000 năm 1991,mở rộng tập lệnh đầy đủ cho 64bit, 100MHz, 8kB.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-  R4400 </a:t>
            </a:r>
            <a:r>
              <a:rPr lang="en-US" sz="2400">
                <a:latin typeface="Times New Roman" pitchFamily="18" charset="0"/>
              </a:rPr>
              <a:t>năm 1993,16kB.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smtClean="0">
                <a:latin typeface="Times New Roman" pitchFamily="18" charset="0"/>
              </a:rPr>
              <a:t>-   </a:t>
            </a:r>
            <a:r>
              <a:rPr lang="en-US" sz="2400" smtClean="0">
                <a:latin typeface="Times New Roman" pitchFamily="18" charset="0"/>
              </a:rPr>
              <a:t>R8000 </a:t>
            </a:r>
            <a:r>
              <a:rPr lang="en-US" sz="2400">
                <a:latin typeface="Times New Roman" pitchFamily="18" charset="0"/>
              </a:rPr>
              <a:t>năm 1994: là thiết kế superscalar đầu tiên của MIPS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943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http://en.wikipedia.org/wiki/MIPS_architecture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$sp và $fp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8486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333FF"/>
                </a:solidFill>
              </a:rPr>
              <a:t>Khung chương trình hợp ngữ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Giống 8086, chương trình hợp ngữ cho MIPS bao gồm các thành phần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/>
              <a:t>Định hướng biên dịch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/>
              <a:t>Lệnh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/>
              <a:t>Giả lệnh</a:t>
            </a:r>
          </a:p>
          <a:p>
            <a:pPr marL="0" indent="0"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FF"/>
                </a:solidFill>
              </a:rPr>
              <a:t>Khung chương trình hợp ngữ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#include &lt;iregdef.h&gt;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333FF"/>
                </a:solidFill>
              </a:rPr>
              <a:t>#Khai báo biến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.globl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start: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333FF"/>
                </a:solidFill>
              </a:rPr>
              <a:t>#Nội dung chương trình chính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CTCon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CTCon: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333FF"/>
                </a:solidFill>
              </a:rPr>
              <a:t>#Nội dung chương trình con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CTCon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FF"/>
                </a:solidFill>
              </a:rPr>
              <a:t>Chương trình ví dụ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953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#include &lt;iregdef.h&gt;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test: .asciiz "Hello World"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.set noreorder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.globl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.ent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start: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la	a0,test	</a:t>
            </a:r>
            <a:r>
              <a:rPr lang="en-US" sz="2800">
                <a:solidFill>
                  <a:srgbClr val="3333FF"/>
                </a:solidFill>
              </a:rPr>
              <a:t>#load the address of test string to a0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jal	printf		</a:t>
            </a:r>
            <a:r>
              <a:rPr lang="en-US" sz="2800">
                <a:solidFill>
                  <a:srgbClr val="3333FF"/>
                </a:solidFill>
              </a:rPr>
              <a:t>#print test tring to console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.end start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MIPSIT &amp; MIPS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838200" y="1981200"/>
            <a:ext cx="3429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hlinkClick r:id="rId2" action="ppaction://hlinkfile"/>
              </a:rPr>
              <a:t>MIPSIT2000</a:t>
            </a:r>
            <a:endParaRPr lang="en-US" sz="2400"/>
          </a:p>
        </p:txBody>
      </p:sp>
      <p:sp>
        <p:nvSpPr>
          <p:cNvPr id="24581" name="Oval 5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4953000" y="4343400"/>
            <a:ext cx="3581400" cy="175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MIPS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886200" y="32766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00600" y="32766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UPLOAD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Pipelined MIPS</a:t>
            </a:r>
            <a:endParaRPr lang="en-US"/>
          </a:p>
        </p:txBody>
      </p:sp>
      <p:pic>
        <p:nvPicPr>
          <p:cNvPr id="1028" name="Picture 4" descr="E:\DCE-FIT\800px-MIPS_Architecture_(Pipelined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804672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229600" cy="4906963"/>
          </a:xfrm>
        </p:spPr>
        <p:txBody>
          <a:bodyPr/>
          <a:lstStyle/>
          <a:p>
            <a:r>
              <a:rPr lang="en-US"/>
              <a:t>Các ứng dụng : 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6553200" cy="2271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65532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1600200"/>
            <a:ext cx="6096000" cy="32575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5943600" cy="5210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762000"/>
            <a:ext cx="5029200" cy="53641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651</Words>
  <Application>Microsoft Office PowerPoint</Application>
  <PresentationFormat>On-screen Show (4:3)</PresentationFormat>
  <Paragraphs>116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Kiến trúc MIPS</vt:lpstr>
      <vt:lpstr>Nội dung</vt:lpstr>
      <vt:lpstr>Phần I: Tổng quan dòng vi xử lý MIPS</vt:lpstr>
      <vt:lpstr>Các thế hệ của MIPS</vt:lpstr>
      <vt:lpstr>Slide 5</vt:lpstr>
      <vt:lpstr>Slide 6</vt:lpstr>
      <vt:lpstr>Slide 7</vt:lpstr>
      <vt:lpstr>Slide 8</vt:lpstr>
      <vt:lpstr>Slide 9</vt:lpstr>
      <vt:lpstr>Slide 10</vt:lpstr>
      <vt:lpstr>Phần II: Mô hình lập trình</vt:lpstr>
      <vt:lpstr>Quản lý bộ nhớ</vt:lpstr>
      <vt:lpstr>Tập thanh ghi</vt:lpstr>
      <vt:lpstr>Slide 14</vt:lpstr>
      <vt:lpstr>Slide 15</vt:lpstr>
      <vt:lpstr>Thanh ghi dấu phẩy động</vt:lpstr>
      <vt:lpstr>Sử dụng các thanh ghi trong MIPSIT (iregdef.h)</vt:lpstr>
      <vt:lpstr>Kiến trúc tập lệnh</vt:lpstr>
      <vt:lpstr>Slide 19</vt:lpstr>
      <vt:lpstr>Phân tích khuôn dạng lệnh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PSEUDO INSTRUCTION </vt:lpstr>
      <vt:lpstr>Chương trình con và Stack</vt:lpstr>
      <vt:lpstr>Gọi chương trình con</vt:lpstr>
      <vt:lpstr>Slide 36</vt:lpstr>
      <vt:lpstr>Stack</vt:lpstr>
      <vt:lpstr>Memory Map</vt:lpstr>
      <vt:lpstr>$sp và $fp</vt:lpstr>
      <vt:lpstr>Ví dụ về $sp và $fp</vt:lpstr>
      <vt:lpstr>Khung chương trình hợp ngữ</vt:lpstr>
      <vt:lpstr>Khung chương trình hợp ngữ</vt:lpstr>
      <vt:lpstr>Chương trình ví dụ</vt:lpstr>
      <vt:lpstr>Sử dụng MIPSIT &amp; MIPS</vt:lpstr>
      <vt:lpstr>Pipelined MIPS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seminar</dc:title>
  <dc:creator>thuanpv</dc:creator>
  <cp:lastModifiedBy>Hungpn</cp:lastModifiedBy>
  <cp:revision>52</cp:revision>
  <dcterms:created xsi:type="dcterms:W3CDTF">2008-12-22T06:03:01Z</dcterms:created>
  <dcterms:modified xsi:type="dcterms:W3CDTF">2009-10-22T01:26:55Z</dcterms:modified>
</cp:coreProperties>
</file>