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8" r:id="rId3"/>
    <p:sldId id="269" r:id="rId4"/>
    <p:sldId id="305" r:id="rId5"/>
    <p:sldId id="261" r:id="rId6"/>
    <p:sldId id="263" r:id="rId7"/>
    <p:sldId id="307" r:id="rId8"/>
    <p:sldId id="273" r:id="rId9"/>
    <p:sldId id="314" r:id="rId10"/>
    <p:sldId id="308" r:id="rId11"/>
    <p:sldId id="313" r:id="rId12"/>
    <p:sldId id="309" r:id="rId13"/>
    <p:sldId id="271" r:id="rId14"/>
    <p:sldId id="310" r:id="rId15"/>
    <p:sldId id="311" r:id="rId16"/>
    <p:sldId id="312" r:id="rId17"/>
  </p:sldIdLst>
  <p:sldSz cx="9144000" cy="5143500" type="screen16x9"/>
  <p:notesSz cx="6858000" cy="9144000"/>
  <p:embeddedFontLst>
    <p:embeddedFont>
      <p:font typeface="Barlow Semi Condensed SemiBold" panose="020B0604020202020204" charset="0"/>
      <p:regular r:id="rId19"/>
      <p:bold r:id="rId20"/>
      <p:italic r:id="rId21"/>
      <p:boldItalic r:id="rId22"/>
    </p:embeddedFont>
    <p:embeddedFont>
      <p:font typeface="Bahiana" panose="020B0604020202020204" charset="0"/>
      <p:regular r:id="rId23"/>
    </p:embeddedFont>
    <p:embeddedFont>
      <p:font typeface="Fira Sans Extra Condensed Medium" panose="020B0604020202020204" charset="0"/>
      <p:regular r:id="rId24"/>
      <p:bold r:id="rId25"/>
      <p:italic r:id="rId26"/>
      <p:boldItalic r:id="rId27"/>
    </p:embeddedFont>
    <p:embeddedFont>
      <p:font typeface="Roboto Slab Regular" panose="020B0604020202020204" charset="0"/>
      <p:regular r:id="rId28"/>
      <p:bold r:id="rId29"/>
    </p:embeddedFont>
    <p:embeddedFont>
      <p:font typeface="Barlow Semi Condensed" panose="020B0604020202020204" charset="0"/>
      <p:regular r:id="rId30"/>
      <p:bold r:id="rId31"/>
      <p:italic r:id="rId32"/>
      <p:boldItalic r:id="rId33"/>
    </p:embeddedFont>
    <p:embeddedFont>
      <p:font typeface="Roboto Condensed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2FA8B5-8DDB-4360-8660-DFF332A5D81E}">
  <a:tblStyle styleId="{112FA8B5-8DDB-4360-8660-DFF332A5D8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92" d="100"/>
          <a:sy n="92" d="100"/>
        </p:scale>
        <p:origin x="756"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AE5278-AFEE-45E5-925A-0EE8DBE7FD44}" type="doc">
      <dgm:prSet loTypeId="urn:microsoft.com/office/officeart/2005/8/layout/radial5" loCatId="cycle" qsTypeId="urn:microsoft.com/office/officeart/2005/8/quickstyle/simple2" qsCatId="simple" csTypeId="urn:microsoft.com/office/officeart/2005/8/colors/accent1_2" csCatId="accent1" phldr="1"/>
      <dgm:spPr/>
      <dgm:t>
        <a:bodyPr/>
        <a:lstStyle/>
        <a:p>
          <a:endParaRPr lang="en-US"/>
        </a:p>
      </dgm:t>
    </dgm:pt>
    <dgm:pt modelId="{805497CE-B17E-43B3-A6BF-8CA2CE69F3A1}">
      <dgm:prSet phldrT="[Text]"/>
      <dgm:spPr/>
      <dgm:t>
        <a:bodyPr/>
        <a:lstStyle/>
        <a:p>
          <a:r>
            <a:rPr lang="en-US" dirty="0" smtClean="0"/>
            <a:t>Web site </a:t>
          </a:r>
          <a:endParaRPr lang="en-US" dirty="0"/>
        </a:p>
      </dgm:t>
    </dgm:pt>
    <dgm:pt modelId="{6A53128F-A28A-428E-A89B-F7153C753115}" type="parTrans" cxnId="{BE135F84-1243-486F-A0FD-745AD122AF80}">
      <dgm:prSet/>
      <dgm:spPr/>
      <dgm:t>
        <a:bodyPr/>
        <a:lstStyle/>
        <a:p>
          <a:endParaRPr lang="en-US"/>
        </a:p>
      </dgm:t>
    </dgm:pt>
    <dgm:pt modelId="{8DD853CF-1799-48A7-8D8B-0DBBC941178D}" type="sibTrans" cxnId="{BE135F84-1243-486F-A0FD-745AD122AF80}">
      <dgm:prSet/>
      <dgm:spPr/>
      <dgm:t>
        <a:bodyPr/>
        <a:lstStyle/>
        <a:p>
          <a:endParaRPr lang="en-US"/>
        </a:p>
      </dgm:t>
    </dgm:pt>
    <dgm:pt modelId="{02D52779-05A3-46A5-BD12-9CE69F6FDDF5}">
      <dgm:prSet phldrT="[Text]"/>
      <dgm:spPr/>
      <dgm:t>
        <a:bodyPr/>
        <a:lstStyle/>
        <a:p>
          <a:r>
            <a:rPr lang="en-US" dirty="0" smtClean="0"/>
            <a:t>ADMIN</a:t>
          </a:r>
          <a:endParaRPr lang="en-US" dirty="0"/>
        </a:p>
      </dgm:t>
    </dgm:pt>
    <dgm:pt modelId="{8AB14E3C-AF43-441F-9856-BC91E1684CF0}" type="parTrans" cxnId="{F76EB9B8-0084-4073-A67D-BDC8514B3B25}">
      <dgm:prSet/>
      <dgm:spPr/>
      <dgm:t>
        <a:bodyPr/>
        <a:lstStyle/>
        <a:p>
          <a:endParaRPr lang="en-US" dirty="0"/>
        </a:p>
      </dgm:t>
    </dgm:pt>
    <dgm:pt modelId="{E12F0DB8-308C-4BB1-82A6-EAF00E2A35F4}" type="sibTrans" cxnId="{F76EB9B8-0084-4073-A67D-BDC8514B3B25}">
      <dgm:prSet/>
      <dgm:spPr/>
      <dgm:t>
        <a:bodyPr/>
        <a:lstStyle/>
        <a:p>
          <a:endParaRPr lang="en-US"/>
        </a:p>
      </dgm:t>
    </dgm:pt>
    <dgm:pt modelId="{532C06BD-EE2C-48EF-B310-60785C33A865}">
      <dgm:prSet phldrT="[Text]"/>
      <dgm:spPr/>
      <dgm:t>
        <a:bodyPr/>
        <a:lstStyle/>
        <a:p>
          <a:r>
            <a:rPr lang="en-US" dirty="0" smtClean="0"/>
            <a:t>CUSTOMER</a:t>
          </a:r>
          <a:endParaRPr lang="en-US" dirty="0"/>
        </a:p>
      </dgm:t>
    </dgm:pt>
    <dgm:pt modelId="{344B6382-DFF3-47F0-BF30-F5615FA92C66}" type="parTrans" cxnId="{C6852B09-E865-436B-AA9C-94BC28CC6E8D}">
      <dgm:prSet/>
      <dgm:spPr/>
      <dgm:t>
        <a:bodyPr/>
        <a:lstStyle/>
        <a:p>
          <a:endParaRPr lang="en-US"/>
        </a:p>
      </dgm:t>
    </dgm:pt>
    <dgm:pt modelId="{31660F74-D5F3-46B1-8458-1EBF9DCE6C10}" type="sibTrans" cxnId="{C6852B09-E865-436B-AA9C-94BC28CC6E8D}">
      <dgm:prSet/>
      <dgm:spPr/>
      <dgm:t>
        <a:bodyPr/>
        <a:lstStyle/>
        <a:p>
          <a:endParaRPr lang="en-US"/>
        </a:p>
      </dgm:t>
    </dgm:pt>
    <dgm:pt modelId="{EEC5CB67-1292-4EBE-8ABE-FE009C5A16DF}" type="pres">
      <dgm:prSet presAssocID="{B4AE5278-AFEE-45E5-925A-0EE8DBE7FD44}" presName="Name0" presStyleCnt="0">
        <dgm:presLayoutVars>
          <dgm:chMax val="1"/>
          <dgm:dir/>
          <dgm:animLvl val="ctr"/>
          <dgm:resizeHandles val="exact"/>
        </dgm:presLayoutVars>
      </dgm:prSet>
      <dgm:spPr/>
      <dgm:t>
        <a:bodyPr/>
        <a:lstStyle/>
        <a:p>
          <a:endParaRPr lang="en-US"/>
        </a:p>
      </dgm:t>
    </dgm:pt>
    <dgm:pt modelId="{F9B30383-E080-40BC-BDB5-51258B3C3E55}" type="pres">
      <dgm:prSet presAssocID="{805497CE-B17E-43B3-A6BF-8CA2CE69F3A1}" presName="centerShape" presStyleLbl="node0" presStyleIdx="0" presStyleCnt="1" custScaleX="128168" custScaleY="128890"/>
      <dgm:spPr/>
      <dgm:t>
        <a:bodyPr/>
        <a:lstStyle/>
        <a:p>
          <a:endParaRPr lang="en-US"/>
        </a:p>
      </dgm:t>
    </dgm:pt>
    <dgm:pt modelId="{C4C96E7B-D75E-452B-82B9-92EB266B7634}" type="pres">
      <dgm:prSet presAssocID="{8AB14E3C-AF43-441F-9856-BC91E1684CF0}" presName="parTrans" presStyleLbl="sibTrans2D1" presStyleIdx="0" presStyleCnt="2" custAng="80028" custScaleX="148815"/>
      <dgm:spPr>
        <a:prstGeom prst="leftRightArrow">
          <a:avLst/>
        </a:prstGeom>
      </dgm:spPr>
      <dgm:t>
        <a:bodyPr/>
        <a:lstStyle/>
        <a:p>
          <a:endParaRPr lang="en-US"/>
        </a:p>
      </dgm:t>
    </dgm:pt>
    <dgm:pt modelId="{BC9B987A-9BB4-4E98-A06B-9D01FFF2F5C1}" type="pres">
      <dgm:prSet presAssocID="{8AB14E3C-AF43-441F-9856-BC91E1684CF0}" presName="connectorText" presStyleLbl="sibTrans2D1" presStyleIdx="0" presStyleCnt="2"/>
      <dgm:spPr/>
      <dgm:t>
        <a:bodyPr/>
        <a:lstStyle/>
        <a:p>
          <a:endParaRPr lang="en-US"/>
        </a:p>
      </dgm:t>
    </dgm:pt>
    <dgm:pt modelId="{B00FB04D-A3B6-4F3D-89C2-23E809261BCB}" type="pres">
      <dgm:prSet presAssocID="{02D52779-05A3-46A5-BD12-9CE69F6FDDF5}" presName="node" presStyleLbl="node1" presStyleIdx="0" presStyleCnt="2" custRadScaleRad="144026" custRadScaleInc="-101482">
        <dgm:presLayoutVars>
          <dgm:bulletEnabled val="1"/>
        </dgm:presLayoutVars>
      </dgm:prSet>
      <dgm:spPr/>
      <dgm:t>
        <a:bodyPr/>
        <a:lstStyle/>
        <a:p>
          <a:endParaRPr lang="en-US"/>
        </a:p>
      </dgm:t>
    </dgm:pt>
    <dgm:pt modelId="{4C2B43F8-B267-4474-A1E4-A9C9FF255B27}" type="pres">
      <dgm:prSet presAssocID="{344B6382-DFF3-47F0-BF30-F5615FA92C66}" presName="parTrans" presStyleLbl="sibTrans2D1" presStyleIdx="1" presStyleCnt="2" custScaleX="153498"/>
      <dgm:spPr>
        <a:prstGeom prst="leftRightArrow">
          <a:avLst/>
        </a:prstGeom>
      </dgm:spPr>
      <dgm:t>
        <a:bodyPr/>
        <a:lstStyle/>
        <a:p>
          <a:endParaRPr lang="en-US"/>
        </a:p>
      </dgm:t>
    </dgm:pt>
    <dgm:pt modelId="{323A5180-8272-43E5-A417-ECE144DD749D}" type="pres">
      <dgm:prSet presAssocID="{344B6382-DFF3-47F0-BF30-F5615FA92C66}" presName="connectorText" presStyleLbl="sibTrans2D1" presStyleIdx="1" presStyleCnt="2"/>
      <dgm:spPr/>
      <dgm:t>
        <a:bodyPr/>
        <a:lstStyle/>
        <a:p>
          <a:endParaRPr lang="en-US"/>
        </a:p>
      </dgm:t>
    </dgm:pt>
    <dgm:pt modelId="{36BD070C-15ED-4D0A-A195-C689E77452D7}" type="pres">
      <dgm:prSet presAssocID="{532C06BD-EE2C-48EF-B310-60785C33A865}" presName="node" presStyleLbl="node1" presStyleIdx="1" presStyleCnt="2" custRadScaleRad="146006" custRadScaleInc="-97610">
        <dgm:presLayoutVars>
          <dgm:bulletEnabled val="1"/>
        </dgm:presLayoutVars>
      </dgm:prSet>
      <dgm:spPr/>
      <dgm:t>
        <a:bodyPr/>
        <a:lstStyle/>
        <a:p>
          <a:endParaRPr lang="en-US"/>
        </a:p>
      </dgm:t>
    </dgm:pt>
  </dgm:ptLst>
  <dgm:cxnLst>
    <dgm:cxn modelId="{B907444E-0FD3-4698-9F0D-B54D9ADD67FB}" type="presOf" srcId="{805497CE-B17E-43B3-A6BF-8CA2CE69F3A1}" destId="{F9B30383-E080-40BC-BDB5-51258B3C3E55}" srcOrd="0" destOrd="0" presId="urn:microsoft.com/office/officeart/2005/8/layout/radial5"/>
    <dgm:cxn modelId="{BE135F84-1243-486F-A0FD-745AD122AF80}" srcId="{B4AE5278-AFEE-45E5-925A-0EE8DBE7FD44}" destId="{805497CE-B17E-43B3-A6BF-8CA2CE69F3A1}" srcOrd="0" destOrd="0" parTransId="{6A53128F-A28A-428E-A89B-F7153C753115}" sibTransId="{8DD853CF-1799-48A7-8D8B-0DBBC941178D}"/>
    <dgm:cxn modelId="{935D8C5D-A50C-4328-8E65-EE301DEAD68C}" type="presOf" srcId="{344B6382-DFF3-47F0-BF30-F5615FA92C66}" destId="{323A5180-8272-43E5-A417-ECE144DD749D}" srcOrd="1" destOrd="0" presId="urn:microsoft.com/office/officeart/2005/8/layout/radial5"/>
    <dgm:cxn modelId="{4BFE0FE3-9E93-4305-8FD2-E040DE0A0CC6}" type="presOf" srcId="{532C06BD-EE2C-48EF-B310-60785C33A865}" destId="{36BD070C-15ED-4D0A-A195-C689E77452D7}" srcOrd="0" destOrd="0" presId="urn:microsoft.com/office/officeart/2005/8/layout/radial5"/>
    <dgm:cxn modelId="{55482CD9-E1F5-4D08-B888-53586A10C5AC}" type="presOf" srcId="{02D52779-05A3-46A5-BD12-9CE69F6FDDF5}" destId="{B00FB04D-A3B6-4F3D-89C2-23E809261BCB}" srcOrd="0" destOrd="0" presId="urn:microsoft.com/office/officeart/2005/8/layout/radial5"/>
    <dgm:cxn modelId="{BA591E33-36C1-4702-AD30-B8C9BBB6E14B}" type="presOf" srcId="{8AB14E3C-AF43-441F-9856-BC91E1684CF0}" destId="{BC9B987A-9BB4-4E98-A06B-9D01FFF2F5C1}" srcOrd="1" destOrd="0" presId="urn:microsoft.com/office/officeart/2005/8/layout/radial5"/>
    <dgm:cxn modelId="{C6852B09-E865-436B-AA9C-94BC28CC6E8D}" srcId="{805497CE-B17E-43B3-A6BF-8CA2CE69F3A1}" destId="{532C06BD-EE2C-48EF-B310-60785C33A865}" srcOrd="1" destOrd="0" parTransId="{344B6382-DFF3-47F0-BF30-F5615FA92C66}" sibTransId="{31660F74-D5F3-46B1-8458-1EBF9DCE6C10}"/>
    <dgm:cxn modelId="{E77F8ED8-A9AE-49B3-90E8-6ADEDB201015}" type="presOf" srcId="{344B6382-DFF3-47F0-BF30-F5615FA92C66}" destId="{4C2B43F8-B267-4474-A1E4-A9C9FF255B27}" srcOrd="0" destOrd="0" presId="urn:microsoft.com/office/officeart/2005/8/layout/radial5"/>
    <dgm:cxn modelId="{F76EB9B8-0084-4073-A67D-BDC8514B3B25}" srcId="{805497CE-B17E-43B3-A6BF-8CA2CE69F3A1}" destId="{02D52779-05A3-46A5-BD12-9CE69F6FDDF5}" srcOrd="0" destOrd="0" parTransId="{8AB14E3C-AF43-441F-9856-BC91E1684CF0}" sibTransId="{E12F0DB8-308C-4BB1-82A6-EAF00E2A35F4}"/>
    <dgm:cxn modelId="{B75621D8-60CF-4E86-966D-4E92753F003E}" type="presOf" srcId="{B4AE5278-AFEE-45E5-925A-0EE8DBE7FD44}" destId="{EEC5CB67-1292-4EBE-8ABE-FE009C5A16DF}" srcOrd="0" destOrd="0" presId="urn:microsoft.com/office/officeart/2005/8/layout/radial5"/>
    <dgm:cxn modelId="{A997B339-F13A-42F9-AD9E-60E70EDEC545}" type="presOf" srcId="{8AB14E3C-AF43-441F-9856-BC91E1684CF0}" destId="{C4C96E7B-D75E-452B-82B9-92EB266B7634}" srcOrd="0" destOrd="0" presId="urn:microsoft.com/office/officeart/2005/8/layout/radial5"/>
    <dgm:cxn modelId="{92C2FD92-C9D1-49E9-A3E0-D8AB78920115}" type="presParOf" srcId="{EEC5CB67-1292-4EBE-8ABE-FE009C5A16DF}" destId="{F9B30383-E080-40BC-BDB5-51258B3C3E55}" srcOrd="0" destOrd="0" presId="urn:microsoft.com/office/officeart/2005/8/layout/radial5"/>
    <dgm:cxn modelId="{7D12C9BD-C5CF-4FC3-B905-9A1AAF413DD4}" type="presParOf" srcId="{EEC5CB67-1292-4EBE-8ABE-FE009C5A16DF}" destId="{C4C96E7B-D75E-452B-82B9-92EB266B7634}" srcOrd="1" destOrd="0" presId="urn:microsoft.com/office/officeart/2005/8/layout/radial5"/>
    <dgm:cxn modelId="{4EDEE145-77C6-4AE8-B4B0-BB45300AE702}" type="presParOf" srcId="{C4C96E7B-D75E-452B-82B9-92EB266B7634}" destId="{BC9B987A-9BB4-4E98-A06B-9D01FFF2F5C1}" srcOrd="0" destOrd="0" presId="urn:microsoft.com/office/officeart/2005/8/layout/radial5"/>
    <dgm:cxn modelId="{CBE923F4-8438-4730-8FD6-A5A77DBBD05C}" type="presParOf" srcId="{EEC5CB67-1292-4EBE-8ABE-FE009C5A16DF}" destId="{B00FB04D-A3B6-4F3D-89C2-23E809261BCB}" srcOrd="2" destOrd="0" presId="urn:microsoft.com/office/officeart/2005/8/layout/radial5"/>
    <dgm:cxn modelId="{E9E90711-C020-4B9D-A0C0-EB66F381A79D}" type="presParOf" srcId="{EEC5CB67-1292-4EBE-8ABE-FE009C5A16DF}" destId="{4C2B43F8-B267-4474-A1E4-A9C9FF255B27}" srcOrd="3" destOrd="0" presId="urn:microsoft.com/office/officeart/2005/8/layout/radial5"/>
    <dgm:cxn modelId="{31554300-B954-49D8-8638-7854B851DD66}" type="presParOf" srcId="{4C2B43F8-B267-4474-A1E4-A9C9FF255B27}" destId="{323A5180-8272-43E5-A417-ECE144DD749D}" srcOrd="0" destOrd="0" presId="urn:microsoft.com/office/officeart/2005/8/layout/radial5"/>
    <dgm:cxn modelId="{93B7897E-BE3F-4D17-9A43-6AEEA2A4ABA6}" type="presParOf" srcId="{EEC5CB67-1292-4EBE-8ABE-FE009C5A16DF}" destId="{36BD070C-15ED-4D0A-A195-C689E77452D7}"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30383-E080-40BC-BDB5-51258B3C3E55}">
      <dsp:nvSpPr>
        <dsp:cNvPr id="0" name=""/>
        <dsp:cNvSpPr/>
      </dsp:nvSpPr>
      <dsp:spPr>
        <a:xfrm>
          <a:off x="2444900" y="1435027"/>
          <a:ext cx="1206199" cy="1212994"/>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t>Web site </a:t>
          </a:r>
          <a:endParaRPr lang="en-US" sz="2800" kern="1200" dirty="0"/>
        </a:p>
      </dsp:txBody>
      <dsp:txXfrm>
        <a:off x="2621544" y="1612666"/>
        <a:ext cx="852911" cy="857716"/>
      </dsp:txXfrm>
    </dsp:sp>
    <dsp:sp modelId="{C4C96E7B-D75E-452B-82B9-92EB266B7634}">
      <dsp:nvSpPr>
        <dsp:cNvPr id="0" name=""/>
        <dsp:cNvSpPr/>
      </dsp:nvSpPr>
      <dsp:spPr>
        <a:xfrm rot="10800000">
          <a:off x="1671900" y="1905502"/>
          <a:ext cx="693571" cy="319976"/>
        </a:xfrm>
        <a:prstGeom prst="leftRightArrow">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rot="10800000">
        <a:off x="1767893" y="1969497"/>
        <a:ext cx="597578" cy="191986"/>
      </dsp:txXfrm>
    </dsp:sp>
    <dsp:sp modelId="{B00FB04D-A3B6-4F3D-89C2-23E809261BCB}">
      <dsp:nvSpPr>
        <dsp:cNvPr id="0" name=""/>
        <dsp:cNvSpPr/>
      </dsp:nvSpPr>
      <dsp:spPr>
        <a:xfrm>
          <a:off x="389709" y="1501531"/>
          <a:ext cx="1176385" cy="117638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ADMIN</a:t>
          </a:r>
          <a:endParaRPr lang="en-US" sz="1100" kern="1200" dirty="0"/>
        </a:p>
      </dsp:txBody>
      <dsp:txXfrm>
        <a:off x="561987" y="1673809"/>
        <a:ext cx="831829" cy="831829"/>
      </dsp:txXfrm>
    </dsp:sp>
    <dsp:sp modelId="{4C2B43F8-B267-4474-A1E4-A9C9FF255B27}">
      <dsp:nvSpPr>
        <dsp:cNvPr id="0" name=""/>
        <dsp:cNvSpPr/>
      </dsp:nvSpPr>
      <dsp:spPr>
        <a:xfrm rot="129060">
          <a:off x="3721389" y="1920698"/>
          <a:ext cx="738553" cy="319976"/>
        </a:xfrm>
        <a:prstGeom prst="leftRightArrow">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721423" y="1982892"/>
        <a:ext cx="642560" cy="191986"/>
      </dsp:txXfrm>
    </dsp:sp>
    <dsp:sp modelId="{36BD070C-15ED-4D0A-A195-C689E77452D7}">
      <dsp:nvSpPr>
        <dsp:cNvPr id="0" name=""/>
        <dsp:cNvSpPr/>
      </dsp:nvSpPr>
      <dsp:spPr>
        <a:xfrm>
          <a:off x="4557452" y="1532119"/>
          <a:ext cx="1176385" cy="1176385"/>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CUSTOMER</a:t>
          </a:r>
          <a:endParaRPr lang="en-US" sz="1100" kern="1200" dirty="0"/>
        </a:p>
      </dsp:txBody>
      <dsp:txXfrm>
        <a:off x="4729730" y="1704397"/>
        <a:ext cx="831829" cy="83182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6bd56c9061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6bd56c9061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110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595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34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6b20e223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6b20e223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6b20e2230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6b20e223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6989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22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d56c9061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d56c9061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70c1df8b9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70c1df8b9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6b20e2230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6b20e2230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28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b20e2230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b20e2230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47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728150" y="2671650"/>
            <a:ext cx="56877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1600"/>
              </a:spcBef>
              <a:spcAft>
                <a:spcPts val="0"/>
              </a:spcAft>
              <a:buNone/>
              <a:defRPr/>
            </a:lvl2pPr>
            <a:lvl3pPr lvl="2" algn="ctr" rtl="0">
              <a:lnSpc>
                <a:spcPct val="100000"/>
              </a:lnSpc>
              <a:spcBef>
                <a:spcPts val="1600"/>
              </a:spcBef>
              <a:spcAft>
                <a:spcPts val="0"/>
              </a:spcAft>
              <a:buNone/>
              <a:defRPr/>
            </a:lvl3pPr>
            <a:lvl4pPr lvl="3" algn="ctr" rtl="0">
              <a:lnSpc>
                <a:spcPct val="100000"/>
              </a:lnSpc>
              <a:spcBef>
                <a:spcPts val="1600"/>
              </a:spcBef>
              <a:spcAft>
                <a:spcPts val="0"/>
              </a:spcAft>
              <a:buNone/>
              <a:defRPr/>
            </a:lvl4pPr>
            <a:lvl5pPr lvl="4" algn="ctr" rtl="0">
              <a:lnSpc>
                <a:spcPct val="100000"/>
              </a:lnSpc>
              <a:spcBef>
                <a:spcPts val="1600"/>
              </a:spcBef>
              <a:spcAft>
                <a:spcPts val="0"/>
              </a:spcAft>
              <a:buNone/>
              <a:defRPr/>
            </a:lvl5pPr>
            <a:lvl6pPr lvl="5" algn="ctr" rtl="0">
              <a:lnSpc>
                <a:spcPct val="100000"/>
              </a:lnSpc>
              <a:spcBef>
                <a:spcPts val="1600"/>
              </a:spcBef>
              <a:spcAft>
                <a:spcPts val="0"/>
              </a:spcAft>
              <a:buNone/>
              <a:defRPr/>
            </a:lvl6pPr>
            <a:lvl7pPr lvl="6" algn="ctr" rtl="0">
              <a:lnSpc>
                <a:spcPct val="100000"/>
              </a:lnSpc>
              <a:spcBef>
                <a:spcPts val="1600"/>
              </a:spcBef>
              <a:spcAft>
                <a:spcPts val="0"/>
              </a:spcAft>
              <a:buNone/>
              <a:defRPr/>
            </a:lvl7pPr>
            <a:lvl8pPr lvl="7" algn="ctr" rtl="0">
              <a:lnSpc>
                <a:spcPct val="100000"/>
              </a:lnSpc>
              <a:spcBef>
                <a:spcPts val="1600"/>
              </a:spcBef>
              <a:spcAft>
                <a:spcPts val="0"/>
              </a:spcAft>
              <a:buNone/>
              <a:defRPr/>
            </a:lvl8pPr>
            <a:lvl9pPr lvl="8" algn="ctr" rtl="0">
              <a:lnSpc>
                <a:spcPct val="100000"/>
              </a:lnSpc>
              <a:spcBef>
                <a:spcPts val="1600"/>
              </a:spcBef>
              <a:spcAft>
                <a:spcPts val="1600"/>
              </a:spcAft>
              <a:buNone/>
              <a:defRPr/>
            </a:lvl9pPr>
          </a:lstStyle>
          <a:p>
            <a:endParaRPr/>
          </a:p>
        </p:txBody>
      </p:sp>
      <p:sp>
        <p:nvSpPr>
          <p:cNvPr id="10" name="Google Shape;10;p2"/>
          <p:cNvSpPr txBox="1">
            <a:spLocks noGrp="1"/>
          </p:cNvSpPr>
          <p:nvPr>
            <p:ph type="ctrTitle"/>
          </p:nvPr>
        </p:nvSpPr>
        <p:spPr>
          <a:xfrm>
            <a:off x="1728150" y="1894050"/>
            <a:ext cx="5687700" cy="904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grpSp>
        <p:nvGrpSpPr>
          <p:cNvPr id="11" name="Google Shape;11;p2"/>
          <p:cNvGrpSpPr/>
          <p:nvPr/>
        </p:nvGrpSpPr>
        <p:grpSpPr>
          <a:xfrm>
            <a:off x="-364043" y="-78921"/>
            <a:ext cx="2605500" cy="1446850"/>
            <a:chOff x="310975" y="334050"/>
            <a:chExt cx="2605500" cy="1446850"/>
          </a:xfrm>
        </p:grpSpPr>
        <p:sp>
          <p:nvSpPr>
            <p:cNvPr id="12" name="Google Shape;12;p2"/>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2" name="Google Shape;72;p2"/>
          <p:cNvSpPr/>
          <p:nvPr/>
        </p:nvSpPr>
        <p:spPr>
          <a:xfrm>
            <a:off x="-67525" y="-66775"/>
            <a:ext cx="9326125" cy="5245250"/>
          </a:xfrm>
          <a:custGeom>
            <a:avLst/>
            <a:gdLst/>
            <a:ahLst/>
            <a:cxnLst/>
            <a:rect l="l" t="t" r="r" b="b"/>
            <a:pathLst>
              <a:path w="373045" h="209810" extrusionOk="0">
                <a:moveTo>
                  <a:pt x="0" y="82749"/>
                </a:moveTo>
                <a:lnTo>
                  <a:pt x="107166" y="209810"/>
                </a:lnTo>
                <a:lnTo>
                  <a:pt x="373045" y="101288"/>
                </a:lnTo>
                <a:lnTo>
                  <a:pt x="328280" y="0"/>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4"/>
          <p:cNvSpPr txBox="1">
            <a:spLocks noGrp="1"/>
          </p:cNvSpPr>
          <p:nvPr>
            <p:ph type="subTitle" idx="1"/>
          </p:nvPr>
        </p:nvSpPr>
        <p:spPr>
          <a:xfrm flipH="1">
            <a:off x="719975" y="2649050"/>
            <a:ext cx="6174300" cy="188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0" name="Google Shape;80;p4"/>
          <p:cNvSpPr txBox="1">
            <a:spLocks noGrp="1"/>
          </p:cNvSpPr>
          <p:nvPr>
            <p:ph type="title"/>
          </p:nvPr>
        </p:nvSpPr>
        <p:spPr>
          <a:xfrm>
            <a:off x="5347100" y="540000"/>
            <a:ext cx="3077100" cy="16713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3000" b="0"/>
            </a:lvl1pPr>
            <a:lvl2pPr lvl="1" algn="r" rtl="0">
              <a:spcBef>
                <a:spcPts val="0"/>
              </a:spcBef>
              <a:spcAft>
                <a:spcPts val="0"/>
              </a:spcAft>
              <a:buNone/>
              <a:defRPr sz="3000" b="0">
                <a:latin typeface="Roboto Slab Regular"/>
                <a:ea typeface="Roboto Slab Regular"/>
                <a:cs typeface="Roboto Slab Regular"/>
                <a:sym typeface="Roboto Slab Regular"/>
              </a:defRPr>
            </a:lvl2pPr>
            <a:lvl3pPr lvl="2" algn="r" rtl="0">
              <a:spcBef>
                <a:spcPts val="0"/>
              </a:spcBef>
              <a:spcAft>
                <a:spcPts val="0"/>
              </a:spcAft>
              <a:buNone/>
              <a:defRPr sz="3000" b="0">
                <a:latin typeface="Roboto Slab Regular"/>
                <a:ea typeface="Roboto Slab Regular"/>
                <a:cs typeface="Roboto Slab Regular"/>
                <a:sym typeface="Roboto Slab Regular"/>
              </a:defRPr>
            </a:lvl3pPr>
            <a:lvl4pPr lvl="3" algn="r" rtl="0">
              <a:spcBef>
                <a:spcPts val="0"/>
              </a:spcBef>
              <a:spcAft>
                <a:spcPts val="0"/>
              </a:spcAft>
              <a:buNone/>
              <a:defRPr sz="3000" b="0">
                <a:latin typeface="Roboto Slab Regular"/>
                <a:ea typeface="Roboto Slab Regular"/>
                <a:cs typeface="Roboto Slab Regular"/>
                <a:sym typeface="Roboto Slab Regular"/>
              </a:defRPr>
            </a:lvl4pPr>
            <a:lvl5pPr lvl="4" algn="r" rtl="0">
              <a:spcBef>
                <a:spcPts val="0"/>
              </a:spcBef>
              <a:spcAft>
                <a:spcPts val="0"/>
              </a:spcAft>
              <a:buNone/>
              <a:defRPr sz="3000" b="0">
                <a:latin typeface="Roboto Slab Regular"/>
                <a:ea typeface="Roboto Slab Regular"/>
                <a:cs typeface="Roboto Slab Regular"/>
                <a:sym typeface="Roboto Slab Regular"/>
              </a:defRPr>
            </a:lvl5pPr>
            <a:lvl6pPr lvl="5" algn="r" rtl="0">
              <a:spcBef>
                <a:spcPts val="0"/>
              </a:spcBef>
              <a:spcAft>
                <a:spcPts val="0"/>
              </a:spcAft>
              <a:buNone/>
              <a:defRPr sz="3000" b="0">
                <a:latin typeface="Roboto Slab Regular"/>
                <a:ea typeface="Roboto Slab Regular"/>
                <a:cs typeface="Roboto Slab Regular"/>
                <a:sym typeface="Roboto Slab Regular"/>
              </a:defRPr>
            </a:lvl6pPr>
            <a:lvl7pPr lvl="6" algn="r" rtl="0">
              <a:spcBef>
                <a:spcPts val="0"/>
              </a:spcBef>
              <a:spcAft>
                <a:spcPts val="0"/>
              </a:spcAft>
              <a:buNone/>
              <a:defRPr sz="3000" b="0">
                <a:latin typeface="Roboto Slab Regular"/>
                <a:ea typeface="Roboto Slab Regular"/>
                <a:cs typeface="Roboto Slab Regular"/>
                <a:sym typeface="Roboto Slab Regular"/>
              </a:defRPr>
            </a:lvl7pPr>
            <a:lvl8pPr lvl="7" algn="r" rtl="0">
              <a:spcBef>
                <a:spcPts val="0"/>
              </a:spcBef>
              <a:spcAft>
                <a:spcPts val="0"/>
              </a:spcAft>
              <a:buNone/>
              <a:defRPr sz="3000" b="0">
                <a:latin typeface="Roboto Slab Regular"/>
                <a:ea typeface="Roboto Slab Regular"/>
                <a:cs typeface="Roboto Slab Regular"/>
                <a:sym typeface="Roboto Slab Regular"/>
              </a:defRPr>
            </a:lvl8pPr>
            <a:lvl9pPr lvl="8" algn="r" rtl="0">
              <a:spcBef>
                <a:spcPts val="0"/>
              </a:spcBef>
              <a:spcAft>
                <a:spcPts val="0"/>
              </a:spcAft>
              <a:buNone/>
              <a:defRPr sz="3000" b="0">
                <a:latin typeface="Roboto Slab Regular"/>
                <a:ea typeface="Roboto Slab Regular"/>
                <a:cs typeface="Roboto Slab Regular"/>
                <a:sym typeface="Roboto Slab Regular"/>
              </a:defRPr>
            </a:lvl9pPr>
          </a:lstStyle>
          <a:p>
            <a:endParaRPr/>
          </a:p>
        </p:txBody>
      </p:sp>
      <p:grpSp>
        <p:nvGrpSpPr>
          <p:cNvPr id="81" name="Google Shape;81;p4"/>
          <p:cNvGrpSpPr/>
          <p:nvPr/>
        </p:nvGrpSpPr>
        <p:grpSpPr>
          <a:xfrm>
            <a:off x="720057" y="-78921"/>
            <a:ext cx="2605500" cy="1446850"/>
            <a:chOff x="310975" y="334050"/>
            <a:chExt cx="2605500" cy="1446850"/>
          </a:xfrm>
        </p:grpSpPr>
        <p:sp>
          <p:nvSpPr>
            <p:cNvPr id="82" name="Google Shape;82;p4"/>
            <p:cNvSpPr/>
            <p:nvPr/>
          </p:nvSpPr>
          <p:spPr>
            <a:xfrm>
              <a:off x="310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4"/>
            <p:cNvSpPr/>
            <p:nvPr/>
          </p:nvSpPr>
          <p:spPr>
            <a:xfrm>
              <a:off x="593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4"/>
            <p:cNvSpPr/>
            <p:nvPr/>
          </p:nvSpPr>
          <p:spPr>
            <a:xfrm>
              <a:off x="876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4"/>
            <p:cNvSpPr/>
            <p:nvPr/>
          </p:nvSpPr>
          <p:spPr>
            <a:xfrm>
              <a:off x="1158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4"/>
            <p:cNvSpPr/>
            <p:nvPr/>
          </p:nvSpPr>
          <p:spPr>
            <a:xfrm>
              <a:off x="1441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4"/>
            <p:cNvSpPr/>
            <p:nvPr/>
          </p:nvSpPr>
          <p:spPr>
            <a:xfrm>
              <a:off x="17239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4"/>
            <p:cNvSpPr/>
            <p:nvPr/>
          </p:nvSpPr>
          <p:spPr>
            <a:xfrm>
              <a:off x="20065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4"/>
            <p:cNvSpPr/>
            <p:nvPr/>
          </p:nvSpPr>
          <p:spPr>
            <a:xfrm>
              <a:off x="22891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4"/>
            <p:cNvSpPr/>
            <p:nvPr/>
          </p:nvSpPr>
          <p:spPr>
            <a:xfrm>
              <a:off x="25717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4"/>
            <p:cNvSpPr/>
            <p:nvPr/>
          </p:nvSpPr>
          <p:spPr>
            <a:xfrm>
              <a:off x="2854375" y="3340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4"/>
            <p:cNvSpPr/>
            <p:nvPr/>
          </p:nvSpPr>
          <p:spPr>
            <a:xfrm>
              <a:off x="310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4"/>
            <p:cNvSpPr/>
            <p:nvPr/>
          </p:nvSpPr>
          <p:spPr>
            <a:xfrm>
              <a:off x="593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4"/>
            <p:cNvSpPr/>
            <p:nvPr/>
          </p:nvSpPr>
          <p:spPr>
            <a:xfrm>
              <a:off x="876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4"/>
            <p:cNvSpPr/>
            <p:nvPr/>
          </p:nvSpPr>
          <p:spPr>
            <a:xfrm>
              <a:off x="1158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4"/>
            <p:cNvSpPr/>
            <p:nvPr/>
          </p:nvSpPr>
          <p:spPr>
            <a:xfrm>
              <a:off x="1441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4"/>
            <p:cNvSpPr/>
            <p:nvPr/>
          </p:nvSpPr>
          <p:spPr>
            <a:xfrm>
              <a:off x="17239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4"/>
            <p:cNvSpPr/>
            <p:nvPr/>
          </p:nvSpPr>
          <p:spPr>
            <a:xfrm>
              <a:off x="20065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4"/>
            <p:cNvSpPr/>
            <p:nvPr/>
          </p:nvSpPr>
          <p:spPr>
            <a:xfrm>
              <a:off x="22891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4"/>
            <p:cNvSpPr/>
            <p:nvPr/>
          </p:nvSpPr>
          <p:spPr>
            <a:xfrm>
              <a:off x="25717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4"/>
            <p:cNvSpPr/>
            <p:nvPr/>
          </p:nvSpPr>
          <p:spPr>
            <a:xfrm>
              <a:off x="2854375" y="6110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4"/>
            <p:cNvSpPr/>
            <p:nvPr/>
          </p:nvSpPr>
          <p:spPr>
            <a:xfrm>
              <a:off x="310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4"/>
            <p:cNvSpPr/>
            <p:nvPr/>
          </p:nvSpPr>
          <p:spPr>
            <a:xfrm>
              <a:off x="593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4"/>
            <p:cNvSpPr/>
            <p:nvPr/>
          </p:nvSpPr>
          <p:spPr>
            <a:xfrm>
              <a:off x="876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4"/>
            <p:cNvSpPr/>
            <p:nvPr/>
          </p:nvSpPr>
          <p:spPr>
            <a:xfrm>
              <a:off x="1158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4"/>
            <p:cNvSpPr/>
            <p:nvPr/>
          </p:nvSpPr>
          <p:spPr>
            <a:xfrm>
              <a:off x="1441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4"/>
            <p:cNvSpPr/>
            <p:nvPr/>
          </p:nvSpPr>
          <p:spPr>
            <a:xfrm>
              <a:off x="17239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4"/>
            <p:cNvSpPr/>
            <p:nvPr/>
          </p:nvSpPr>
          <p:spPr>
            <a:xfrm>
              <a:off x="20065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4"/>
            <p:cNvSpPr/>
            <p:nvPr/>
          </p:nvSpPr>
          <p:spPr>
            <a:xfrm>
              <a:off x="22891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4"/>
            <p:cNvSpPr/>
            <p:nvPr/>
          </p:nvSpPr>
          <p:spPr>
            <a:xfrm>
              <a:off x="25717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4"/>
            <p:cNvSpPr/>
            <p:nvPr/>
          </p:nvSpPr>
          <p:spPr>
            <a:xfrm>
              <a:off x="2854375" y="8879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4"/>
            <p:cNvSpPr/>
            <p:nvPr/>
          </p:nvSpPr>
          <p:spPr>
            <a:xfrm>
              <a:off x="310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93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876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4"/>
            <p:cNvSpPr/>
            <p:nvPr/>
          </p:nvSpPr>
          <p:spPr>
            <a:xfrm>
              <a:off x="1158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4"/>
            <p:cNvSpPr/>
            <p:nvPr/>
          </p:nvSpPr>
          <p:spPr>
            <a:xfrm>
              <a:off x="1441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4"/>
            <p:cNvSpPr/>
            <p:nvPr/>
          </p:nvSpPr>
          <p:spPr>
            <a:xfrm>
              <a:off x="17239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4"/>
            <p:cNvSpPr/>
            <p:nvPr/>
          </p:nvSpPr>
          <p:spPr>
            <a:xfrm>
              <a:off x="20065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4"/>
            <p:cNvSpPr/>
            <p:nvPr/>
          </p:nvSpPr>
          <p:spPr>
            <a:xfrm>
              <a:off x="22891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25717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2854375" y="11649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310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593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76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4"/>
            <p:cNvSpPr/>
            <p:nvPr/>
          </p:nvSpPr>
          <p:spPr>
            <a:xfrm>
              <a:off x="1158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4"/>
            <p:cNvSpPr/>
            <p:nvPr/>
          </p:nvSpPr>
          <p:spPr>
            <a:xfrm>
              <a:off x="1441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17239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20065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22891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4"/>
            <p:cNvSpPr/>
            <p:nvPr/>
          </p:nvSpPr>
          <p:spPr>
            <a:xfrm>
              <a:off x="25717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4"/>
            <p:cNvSpPr/>
            <p:nvPr/>
          </p:nvSpPr>
          <p:spPr>
            <a:xfrm>
              <a:off x="2854375" y="144185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310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593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76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4"/>
            <p:cNvSpPr/>
            <p:nvPr/>
          </p:nvSpPr>
          <p:spPr>
            <a:xfrm>
              <a:off x="1158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4"/>
            <p:cNvSpPr/>
            <p:nvPr/>
          </p:nvSpPr>
          <p:spPr>
            <a:xfrm>
              <a:off x="1441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4"/>
            <p:cNvSpPr/>
            <p:nvPr/>
          </p:nvSpPr>
          <p:spPr>
            <a:xfrm>
              <a:off x="17239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20065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22891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25717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2854375" y="1718800"/>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0" y="2451225"/>
            <a:ext cx="9144000" cy="23511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5"/>
          <p:cNvSpPr txBox="1">
            <a:spLocks noGrp="1"/>
          </p:cNvSpPr>
          <p:nvPr>
            <p:ph type="subTitle" idx="1"/>
          </p:nvPr>
        </p:nvSpPr>
        <p:spPr>
          <a:xfrm>
            <a:off x="1400850" y="3078992"/>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5" name="Google Shape;145;p5"/>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 name="Google Shape;146;p5"/>
          <p:cNvSpPr txBox="1">
            <a:spLocks noGrp="1"/>
          </p:cNvSpPr>
          <p:nvPr>
            <p:ph type="subTitle" idx="2"/>
          </p:nvPr>
        </p:nvSpPr>
        <p:spPr>
          <a:xfrm>
            <a:off x="5057550" y="3078955"/>
            <a:ext cx="26856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147" name="Google Shape;147;p5"/>
          <p:cNvSpPr txBox="1">
            <a:spLocks noGrp="1"/>
          </p:cNvSpPr>
          <p:nvPr>
            <p:ph type="subTitle" idx="3"/>
          </p:nvPr>
        </p:nvSpPr>
        <p:spPr>
          <a:xfrm>
            <a:off x="14008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sp>
        <p:nvSpPr>
          <p:cNvPr id="148" name="Google Shape;148;p5"/>
          <p:cNvSpPr txBox="1">
            <a:spLocks noGrp="1"/>
          </p:cNvSpPr>
          <p:nvPr>
            <p:ph type="subTitle" idx="4"/>
          </p:nvPr>
        </p:nvSpPr>
        <p:spPr>
          <a:xfrm>
            <a:off x="5057550" y="2409150"/>
            <a:ext cx="2685600" cy="781200"/>
          </a:xfrm>
          <a:prstGeom prst="rect">
            <a:avLst/>
          </a:prstGeom>
          <a:noFill/>
        </p:spPr>
        <p:txBody>
          <a:bodyPr spcFirstLastPara="1" wrap="square" lIns="91425" tIns="91425" rIns="91425" bIns="0" anchor="b" anchorCtr="0">
            <a:noAutofit/>
          </a:bodyPr>
          <a:lstStyle>
            <a:lvl1pPr lvl="0" algn="ctr" rtl="0">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algn="ctr" rtl="0">
              <a:lnSpc>
                <a:spcPct val="100000"/>
              </a:lnSpc>
              <a:spcBef>
                <a:spcPts val="16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algn="ctr" rtl="0">
              <a:lnSpc>
                <a:spcPct val="100000"/>
              </a:lnSpc>
              <a:spcBef>
                <a:spcPts val="1600"/>
              </a:spcBef>
              <a:spcAft>
                <a:spcPts val="16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a:endParaRPr/>
          </a:p>
        </p:txBody>
      </p:sp>
      <p:grpSp>
        <p:nvGrpSpPr>
          <p:cNvPr id="149" name="Google Shape;149;p5"/>
          <p:cNvGrpSpPr/>
          <p:nvPr/>
        </p:nvGrpSpPr>
        <p:grpSpPr>
          <a:xfrm>
            <a:off x="8350757" y="149679"/>
            <a:ext cx="627300" cy="1446850"/>
            <a:chOff x="6656382" y="-78921"/>
            <a:chExt cx="627300" cy="1446850"/>
          </a:xfrm>
        </p:grpSpPr>
        <p:sp>
          <p:nvSpPr>
            <p:cNvPr id="150" name="Google Shape;150;p5"/>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5"/>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5"/>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5"/>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5"/>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5"/>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5"/>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5"/>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5"/>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5"/>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5"/>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5"/>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5"/>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5"/>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5"/>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170" name="Google Shape;170;p6"/>
          <p:cNvGrpSpPr/>
          <p:nvPr/>
        </p:nvGrpSpPr>
        <p:grpSpPr>
          <a:xfrm rot="5400000">
            <a:off x="8186507" y="4182606"/>
            <a:ext cx="627300" cy="1446850"/>
            <a:chOff x="6656382" y="-78921"/>
            <a:chExt cx="627300" cy="1446850"/>
          </a:xfrm>
        </p:grpSpPr>
        <p:sp>
          <p:nvSpPr>
            <p:cNvPr id="171" name="Google Shape;171;p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9" name="Google Shape;189;p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1"/>
        <p:cNvGrpSpPr/>
        <p:nvPr/>
      </p:nvGrpSpPr>
      <p:grpSpPr>
        <a:xfrm>
          <a:off x="0" y="0"/>
          <a:ext cx="0" cy="0"/>
          <a:chOff x="0" y="0"/>
          <a:chExt cx="0" cy="0"/>
        </a:xfrm>
      </p:grpSpPr>
      <p:sp>
        <p:nvSpPr>
          <p:cNvPr id="282" name="Google Shape;282;p12"/>
          <p:cNvSpPr/>
          <p:nvPr/>
        </p:nvSpPr>
        <p:spPr>
          <a:xfrm>
            <a:off x="-68700" y="-52400"/>
            <a:ext cx="3328475" cy="5212300"/>
          </a:xfrm>
          <a:custGeom>
            <a:avLst/>
            <a:gdLst/>
            <a:ahLst/>
            <a:cxnLst/>
            <a:rect l="l" t="t" r="r" b="b"/>
            <a:pathLst>
              <a:path w="133139" h="208492" extrusionOk="0">
                <a:moveTo>
                  <a:pt x="847" y="0"/>
                </a:moveTo>
                <a:lnTo>
                  <a:pt x="133139" y="128058"/>
                </a:lnTo>
                <a:lnTo>
                  <a:pt x="115359" y="171450"/>
                </a:lnTo>
                <a:lnTo>
                  <a:pt x="0" y="208492"/>
                </a:lnTo>
              </a:path>
            </a:pathLst>
          </a:custGeom>
          <a:noFill/>
          <a:ln w="19050" cap="flat" cmpd="sng">
            <a:solidFill>
              <a:srgbClr val="434343"/>
            </a:solidFill>
            <a:prstDash val="solid"/>
            <a:round/>
            <a:headEnd type="none" w="med" len="med"/>
            <a:tailEnd type="none" w="med" len="med"/>
          </a:ln>
        </p:spPr>
      </p:sp>
      <p:sp>
        <p:nvSpPr>
          <p:cNvPr id="283" name="Google Shape;283;p12"/>
          <p:cNvSpPr/>
          <p:nvPr/>
        </p:nvSpPr>
        <p:spPr>
          <a:xfrm>
            <a:off x="7069775" y="0"/>
            <a:ext cx="2074200" cy="51435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2"/>
          <p:cNvSpPr txBox="1">
            <a:spLocks noGrp="1"/>
          </p:cNvSpPr>
          <p:nvPr>
            <p:ph type="ctrTitle"/>
          </p:nvPr>
        </p:nvSpPr>
        <p:spPr>
          <a:xfrm>
            <a:off x="2271096" y="67057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5" name="Google Shape;285;p12"/>
          <p:cNvSpPr txBox="1">
            <a:spLocks noGrp="1"/>
          </p:cNvSpPr>
          <p:nvPr>
            <p:ph type="title" idx="2" hasCustomPrompt="1"/>
          </p:nvPr>
        </p:nvSpPr>
        <p:spPr>
          <a:xfrm>
            <a:off x="6541575" y="6432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6" name="Google Shape;286;p12"/>
          <p:cNvSpPr txBox="1">
            <a:spLocks noGrp="1"/>
          </p:cNvSpPr>
          <p:nvPr>
            <p:ph type="ctrTitle" idx="3"/>
          </p:nvPr>
        </p:nvSpPr>
        <p:spPr>
          <a:xfrm>
            <a:off x="2271096" y="1712750"/>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2"/>
          <p:cNvSpPr txBox="1">
            <a:spLocks noGrp="1"/>
          </p:cNvSpPr>
          <p:nvPr>
            <p:ph type="title" idx="4" hasCustomPrompt="1"/>
          </p:nvPr>
        </p:nvSpPr>
        <p:spPr>
          <a:xfrm>
            <a:off x="6541575" y="1685436"/>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88" name="Google Shape;288;p12"/>
          <p:cNvSpPr txBox="1">
            <a:spLocks noGrp="1"/>
          </p:cNvSpPr>
          <p:nvPr>
            <p:ph type="ctrTitle" idx="5"/>
          </p:nvPr>
        </p:nvSpPr>
        <p:spPr>
          <a:xfrm>
            <a:off x="2271096" y="2754925"/>
            <a:ext cx="46311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2"/>
          <p:cNvSpPr txBox="1">
            <a:spLocks noGrp="1"/>
          </p:cNvSpPr>
          <p:nvPr>
            <p:ph type="title" idx="6" hasCustomPrompt="1"/>
          </p:nvPr>
        </p:nvSpPr>
        <p:spPr>
          <a:xfrm>
            <a:off x="6541575" y="2727590"/>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0" name="Google Shape;290;p12"/>
          <p:cNvSpPr txBox="1">
            <a:spLocks noGrp="1"/>
          </p:cNvSpPr>
          <p:nvPr>
            <p:ph type="ctrTitle" idx="7"/>
          </p:nvPr>
        </p:nvSpPr>
        <p:spPr>
          <a:xfrm>
            <a:off x="2271142" y="3797100"/>
            <a:ext cx="4631100" cy="586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18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1" name="Google Shape;291;p12"/>
          <p:cNvSpPr txBox="1">
            <a:spLocks noGrp="1"/>
          </p:cNvSpPr>
          <p:nvPr>
            <p:ph type="title" idx="8" hasCustomPrompt="1"/>
          </p:nvPr>
        </p:nvSpPr>
        <p:spPr>
          <a:xfrm>
            <a:off x="6541575" y="3774175"/>
            <a:ext cx="1770600" cy="90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F3F3F3"/>
              </a:buClr>
              <a:buSzPts val="3600"/>
              <a:buNone/>
              <a:defRPr sz="6000" b="0">
                <a:solidFill>
                  <a:srgbClr val="F3F3F3"/>
                </a:solidFill>
              </a:defRPr>
            </a:lvl1pPr>
            <a:lvl2pPr lvl="1"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292" name="Google Shape;292;p12"/>
          <p:cNvSpPr txBox="1">
            <a:spLocks noGrp="1"/>
          </p:cNvSpPr>
          <p:nvPr>
            <p:ph type="subTitle" idx="1"/>
          </p:nvPr>
        </p:nvSpPr>
        <p:spPr>
          <a:xfrm flipH="1">
            <a:off x="2640750" y="416595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2"/>
          <p:cNvSpPr txBox="1">
            <a:spLocks noGrp="1"/>
          </p:cNvSpPr>
          <p:nvPr>
            <p:ph type="subTitle" idx="9"/>
          </p:nvPr>
        </p:nvSpPr>
        <p:spPr>
          <a:xfrm flipH="1">
            <a:off x="2640676" y="312742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2"/>
          <p:cNvSpPr txBox="1">
            <a:spLocks noGrp="1"/>
          </p:cNvSpPr>
          <p:nvPr>
            <p:ph type="subTitle" idx="13"/>
          </p:nvPr>
        </p:nvSpPr>
        <p:spPr>
          <a:xfrm flipH="1">
            <a:off x="2640750" y="2081100"/>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2"/>
          <p:cNvSpPr txBox="1">
            <a:spLocks noGrp="1"/>
          </p:cNvSpPr>
          <p:nvPr>
            <p:ph type="subTitle" idx="14"/>
          </p:nvPr>
        </p:nvSpPr>
        <p:spPr>
          <a:xfrm flipH="1">
            <a:off x="2640750" y="1034775"/>
            <a:ext cx="4261500" cy="435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p:cSld name="MAIN_POINT_1">
    <p:spTree>
      <p:nvGrpSpPr>
        <p:cNvPr id="1" name="Shape 299"/>
        <p:cNvGrpSpPr/>
        <p:nvPr/>
      </p:nvGrpSpPr>
      <p:grpSpPr>
        <a:xfrm>
          <a:off x="0" y="0"/>
          <a:ext cx="0" cy="0"/>
          <a:chOff x="0" y="0"/>
          <a:chExt cx="0" cy="0"/>
        </a:xfrm>
      </p:grpSpPr>
      <p:sp>
        <p:nvSpPr>
          <p:cNvPr id="300" name="Google Shape;300;p14"/>
          <p:cNvSpPr/>
          <p:nvPr/>
        </p:nvSpPr>
        <p:spPr>
          <a:xfrm>
            <a:off x="-14900" y="500"/>
            <a:ext cx="9283400" cy="4927725"/>
          </a:xfrm>
          <a:custGeom>
            <a:avLst/>
            <a:gdLst/>
            <a:ahLst/>
            <a:cxnLst/>
            <a:rect l="l" t="t" r="r" b="b"/>
            <a:pathLst>
              <a:path w="371336" h="197109" extrusionOk="0">
                <a:moveTo>
                  <a:pt x="371336" y="100762"/>
                </a:moveTo>
                <a:lnTo>
                  <a:pt x="0" y="197109"/>
                </a:lnTo>
                <a:lnTo>
                  <a:pt x="57607" y="0"/>
                </a:lnTo>
              </a:path>
            </a:pathLst>
          </a:custGeom>
          <a:noFill/>
          <a:ln w="19050" cap="flat" cmpd="sng">
            <a:solidFill>
              <a:srgbClr val="434343"/>
            </a:solidFill>
            <a:prstDash val="solid"/>
            <a:round/>
            <a:headEnd type="none" w="med" len="med"/>
            <a:tailEnd type="none" w="med" len="med"/>
          </a:ln>
        </p:spPr>
      </p:sp>
      <p:sp>
        <p:nvSpPr>
          <p:cNvPr id="301" name="Google Shape;301;p14"/>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6000" b="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design 1">
  <p:cSld name="TITLE_ONLY_2">
    <p:spTree>
      <p:nvGrpSpPr>
        <p:cNvPr id="1" name="Shape 324"/>
        <p:cNvGrpSpPr/>
        <p:nvPr/>
      </p:nvGrpSpPr>
      <p:grpSpPr>
        <a:xfrm>
          <a:off x="0" y="0"/>
          <a:ext cx="0" cy="0"/>
          <a:chOff x="0" y="0"/>
          <a:chExt cx="0" cy="0"/>
        </a:xfrm>
      </p:grpSpPr>
      <p:sp>
        <p:nvSpPr>
          <p:cNvPr id="325" name="Google Shape;325;p1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326" name="Google Shape;326;p16"/>
          <p:cNvGrpSpPr/>
          <p:nvPr/>
        </p:nvGrpSpPr>
        <p:grpSpPr>
          <a:xfrm rot="5400000">
            <a:off x="8186507" y="4182606"/>
            <a:ext cx="627300" cy="1446850"/>
            <a:chOff x="6656382" y="-78921"/>
            <a:chExt cx="627300" cy="1446850"/>
          </a:xfrm>
        </p:grpSpPr>
        <p:sp>
          <p:nvSpPr>
            <p:cNvPr id="327" name="Google Shape;327;p16"/>
            <p:cNvSpPr/>
            <p:nvPr/>
          </p:nvSpPr>
          <p:spPr>
            <a:xfrm>
              <a:off x="66563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6"/>
            <p:cNvSpPr/>
            <p:nvPr/>
          </p:nvSpPr>
          <p:spPr>
            <a:xfrm>
              <a:off x="66563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6"/>
            <p:cNvSpPr/>
            <p:nvPr/>
          </p:nvSpPr>
          <p:spPr>
            <a:xfrm>
              <a:off x="66563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6"/>
            <p:cNvSpPr/>
            <p:nvPr/>
          </p:nvSpPr>
          <p:spPr>
            <a:xfrm>
              <a:off x="66563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6"/>
            <p:cNvSpPr/>
            <p:nvPr/>
          </p:nvSpPr>
          <p:spPr>
            <a:xfrm>
              <a:off x="66563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6"/>
            <p:cNvSpPr/>
            <p:nvPr/>
          </p:nvSpPr>
          <p:spPr>
            <a:xfrm>
              <a:off x="66563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6"/>
            <p:cNvSpPr/>
            <p:nvPr/>
          </p:nvSpPr>
          <p:spPr>
            <a:xfrm>
              <a:off x="69389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6"/>
            <p:cNvSpPr/>
            <p:nvPr/>
          </p:nvSpPr>
          <p:spPr>
            <a:xfrm>
              <a:off x="69389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6"/>
            <p:cNvSpPr/>
            <p:nvPr/>
          </p:nvSpPr>
          <p:spPr>
            <a:xfrm>
              <a:off x="69389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6"/>
            <p:cNvSpPr/>
            <p:nvPr/>
          </p:nvSpPr>
          <p:spPr>
            <a:xfrm>
              <a:off x="69389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16"/>
            <p:cNvSpPr/>
            <p:nvPr/>
          </p:nvSpPr>
          <p:spPr>
            <a:xfrm>
              <a:off x="69389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16"/>
            <p:cNvSpPr/>
            <p:nvPr/>
          </p:nvSpPr>
          <p:spPr>
            <a:xfrm>
              <a:off x="69389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6"/>
            <p:cNvSpPr/>
            <p:nvPr/>
          </p:nvSpPr>
          <p:spPr>
            <a:xfrm>
              <a:off x="7221582" y="13058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6"/>
            <p:cNvSpPr/>
            <p:nvPr/>
          </p:nvSpPr>
          <p:spPr>
            <a:xfrm>
              <a:off x="7221582" y="10288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6"/>
            <p:cNvSpPr/>
            <p:nvPr/>
          </p:nvSpPr>
          <p:spPr>
            <a:xfrm>
              <a:off x="7221582" y="7519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6"/>
            <p:cNvSpPr/>
            <p:nvPr/>
          </p:nvSpPr>
          <p:spPr>
            <a:xfrm>
              <a:off x="7221582" y="47497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6"/>
            <p:cNvSpPr/>
            <p:nvPr/>
          </p:nvSpPr>
          <p:spPr>
            <a:xfrm>
              <a:off x="7221582" y="198029"/>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6"/>
            <p:cNvSpPr/>
            <p:nvPr/>
          </p:nvSpPr>
          <p:spPr>
            <a:xfrm>
              <a:off x="7221582" y="-78921"/>
              <a:ext cx="62100" cy="621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5" name="Google Shape;345;p16"/>
          <p:cNvSpPr/>
          <p:nvPr/>
        </p:nvSpPr>
        <p:spPr>
          <a:xfrm>
            <a:off x="-112925" y="3233575"/>
            <a:ext cx="9360025" cy="1927400"/>
          </a:xfrm>
          <a:custGeom>
            <a:avLst/>
            <a:gdLst/>
            <a:ahLst/>
            <a:cxnLst/>
            <a:rect l="l" t="t" r="r" b="b"/>
            <a:pathLst>
              <a:path w="374401" h="77096" extrusionOk="0">
                <a:moveTo>
                  <a:pt x="0" y="0"/>
                </a:moveTo>
                <a:lnTo>
                  <a:pt x="41826" y="77096"/>
                </a:lnTo>
                <a:lnTo>
                  <a:pt x="374401" y="41826"/>
                </a:lnTo>
              </a:path>
            </a:pathLst>
          </a:custGeom>
          <a:noFill/>
          <a:ln w="19050" cap="flat" cmpd="sng">
            <a:solidFill>
              <a:srgbClr val="434343"/>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9_1_1_1">
    <p:spTree>
      <p:nvGrpSpPr>
        <p:cNvPr id="1" name="Shape 47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Semi Condensed SemiBold"/>
              <a:buNone/>
              <a:defRPr sz="2800">
                <a:solidFill>
                  <a:srgbClr val="434343"/>
                </a:solidFill>
                <a:latin typeface="Barlow Semi Condensed SemiBold"/>
                <a:ea typeface="Barlow Semi Condensed SemiBold"/>
                <a:cs typeface="Barlow Semi Condensed SemiBold"/>
                <a:sym typeface="Barlow Semi Condensed SemiBold"/>
              </a:defRPr>
            </a:lvl1pPr>
            <a:lvl2pPr lvl="1">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2pPr>
            <a:lvl3pPr lvl="2">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3pPr>
            <a:lvl4pPr lvl="3">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4pPr>
            <a:lvl5pPr lvl="4">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5pPr>
            <a:lvl6pPr lvl="5">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6pPr>
            <a:lvl7pPr lvl="6">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7pPr>
            <a:lvl8pPr lvl="7">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8pPr>
            <a:lvl9pPr lvl="8">
              <a:spcBef>
                <a:spcPts val="0"/>
              </a:spcBef>
              <a:spcAft>
                <a:spcPts val="0"/>
              </a:spcAft>
              <a:buClr>
                <a:srgbClr val="434343"/>
              </a:buClr>
              <a:buSzPts val="2800"/>
              <a:buFont typeface="Barlow Semi Condensed"/>
              <a:buNone/>
              <a:defRPr sz="2800" b="1">
                <a:solidFill>
                  <a:srgbClr val="434343"/>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rgbClr val="434343"/>
              </a:buClr>
              <a:buSzPts val="1400"/>
              <a:buFont typeface="Roboto Condensed Light"/>
              <a:buChar char="■"/>
              <a:defRPr>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60" r:id="rId6"/>
    <p:sldLayoutId id="2147483662"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5"/>
        <p:cNvGrpSpPr/>
        <p:nvPr/>
      </p:nvGrpSpPr>
      <p:grpSpPr>
        <a:xfrm>
          <a:off x="0" y="0"/>
          <a:ext cx="0" cy="0"/>
          <a:chOff x="0" y="0"/>
          <a:chExt cx="0" cy="0"/>
        </a:xfrm>
      </p:grpSpPr>
      <p:sp>
        <p:nvSpPr>
          <p:cNvPr id="486" name="Google Shape;486;p33"/>
          <p:cNvSpPr txBox="1">
            <a:spLocks noGrp="1"/>
          </p:cNvSpPr>
          <p:nvPr>
            <p:ph type="ctrTitle"/>
          </p:nvPr>
        </p:nvSpPr>
        <p:spPr>
          <a:xfrm>
            <a:off x="1728149" y="1894050"/>
            <a:ext cx="6511841"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TRANG WEB BÁN HÀNG ONLINE</a:t>
            </a:r>
            <a:endParaRPr dirty="0">
              <a:latin typeface="Bahiana"/>
              <a:ea typeface="Bahiana"/>
              <a:cs typeface="Bahiana"/>
              <a:sym typeface="Bahiana"/>
            </a:endParaRPr>
          </a:p>
        </p:txBody>
      </p:sp>
      <p:sp>
        <p:nvSpPr>
          <p:cNvPr id="487" name="Google Shape;487;p33"/>
          <p:cNvSpPr txBox="1">
            <a:spLocks noGrp="1"/>
          </p:cNvSpPr>
          <p:nvPr>
            <p:ph type="subTitle" idx="1"/>
          </p:nvPr>
        </p:nvSpPr>
        <p:spPr>
          <a:xfrm>
            <a:off x="1728150" y="2671650"/>
            <a:ext cx="5687700" cy="123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Giảng viên hướng dẫn: Trần Thị Huệ</a:t>
            </a:r>
          </a:p>
          <a:p>
            <a:pPr marL="0" lvl="0" indent="0" algn="l" rtl="0">
              <a:spcBef>
                <a:spcPts val="0"/>
              </a:spcBef>
              <a:spcAft>
                <a:spcPts val="1600"/>
              </a:spcAft>
              <a:buNone/>
            </a:pPr>
            <a:r>
              <a:rPr lang="en" dirty="0" smtClean="0"/>
              <a:t>Sinh viên thực hiện: Lê Minh Đức A27505</a:t>
            </a:r>
          </a:p>
          <a:p>
            <a:pPr marL="0" lvl="0" indent="0" algn="l" rtl="0">
              <a:spcBef>
                <a:spcPts val="0"/>
              </a:spcBef>
              <a:spcAft>
                <a:spcPts val="1600"/>
              </a:spcAft>
              <a:buNone/>
            </a:pPr>
            <a:r>
              <a:rPr lang="en" dirty="0" smtClean="0"/>
              <a:t> 	           Vũ Việt Anh   A26146</a:t>
            </a:r>
          </a:p>
          <a:p>
            <a:pPr marL="0" lvl="0" indent="0" algn="ctr" rtl="0">
              <a:spcBef>
                <a:spcPts val="0"/>
              </a:spcBef>
              <a:spcAft>
                <a:spcPts val="1600"/>
              </a:spcAft>
              <a:buNone/>
            </a:pPr>
            <a:endParaRPr dirty="0"/>
          </a:p>
        </p:txBody>
      </p:sp>
      <p:pic>
        <p:nvPicPr>
          <p:cNvPr id="4" name="Picture 3" descr="LogoTLU.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1845" y="3626427"/>
            <a:ext cx="1652155" cy="1517073"/>
          </a:xfrm>
          <a:prstGeom prst="rect">
            <a:avLst/>
          </a:prstGeom>
          <a:noFill/>
          <a:ln>
            <a:noFill/>
          </a:ln>
        </p:spPr>
      </p:pic>
      <p:sp>
        <p:nvSpPr>
          <p:cNvPr id="5" name="Google Shape;486;p33"/>
          <p:cNvSpPr txBox="1">
            <a:spLocks/>
          </p:cNvSpPr>
          <p:nvPr/>
        </p:nvSpPr>
        <p:spPr>
          <a:xfrm>
            <a:off x="1728149" y="1298102"/>
            <a:ext cx="6511841" cy="90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6000"/>
              <a:buFont typeface="Barlow Semi Condensed SemiBold"/>
              <a:buNone/>
              <a:defRPr sz="3600" b="0" i="0" u="none" strike="noStrike" cap="none">
                <a:solidFill>
                  <a:srgbClr val="434343"/>
                </a:solidFill>
                <a:latin typeface="Barlow Semi Condensed SemiBold"/>
                <a:ea typeface="Barlow Semi Condensed SemiBold"/>
                <a:cs typeface="Barlow Semi Condensed SemiBold"/>
                <a:sym typeface="Barlow Semi Condensed SemiBold"/>
              </a:defRPr>
            </a:lvl1pPr>
            <a:lvl2pPr marR="0" lvl="1"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2pPr>
            <a:lvl3pPr marR="0" lvl="2"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3pPr>
            <a:lvl4pPr marR="0" lvl="3"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4pPr>
            <a:lvl5pPr marR="0" lvl="4"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5pPr>
            <a:lvl6pPr marR="0" lvl="5"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6pPr>
            <a:lvl7pPr marR="0" lvl="6"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7pPr>
            <a:lvl8pPr marR="0" lvl="7"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8pPr>
            <a:lvl9pPr marR="0" lvl="8" algn="l" rtl="0">
              <a:lnSpc>
                <a:spcPct val="100000"/>
              </a:lnSpc>
              <a:spcBef>
                <a:spcPts val="0"/>
              </a:spcBef>
              <a:spcAft>
                <a:spcPts val="0"/>
              </a:spcAft>
              <a:buClr>
                <a:srgbClr val="434343"/>
              </a:buClr>
              <a:buSzPts val="6000"/>
              <a:buFont typeface="Bahiana"/>
              <a:buNone/>
              <a:defRPr sz="6000" b="1" i="0" u="none" strike="noStrike" cap="none">
                <a:solidFill>
                  <a:srgbClr val="434343"/>
                </a:solidFill>
                <a:latin typeface="Bahiana"/>
                <a:ea typeface="Bahiana"/>
                <a:cs typeface="Bahiana"/>
                <a:sym typeface="Bahiana"/>
              </a:defRPr>
            </a:lvl9pPr>
          </a:lstStyle>
          <a:p>
            <a:r>
              <a:rPr lang="en-GB" dirty="0" smtClean="0"/>
              <a:t>CHUYÊN ĐỀ TỐT NGHIỆP</a:t>
            </a:r>
            <a:endParaRPr lang="en-GB" dirty="0">
              <a:latin typeface="Bahiana"/>
              <a:ea typeface="Bahiana"/>
              <a:cs typeface="Bahiana"/>
              <a:sym typeface="Bahi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0"/>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7. SƠ ĐỒ LUỒNG</a:t>
            </a:r>
            <a:endParaRPr dirty="0"/>
          </a:p>
        </p:txBody>
      </p:sp>
      <p:sp>
        <p:nvSpPr>
          <p:cNvPr id="6" name="Google Shape;647;p46"/>
          <p:cNvSpPr txBox="1"/>
          <p:nvPr/>
        </p:nvSpPr>
        <p:spPr>
          <a:xfrm>
            <a:off x="293855" y="776900"/>
            <a:ext cx="3458956" cy="707186"/>
          </a:xfrm>
          <a:prstGeom prst="rect">
            <a:avLst/>
          </a:prstGeom>
          <a:noFill/>
          <a:ln>
            <a:noFill/>
          </a:ln>
        </p:spPr>
        <p:txBody>
          <a:bodyPr spcFirstLastPara="1" wrap="square" lIns="91425" tIns="228600" rIns="91425" bIns="91425" anchor="t" anchorCtr="0">
            <a:noAutofit/>
          </a:bodyPr>
          <a:lstStyle/>
          <a:p>
            <a:pPr lvl="0">
              <a:spcAft>
                <a:spcPts val="1600"/>
              </a:spcAft>
            </a:pPr>
            <a:r>
              <a:rPr lang="en-GB" sz="1600" b="1" dirty="0" smtClean="0">
                <a:solidFill>
                  <a:srgbClr val="434343"/>
                </a:solidFill>
                <a:latin typeface="Roboto Condensed Light"/>
                <a:ea typeface="Roboto Condensed Light"/>
                <a:cs typeface="Roboto Condensed Light"/>
              </a:rPr>
              <a:t>NGƯỜI DÙNG</a:t>
            </a:r>
            <a:endParaRPr lang="en-GB" dirty="0" smtClean="0">
              <a:solidFill>
                <a:srgbClr val="434343"/>
              </a:solidFill>
              <a:latin typeface="Roboto Condensed Light"/>
              <a:ea typeface="Roboto Condensed Light"/>
              <a:cs typeface="Roboto Condensed Light"/>
            </a:endParaRPr>
          </a:p>
          <a:p>
            <a:pPr lvl="0">
              <a:spcAft>
                <a:spcPts val="1600"/>
              </a:spcAft>
            </a:pPr>
            <a:endParaRPr lang="en-GB" dirty="0">
              <a:solidFill>
                <a:srgbClr val="434343"/>
              </a:solidFill>
              <a:latin typeface="Roboto Condensed Light"/>
              <a:ea typeface="Roboto Condensed Light"/>
              <a:cs typeface="Roboto Condensed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915" y="776900"/>
            <a:ext cx="6427369" cy="3584864"/>
          </a:xfrm>
          <a:prstGeom prst="rect">
            <a:avLst/>
          </a:prstGeom>
        </p:spPr>
      </p:pic>
    </p:spTree>
    <p:extLst>
      <p:ext uri="{BB962C8B-B14F-4D97-AF65-F5344CB8AC3E}">
        <p14:creationId xmlns:p14="http://schemas.microsoft.com/office/powerpoint/2010/main" val="3834595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ctrTitle"/>
          </p:nvPr>
        </p:nvSpPr>
        <p:spPr>
          <a:xfrm>
            <a:off x="720049" y="359450"/>
            <a:ext cx="359217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8</a:t>
            </a:r>
            <a:r>
              <a:rPr lang="en" dirty="0" smtClean="0"/>
              <a:t>. THIẾT KẾ CƠ SỞ DỮ LIỆU</a:t>
            </a:r>
            <a:endParaRPr sz="2400" dirty="0"/>
          </a:p>
        </p:txBody>
      </p:sp>
      <p:cxnSp>
        <p:nvCxnSpPr>
          <p:cNvPr id="644" name="Google Shape;644;p46"/>
          <p:cNvCxnSpPr/>
          <p:nvPr/>
        </p:nvCxnSpPr>
        <p:spPr>
          <a:xfrm>
            <a:off x="309364" y="1059255"/>
            <a:ext cx="8442600" cy="0"/>
          </a:xfrm>
          <a:prstGeom prst="straightConnector1">
            <a:avLst/>
          </a:prstGeom>
          <a:noFill/>
          <a:ln w="19050" cap="flat" cmpd="sng">
            <a:solidFill>
              <a:srgbClr val="434343"/>
            </a:solidFill>
            <a:prstDash val="solid"/>
            <a:round/>
            <a:headEnd type="diamond" w="med" len="med"/>
            <a:tailEnd type="none" w="med" len="med"/>
          </a:ln>
        </p:spPr>
      </p:cxnSp>
      <p:graphicFrame>
        <p:nvGraphicFramePr>
          <p:cNvPr id="6" name="Table 5"/>
          <p:cNvGraphicFramePr>
            <a:graphicFrameLocks noGrp="1"/>
          </p:cNvGraphicFramePr>
          <p:nvPr>
            <p:extLst>
              <p:ext uri="{D42A27DB-BD31-4B8C-83A1-F6EECF244321}">
                <p14:modId xmlns:p14="http://schemas.microsoft.com/office/powerpoint/2010/main" val="2500089579"/>
              </p:ext>
            </p:extLst>
          </p:nvPr>
        </p:nvGraphicFramePr>
        <p:xfrm>
          <a:off x="1637347" y="2088007"/>
          <a:ext cx="5869305" cy="1280160"/>
        </p:xfrm>
        <a:graphic>
          <a:graphicData uri="http://schemas.openxmlformats.org/drawingml/2006/table">
            <a:tbl>
              <a:tblPr firstRow="1" firstCol="1" bandRow="1">
                <a:tableStyleId>{112FA8B5-8DDB-4360-8660-DFF332A5D81E}</a:tableStyleId>
              </a:tblPr>
              <a:tblGrid>
                <a:gridCol w="525780">
                  <a:extLst>
                    <a:ext uri="{9D8B030D-6E8A-4147-A177-3AD203B41FA5}">
                      <a16:colId xmlns:a16="http://schemas.microsoft.com/office/drawing/2014/main" val="3814304464"/>
                    </a:ext>
                  </a:extLst>
                </a:gridCol>
                <a:gridCol w="2057400">
                  <a:extLst>
                    <a:ext uri="{9D8B030D-6E8A-4147-A177-3AD203B41FA5}">
                      <a16:colId xmlns:a16="http://schemas.microsoft.com/office/drawing/2014/main" val="1194177890"/>
                    </a:ext>
                  </a:extLst>
                </a:gridCol>
                <a:gridCol w="3286125">
                  <a:extLst>
                    <a:ext uri="{9D8B030D-6E8A-4147-A177-3AD203B41FA5}">
                      <a16:colId xmlns:a16="http://schemas.microsoft.com/office/drawing/2014/main" val="1675747013"/>
                    </a:ext>
                  </a:extLst>
                </a:gridCol>
              </a:tblGrid>
              <a:tr h="0">
                <a:tc>
                  <a:txBody>
                    <a:bodyPr/>
                    <a:lstStyle/>
                    <a:p>
                      <a:pPr marR="0" algn="l" rtl="0">
                        <a:lnSpc>
                          <a:spcPct val="100000"/>
                        </a:lnSpc>
                        <a:spcBef>
                          <a:spcPts val="0"/>
                        </a:spcBef>
                        <a:spcAft>
                          <a:spcPts val="1600"/>
                        </a:spcAft>
                        <a:buClr>
                          <a:srgbClr val="000000"/>
                        </a:buClr>
                        <a:buFont typeface="Arial"/>
                      </a:pPr>
                      <a:r>
                        <a:rPr lang="en-US" sz="1400" b="0" i="0" u="none" strike="noStrike" cap="none" dirty="0">
                          <a:solidFill>
                            <a:srgbClr val="434343"/>
                          </a:solidFill>
                          <a:latin typeface="Roboto Condensed Light"/>
                          <a:ea typeface="Roboto Condensed Light"/>
                          <a:cs typeface="Roboto Condensed Light"/>
                          <a:sym typeface="Arial"/>
                        </a:rPr>
                        <a:t>STT</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Tên</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bảng</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tabLst>
                          <a:tab pos="771525" algn="l"/>
                          <a:tab pos="1574165" algn="ctr"/>
                        </a:tabLst>
                      </a:pPr>
                      <a:r>
                        <a:rPr lang="en-US" sz="1400" b="0" i="0" u="none" strike="noStrike" cap="none">
                          <a:solidFill>
                            <a:srgbClr val="434343"/>
                          </a:solidFill>
                          <a:latin typeface="Roboto Condensed Light"/>
                          <a:ea typeface="Roboto Condensed Light"/>
                          <a:cs typeface="Roboto Condensed Light"/>
                          <a:sym typeface="Arial"/>
                        </a:rPr>
                        <a:t>		Ý nghĩa</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3258239783"/>
                  </a:ext>
                </a:extLst>
              </a:tr>
              <a:tr h="0">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1</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a:solidFill>
                            <a:srgbClr val="434343"/>
                          </a:solidFill>
                          <a:latin typeface="Roboto Condensed Light"/>
                          <a:ea typeface="Roboto Condensed Light"/>
                          <a:cs typeface="Roboto Condensed Light"/>
                          <a:sym typeface="Arial"/>
                        </a:rPr>
                        <a:t>Users</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Lưu</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trữ</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thông</a:t>
                      </a:r>
                      <a:r>
                        <a:rPr lang="en-US" sz="1400" b="0" i="0" u="none" strike="noStrike" cap="none" dirty="0">
                          <a:solidFill>
                            <a:srgbClr val="434343"/>
                          </a:solidFill>
                          <a:latin typeface="Roboto Condensed Light"/>
                          <a:ea typeface="Roboto Condensed Light"/>
                          <a:cs typeface="Roboto Condensed Light"/>
                          <a:sym typeface="Arial"/>
                        </a:rPr>
                        <a:t> tin  </a:t>
                      </a:r>
                      <a:r>
                        <a:rPr lang="en-US" sz="1400" b="0" i="0" u="none" strike="noStrike" cap="none" dirty="0" err="1" smtClean="0">
                          <a:solidFill>
                            <a:srgbClr val="434343"/>
                          </a:solidFill>
                          <a:latin typeface="Roboto Condensed Light"/>
                          <a:ea typeface="Roboto Condensed Light"/>
                          <a:cs typeface="Roboto Condensed Light"/>
                          <a:sym typeface="Arial"/>
                        </a:rPr>
                        <a:t>tác</a:t>
                      </a:r>
                      <a:r>
                        <a:rPr lang="en-US" sz="1400" b="0" i="0" u="none" strike="noStrike" cap="none" dirty="0" smtClean="0">
                          <a:solidFill>
                            <a:srgbClr val="434343"/>
                          </a:solidFill>
                          <a:latin typeface="Roboto Condensed Light"/>
                          <a:ea typeface="Roboto Condensed Light"/>
                          <a:cs typeface="Roboto Condensed Light"/>
                          <a:sym typeface="Arial"/>
                        </a:rPr>
                        <a:t> </a:t>
                      </a:r>
                      <a:r>
                        <a:rPr lang="en-US" sz="1400" b="0" i="0" u="none" strike="noStrike" cap="none" dirty="0" err="1" smtClean="0">
                          <a:solidFill>
                            <a:srgbClr val="434343"/>
                          </a:solidFill>
                          <a:latin typeface="Roboto Condensed Light"/>
                          <a:ea typeface="Roboto Condensed Light"/>
                          <a:cs typeface="Roboto Condensed Light"/>
                          <a:sym typeface="Arial"/>
                        </a:rPr>
                        <a:t>nhân</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1030903650"/>
                  </a:ext>
                </a:extLst>
              </a:tr>
              <a:tr h="0">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2</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a:solidFill>
                            <a:srgbClr val="434343"/>
                          </a:solidFill>
                          <a:latin typeface="Roboto Condensed Light"/>
                          <a:ea typeface="Roboto Condensed Light"/>
                          <a:cs typeface="Roboto Condensed Light"/>
                          <a:sym typeface="Arial"/>
                        </a:rPr>
                        <a:t>Products</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Lưu trữ thông tin các sản phẩm</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2763967022"/>
                  </a:ext>
                </a:extLst>
              </a:tr>
              <a:tr h="0">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3</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GroupProduct</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Lưu</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trữ</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thông</a:t>
                      </a:r>
                      <a:r>
                        <a:rPr lang="en-US" sz="1400" b="0" i="0" u="none" strike="noStrike" cap="none" dirty="0">
                          <a:solidFill>
                            <a:srgbClr val="434343"/>
                          </a:solidFill>
                          <a:latin typeface="Roboto Condensed Light"/>
                          <a:ea typeface="Roboto Condensed Light"/>
                          <a:cs typeface="Roboto Condensed Light"/>
                          <a:sym typeface="Arial"/>
                        </a:rPr>
                        <a:t> tin </a:t>
                      </a:r>
                      <a:r>
                        <a:rPr lang="en-US" sz="1400" b="0" i="0" u="none" strike="noStrike" cap="none" dirty="0" err="1">
                          <a:solidFill>
                            <a:srgbClr val="434343"/>
                          </a:solidFill>
                          <a:latin typeface="Roboto Condensed Light"/>
                          <a:ea typeface="Roboto Condensed Light"/>
                          <a:cs typeface="Roboto Condensed Light"/>
                          <a:sym typeface="Arial"/>
                        </a:rPr>
                        <a:t>các</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nhóm</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sản</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phẩm</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3005992742"/>
                  </a:ext>
                </a:extLst>
              </a:tr>
              <a:tr h="0">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4</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Orders</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Lưu</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trữ</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thông</a:t>
                      </a:r>
                      <a:r>
                        <a:rPr lang="en-US" sz="1400" b="0" i="0" u="none" strike="noStrike" cap="none" dirty="0">
                          <a:solidFill>
                            <a:srgbClr val="434343"/>
                          </a:solidFill>
                          <a:latin typeface="Roboto Condensed Light"/>
                          <a:ea typeface="Roboto Condensed Light"/>
                          <a:cs typeface="Roboto Condensed Light"/>
                          <a:sym typeface="Arial"/>
                        </a:rPr>
                        <a:t> tin </a:t>
                      </a:r>
                      <a:r>
                        <a:rPr lang="en-US" sz="1400" b="0" i="0" u="none" strike="noStrike" cap="none" dirty="0" err="1">
                          <a:solidFill>
                            <a:srgbClr val="434343"/>
                          </a:solidFill>
                          <a:latin typeface="Roboto Condensed Light"/>
                          <a:ea typeface="Roboto Condensed Light"/>
                          <a:cs typeface="Roboto Condensed Light"/>
                          <a:sym typeface="Arial"/>
                        </a:rPr>
                        <a:t>các</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đơn</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hàng</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1530357930"/>
                  </a:ext>
                </a:extLst>
              </a:tr>
              <a:tr h="0">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5</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a:solidFill>
                            <a:srgbClr val="434343"/>
                          </a:solidFill>
                          <a:latin typeface="Roboto Condensed Light"/>
                          <a:ea typeface="Roboto Condensed Light"/>
                          <a:cs typeface="Roboto Condensed Light"/>
                          <a:sym typeface="Arial"/>
                        </a:rPr>
                        <a:t>OrderDetail</a:t>
                      </a:r>
                      <a:endParaRPr lang="en-GB" sz="1400" b="0" i="0" u="none" strike="noStrike" cap="none">
                        <a:solidFill>
                          <a:srgbClr val="434343"/>
                        </a:solidFill>
                        <a:latin typeface="Roboto Condensed Light"/>
                        <a:ea typeface="Roboto Condensed Light"/>
                        <a:cs typeface="Roboto Condensed Light"/>
                        <a:sym typeface="Arial"/>
                      </a:endParaRPr>
                    </a:p>
                  </a:txBody>
                  <a:tcPr marL="68580" marR="68580" marT="0" marB="0"/>
                </a:tc>
                <a:tc>
                  <a:txBody>
                    <a:bodyPr/>
                    <a:lstStyle/>
                    <a:p>
                      <a:pPr marR="0" algn="l" rtl="0">
                        <a:lnSpc>
                          <a:spcPct val="100000"/>
                        </a:lnSpc>
                        <a:spcBef>
                          <a:spcPts val="0"/>
                        </a:spcBef>
                        <a:spcAft>
                          <a:spcPts val="1600"/>
                        </a:spcAft>
                        <a:buClr>
                          <a:srgbClr val="000000"/>
                        </a:buClr>
                        <a:buFont typeface="Arial"/>
                      </a:pPr>
                      <a:r>
                        <a:rPr lang="en-US" sz="1400" b="0" i="0" u="none" strike="noStrike" cap="none" dirty="0" err="1">
                          <a:solidFill>
                            <a:srgbClr val="434343"/>
                          </a:solidFill>
                          <a:latin typeface="Roboto Condensed Light"/>
                          <a:ea typeface="Roboto Condensed Light"/>
                          <a:cs typeface="Roboto Condensed Light"/>
                          <a:sym typeface="Arial"/>
                        </a:rPr>
                        <a:t>Lưu</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trữ</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thông</a:t>
                      </a:r>
                      <a:r>
                        <a:rPr lang="en-US" sz="1400" b="0" i="0" u="none" strike="noStrike" cap="none" dirty="0">
                          <a:solidFill>
                            <a:srgbClr val="434343"/>
                          </a:solidFill>
                          <a:latin typeface="Roboto Condensed Light"/>
                          <a:ea typeface="Roboto Condensed Light"/>
                          <a:cs typeface="Roboto Condensed Light"/>
                          <a:sym typeface="Arial"/>
                        </a:rPr>
                        <a:t> tin chi </a:t>
                      </a:r>
                      <a:r>
                        <a:rPr lang="en-US" sz="1400" b="0" i="0" u="none" strike="noStrike" cap="none" dirty="0" err="1">
                          <a:solidFill>
                            <a:srgbClr val="434343"/>
                          </a:solidFill>
                          <a:latin typeface="Roboto Condensed Light"/>
                          <a:ea typeface="Roboto Condensed Light"/>
                          <a:cs typeface="Roboto Condensed Light"/>
                          <a:sym typeface="Arial"/>
                        </a:rPr>
                        <a:t>tiết</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của</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đơn</a:t>
                      </a:r>
                      <a:r>
                        <a:rPr lang="en-US" sz="1400" b="0" i="0" u="none" strike="noStrike" cap="none" dirty="0">
                          <a:solidFill>
                            <a:srgbClr val="434343"/>
                          </a:solidFill>
                          <a:latin typeface="Roboto Condensed Light"/>
                          <a:ea typeface="Roboto Condensed Light"/>
                          <a:cs typeface="Roboto Condensed Light"/>
                          <a:sym typeface="Arial"/>
                        </a:rPr>
                        <a:t> </a:t>
                      </a:r>
                      <a:r>
                        <a:rPr lang="en-US" sz="1400" b="0" i="0" u="none" strike="noStrike" cap="none" dirty="0" err="1">
                          <a:solidFill>
                            <a:srgbClr val="434343"/>
                          </a:solidFill>
                          <a:latin typeface="Roboto Condensed Light"/>
                          <a:ea typeface="Roboto Condensed Light"/>
                          <a:cs typeface="Roboto Condensed Light"/>
                          <a:sym typeface="Arial"/>
                        </a:rPr>
                        <a:t>hàng</a:t>
                      </a:r>
                      <a:endParaRPr lang="en-GB" sz="1400" b="0" i="0" u="none" strike="noStrike" cap="none" dirty="0">
                        <a:solidFill>
                          <a:srgbClr val="434343"/>
                        </a:solidFill>
                        <a:latin typeface="Roboto Condensed Light"/>
                        <a:ea typeface="Roboto Condensed Light"/>
                        <a:cs typeface="Roboto Condensed Light"/>
                        <a:sym typeface="Arial"/>
                      </a:endParaRPr>
                    </a:p>
                  </a:txBody>
                  <a:tcPr marL="68580" marR="68580" marT="0" marB="0"/>
                </a:tc>
                <a:extLst>
                  <a:ext uri="{0D108BD9-81ED-4DB2-BD59-A6C34878D82A}">
                    <a16:rowId xmlns:a16="http://schemas.microsoft.com/office/drawing/2014/main" val="2945115241"/>
                  </a:ext>
                </a:extLst>
              </a:tr>
            </a:tbl>
          </a:graphicData>
        </a:graphic>
      </p:graphicFrame>
      <p:sp>
        <p:nvSpPr>
          <p:cNvPr id="7" name="Google Shape;647;p46"/>
          <p:cNvSpPr txBox="1"/>
          <p:nvPr/>
        </p:nvSpPr>
        <p:spPr>
          <a:xfrm>
            <a:off x="427245" y="1194351"/>
            <a:ext cx="3458956" cy="707186"/>
          </a:xfrm>
          <a:prstGeom prst="rect">
            <a:avLst/>
          </a:prstGeom>
          <a:noFill/>
          <a:ln>
            <a:noFill/>
          </a:ln>
        </p:spPr>
        <p:txBody>
          <a:bodyPr spcFirstLastPara="1" wrap="square" lIns="91425" tIns="228600" rIns="91425" bIns="91425" anchor="t" anchorCtr="0">
            <a:noAutofit/>
          </a:bodyPr>
          <a:lstStyle/>
          <a:p>
            <a:pPr lvl="0">
              <a:spcAft>
                <a:spcPts val="1600"/>
              </a:spcAft>
            </a:pPr>
            <a:r>
              <a:rPr lang="en-GB" sz="1600" b="1" dirty="0" smtClean="0">
                <a:solidFill>
                  <a:srgbClr val="434343"/>
                </a:solidFill>
                <a:latin typeface="Roboto Condensed Light"/>
                <a:ea typeface="Roboto Condensed Light"/>
                <a:cs typeface="Roboto Condensed Light"/>
              </a:rPr>
              <a:t>DANH SÁCH CÁC BẢNG</a:t>
            </a:r>
            <a:r>
              <a:rPr lang="en-GB" b="1" dirty="0" smtClean="0">
                <a:solidFill>
                  <a:srgbClr val="434343"/>
                </a:solidFill>
                <a:latin typeface="Roboto Condensed Light"/>
                <a:ea typeface="Roboto Condensed Light"/>
                <a:cs typeface="Roboto Condensed Light"/>
              </a:rPr>
              <a:t> </a:t>
            </a:r>
            <a:r>
              <a:rPr lang="en-GB" dirty="0" smtClean="0">
                <a:solidFill>
                  <a:srgbClr val="434343"/>
                </a:solidFill>
                <a:latin typeface="Roboto Condensed Light"/>
                <a:ea typeface="Roboto Condensed Light"/>
                <a:cs typeface="Roboto Condensed Light"/>
              </a:rPr>
              <a:t>: </a:t>
            </a:r>
          </a:p>
          <a:p>
            <a:pPr lvl="0">
              <a:spcAft>
                <a:spcPts val="1600"/>
              </a:spcAft>
            </a:pPr>
            <a:endParaRPr lang="en-GB" dirty="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2673944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ctrTitle"/>
          </p:nvPr>
        </p:nvSpPr>
        <p:spPr>
          <a:xfrm>
            <a:off x="720049" y="359450"/>
            <a:ext cx="359217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8</a:t>
            </a:r>
            <a:r>
              <a:rPr lang="en" dirty="0" smtClean="0"/>
              <a:t>. THIẾT KẾ CƠ SỞ DỮ LIỆU</a:t>
            </a:r>
            <a:endParaRPr sz="2400" dirty="0"/>
          </a:p>
        </p:txBody>
      </p:sp>
      <p:cxnSp>
        <p:nvCxnSpPr>
          <p:cNvPr id="644" name="Google Shape;644;p46"/>
          <p:cNvCxnSpPr/>
          <p:nvPr/>
        </p:nvCxnSpPr>
        <p:spPr>
          <a:xfrm>
            <a:off x="309364" y="1059255"/>
            <a:ext cx="8442600" cy="0"/>
          </a:xfrm>
          <a:prstGeom prst="straightConnector1">
            <a:avLst/>
          </a:prstGeom>
          <a:noFill/>
          <a:ln w="19050" cap="flat" cmpd="sng">
            <a:solidFill>
              <a:srgbClr val="434343"/>
            </a:solidFill>
            <a:prstDash val="solid"/>
            <a:round/>
            <a:headEnd type="diamond" w="med" len="med"/>
            <a:tailEnd type="none" w="med" len="med"/>
          </a:ln>
        </p:spPr>
      </p:cxnSp>
      <p:pic>
        <p:nvPicPr>
          <p:cNvPr id="5" name="Picture 4"/>
          <p:cNvPicPr/>
          <p:nvPr/>
        </p:nvPicPr>
        <p:blipFill>
          <a:blip r:embed="rId3"/>
          <a:stretch>
            <a:fillRect/>
          </a:stretch>
        </p:blipFill>
        <p:spPr>
          <a:xfrm>
            <a:off x="1119822" y="1194350"/>
            <a:ext cx="6281103" cy="3206200"/>
          </a:xfrm>
          <a:prstGeom prst="rect">
            <a:avLst/>
          </a:prstGeom>
        </p:spPr>
      </p:pic>
    </p:spTree>
    <p:extLst>
      <p:ext uri="{BB962C8B-B14F-4D97-AF65-F5344CB8AC3E}">
        <p14:creationId xmlns:p14="http://schemas.microsoft.com/office/powerpoint/2010/main" val="123409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8"/>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smtClean="0"/>
              <a:t>DEMO</a:t>
            </a:r>
            <a:endParaRPr sz="9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32" y="-72737"/>
            <a:ext cx="6534000" cy="800101"/>
          </a:xfrm>
        </p:spPr>
        <p:txBody>
          <a:bodyPr/>
          <a:lstStyle/>
          <a:p>
            <a:r>
              <a:rPr lang="en-GB" sz="2400" dirty="0" smtClean="0"/>
              <a:t>KẾT LUẬN </a:t>
            </a:r>
            <a:endParaRPr lang="en-GB" sz="2400" dirty="0"/>
          </a:p>
        </p:txBody>
      </p:sp>
      <p:sp>
        <p:nvSpPr>
          <p:cNvPr id="3" name="Google Shape;647;p46"/>
          <p:cNvSpPr txBox="1"/>
          <p:nvPr/>
        </p:nvSpPr>
        <p:spPr>
          <a:xfrm>
            <a:off x="1271823" y="529937"/>
            <a:ext cx="6157677" cy="2951018"/>
          </a:xfrm>
          <a:prstGeom prst="rect">
            <a:avLst/>
          </a:prstGeom>
          <a:noFill/>
          <a:ln>
            <a:noFill/>
          </a:ln>
        </p:spPr>
        <p:txBody>
          <a:bodyPr spcFirstLastPara="1" wrap="square" lIns="91425" tIns="228600" rIns="91425" bIns="91425" anchor="t" anchorCtr="0">
            <a:noAutofit/>
          </a:bodyPr>
          <a:lstStyle/>
          <a:p>
            <a:pPr>
              <a:spcAft>
                <a:spcPts val="1600"/>
              </a:spcAft>
            </a:pPr>
            <a:r>
              <a:rPr lang="en-US" dirty="0" err="1" smtClean="0">
                <a:solidFill>
                  <a:srgbClr val="434343"/>
                </a:solidFill>
                <a:latin typeface="Roboto Condensed Light"/>
                <a:ea typeface="Roboto Condensed Light"/>
                <a:cs typeface="Roboto Condensed Light"/>
              </a:rPr>
              <a:t>Sau</a:t>
            </a:r>
            <a:r>
              <a:rPr lang="en-US" dirty="0" smtClean="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hơn</a:t>
            </a:r>
            <a:r>
              <a:rPr lang="en-US" dirty="0">
                <a:solidFill>
                  <a:srgbClr val="434343"/>
                </a:solidFill>
                <a:latin typeface="Roboto Condensed Light"/>
                <a:ea typeface="Roboto Condensed Light"/>
                <a:cs typeface="Roboto Condensed Light"/>
              </a:rPr>
              <a:t> 4 </a:t>
            </a:r>
            <a:r>
              <a:rPr lang="en-US" dirty="0" err="1">
                <a:solidFill>
                  <a:srgbClr val="434343"/>
                </a:solidFill>
                <a:latin typeface="Roboto Condensed Light"/>
                <a:ea typeface="Roboto Condensed Light"/>
                <a:cs typeface="Roboto Condensed Light"/>
              </a:rPr>
              <a:t>tháng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nghiên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cứu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em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có</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thêm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nhiều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kiến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thức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mới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bổ</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ích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hơn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cụ</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như</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marL="28575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Hiểu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nghiệp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vụ</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quản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lý</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thông</a:t>
            </a:r>
            <a:r>
              <a:rPr lang="en-US" dirty="0">
                <a:solidFill>
                  <a:srgbClr val="434343"/>
                </a:solidFill>
                <a:latin typeface="Roboto Condensed Light"/>
                <a:ea typeface="Roboto Condensed Light"/>
                <a:cs typeface="Roboto Condensed Light"/>
              </a:rPr>
              <a:t> tin </a:t>
            </a:r>
            <a:r>
              <a:rPr lang="en-US" dirty="0" err="1">
                <a:solidFill>
                  <a:srgbClr val="434343"/>
                </a:solidFill>
                <a:latin typeface="Roboto Condensed Light"/>
                <a:ea typeface="Roboto Condensed Light"/>
                <a:cs typeface="Roboto Condensed Light"/>
              </a:rPr>
              <a:t>quan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trọng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của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phần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mềm</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marL="28575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Học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xây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dựng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một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trang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giao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diện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sử</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HTML, CSS, JavaScript, Bootstrap... </a:t>
            </a:r>
            <a:endParaRPr lang="en-US" dirty="0" smtClean="0">
              <a:solidFill>
                <a:srgbClr val="434343"/>
              </a:solidFill>
              <a:latin typeface="Roboto Condensed Light"/>
              <a:ea typeface="Roboto Condensed Light"/>
              <a:cs typeface="Roboto Condensed Light"/>
            </a:endParaRPr>
          </a:p>
          <a:p>
            <a:pPr marL="285750" lvl="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Hiểu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rõ</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thức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hoạt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động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của</a:t>
            </a:r>
            <a:r>
              <a:rPr lang="en-US" dirty="0">
                <a:solidFill>
                  <a:srgbClr val="434343"/>
                </a:solidFill>
                <a:latin typeface="Roboto Condensed Light"/>
                <a:ea typeface="Roboto Condensed Light"/>
                <a:cs typeface="Roboto Condensed Light"/>
              </a:rPr>
              <a:t> framework </a:t>
            </a:r>
            <a:r>
              <a:rPr lang="en-US" dirty="0" smtClean="0">
                <a:solidFill>
                  <a:srgbClr val="434343"/>
                </a:solidFill>
                <a:latin typeface="Roboto Condensed Light"/>
                <a:ea typeface="Roboto Condensed Light"/>
                <a:cs typeface="Roboto Condensed Light"/>
              </a:rPr>
              <a:t>Hibernate</a:t>
            </a:r>
            <a:endParaRPr lang="en-GB" dirty="0">
              <a:solidFill>
                <a:srgbClr val="434343"/>
              </a:solidFill>
              <a:latin typeface="Roboto Condensed Light"/>
              <a:ea typeface="Roboto Condensed Light"/>
              <a:cs typeface="Roboto Condensed Light"/>
            </a:endParaRPr>
          </a:p>
          <a:p>
            <a:pPr marL="285750" indent="-285750">
              <a:spcAft>
                <a:spcPts val="1600"/>
              </a:spcAft>
              <a:buFont typeface="Arial" panose="020B0604020202020204" pitchFamily="34" charset="0"/>
              <a:buChar char="•"/>
            </a:pPr>
            <a:r>
              <a:rPr lang="en-GB" dirty="0" err="1" smtClean="0">
                <a:solidFill>
                  <a:srgbClr val="434343"/>
                </a:solidFill>
                <a:latin typeface="Roboto Condensed Light"/>
                <a:ea typeface="Roboto Condensed Light"/>
                <a:cs typeface="Roboto Condensed Light"/>
              </a:rPr>
              <a:t>Nắm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bắt</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được</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rõ</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hơn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về</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cách</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hoạt</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động</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của</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mô</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hình</a:t>
            </a:r>
            <a:r>
              <a:rPr lang="en-GB" dirty="0" smtClean="0">
                <a:solidFill>
                  <a:srgbClr val="434343"/>
                </a:solidFill>
                <a:latin typeface="Roboto Condensed Light"/>
                <a:ea typeface="Roboto Condensed Light"/>
                <a:cs typeface="Roboto Condensed Light"/>
              </a:rPr>
              <a:t> MVC </a:t>
            </a:r>
            <a:r>
              <a:rPr lang="en-GB" dirty="0" err="1" smtClean="0">
                <a:solidFill>
                  <a:srgbClr val="434343"/>
                </a:solidFill>
                <a:latin typeface="Roboto Condensed Light"/>
                <a:ea typeface="Roboto Condensed Light"/>
                <a:cs typeface="Roboto Condensed Light"/>
              </a:rPr>
              <a:t>trong</a:t>
            </a:r>
            <a:r>
              <a:rPr lang="en-GB" dirty="0" smtClean="0">
                <a:solidFill>
                  <a:srgbClr val="434343"/>
                </a:solidFill>
                <a:latin typeface="Roboto Condensed Light"/>
                <a:ea typeface="Roboto Condensed Light"/>
                <a:cs typeface="Roboto Condensed Light"/>
              </a:rPr>
              <a:t> java</a:t>
            </a:r>
            <a:endParaRPr lang="en-GB" dirty="0">
              <a:solidFill>
                <a:srgbClr val="434343"/>
              </a:solidFill>
              <a:latin typeface="Roboto Condensed Light"/>
              <a:ea typeface="Roboto Condensed Light"/>
              <a:cs typeface="Roboto Condensed Light"/>
            </a:endParaRPr>
          </a:p>
          <a:p>
            <a:pPr marL="28575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Học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nhóm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sử</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Github</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quản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lý</a:t>
            </a:r>
            <a:r>
              <a:rPr lang="en-US" dirty="0">
                <a:solidFill>
                  <a:srgbClr val="434343"/>
                </a:solidFill>
                <a:latin typeface="Roboto Condensed Light"/>
                <a:ea typeface="Roboto Condensed Light"/>
                <a:cs typeface="Roboto Condensed Light"/>
              </a:rPr>
              <a:t> source code </a:t>
            </a:r>
            <a:r>
              <a:rPr lang="en-US" dirty="0" err="1">
                <a:solidFill>
                  <a:srgbClr val="434343"/>
                </a:solidFill>
                <a:latin typeface="Roboto Condensed Light"/>
                <a:ea typeface="Roboto Condensed Light"/>
                <a:cs typeface="Roboto Condensed Light"/>
              </a:rPr>
              <a:t>trong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quá</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trình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làm</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lvl="0">
              <a:spcAft>
                <a:spcPts val="1600"/>
              </a:spcAft>
            </a:pPr>
            <a:endParaRPr lang="en-GB" dirty="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1285477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32" y="-72737"/>
            <a:ext cx="6534000" cy="800101"/>
          </a:xfrm>
        </p:spPr>
        <p:txBody>
          <a:bodyPr/>
          <a:lstStyle/>
          <a:p>
            <a:r>
              <a:rPr lang="en-GB" sz="2400" dirty="0" smtClean="0"/>
              <a:t>HƯỚNG PHÁT TRIỂN</a:t>
            </a:r>
            <a:endParaRPr lang="en-GB" sz="2400" dirty="0"/>
          </a:p>
        </p:txBody>
      </p:sp>
      <p:sp>
        <p:nvSpPr>
          <p:cNvPr id="3" name="Google Shape;647;p46"/>
          <p:cNvSpPr txBox="1"/>
          <p:nvPr/>
        </p:nvSpPr>
        <p:spPr>
          <a:xfrm>
            <a:off x="1271823" y="529937"/>
            <a:ext cx="6344713" cy="2951018"/>
          </a:xfrm>
          <a:prstGeom prst="rect">
            <a:avLst/>
          </a:prstGeom>
          <a:noFill/>
          <a:ln>
            <a:noFill/>
          </a:ln>
        </p:spPr>
        <p:txBody>
          <a:bodyPr spcFirstLastPara="1" wrap="square" lIns="91425" tIns="228600" rIns="91425" bIns="91425" anchor="t" anchorCtr="0">
            <a:noAutofit/>
          </a:bodyPr>
          <a:lstStyle/>
          <a:p>
            <a:pPr marL="285750" lvl="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Tăng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cường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năng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bảo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mật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phần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mềm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tìm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hiểu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thêm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nghệ</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mới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nhằm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triển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hệ</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thống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một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hoàn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chỉnh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hơn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nữa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điền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hình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a:t>
            </a:r>
            <a:r>
              <a:rPr lang="en-US" dirty="0">
                <a:solidFill>
                  <a:srgbClr val="434343"/>
                </a:solidFill>
                <a:latin typeface="Roboto Condensed Light"/>
                <a:ea typeface="Roboto Condensed Light"/>
                <a:cs typeface="Roboto Condensed Light"/>
              </a:rPr>
              <a:t> Spring security </a:t>
            </a:r>
            <a:r>
              <a:rPr lang="en-US" dirty="0" err="1">
                <a:solidFill>
                  <a:srgbClr val="434343"/>
                </a:solidFill>
                <a:latin typeface="Roboto Condensed Light"/>
                <a:ea typeface="Roboto Condensed Light"/>
                <a:cs typeface="Roboto Condensed Light"/>
              </a:rPr>
              <a:t>trong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xác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thực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phân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quyền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java .</a:t>
            </a:r>
            <a:endParaRPr lang="en-GB" dirty="0">
              <a:solidFill>
                <a:srgbClr val="434343"/>
              </a:solidFill>
              <a:latin typeface="Roboto Condensed Light"/>
              <a:ea typeface="Roboto Condensed Light"/>
              <a:cs typeface="Roboto Condensed Light"/>
            </a:endParaRPr>
          </a:p>
          <a:p>
            <a:pPr marL="285750" lvl="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Tiếp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tục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nâng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cấp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giao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diện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chức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năng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giúp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sử</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một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linh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hoạt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đơn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giản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nhất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gặp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bất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cứ</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khó</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khăn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nào</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marL="285750" lvl="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Hoàn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thiện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phần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mềm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này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có</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thực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tế</a:t>
            </a:r>
            <a:endParaRPr lang="en-GB" dirty="0">
              <a:solidFill>
                <a:srgbClr val="434343"/>
              </a:solidFill>
              <a:latin typeface="Roboto Condensed Light"/>
              <a:ea typeface="Roboto Condensed Light"/>
              <a:cs typeface="Roboto Condensed Light"/>
            </a:endParaRPr>
          </a:p>
          <a:p>
            <a:pPr marL="285750" lvl="0" indent="-285750">
              <a:spcAft>
                <a:spcPts val="1600"/>
              </a:spcAft>
              <a:buFont typeface="Arial" panose="020B0604020202020204" pitchFamily="34" charset="0"/>
              <a:buChar char="•"/>
            </a:pPr>
            <a:r>
              <a:rPr lang="en-US" dirty="0" err="1">
                <a:solidFill>
                  <a:srgbClr val="434343"/>
                </a:solidFill>
                <a:latin typeface="Roboto Condensed Light"/>
                <a:ea typeface="Roboto Condensed Light"/>
                <a:cs typeface="Roboto Condensed Light"/>
              </a:rPr>
              <a:t>Sử</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nghệ</a:t>
            </a:r>
            <a:r>
              <a:rPr lang="en-US" dirty="0">
                <a:solidFill>
                  <a:srgbClr val="434343"/>
                </a:solidFill>
                <a:latin typeface="Roboto Condensed Light"/>
                <a:ea typeface="Roboto Condensed Light"/>
                <a:cs typeface="Roboto Condensed Light"/>
              </a:rPr>
              <a:t> Ajax </a:t>
            </a:r>
            <a:r>
              <a:rPr lang="en-US" dirty="0" err="1">
                <a:solidFill>
                  <a:srgbClr val="434343"/>
                </a:solidFill>
                <a:latin typeface="Roboto Condensed Light"/>
                <a:ea typeface="Roboto Condensed Light"/>
                <a:cs typeface="Roboto Condensed Light"/>
              </a:rPr>
              <a:t>trên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trang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jsp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phía</a:t>
            </a:r>
            <a:r>
              <a:rPr lang="en-US" dirty="0">
                <a:solidFill>
                  <a:srgbClr val="434343"/>
                </a:solidFill>
                <a:latin typeface="Roboto Condensed Light"/>
                <a:ea typeface="Roboto Condensed Light"/>
                <a:cs typeface="Roboto Condensed Light"/>
              </a:rPr>
              <a:t> controller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lưu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lại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những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thay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đổi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của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phải</a:t>
            </a:r>
            <a:r>
              <a:rPr lang="en-US" dirty="0">
                <a:solidFill>
                  <a:srgbClr val="434343"/>
                </a:solidFill>
                <a:latin typeface="Roboto Condensed Light"/>
                <a:ea typeface="Roboto Condensed Light"/>
                <a:cs typeface="Roboto Condensed Light"/>
              </a:rPr>
              <a:t> load </a:t>
            </a:r>
            <a:r>
              <a:rPr lang="en-US" dirty="0" err="1">
                <a:solidFill>
                  <a:srgbClr val="434343"/>
                </a:solidFill>
                <a:latin typeface="Roboto Condensed Light"/>
                <a:ea typeface="Roboto Condensed Light"/>
                <a:cs typeface="Roboto Condensed Light"/>
              </a:rPr>
              <a:t>lại</a:t>
            </a:r>
            <a:r>
              <a:rPr lang="en-US" dirty="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trang</a:t>
            </a:r>
            <a:endParaRPr lang="en-US" dirty="0" smtClean="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1744778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8"/>
          <p:cNvSpPr txBox="1">
            <a:spLocks noGrp="1"/>
          </p:cNvSpPr>
          <p:nvPr>
            <p:ph type="title"/>
          </p:nvPr>
        </p:nvSpPr>
        <p:spPr>
          <a:xfrm>
            <a:off x="1354950" y="1846850"/>
            <a:ext cx="65340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t>CẢM ƠN THẦY CÔ ĐÃ LẮNG NGHE</a:t>
            </a:r>
            <a:endParaRPr sz="5400" dirty="0"/>
          </a:p>
        </p:txBody>
      </p:sp>
    </p:spTree>
    <p:extLst>
      <p:ext uri="{BB962C8B-B14F-4D97-AF65-F5344CB8AC3E}">
        <p14:creationId xmlns:p14="http://schemas.microsoft.com/office/powerpoint/2010/main" val="3990269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97"/>
        <p:cNvGrpSpPr/>
        <p:nvPr/>
      </p:nvGrpSpPr>
      <p:grpSpPr>
        <a:xfrm>
          <a:off x="0" y="0"/>
          <a:ext cx="0" cy="0"/>
          <a:chOff x="0" y="0"/>
          <a:chExt cx="0" cy="0"/>
        </a:xfrm>
      </p:grpSpPr>
      <p:sp>
        <p:nvSpPr>
          <p:cNvPr id="499" name="Google Shape;499;p35"/>
          <p:cNvSpPr txBox="1">
            <a:spLocks noGrp="1"/>
          </p:cNvSpPr>
          <p:nvPr>
            <p:ph type="ctrTitle"/>
          </p:nvPr>
        </p:nvSpPr>
        <p:spPr>
          <a:xfrm>
            <a:off x="3304309" y="-1"/>
            <a:ext cx="3356264" cy="5143499"/>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700" dirty="0" smtClean="0"/>
              <a:t/>
            </a:r>
            <a:br>
              <a:rPr lang="en" sz="1700" dirty="0" smtClean="0"/>
            </a:br>
            <a:r>
              <a:rPr lang="en" sz="1700" dirty="0"/>
              <a:t/>
            </a:r>
            <a:br>
              <a:rPr lang="en" sz="1700" dirty="0"/>
            </a:br>
            <a:r>
              <a:rPr lang="en" sz="1700" dirty="0" smtClean="0"/>
              <a:t>TỔNG QUAN ĐỀ TÀI</a:t>
            </a:r>
            <a:br>
              <a:rPr lang="en" sz="1700" dirty="0" smtClean="0"/>
            </a:br>
            <a:r>
              <a:rPr lang="en" sz="1700" dirty="0" smtClean="0"/>
              <a:t>CÔNG NGHỆ SỬ DỤNG</a:t>
            </a:r>
            <a:br>
              <a:rPr lang="en" sz="1700" dirty="0" smtClean="0"/>
            </a:br>
            <a:r>
              <a:rPr lang="en" sz="1700" dirty="0" smtClean="0"/>
              <a:t>BIỂU ĐỒ DỮ LIỆU MỨC NGỮ CẢNH</a:t>
            </a:r>
            <a:br>
              <a:rPr lang="en" sz="1700" dirty="0" smtClean="0"/>
            </a:br>
            <a:r>
              <a:rPr lang="en" sz="1700" dirty="0" smtClean="0"/>
              <a:t>SƠ ĐỒ KIẾN TRÚC TỔNG THỂ</a:t>
            </a:r>
            <a:br>
              <a:rPr lang="en" sz="1700" dirty="0" smtClean="0"/>
            </a:br>
            <a:r>
              <a:rPr lang="en" sz="1700" dirty="0" smtClean="0"/>
              <a:t>CHỨC NĂNG CHÍNH CỦA TRANG WEB</a:t>
            </a:r>
            <a:br>
              <a:rPr lang="en" sz="1700" dirty="0" smtClean="0"/>
            </a:br>
            <a:r>
              <a:rPr lang="en" sz="1700" dirty="0" smtClean="0"/>
              <a:t>SƠ ĐỒ CHỨC NĂNG </a:t>
            </a:r>
            <a:br>
              <a:rPr lang="en" sz="1700" dirty="0" smtClean="0"/>
            </a:br>
            <a:r>
              <a:rPr lang="en" sz="1700" dirty="0" smtClean="0"/>
              <a:t>SƠ ĐỒ LUỒNG</a:t>
            </a:r>
            <a:br>
              <a:rPr lang="en" sz="1700" dirty="0" smtClean="0"/>
            </a:br>
            <a:r>
              <a:rPr lang="en" sz="1700" dirty="0" smtClean="0"/>
              <a:t>THIẾT KẾ CƠ SỞ DỮ LIỆU</a:t>
            </a:r>
            <a:br>
              <a:rPr lang="en" sz="1700" dirty="0" smtClean="0"/>
            </a:br>
            <a:r>
              <a:rPr lang="en" sz="1700" dirty="0" smtClean="0"/>
              <a:t>DEMO</a:t>
            </a:r>
            <a:br>
              <a:rPr lang="en" sz="1700" dirty="0" smtClean="0"/>
            </a:br>
            <a:r>
              <a:rPr lang="en" sz="1700" dirty="0" smtClean="0"/>
              <a:t>KẾT LUẬN</a:t>
            </a:r>
            <a:br>
              <a:rPr lang="en" sz="1700" dirty="0" smtClean="0"/>
            </a:br>
            <a:r>
              <a:rPr lang="en" sz="1700" dirty="0" smtClean="0"/>
              <a:t>HƯỚNG PHÁT TRIỂN</a:t>
            </a:r>
            <a:br>
              <a:rPr lang="en" sz="1700" dirty="0" smtClean="0"/>
            </a:br>
            <a:r>
              <a:rPr lang="en" sz="1700" dirty="0" smtClean="0"/>
              <a:t/>
            </a:r>
            <a:br>
              <a:rPr lang="en" sz="1700" dirty="0" smtClean="0"/>
            </a:br>
            <a:endParaRPr sz="1700" dirty="0"/>
          </a:p>
        </p:txBody>
      </p:sp>
      <p:pic>
        <p:nvPicPr>
          <p:cNvPr id="16" name="Picture 15" descr="LogoTLU.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304309" cy="5143499"/>
          </a:xfrm>
          <a:prstGeom prst="rect">
            <a:avLst/>
          </a:prstGeom>
          <a:noFill/>
          <a:ln>
            <a:noFill/>
          </a:ln>
        </p:spPr>
      </p:pic>
      <p:sp>
        <p:nvSpPr>
          <p:cNvPr id="41" name="Google Shape;499;p35"/>
          <p:cNvSpPr txBox="1">
            <a:spLocks noGrp="1"/>
          </p:cNvSpPr>
          <p:nvPr>
            <p:ph type="ctrTitle"/>
          </p:nvPr>
        </p:nvSpPr>
        <p:spPr>
          <a:xfrm>
            <a:off x="7076209" y="1"/>
            <a:ext cx="1953492" cy="5143499"/>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1700" dirty="0" smtClean="0">
                <a:solidFill>
                  <a:schemeClr val="accent5"/>
                </a:solidFill>
              </a:rPr>
              <a:t/>
            </a:r>
            <a:br>
              <a:rPr lang="en" sz="1700" dirty="0" smtClean="0">
                <a:solidFill>
                  <a:schemeClr val="accent5"/>
                </a:solidFill>
              </a:rPr>
            </a:br>
            <a:r>
              <a:rPr lang="en" sz="1700" dirty="0">
                <a:solidFill>
                  <a:schemeClr val="accent5"/>
                </a:solidFill>
              </a:rPr>
              <a:t/>
            </a:r>
            <a:br>
              <a:rPr lang="en" sz="1700" dirty="0">
                <a:solidFill>
                  <a:schemeClr val="accent5"/>
                </a:solidFill>
              </a:rPr>
            </a:br>
            <a:r>
              <a:rPr lang="en" sz="1700" dirty="0" smtClean="0">
                <a:solidFill>
                  <a:schemeClr val="accent5"/>
                </a:solidFill>
              </a:rPr>
              <a:t>01</a:t>
            </a:r>
            <a:br>
              <a:rPr lang="en" sz="1700" dirty="0" smtClean="0">
                <a:solidFill>
                  <a:schemeClr val="accent5"/>
                </a:solidFill>
              </a:rPr>
            </a:br>
            <a:r>
              <a:rPr lang="en" sz="1700" dirty="0" smtClean="0">
                <a:solidFill>
                  <a:schemeClr val="accent5"/>
                </a:solidFill>
              </a:rPr>
              <a:t>02</a:t>
            </a:r>
            <a:br>
              <a:rPr lang="en" sz="1700" dirty="0" smtClean="0">
                <a:solidFill>
                  <a:schemeClr val="accent5"/>
                </a:solidFill>
              </a:rPr>
            </a:br>
            <a:r>
              <a:rPr lang="en" sz="1700" dirty="0" smtClean="0">
                <a:solidFill>
                  <a:schemeClr val="accent5"/>
                </a:solidFill>
              </a:rPr>
              <a:t>03</a:t>
            </a:r>
            <a:br>
              <a:rPr lang="en" sz="1700" dirty="0" smtClean="0">
                <a:solidFill>
                  <a:schemeClr val="accent5"/>
                </a:solidFill>
              </a:rPr>
            </a:br>
            <a:r>
              <a:rPr lang="en" sz="1700" dirty="0" smtClean="0">
                <a:solidFill>
                  <a:schemeClr val="accent5"/>
                </a:solidFill>
              </a:rPr>
              <a:t>04</a:t>
            </a:r>
            <a:br>
              <a:rPr lang="en" sz="1700" dirty="0" smtClean="0">
                <a:solidFill>
                  <a:schemeClr val="accent5"/>
                </a:solidFill>
              </a:rPr>
            </a:br>
            <a:r>
              <a:rPr lang="en" sz="1700" dirty="0" smtClean="0">
                <a:solidFill>
                  <a:schemeClr val="accent5"/>
                </a:solidFill>
              </a:rPr>
              <a:t>05</a:t>
            </a:r>
            <a:br>
              <a:rPr lang="en" sz="1700" dirty="0" smtClean="0">
                <a:solidFill>
                  <a:schemeClr val="accent5"/>
                </a:solidFill>
              </a:rPr>
            </a:br>
            <a:r>
              <a:rPr lang="en" sz="1700" dirty="0" smtClean="0">
                <a:solidFill>
                  <a:schemeClr val="accent5"/>
                </a:solidFill>
              </a:rPr>
              <a:t>06</a:t>
            </a:r>
            <a:br>
              <a:rPr lang="en" sz="1700" dirty="0" smtClean="0">
                <a:solidFill>
                  <a:schemeClr val="accent5"/>
                </a:solidFill>
              </a:rPr>
            </a:br>
            <a:r>
              <a:rPr lang="en" sz="1700" dirty="0" smtClean="0">
                <a:solidFill>
                  <a:schemeClr val="accent5"/>
                </a:solidFill>
              </a:rPr>
              <a:t>07</a:t>
            </a:r>
            <a:br>
              <a:rPr lang="en" sz="1700" dirty="0" smtClean="0">
                <a:solidFill>
                  <a:schemeClr val="accent5"/>
                </a:solidFill>
              </a:rPr>
            </a:br>
            <a:r>
              <a:rPr lang="en" sz="1700" dirty="0" smtClean="0">
                <a:solidFill>
                  <a:schemeClr val="accent5"/>
                </a:solidFill>
              </a:rPr>
              <a:t>08</a:t>
            </a:r>
            <a:br>
              <a:rPr lang="en" sz="1700" dirty="0" smtClean="0">
                <a:solidFill>
                  <a:schemeClr val="accent5"/>
                </a:solidFill>
              </a:rPr>
            </a:br>
            <a:r>
              <a:rPr lang="en" sz="1700" dirty="0" smtClean="0">
                <a:solidFill>
                  <a:schemeClr val="accent5"/>
                </a:solidFill>
              </a:rPr>
              <a:t>09</a:t>
            </a:r>
            <a:br>
              <a:rPr lang="en" sz="1700" dirty="0" smtClean="0">
                <a:solidFill>
                  <a:schemeClr val="accent5"/>
                </a:solidFill>
              </a:rPr>
            </a:br>
            <a:r>
              <a:rPr lang="en" sz="1700" dirty="0" smtClean="0">
                <a:solidFill>
                  <a:schemeClr val="accent5"/>
                </a:solidFill>
              </a:rPr>
              <a:t>10</a:t>
            </a:r>
            <a:br>
              <a:rPr lang="en" sz="1700" dirty="0" smtClean="0">
                <a:solidFill>
                  <a:schemeClr val="accent5"/>
                </a:solidFill>
              </a:rPr>
            </a:br>
            <a:r>
              <a:rPr lang="en" sz="1700" dirty="0" smtClean="0">
                <a:solidFill>
                  <a:schemeClr val="accent5"/>
                </a:solidFill>
              </a:rPr>
              <a:t>11</a:t>
            </a:r>
            <a:br>
              <a:rPr lang="en" sz="1700" dirty="0" smtClean="0">
                <a:solidFill>
                  <a:schemeClr val="accent5"/>
                </a:solidFill>
              </a:rPr>
            </a:br>
            <a:r>
              <a:rPr lang="en" sz="1700" dirty="0" smtClean="0">
                <a:solidFill>
                  <a:schemeClr val="accent5"/>
                </a:solidFill>
              </a:rPr>
              <a:t/>
            </a:r>
            <a:br>
              <a:rPr lang="en" sz="1700" dirty="0" smtClean="0">
                <a:solidFill>
                  <a:schemeClr val="accent5"/>
                </a:solidFill>
              </a:rPr>
            </a:br>
            <a:endParaRPr sz="1700" dirty="0">
              <a:solidFill>
                <a:schemeClr val="accent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 TỔNG QUAN VỀ ĐỀ TÀI</a:t>
            </a:r>
            <a:endParaRPr sz="2400" dirty="0"/>
          </a:p>
        </p:txBody>
      </p:sp>
      <p:cxnSp>
        <p:nvCxnSpPr>
          <p:cNvPr id="644" name="Google Shape;644;p46"/>
          <p:cNvCxnSpPr/>
          <p:nvPr/>
        </p:nvCxnSpPr>
        <p:spPr>
          <a:xfrm>
            <a:off x="309364" y="1059255"/>
            <a:ext cx="8442600" cy="0"/>
          </a:xfrm>
          <a:prstGeom prst="straightConnector1">
            <a:avLst/>
          </a:prstGeom>
          <a:noFill/>
          <a:ln w="19050" cap="flat" cmpd="sng">
            <a:solidFill>
              <a:srgbClr val="434343"/>
            </a:solidFill>
            <a:prstDash val="solid"/>
            <a:round/>
            <a:headEnd type="diamond" w="med" len="med"/>
            <a:tailEnd type="none" w="med" len="med"/>
          </a:ln>
        </p:spPr>
      </p:cxnSp>
      <p:sp>
        <p:nvSpPr>
          <p:cNvPr id="647" name="Google Shape;647;p46"/>
          <p:cNvSpPr txBox="1"/>
          <p:nvPr/>
        </p:nvSpPr>
        <p:spPr>
          <a:xfrm>
            <a:off x="427244" y="1194350"/>
            <a:ext cx="6274891" cy="2172305"/>
          </a:xfrm>
          <a:prstGeom prst="rect">
            <a:avLst/>
          </a:prstGeom>
          <a:noFill/>
          <a:ln>
            <a:noFill/>
          </a:ln>
        </p:spPr>
        <p:txBody>
          <a:bodyPr spcFirstLastPara="1" wrap="square" lIns="91425" tIns="228600" rIns="91425" bIns="91425" anchor="t" anchorCtr="0">
            <a:noAutofit/>
          </a:bodyPr>
          <a:lstStyle/>
          <a:p>
            <a:pPr>
              <a:spcAft>
                <a:spcPts val="1600"/>
              </a:spcAft>
            </a:pPr>
            <a:r>
              <a:rPr lang="en-US" dirty="0" err="1">
                <a:solidFill>
                  <a:srgbClr val="434343"/>
                </a:solidFill>
                <a:latin typeface="Roboto Condensed Light"/>
                <a:ea typeface="Roboto Condensed Light"/>
                <a:cs typeface="Roboto Condensed Light"/>
              </a:rPr>
              <a:t>Trong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những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năm</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gần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đây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với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sự</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triển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vượt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trội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nghệ</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thông</a:t>
            </a:r>
            <a:r>
              <a:rPr lang="en-US" dirty="0">
                <a:solidFill>
                  <a:srgbClr val="434343"/>
                </a:solidFill>
                <a:latin typeface="Roboto Condensed Light"/>
                <a:ea typeface="Roboto Condensed Light"/>
                <a:cs typeface="Roboto Condensed Light"/>
              </a:rPr>
              <a:t> tin </a:t>
            </a:r>
            <a:r>
              <a:rPr lang="en-US" dirty="0" err="1">
                <a:solidFill>
                  <a:srgbClr val="434343"/>
                </a:solidFill>
                <a:latin typeface="Roboto Condensed Light"/>
                <a:ea typeface="Roboto Condensed Light"/>
                <a:cs typeface="Roboto Condensed Light"/>
              </a:rPr>
              <a:t>với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những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của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nghệ</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thông</a:t>
            </a:r>
            <a:r>
              <a:rPr lang="en-US" dirty="0">
                <a:solidFill>
                  <a:srgbClr val="434343"/>
                </a:solidFill>
                <a:latin typeface="Roboto Condensed Light"/>
                <a:ea typeface="Roboto Condensed Light"/>
                <a:cs typeface="Roboto Condensed Light"/>
              </a:rPr>
              <a:t> tin </a:t>
            </a:r>
            <a:r>
              <a:rPr lang="en-US" dirty="0" err="1">
                <a:solidFill>
                  <a:srgbClr val="434343"/>
                </a:solidFill>
                <a:latin typeface="Roboto Condensed Light"/>
                <a:ea typeface="Roboto Condensed Light"/>
                <a:cs typeface="Roboto Condensed Light"/>
              </a:rPr>
              <a:t>vào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sống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của</a:t>
            </a:r>
            <a:r>
              <a:rPr lang="en-US" dirty="0">
                <a:solidFill>
                  <a:srgbClr val="434343"/>
                </a:solidFill>
                <a:latin typeface="Roboto Condensed Light"/>
                <a:ea typeface="Roboto Condensed Light"/>
                <a:cs typeface="Roboto Condensed Light"/>
              </a:rPr>
              <a:t> con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vô</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lớn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thay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đổi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hành</a:t>
            </a:r>
            <a:r>
              <a:rPr lang="en-US" dirty="0">
                <a:solidFill>
                  <a:srgbClr val="434343"/>
                </a:solidFill>
                <a:latin typeface="Roboto Condensed Light"/>
                <a:ea typeface="Roboto Condensed Light"/>
                <a:cs typeface="Roboto Condensed Light"/>
              </a:rPr>
              <a:t> vi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tiêu</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Đặc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biệt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thương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mại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điện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tử</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giúp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mua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bán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trở</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nên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dễ</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dàng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hơn</a:t>
            </a:r>
            <a:r>
              <a:rPr lang="en-US" dirty="0" smtClean="0">
                <a:solidFill>
                  <a:srgbClr val="434343"/>
                </a:solidFill>
                <a:latin typeface="Roboto Condensed Light"/>
                <a:ea typeface="Roboto Condensed Light"/>
                <a:cs typeface="Roboto Condensed Light"/>
              </a:rPr>
              <a:t>.</a:t>
            </a:r>
          </a:p>
          <a:p>
            <a:pPr>
              <a:spcAft>
                <a:spcPts val="1600"/>
              </a:spcAft>
            </a:pPr>
            <a:r>
              <a:rPr lang="en-US" dirty="0" err="1" smtClean="0">
                <a:solidFill>
                  <a:srgbClr val="434343"/>
                </a:solidFill>
                <a:latin typeface="Roboto Condensed Light"/>
                <a:ea typeface="Roboto Condensed Light"/>
                <a:cs typeface="Roboto Condensed Light"/>
              </a:rPr>
              <a:t>Nhận</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thấy</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lợi</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thế</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trước</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mắt</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chúng</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em</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quyết</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định</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tìm</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hiểu</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và</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xây</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dựng</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trang</a:t>
            </a:r>
            <a:r>
              <a:rPr lang="en-US" dirty="0" smtClean="0">
                <a:solidFill>
                  <a:srgbClr val="434343"/>
                </a:solidFill>
                <a:latin typeface="Roboto Condensed Light"/>
                <a:ea typeface="Roboto Condensed Light"/>
                <a:cs typeface="Roboto Condensed Light"/>
              </a:rPr>
              <a:t> web </a:t>
            </a:r>
            <a:r>
              <a:rPr lang="en-US" dirty="0" err="1" smtClean="0">
                <a:solidFill>
                  <a:srgbClr val="434343"/>
                </a:solidFill>
                <a:latin typeface="Roboto Condensed Light"/>
                <a:ea typeface="Roboto Condensed Light"/>
                <a:cs typeface="Roboto Condensed Light"/>
              </a:rPr>
              <a:t>bán</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hoa</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quả</a:t>
            </a:r>
            <a:r>
              <a:rPr lang="en-US" dirty="0" smtClean="0">
                <a:solidFill>
                  <a:srgbClr val="434343"/>
                </a:solidFill>
                <a:latin typeface="Roboto Condensed Light"/>
                <a:ea typeface="Roboto Condensed Light"/>
                <a:cs typeface="Roboto Condensed Light"/>
              </a:rPr>
              <a:t> online </a:t>
            </a:r>
            <a:r>
              <a:rPr lang="en-US" dirty="0" err="1" smtClean="0">
                <a:solidFill>
                  <a:srgbClr val="434343"/>
                </a:solidFill>
                <a:latin typeface="Roboto Condensed Light"/>
                <a:ea typeface="Roboto Condensed Light"/>
                <a:cs typeface="Roboto Condensed Light"/>
              </a:rPr>
              <a:t>nhằm</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phục</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vụ</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nhu</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cầu</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của</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người</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sử</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dụng</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và</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bắt</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kịp</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với</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xu</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hướng</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công</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nghệ</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hiện</a:t>
            </a:r>
            <a:r>
              <a:rPr lang="en-US" dirty="0" smtClean="0">
                <a:solidFill>
                  <a:srgbClr val="434343"/>
                </a:solidFill>
                <a:latin typeface="Roboto Condensed Light"/>
                <a:ea typeface="Roboto Condensed Light"/>
                <a:cs typeface="Roboto Condensed Light"/>
              </a:rPr>
              <a:t> nay. </a:t>
            </a:r>
            <a:endParaRPr lang="en-GB" dirty="0">
              <a:solidFill>
                <a:srgbClr val="434343"/>
              </a:solidFill>
              <a:latin typeface="Roboto Condensed Light"/>
              <a:ea typeface="Roboto Condensed Light"/>
              <a:cs typeface="Roboto Condensed Ligh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t>
            </a:r>
            <a:r>
              <a:rPr lang="en" dirty="0" smtClean="0"/>
              <a:t>. CÔNG NGHỆ SỬ DỤNG</a:t>
            </a:r>
            <a:endParaRPr sz="2400" dirty="0"/>
          </a:p>
        </p:txBody>
      </p:sp>
      <p:cxnSp>
        <p:nvCxnSpPr>
          <p:cNvPr id="644" name="Google Shape;644;p46"/>
          <p:cNvCxnSpPr/>
          <p:nvPr/>
        </p:nvCxnSpPr>
        <p:spPr>
          <a:xfrm>
            <a:off x="309364" y="1059255"/>
            <a:ext cx="8442600" cy="0"/>
          </a:xfrm>
          <a:prstGeom prst="straightConnector1">
            <a:avLst/>
          </a:prstGeom>
          <a:noFill/>
          <a:ln w="19050" cap="flat" cmpd="sng">
            <a:solidFill>
              <a:srgbClr val="434343"/>
            </a:solidFill>
            <a:prstDash val="solid"/>
            <a:round/>
            <a:headEnd type="diamond" w="med" len="med"/>
            <a:tailEnd type="none" w="med" len="med"/>
          </a:ln>
        </p:spPr>
      </p:cxnSp>
      <p:sp>
        <p:nvSpPr>
          <p:cNvPr id="647" name="Google Shape;647;p46"/>
          <p:cNvSpPr txBox="1"/>
          <p:nvPr/>
        </p:nvSpPr>
        <p:spPr>
          <a:xfrm>
            <a:off x="427244" y="1194350"/>
            <a:ext cx="6420365" cy="3045141"/>
          </a:xfrm>
          <a:prstGeom prst="rect">
            <a:avLst/>
          </a:prstGeom>
          <a:noFill/>
          <a:ln>
            <a:noFill/>
          </a:ln>
        </p:spPr>
        <p:txBody>
          <a:bodyPr spcFirstLastPara="1" wrap="square" lIns="91425" tIns="228600" rIns="91425" bIns="91425" anchor="t" anchorCtr="0">
            <a:noAutofit/>
          </a:bodyPr>
          <a:lstStyle/>
          <a:p>
            <a:pPr lvl="0">
              <a:spcAft>
                <a:spcPts val="1600"/>
              </a:spcAft>
            </a:pPr>
            <a:r>
              <a:rPr lang="en-US" b="1" dirty="0">
                <a:solidFill>
                  <a:srgbClr val="434343"/>
                </a:solidFill>
                <a:latin typeface="Roboto Condensed Light"/>
                <a:ea typeface="Roboto Condensed Light"/>
                <a:cs typeface="Roboto Condensed Light"/>
              </a:rPr>
              <a:t>Framework Bootstrap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thư</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viện</a:t>
            </a:r>
            <a:r>
              <a:rPr lang="en-US" dirty="0">
                <a:solidFill>
                  <a:srgbClr val="434343"/>
                </a:solidFill>
                <a:latin typeface="Roboto Condensed Light"/>
                <a:ea typeface="Roboto Condensed Light"/>
                <a:cs typeface="Roboto Condensed Light"/>
              </a:rPr>
              <a:t> </a:t>
            </a:r>
            <a:r>
              <a:rPr lang="en-US" b="1" dirty="0" err="1">
                <a:solidFill>
                  <a:srgbClr val="434343"/>
                </a:solidFill>
                <a:latin typeface="Roboto Condensed Light"/>
                <a:ea typeface="Roboto Condensed Light"/>
                <a:cs typeface="Roboto Condensed Light"/>
              </a:rPr>
              <a:t>Jquery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chạy</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ngôn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ngữ</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javascript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CSS </a:t>
            </a:r>
            <a:r>
              <a:rPr lang="en-US" dirty="0" err="1">
                <a:solidFill>
                  <a:srgbClr val="434343"/>
                </a:solidFill>
                <a:latin typeface="Roboto Condensed Light"/>
                <a:ea typeface="Roboto Condensed Light"/>
                <a:cs typeface="Roboto Condensed Light"/>
              </a:rPr>
              <a:t>phục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vụ</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việc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chỉnh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sửa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giao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diện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trang</a:t>
            </a:r>
            <a:r>
              <a:rPr lang="en-US" dirty="0">
                <a:solidFill>
                  <a:srgbClr val="434343"/>
                </a:solidFill>
                <a:latin typeface="Roboto Condensed Light"/>
                <a:ea typeface="Roboto Condensed Light"/>
                <a:cs typeface="Roboto Condensed Light"/>
              </a:rPr>
              <a:t> view </a:t>
            </a:r>
            <a:r>
              <a:rPr lang="en-US" dirty="0" err="1">
                <a:solidFill>
                  <a:srgbClr val="434343"/>
                </a:solidFill>
                <a:latin typeface="Roboto Condensed Light"/>
                <a:ea typeface="Roboto Condensed Light"/>
                <a:cs typeface="Roboto Condensed Light"/>
              </a:rPr>
              <a:t>cả</a:t>
            </a:r>
            <a:r>
              <a:rPr lang="en-US" dirty="0">
                <a:solidFill>
                  <a:srgbClr val="434343"/>
                </a:solidFill>
                <a:latin typeface="Roboto Condensed Light"/>
                <a:ea typeface="Roboto Condensed Light"/>
                <a:cs typeface="Roboto Condensed Light"/>
              </a:rPr>
              <a:t> ở </a:t>
            </a:r>
            <a:r>
              <a:rPr lang="en-US" dirty="0" err="1">
                <a:solidFill>
                  <a:srgbClr val="434343"/>
                </a:solidFill>
                <a:latin typeface="Roboto Condensed Light"/>
                <a:ea typeface="Roboto Condensed Light"/>
                <a:cs typeface="Roboto Condensed Light"/>
              </a:rPr>
              <a:t>phía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trang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người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quản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trị</a:t>
            </a:r>
            <a:endParaRPr lang="en-GB" dirty="0">
              <a:solidFill>
                <a:srgbClr val="434343"/>
              </a:solidFill>
              <a:latin typeface="Roboto Condensed Light"/>
              <a:ea typeface="Roboto Condensed Light"/>
              <a:cs typeface="Roboto Condensed Light"/>
            </a:endParaRPr>
          </a:p>
          <a:p>
            <a:pPr lvl="0">
              <a:spcAft>
                <a:spcPts val="1600"/>
              </a:spcAft>
            </a:pPr>
            <a:r>
              <a:rPr lang="en-US" b="1" dirty="0">
                <a:solidFill>
                  <a:srgbClr val="434343"/>
                </a:solidFill>
                <a:latin typeface="Roboto Condensed Light"/>
                <a:ea typeface="Roboto Condensed Light"/>
                <a:cs typeface="Roboto Condensed Light"/>
              </a:rPr>
              <a:t>Webserver Glassfish </a:t>
            </a:r>
            <a:r>
              <a:rPr lang="en-US" dirty="0" err="1">
                <a:solidFill>
                  <a:srgbClr val="434343"/>
                </a:solidFill>
                <a:latin typeface="Roboto Condensed Light"/>
                <a:ea typeface="Roboto Condensed Light"/>
                <a:cs typeface="Roboto Condensed Light"/>
              </a:rPr>
              <a:t>dùng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triển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web </a:t>
            </a:r>
            <a:r>
              <a:rPr lang="en-US" dirty="0" err="1" smtClean="0">
                <a:solidFill>
                  <a:srgbClr val="434343"/>
                </a:solidFill>
                <a:latin typeface="Roboto Condensed Light"/>
                <a:ea typeface="Roboto Condensed Light"/>
                <a:cs typeface="Roboto Condensed Light"/>
              </a:rPr>
              <a:t>viết</a:t>
            </a:r>
            <a:r>
              <a:rPr lang="en-US" dirty="0" smtClean="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bằng</a:t>
            </a:r>
            <a:r>
              <a:rPr lang="en-US" dirty="0" smtClean="0">
                <a:solidFill>
                  <a:srgbClr val="434343"/>
                </a:solidFill>
                <a:latin typeface="Roboto Condensed Light"/>
                <a:ea typeface="Roboto Condensed Light"/>
                <a:cs typeface="Roboto Condensed Light"/>
              </a:rPr>
              <a:t> java</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tích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hợp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netbean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tạo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chương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trình</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lvl="0">
              <a:spcAft>
                <a:spcPts val="1600"/>
              </a:spcAft>
            </a:pPr>
            <a:r>
              <a:rPr lang="en-US" b="1" dirty="0">
                <a:solidFill>
                  <a:srgbClr val="434343"/>
                </a:solidFill>
                <a:latin typeface="Roboto Condensed Light"/>
                <a:ea typeface="Roboto Condensed Light"/>
                <a:cs typeface="Roboto Condensed Light"/>
              </a:rPr>
              <a:t>Framework </a:t>
            </a:r>
            <a:r>
              <a:rPr lang="en-US" b="1" dirty="0" err="1">
                <a:solidFill>
                  <a:srgbClr val="434343"/>
                </a:solidFill>
                <a:latin typeface="Roboto Condensed Light"/>
                <a:ea typeface="Roboto Condensed Light"/>
                <a:cs typeface="Roboto Condensed Light"/>
              </a:rPr>
              <a:t>Hinernate</a:t>
            </a:r>
            <a:r>
              <a:rPr lang="en-US" b="1"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công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cụ</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ánh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xạ</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quan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hệ</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đối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tượng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cho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ngôn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ngữ</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lập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trình</a:t>
            </a:r>
            <a:r>
              <a:rPr lang="en-US" dirty="0">
                <a:solidFill>
                  <a:srgbClr val="434343"/>
                </a:solidFill>
                <a:latin typeface="Roboto Condensed Light"/>
                <a:ea typeface="Roboto Condensed Light"/>
                <a:cs typeface="Roboto Condensed Light"/>
              </a:rPr>
              <a:t> java, </a:t>
            </a:r>
            <a:r>
              <a:rPr lang="en-US" dirty="0" err="1">
                <a:solidFill>
                  <a:srgbClr val="434343"/>
                </a:solidFill>
                <a:latin typeface="Roboto Condensed Light"/>
                <a:ea typeface="Roboto Condensed Light"/>
                <a:cs typeface="Roboto Condensed Light"/>
              </a:rPr>
              <a:t>đã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tích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hợp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trong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netbean</a:t>
            </a:r>
            <a:r>
              <a:rPr lang="en-US" dirty="0">
                <a:solidFill>
                  <a:srgbClr val="434343"/>
                </a:solidFill>
                <a:latin typeface="Roboto Condensed Light"/>
                <a:ea typeface="Roboto Condensed Light"/>
                <a:cs typeface="Roboto Condensed Light"/>
              </a:rPr>
              <a:t>.</a:t>
            </a:r>
            <a:endParaRPr lang="en-GB" dirty="0">
              <a:solidFill>
                <a:srgbClr val="434343"/>
              </a:solidFill>
              <a:latin typeface="Roboto Condensed Light"/>
              <a:ea typeface="Roboto Condensed Light"/>
              <a:cs typeface="Roboto Condensed Light"/>
            </a:endParaRPr>
          </a:p>
          <a:p>
            <a:pPr lvl="0">
              <a:spcAft>
                <a:spcPts val="1600"/>
              </a:spcAft>
            </a:pPr>
            <a:r>
              <a:rPr lang="en-US" b="1" dirty="0">
                <a:solidFill>
                  <a:srgbClr val="434343"/>
                </a:solidFill>
                <a:latin typeface="Roboto Condensed Light"/>
                <a:ea typeface="Roboto Condensed Light"/>
                <a:cs typeface="Roboto Condensed Light"/>
              </a:rPr>
              <a:t>Framework Spring MVC </a:t>
            </a:r>
            <a:r>
              <a:rPr lang="en-US" dirty="0" err="1">
                <a:solidFill>
                  <a:srgbClr val="434343"/>
                </a:solidFill>
                <a:latin typeface="Roboto Condensed Light"/>
                <a:ea typeface="Roboto Condensed Light"/>
                <a:cs typeface="Roboto Condensed Light"/>
              </a:rPr>
              <a:t>cung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cấp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kiến</a:t>
            </a:r>
            <a:r>
              <a:rPr lang="en-US" dirty="0">
                <a:solidFill>
                  <a:srgbClr val="434343"/>
                </a:solidFill>
                <a:latin typeface="Roboto Condensed Light"/>
                <a:ea typeface="Roboto Condensed Light"/>
                <a:cs typeface="Roboto Condensed Light"/>
              </a:rPr>
              <a:t> </a:t>
            </a:r>
            <a:r>
              <a:rPr lang="en-US" dirty="0" err="1" smtClean="0">
                <a:solidFill>
                  <a:srgbClr val="434343"/>
                </a:solidFill>
                <a:latin typeface="Roboto Condensed Light"/>
                <a:ea typeface="Roboto Condensed Light"/>
                <a:cs typeface="Roboto Condensed Light"/>
              </a:rPr>
              <a:t>trúc</a:t>
            </a:r>
            <a:r>
              <a:rPr lang="en-US" dirty="0" smtClean="0">
                <a:solidFill>
                  <a:srgbClr val="434343"/>
                </a:solidFill>
                <a:latin typeface="Roboto Condensed Light"/>
                <a:ea typeface="Roboto Condensed Light"/>
                <a:cs typeface="Roboto Condensed Light"/>
              </a:rPr>
              <a:t> </a:t>
            </a:r>
            <a:r>
              <a:rPr lang="en-US" dirty="0">
                <a:solidFill>
                  <a:srgbClr val="434343"/>
                </a:solidFill>
                <a:latin typeface="Roboto Condensed Light"/>
                <a:ea typeface="Roboto Condensed Light"/>
                <a:cs typeface="Roboto Condensed Light"/>
              </a:rPr>
              <a:t>Model-View-Controller </a:t>
            </a:r>
            <a:r>
              <a:rPr lang="en-US" dirty="0" err="1">
                <a:solidFill>
                  <a:srgbClr val="434343"/>
                </a:solidFill>
                <a:latin typeface="Roboto Condensed Light"/>
                <a:ea typeface="Roboto Condensed Light"/>
                <a:cs typeface="Roboto Condensed Light"/>
              </a:rPr>
              <a:t>và</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các</a:t>
            </a:r>
            <a:r>
              <a:rPr lang="en-US" dirty="0">
                <a:solidFill>
                  <a:srgbClr val="434343"/>
                </a:solidFill>
                <a:latin typeface="Roboto Condensed Light"/>
                <a:ea typeface="Roboto Condensed Light"/>
                <a:cs typeface="Roboto Condensed Light"/>
              </a:rPr>
              <a:t> component </a:t>
            </a:r>
            <a:r>
              <a:rPr lang="en-US" dirty="0" err="1">
                <a:solidFill>
                  <a:srgbClr val="434343"/>
                </a:solidFill>
                <a:latin typeface="Roboto Condensed Light"/>
                <a:ea typeface="Roboto Condensed Light"/>
                <a:cs typeface="Roboto Condensed Light"/>
              </a:rPr>
              <a:t>để</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phát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triển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web, </a:t>
            </a:r>
            <a:r>
              <a:rPr lang="en-US" dirty="0" err="1">
                <a:solidFill>
                  <a:srgbClr val="434343"/>
                </a:solidFill>
                <a:latin typeface="Roboto Condensed Light"/>
                <a:ea typeface="Roboto Condensed Light"/>
                <a:cs typeface="Roboto Condensed Light"/>
              </a:rPr>
              <a:t>cũng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đã</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được</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tích</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hợp</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vào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netbean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khởi</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tạo</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một</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ứng</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dụng</a:t>
            </a:r>
            <a:r>
              <a:rPr lang="en-US" dirty="0">
                <a:solidFill>
                  <a:srgbClr val="434343"/>
                </a:solidFill>
                <a:latin typeface="Roboto Condensed Light"/>
                <a:ea typeface="Roboto Condensed Light"/>
                <a:cs typeface="Roboto Condensed Light"/>
              </a:rPr>
              <a:t> web </a:t>
            </a:r>
            <a:r>
              <a:rPr lang="en-US" dirty="0" err="1">
                <a:solidFill>
                  <a:srgbClr val="434343"/>
                </a:solidFill>
                <a:latin typeface="Roboto Condensed Light"/>
                <a:ea typeface="Roboto Condensed Light"/>
                <a:cs typeface="Roboto Condensed Light"/>
              </a:rPr>
              <a:t>trên</a:t>
            </a:r>
            <a:r>
              <a:rPr lang="en-US" dirty="0">
                <a:solidFill>
                  <a:srgbClr val="434343"/>
                </a:solidFill>
                <a:latin typeface="Roboto Condensed Light"/>
                <a:ea typeface="Roboto Condensed Light"/>
                <a:cs typeface="Roboto Condensed Light"/>
              </a:rPr>
              <a:t> </a:t>
            </a:r>
            <a:r>
              <a:rPr lang="en-US" dirty="0" err="1">
                <a:solidFill>
                  <a:srgbClr val="434343"/>
                </a:solidFill>
                <a:latin typeface="Roboto Condensed Light"/>
                <a:ea typeface="Roboto Condensed Light"/>
                <a:cs typeface="Roboto Condensed Light"/>
              </a:rPr>
              <a:t>netbean</a:t>
            </a:r>
            <a:endParaRPr lang="en-GB" dirty="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1783740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8" name="Google Shape;528;p38"/>
          <p:cNvSpPr txBox="1">
            <a:spLocks noGrp="1"/>
          </p:cNvSpPr>
          <p:nvPr>
            <p:ph type="title"/>
          </p:nvPr>
        </p:nvSpPr>
        <p:spPr>
          <a:xfrm>
            <a:off x="6066900" y="0"/>
            <a:ext cx="3077100" cy="122612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smtClean="0"/>
              <a:t>3. BIỂU ĐỒ DỮ LIỆU MỨC NGỮ CẢNH</a:t>
            </a:r>
            <a:endParaRPr sz="2400" dirty="0"/>
          </a:p>
        </p:txBody>
      </p:sp>
      <p:graphicFrame>
        <p:nvGraphicFramePr>
          <p:cNvPr id="3" name="Diagram 2"/>
          <p:cNvGraphicFramePr/>
          <p:nvPr>
            <p:extLst>
              <p:ext uri="{D42A27DB-BD31-4B8C-83A1-F6EECF244321}">
                <p14:modId xmlns:p14="http://schemas.microsoft.com/office/powerpoint/2010/main" val="233363448"/>
              </p:ext>
            </p:extLst>
          </p:nvPr>
        </p:nvGraphicFramePr>
        <p:xfrm>
          <a:off x="1509450" y="835650"/>
          <a:ext cx="6096000" cy="4083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Google Shape;644;p46"/>
          <p:cNvCxnSpPr/>
          <p:nvPr/>
        </p:nvCxnSpPr>
        <p:spPr>
          <a:xfrm flipV="1">
            <a:off x="3304309" y="1059255"/>
            <a:ext cx="5447655" cy="618"/>
          </a:xfrm>
          <a:prstGeom prst="straightConnector1">
            <a:avLst/>
          </a:prstGeom>
          <a:noFill/>
          <a:ln w="19050" cap="flat" cmpd="sng">
            <a:solidFill>
              <a:srgbClr val="434343"/>
            </a:solidFill>
            <a:prstDash val="solid"/>
            <a:round/>
            <a:headEnd type="diamond"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Google Shape;542;p40"/>
          <p:cNvSpPr txBox="1">
            <a:spLocks noGrp="1"/>
          </p:cNvSpPr>
          <p:nvPr>
            <p:ph type="ctrTitle"/>
          </p:nvPr>
        </p:nvSpPr>
        <p:spPr>
          <a:xfrm>
            <a:off x="720050" y="359450"/>
            <a:ext cx="3987032"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a:t>
            </a:r>
            <a:r>
              <a:rPr lang="en" dirty="0" smtClean="0"/>
              <a:t>. SƠ ĐỒ KIẾN TRÚC TỔNG THỂ </a:t>
            </a:r>
            <a:endParaRPr dirty="0"/>
          </a:p>
        </p:txBody>
      </p:sp>
      <p:pic>
        <p:nvPicPr>
          <p:cNvPr id="44" name="Picture 43"/>
          <p:cNvPicPr/>
          <p:nvPr/>
        </p:nvPicPr>
        <p:blipFill>
          <a:blip r:embed="rId3"/>
          <a:stretch>
            <a:fillRect/>
          </a:stretch>
        </p:blipFill>
        <p:spPr>
          <a:xfrm>
            <a:off x="1832292" y="1520190"/>
            <a:ext cx="5533073" cy="3292157"/>
          </a:xfrm>
          <a:prstGeom prst="rect">
            <a:avLst/>
          </a:prstGeom>
        </p:spPr>
      </p:pic>
      <p:cxnSp>
        <p:nvCxnSpPr>
          <p:cNvPr id="4" name="Google Shape;644;p46"/>
          <p:cNvCxnSpPr/>
          <p:nvPr/>
        </p:nvCxnSpPr>
        <p:spPr>
          <a:xfrm flipV="1">
            <a:off x="301336" y="1007919"/>
            <a:ext cx="8073737" cy="20781"/>
          </a:xfrm>
          <a:prstGeom prst="straightConnector1">
            <a:avLst/>
          </a:prstGeom>
          <a:noFill/>
          <a:ln w="19050" cap="flat" cmpd="sng">
            <a:solidFill>
              <a:srgbClr val="434343"/>
            </a:solidFill>
            <a:prstDash val="solid"/>
            <a:round/>
            <a:headEnd type="diamond"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a:spLocks noGrp="1"/>
          </p:cNvSpPr>
          <p:nvPr>
            <p:ph type="ctrTitle"/>
          </p:nvPr>
        </p:nvSpPr>
        <p:spPr>
          <a:xfrm>
            <a:off x="720049" y="359450"/>
            <a:ext cx="4953387"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5</a:t>
            </a:r>
            <a:r>
              <a:rPr lang="en" dirty="0" smtClean="0"/>
              <a:t>. CHỨC NĂNG CHÍNH CỦA TRANG WEB</a:t>
            </a:r>
            <a:endParaRPr sz="2400" dirty="0"/>
          </a:p>
        </p:txBody>
      </p:sp>
      <p:cxnSp>
        <p:nvCxnSpPr>
          <p:cNvPr id="644" name="Google Shape;644;p46"/>
          <p:cNvCxnSpPr/>
          <p:nvPr/>
        </p:nvCxnSpPr>
        <p:spPr>
          <a:xfrm>
            <a:off x="309364" y="1059255"/>
            <a:ext cx="8442600" cy="0"/>
          </a:xfrm>
          <a:prstGeom prst="straightConnector1">
            <a:avLst/>
          </a:prstGeom>
          <a:noFill/>
          <a:ln w="19050" cap="flat" cmpd="sng">
            <a:solidFill>
              <a:srgbClr val="434343"/>
            </a:solidFill>
            <a:prstDash val="solid"/>
            <a:round/>
            <a:headEnd type="diamond" w="med" len="med"/>
            <a:tailEnd type="none" w="med" len="med"/>
          </a:ln>
        </p:spPr>
      </p:cxnSp>
      <p:sp>
        <p:nvSpPr>
          <p:cNvPr id="647" name="Google Shape;647;p46"/>
          <p:cNvSpPr txBox="1"/>
          <p:nvPr/>
        </p:nvSpPr>
        <p:spPr>
          <a:xfrm>
            <a:off x="427245" y="1194350"/>
            <a:ext cx="3458956" cy="3045141"/>
          </a:xfrm>
          <a:prstGeom prst="rect">
            <a:avLst/>
          </a:prstGeom>
          <a:noFill/>
          <a:ln>
            <a:noFill/>
          </a:ln>
        </p:spPr>
        <p:txBody>
          <a:bodyPr spcFirstLastPara="1" wrap="square" lIns="91425" tIns="228600" rIns="91425" bIns="91425" anchor="t" anchorCtr="0">
            <a:noAutofit/>
          </a:bodyPr>
          <a:lstStyle/>
          <a:p>
            <a:pPr lvl="0">
              <a:spcAft>
                <a:spcPts val="1600"/>
              </a:spcAft>
            </a:pPr>
            <a:r>
              <a:rPr lang="en-GB" sz="1600" b="1" dirty="0" smtClean="0">
                <a:solidFill>
                  <a:srgbClr val="434343"/>
                </a:solidFill>
                <a:latin typeface="Roboto Condensed Light"/>
                <a:ea typeface="Roboto Condensed Light"/>
                <a:cs typeface="Roboto Condensed Light"/>
              </a:rPr>
              <a:t>NGƯỜI DÙNG</a:t>
            </a:r>
            <a:r>
              <a:rPr lang="en-GB" b="1" dirty="0" smtClean="0">
                <a:solidFill>
                  <a:srgbClr val="434343"/>
                </a:solidFill>
                <a:latin typeface="Roboto Condensed Light"/>
                <a:ea typeface="Roboto Condensed Light"/>
                <a:cs typeface="Roboto Condensed Light"/>
              </a:rPr>
              <a:t> </a:t>
            </a:r>
            <a:r>
              <a:rPr lang="en-GB" dirty="0" smtClean="0">
                <a:solidFill>
                  <a:srgbClr val="434343"/>
                </a:solidFill>
                <a:latin typeface="Roboto Condensed Light"/>
                <a:ea typeface="Roboto Condensed Light"/>
                <a:cs typeface="Roboto Condensed Light"/>
              </a:rPr>
              <a:t>: </a:t>
            </a: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Xem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sản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phẩm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theo</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chủng</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loại</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Tìm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kiếm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sản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phẩm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theo</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giá</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Tìm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kiếm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sản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phẩm</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theo</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tên</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Quản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lý</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giỏ</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hàng</a:t>
            </a:r>
            <a:r>
              <a:rPr lang="en-GB" dirty="0" smtClean="0">
                <a:solidFill>
                  <a:srgbClr val="434343"/>
                </a:solidFill>
                <a:latin typeface="Roboto Condensed Light"/>
                <a:ea typeface="Roboto Condensed Light"/>
                <a:cs typeface="Roboto Condensed Light"/>
              </a:rPr>
              <a:t> </a:t>
            </a: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Đặt</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hàng</a:t>
            </a:r>
            <a:endParaRPr lang="en-GB" dirty="0" smtClean="0">
              <a:solidFill>
                <a:srgbClr val="434343"/>
              </a:solidFill>
              <a:latin typeface="Roboto Condensed Light"/>
              <a:ea typeface="Roboto Condensed Light"/>
              <a:cs typeface="Roboto Condensed Light"/>
            </a:endParaRPr>
          </a:p>
          <a:p>
            <a:pPr lvl="0">
              <a:spcAft>
                <a:spcPts val="1600"/>
              </a:spcAft>
            </a:pPr>
            <a:endParaRPr lang="en-GB" dirty="0">
              <a:solidFill>
                <a:srgbClr val="434343"/>
              </a:solidFill>
              <a:latin typeface="Roboto Condensed Light"/>
              <a:ea typeface="Roboto Condensed Light"/>
              <a:cs typeface="Roboto Condensed Light"/>
            </a:endParaRPr>
          </a:p>
        </p:txBody>
      </p:sp>
      <p:sp>
        <p:nvSpPr>
          <p:cNvPr id="5" name="Google Shape;647;p46"/>
          <p:cNvSpPr txBox="1"/>
          <p:nvPr/>
        </p:nvSpPr>
        <p:spPr>
          <a:xfrm>
            <a:off x="5293008" y="1194349"/>
            <a:ext cx="3458956" cy="3045142"/>
          </a:xfrm>
          <a:prstGeom prst="rect">
            <a:avLst/>
          </a:prstGeom>
          <a:noFill/>
          <a:ln>
            <a:noFill/>
          </a:ln>
        </p:spPr>
        <p:txBody>
          <a:bodyPr spcFirstLastPara="1" wrap="square" lIns="91425" tIns="228600" rIns="91425" bIns="91425" anchor="t" anchorCtr="0">
            <a:noAutofit/>
          </a:bodyPr>
          <a:lstStyle/>
          <a:p>
            <a:pPr lvl="0">
              <a:spcAft>
                <a:spcPts val="1600"/>
              </a:spcAft>
            </a:pPr>
            <a:r>
              <a:rPr lang="en-GB" sz="1600" b="1" dirty="0" smtClean="0">
                <a:solidFill>
                  <a:srgbClr val="434343"/>
                </a:solidFill>
                <a:latin typeface="Roboto Condensed Light"/>
                <a:ea typeface="Roboto Condensed Light"/>
                <a:cs typeface="Roboto Condensed Light"/>
              </a:rPr>
              <a:t>ADMIN </a:t>
            </a:r>
            <a:r>
              <a:rPr lang="en-GB" dirty="0" smtClean="0">
                <a:solidFill>
                  <a:srgbClr val="434343"/>
                </a:solidFill>
                <a:latin typeface="Roboto Condensed Light"/>
                <a:ea typeface="Roboto Condensed Light"/>
                <a:cs typeface="Roboto Condensed Light"/>
              </a:rPr>
              <a:t>: </a:t>
            </a: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Đăng</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nhập</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Đăng</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xuất</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Quản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lí</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sản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phẩm</a:t>
            </a:r>
            <a:endParaRPr lang="en-GB" dirty="0" smtClean="0">
              <a:solidFill>
                <a:srgbClr val="434343"/>
              </a:solidFill>
              <a:latin typeface="Roboto Condensed Light"/>
              <a:ea typeface="Roboto Condensed Light"/>
              <a:cs typeface="Roboto Condensed Light"/>
            </a:endParaRP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Quản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lí</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danh</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mục</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sản</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phẩm</a:t>
            </a:r>
            <a:r>
              <a:rPr lang="en-GB" dirty="0" smtClean="0">
                <a:solidFill>
                  <a:srgbClr val="434343"/>
                </a:solidFill>
                <a:latin typeface="Roboto Condensed Light"/>
                <a:ea typeface="Roboto Condensed Light"/>
                <a:cs typeface="Roboto Condensed Light"/>
              </a:rPr>
              <a:t> </a:t>
            </a:r>
          </a:p>
          <a:p>
            <a:pPr lvl="0">
              <a:spcAft>
                <a:spcPts val="1600"/>
              </a:spcAft>
            </a:pP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Xem</a:t>
            </a:r>
            <a:r>
              <a:rPr lang="en-GB" dirty="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thông</a:t>
            </a:r>
            <a:r>
              <a:rPr lang="en-GB" smtClean="0">
                <a:solidFill>
                  <a:srgbClr val="434343"/>
                </a:solidFill>
                <a:latin typeface="Roboto Condensed Light"/>
                <a:ea typeface="Roboto Condensed Light"/>
                <a:cs typeface="Roboto Condensed Light"/>
              </a:rPr>
              <a:t> tin</a:t>
            </a:r>
            <a:r>
              <a:rPr lang="en-GB"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tài</a:t>
            </a:r>
            <a:r>
              <a:rPr lang="en-GB" dirty="0" smtClean="0">
                <a:solidFill>
                  <a:srgbClr val="434343"/>
                </a:solidFill>
                <a:latin typeface="Roboto Condensed Light"/>
                <a:ea typeface="Roboto Condensed Light"/>
                <a:cs typeface="Roboto Condensed Light"/>
              </a:rPr>
              <a:t> </a:t>
            </a:r>
            <a:r>
              <a:rPr lang="en-GB" dirty="0" err="1" smtClean="0">
                <a:solidFill>
                  <a:srgbClr val="434343"/>
                </a:solidFill>
                <a:latin typeface="Roboto Condensed Light"/>
                <a:ea typeface="Roboto Condensed Light"/>
                <a:cs typeface="Roboto Condensed Light"/>
              </a:rPr>
              <a:t>khoản</a:t>
            </a:r>
            <a:endParaRPr lang="en-GB" dirty="0" smtClean="0">
              <a:solidFill>
                <a:srgbClr val="434343"/>
              </a:solidFill>
              <a:latin typeface="Roboto Condensed Light"/>
              <a:ea typeface="Roboto Condensed Light"/>
              <a:cs typeface="Roboto Condensed Light"/>
            </a:endParaRPr>
          </a:p>
          <a:p>
            <a:pPr lvl="0">
              <a:spcAft>
                <a:spcPts val="1600"/>
              </a:spcAft>
            </a:pPr>
            <a:endParaRPr lang="en-GB" dirty="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3608288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0"/>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a:t>
            </a:r>
            <a:r>
              <a:rPr lang="en" dirty="0" smtClean="0"/>
              <a:t>. SƠ ĐỒ CHỨC NĂNG</a:t>
            </a:r>
            <a:endParaRPr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0" y="935182"/>
            <a:ext cx="9144000" cy="420831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0"/>
          <p:cNvSpPr txBox="1">
            <a:spLocks noGrp="1"/>
          </p:cNvSpPr>
          <p:nvPr>
            <p:ph type="ctrTitle"/>
          </p:nvPr>
        </p:nvSpPr>
        <p:spPr>
          <a:xfrm>
            <a:off x="720050" y="359450"/>
            <a:ext cx="32142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7. SƠ ĐỒ LUỒNG</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975" y="776900"/>
            <a:ext cx="7820025" cy="3484279"/>
          </a:xfrm>
          <a:prstGeom prst="rect">
            <a:avLst/>
          </a:prstGeom>
        </p:spPr>
      </p:pic>
      <p:sp>
        <p:nvSpPr>
          <p:cNvPr id="4" name="Google Shape;647;p46"/>
          <p:cNvSpPr txBox="1"/>
          <p:nvPr/>
        </p:nvSpPr>
        <p:spPr>
          <a:xfrm>
            <a:off x="244381" y="776900"/>
            <a:ext cx="3458956" cy="446507"/>
          </a:xfrm>
          <a:prstGeom prst="rect">
            <a:avLst/>
          </a:prstGeom>
          <a:noFill/>
          <a:ln>
            <a:noFill/>
          </a:ln>
        </p:spPr>
        <p:txBody>
          <a:bodyPr spcFirstLastPara="1" wrap="square" lIns="91425" tIns="228600" rIns="91425" bIns="91425" anchor="t" anchorCtr="0">
            <a:noAutofit/>
          </a:bodyPr>
          <a:lstStyle/>
          <a:p>
            <a:pPr lvl="0">
              <a:spcAft>
                <a:spcPts val="1600"/>
              </a:spcAft>
            </a:pPr>
            <a:r>
              <a:rPr lang="en-GB" sz="1600" b="1" dirty="0" smtClean="0">
                <a:solidFill>
                  <a:srgbClr val="434343"/>
                </a:solidFill>
                <a:latin typeface="Roboto Condensed Light"/>
                <a:ea typeface="Roboto Condensed Light"/>
                <a:cs typeface="Roboto Condensed Light"/>
              </a:rPr>
              <a:t>QUẢN TRỊ</a:t>
            </a:r>
            <a:endParaRPr lang="en-GB" dirty="0" smtClean="0">
              <a:solidFill>
                <a:srgbClr val="434343"/>
              </a:solidFill>
              <a:latin typeface="Roboto Condensed Light"/>
              <a:ea typeface="Roboto Condensed Light"/>
              <a:cs typeface="Roboto Condensed Light"/>
            </a:endParaRPr>
          </a:p>
          <a:p>
            <a:pPr lvl="0">
              <a:spcAft>
                <a:spcPts val="1600"/>
              </a:spcAft>
            </a:pPr>
            <a:endParaRPr lang="en-GB" dirty="0">
              <a:solidFill>
                <a:srgbClr val="434343"/>
              </a:solidFill>
              <a:latin typeface="Roboto Condensed Light"/>
              <a:ea typeface="Roboto Condensed Light"/>
              <a:cs typeface="Roboto Condensed Light"/>
            </a:endParaRPr>
          </a:p>
        </p:txBody>
      </p:sp>
    </p:spTree>
    <p:extLst>
      <p:ext uri="{BB962C8B-B14F-4D97-AF65-F5344CB8AC3E}">
        <p14:creationId xmlns:p14="http://schemas.microsoft.com/office/powerpoint/2010/main" val="3238771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Annual Report General by Slidesgo">
  <a:themeElements>
    <a:clrScheme name="Simple Light">
      <a:dk1>
        <a:srgbClr val="434343"/>
      </a:dk1>
      <a:lt1>
        <a:srgbClr val="666666"/>
      </a:lt1>
      <a:dk2>
        <a:srgbClr val="999999"/>
      </a:dk2>
      <a:lt2>
        <a:srgbClr val="CCCCCC"/>
      </a:lt2>
      <a:accent1>
        <a:srgbClr val="F3F3F3"/>
      </a:accent1>
      <a:accent2>
        <a:srgbClr val="434343"/>
      </a:accent2>
      <a:accent3>
        <a:srgbClr val="666666"/>
      </a:accent3>
      <a:accent4>
        <a:srgbClr val="999999"/>
      </a:accent4>
      <a:accent5>
        <a:srgbClr val="F3F3F3"/>
      </a:accent5>
      <a:accent6>
        <a:srgbClr val="434343"/>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674</Words>
  <Application>Microsoft Office PowerPoint</Application>
  <PresentationFormat>On-screen Show (16:9)</PresentationFormat>
  <Paragraphs>73</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Barlow Semi Condensed SemiBold</vt:lpstr>
      <vt:lpstr>Arial</vt:lpstr>
      <vt:lpstr>Bahiana</vt:lpstr>
      <vt:lpstr>Fira Sans Extra Condensed Medium</vt:lpstr>
      <vt:lpstr>Roboto Slab Regular</vt:lpstr>
      <vt:lpstr>Barlow Semi Condensed</vt:lpstr>
      <vt:lpstr>Roboto Condensed Light</vt:lpstr>
      <vt:lpstr>Annual Report General by Slidesgo</vt:lpstr>
      <vt:lpstr>TRANG WEB BÁN HÀNG ONLINE</vt:lpstr>
      <vt:lpstr>  TỔNG QUAN ĐỀ TÀI CÔNG NGHỆ SỬ DỤNG BIỂU ĐỒ DỮ LIỆU MỨC NGỮ CẢNH SƠ ĐỒ KIẾN TRÚC TỔNG THỂ CHỨC NĂNG CHÍNH CỦA TRANG WEB SƠ ĐỒ CHỨC NĂNG  SƠ ĐỒ LUỒNG THIẾT KẾ CƠ SỞ DỮ LIỆU DEMO KẾT LUẬN HƯỚNG PHÁT TRIỂN  </vt:lpstr>
      <vt:lpstr>1. TỔNG QUAN VỀ ĐỀ TÀI</vt:lpstr>
      <vt:lpstr>2. CÔNG NGHỆ SỬ DỤNG</vt:lpstr>
      <vt:lpstr>3. BIỂU ĐỒ DỮ LIỆU MỨC NGỮ CẢNH</vt:lpstr>
      <vt:lpstr>4. SƠ ĐỒ KIẾN TRÚC TỔNG THỂ </vt:lpstr>
      <vt:lpstr>5. CHỨC NĂNG CHÍNH CỦA TRANG WEB</vt:lpstr>
      <vt:lpstr>6. SƠ ĐỒ CHỨC NĂNG</vt:lpstr>
      <vt:lpstr>7. SƠ ĐỒ LUỒNG</vt:lpstr>
      <vt:lpstr>7. SƠ ĐỒ LUỒNG</vt:lpstr>
      <vt:lpstr>8. THIẾT KẾ CƠ SỞ DỮ LIỆU</vt:lpstr>
      <vt:lpstr>8. THIẾT KẾ CƠ SỞ DỮ LIỆU</vt:lpstr>
      <vt:lpstr>DEMO</vt:lpstr>
      <vt:lpstr>KẾT LUẬN </vt:lpstr>
      <vt:lpstr>HƯỚNG PHÁT TRIỂN</vt:lpstr>
      <vt:lpstr>CẢM ƠN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TRANG WEB BÁN HOA QUẢ ONLINE</dc:title>
  <cp:lastModifiedBy>Lê Minh Đức</cp:lastModifiedBy>
  <cp:revision>34</cp:revision>
  <dcterms:modified xsi:type="dcterms:W3CDTF">2020-07-21T06:21:25Z</dcterms:modified>
</cp:coreProperties>
</file>