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89" r:id="rId3"/>
    <p:sldId id="256" r:id="rId4"/>
    <p:sldId id="257" r:id="rId5"/>
    <p:sldId id="258" r:id="rId6"/>
    <p:sldId id="259" r:id="rId7"/>
    <p:sldId id="271" r:id="rId8"/>
    <p:sldId id="260" r:id="rId9"/>
    <p:sldId id="261" r:id="rId10"/>
    <p:sldId id="262" r:id="rId11"/>
    <p:sldId id="263" r:id="rId12"/>
    <p:sldId id="264" r:id="rId13"/>
    <p:sldId id="265" r:id="rId14"/>
    <p:sldId id="272" r:id="rId15"/>
    <p:sldId id="273" r:id="rId16"/>
    <p:sldId id="274" r:id="rId17"/>
    <p:sldId id="275" r:id="rId18"/>
    <p:sldId id="266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67" r:id="rId33"/>
    <p:sldId id="268" r:id="rId34"/>
    <p:sldId id="26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434" autoAdjust="0"/>
  </p:normalViewPr>
  <p:slideViewPr>
    <p:cSldViewPr>
      <p:cViewPr varScale="1">
        <p:scale>
          <a:sx n="109" d="100"/>
          <a:sy n="109" d="100"/>
        </p:scale>
        <p:origin x="168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7A86F-1898-4330-B1A0-CBD7AD1E7B38}" type="doc">
      <dgm:prSet loTypeId="urn:microsoft.com/office/officeart/2005/8/layout/chevron2" loCatId="process" qsTypeId="urn:microsoft.com/office/officeart/2005/8/quickstyle/3d2#1" qsCatId="3D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7EE5EA6B-D0AE-4B15-B403-BBD45F7DAD8C}">
      <dgm:prSet phldrT="[Text]" phldr="1"/>
      <dgm:spPr/>
      <dgm:t>
        <a:bodyPr/>
        <a:lstStyle/>
        <a:p>
          <a:endParaRPr lang="en-US"/>
        </a:p>
      </dgm:t>
    </dgm:pt>
    <dgm:pt modelId="{1B7A6441-B921-48C0-BC48-C3FDFC23923D}" type="parTrans" cxnId="{4C0D9EFF-C926-4064-9682-03F340239BE3}">
      <dgm:prSet/>
      <dgm:spPr/>
      <dgm:t>
        <a:bodyPr/>
        <a:lstStyle/>
        <a:p>
          <a:endParaRPr lang="en-US"/>
        </a:p>
      </dgm:t>
    </dgm:pt>
    <dgm:pt modelId="{DD39483D-142F-43D4-8324-E52178741FA7}" type="sibTrans" cxnId="{4C0D9EFF-C926-4064-9682-03F340239BE3}">
      <dgm:prSet/>
      <dgm:spPr/>
      <dgm:t>
        <a:bodyPr/>
        <a:lstStyle/>
        <a:p>
          <a:endParaRPr lang="en-US"/>
        </a:p>
      </dgm:t>
    </dgm:pt>
    <dgm:pt modelId="{CA89C8BB-33B9-4629-B068-843990E1C60B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b="1" dirty="0" smtClean="0"/>
            <a:t>Rủi ro về nhân sự</a:t>
          </a:r>
          <a:endParaRPr lang="en-US" dirty="0"/>
        </a:p>
      </dgm:t>
    </dgm:pt>
    <dgm:pt modelId="{08B300A4-792F-48B8-8617-80DC8F703862}" type="parTrans" cxnId="{FD7CE894-9A74-4377-A421-78E86F17A78A}">
      <dgm:prSet/>
      <dgm:spPr/>
      <dgm:t>
        <a:bodyPr/>
        <a:lstStyle/>
        <a:p>
          <a:endParaRPr lang="en-US"/>
        </a:p>
      </dgm:t>
    </dgm:pt>
    <dgm:pt modelId="{B73E723B-B15D-492D-9100-C81458793BBB}" type="sibTrans" cxnId="{FD7CE894-9A74-4377-A421-78E86F17A78A}">
      <dgm:prSet/>
      <dgm:spPr/>
      <dgm:t>
        <a:bodyPr/>
        <a:lstStyle/>
        <a:p>
          <a:endParaRPr lang="en-US"/>
        </a:p>
      </dgm:t>
    </dgm:pt>
    <dgm:pt modelId="{96B37525-2537-4DC8-A773-7493738F2056}">
      <dgm:prSet phldrT="[Text]" phldr="1"/>
      <dgm:spPr/>
      <dgm:t>
        <a:bodyPr/>
        <a:lstStyle/>
        <a:p>
          <a:endParaRPr lang="en-US" dirty="0"/>
        </a:p>
      </dgm:t>
    </dgm:pt>
    <dgm:pt modelId="{DCE88ADD-39E0-4CBC-9814-EE55D6D6620D}" type="parTrans" cxnId="{AC14D4A9-E95C-457C-AD54-18E36F08DF81}">
      <dgm:prSet/>
      <dgm:spPr/>
      <dgm:t>
        <a:bodyPr/>
        <a:lstStyle/>
        <a:p>
          <a:endParaRPr lang="en-US"/>
        </a:p>
      </dgm:t>
    </dgm:pt>
    <dgm:pt modelId="{1C66D805-D9CD-487D-82E2-8A7346CE0CE5}" type="sibTrans" cxnId="{AC14D4A9-E95C-457C-AD54-18E36F08DF81}">
      <dgm:prSet/>
      <dgm:spPr/>
      <dgm:t>
        <a:bodyPr/>
        <a:lstStyle/>
        <a:p>
          <a:endParaRPr lang="en-US"/>
        </a:p>
      </dgm:t>
    </dgm:pt>
    <dgm:pt modelId="{88CB330D-6D3F-447F-B8B1-71B4EF37DF6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b="1" dirty="0" smtClean="0"/>
            <a:t>Rủi ro về thay đổi kế hoạch</a:t>
          </a:r>
          <a:endParaRPr lang="en-US" dirty="0"/>
        </a:p>
      </dgm:t>
    </dgm:pt>
    <dgm:pt modelId="{112689D2-6E64-4AEE-9FED-DD60A77C278D}" type="parTrans" cxnId="{ACA3128C-3BB1-4EE8-BBEE-28841C5CCB4C}">
      <dgm:prSet/>
      <dgm:spPr/>
      <dgm:t>
        <a:bodyPr/>
        <a:lstStyle/>
        <a:p>
          <a:endParaRPr lang="en-US"/>
        </a:p>
      </dgm:t>
    </dgm:pt>
    <dgm:pt modelId="{FC6088EC-55C9-409E-858C-5993F75D54BF}" type="sibTrans" cxnId="{ACA3128C-3BB1-4EE8-BBEE-28841C5CCB4C}">
      <dgm:prSet/>
      <dgm:spPr/>
      <dgm:t>
        <a:bodyPr/>
        <a:lstStyle/>
        <a:p>
          <a:endParaRPr lang="en-US"/>
        </a:p>
      </dgm:t>
    </dgm:pt>
    <dgm:pt modelId="{EAC0D3B5-DF2A-47AA-8EC2-FD4D65F2D8E4}">
      <dgm:prSet phldrT="[Text]" phldr="1"/>
      <dgm:spPr/>
      <dgm:t>
        <a:bodyPr/>
        <a:lstStyle/>
        <a:p>
          <a:endParaRPr lang="en-US" dirty="0"/>
        </a:p>
      </dgm:t>
    </dgm:pt>
    <dgm:pt modelId="{55A5D5B7-4C4D-487E-8DB4-303D21A37203}" type="parTrans" cxnId="{48B888F7-C1E4-4575-8448-6A1A6DC563EE}">
      <dgm:prSet/>
      <dgm:spPr/>
      <dgm:t>
        <a:bodyPr/>
        <a:lstStyle/>
        <a:p>
          <a:endParaRPr lang="en-US"/>
        </a:p>
      </dgm:t>
    </dgm:pt>
    <dgm:pt modelId="{DCC0BA76-8C3F-4F11-BC33-C9492A9346C4}" type="sibTrans" cxnId="{48B888F7-C1E4-4575-8448-6A1A6DC563EE}">
      <dgm:prSet/>
      <dgm:spPr/>
      <dgm:t>
        <a:bodyPr/>
        <a:lstStyle/>
        <a:p>
          <a:endParaRPr lang="en-US"/>
        </a:p>
      </dgm:t>
    </dgm:pt>
    <dgm:pt modelId="{6FBC19DF-2DAA-4417-8B83-EE3F5BF448F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b="1" dirty="0" smtClean="0"/>
            <a:t>Rủi ro khi thực hiện dự án</a:t>
          </a:r>
          <a:endParaRPr lang="en-US" dirty="0"/>
        </a:p>
      </dgm:t>
    </dgm:pt>
    <dgm:pt modelId="{6D1BB423-A8B5-4F39-B615-B1A9ADC945EE}" type="parTrans" cxnId="{CFAEDA8D-6A2D-4995-87CA-2A3020257646}">
      <dgm:prSet/>
      <dgm:spPr/>
      <dgm:t>
        <a:bodyPr/>
        <a:lstStyle/>
        <a:p>
          <a:endParaRPr lang="en-US"/>
        </a:p>
      </dgm:t>
    </dgm:pt>
    <dgm:pt modelId="{4867ED5A-2F7A-4CA4-A387-28474382622C}" type="sibTrans" cxnId="{CFAEDA8D-6A2D-4995-87CA-2A3020257646}">
      <dgm:prSet/>
      <dgm:spPr/>
      <dgm:t>
        <a:bodyPr/>
        <a:lstStyle/>
        <a:p>
          <a:endParaRPr lang="en-US"/>
        </a:p>
      </dgm:t>
    </dgm:pt>
    <dgm:pt modelId="{7375ED52-7C33-4D2B-AC3C-641663654E62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b="1" dirty="0" smtClean="0"/>
            <a:t>Các rủi ro khác</a:t>
          </a:r>
          <a:endParaRPr lang="en-US" dirty="0"/>
        </a:p>
      </dgm:t>
    </dgm:pt>
    <dgm:pt modelId="{06F27C8B-EEAF-4AB9-8443-33C210B96C76}" type="parTrans" cxnId="{9DA88CE4-DFA8-4668-991A-3C8A5813A89A}">
      <dgm:prSet/>
      <dgm:spPr/>
    </dgm:pt>
    <dgm:pt modelId="{CB784825-EA2A-4C83-BC07-54FCEA4EBCC2}" type="sibTrans" cxnId="{9DA88CE4-DFA8-4668-991A-3C8A5813A89A}">
      <dgm:prSet/>
      <dgm:spPr/>
    </dgm:pt>
    <dgm:pt modelId="{486C0F0F-0717-4DB5-BC59-1AAD01D7004A}" type="pres">
      <dgm:prSet presAssocID="{99F7A86F-1898-4330-B1A0-CBD7AD1E7B3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615882-644D-45A7-BE02-548BD276C77B}" type="pres">
      <dgm:prSet presAssocID="{7EE5EA6B-D0AE-4B15-B403-BBD45F7DAD8C}" presName="composite" presStyleCnt="0"/>
      <dgm:spPr/>
    </dgm:pt>
    <dgm:pt modelId="{CD80D5ED-045A-4259-A584-495C6C3A7550}" type="pres">
      <dgm:prSet presAssocID="{7EE5EA6B-D0AE-4B15-B403-BBD45F7DAD8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E3B92-A210-4D29-B738-CB379619D6E9}" type="pres">
      <dgm:prSet presAssocID="{7EE5EA6B-D0AE-4B15-B403-BBD45F7DAD8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88F76-5BE2-4A69-9556-9BDE51A74497}" type="pres">
      <dgm:prSet presAssocID="{DD39483D-142F-43D4-8324-E52178741FA7}" presName="sp" presStyleCnt="0"/>
      <dgm:spPr/>
    </dgm:pt>
    <dgm:pt modelId="{B115933D-4E9B-4552-BD66-F8E1EF00101F}" type="pres">
      <dgm:prSet presAssocID="{96B37525-2537-4DC8-A773-7493738F2056}" presName="composite" presStyleCnt="0"/>
      <dgm:spPr/>
    </dgm:pt>
    <dgm:pt modelId="{F655745A-949E-466B-B41C-CC5AC9C35179}" type="pres">
      <dgm:prSet presAssocID="{96B37525-2537-4DC8-A773-7493738F205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F6877-AEDC-4490-8BAE-28D41261C2AC}" type="pres">
      <dgm:prSet presAssocID="{96B37525-2537-4DC8-A773-7493738F2056}" presName="descendantText" presStyleLbl="alignAcc1" presStyleIdx="1" presStyleCnt="3" custLinFactNeighborX="-144" custLinFactNeighborY="3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0A77B-09A3-45CB-A40A-6FA4F23820CA}" type="pres">
      <dgm:prSet presAssocID="{1C66D805-D9CD-487D-82E2-8A7346CE0CE5}" presName="sp" presStyleCnt="0"/>
      <dgm:spPr/>
    </dgm:pt>
    <dgm:pt modelId="{4D490BC5-51B0-4A5B-A673-2CF519D2C253}" type="pres">
      <dgm:prSet presAssocID="{EAC0D3B5-DF2A-47AA-8EC2-FD4D65F2D8E4}" presName="composite" presStyleCnt="0"/>
      <dgm:spPr/>
    </dgm:pt>
    <dgm:pt modelId="{C684E3D7-5B16-440D-BDD3-DB7462D051EA}" type="pres">
      <dgm:prSet presAssocID="{EAC0D3B5-DF2A-47AA-8EC2-FD4D65F2D8E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B7F7A-AB9B-40DD-AAB1-1FC9436AF350}" type="pres">
      <dgm:prSet presAssocID="{EAC0D3B5-DF2A-47AA-8EC2-FD4D65F2D8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7CE894-9A74-4377-A421-78E86F17A78A}" srcId="{7EE5EA6B-D0AE-4B15-B403-BBD45F7DAD8C}" destId="{CA89C8BB-33B9-4629-B068-843990E1C60B}" srcOrd="0" destOrd="0" parTransId="{08B300A4-792F-48B8-8617-80DC8F703862}" sibTransId="{B73E723B-B15D-492D-9100-C81458793BBB}"/>
    <dgm:cxn modelId="{C9560373-715C-4FFB-88AA-401AB6C2A36D}" type="presOf" srcId="{7EE5EA6B-D0AE-4B15-B403-BBD45F7DAD8C}" destId="{CD80D5ED-045A-4259-A584-495C6C3A7550}" srcOrd="0" destOrd="0" presId="urn:microsoft.com/office/officeart/2005/8/layout/chevron2"/>
    <dgm:cxn modelId="{48B888F7-C1E4-4575-8448-6A1A6DC563EE}" srcId="{99F7A86F-1898-4330-B1A0-CBD7AD1E7B38}" destId="{EAC0D3B5-DF2A-47AA-8EC2-FD4D65F2D8E4}" srcOrd="2" destOrd="0" parTransId="{55A5D5B7-4C4D-487E-8DB4-303D21A37203}" sibTransId="{DCC0BA76-8C3F-4F11-BC33-C9492A9346C4}"/>
    <dgm:cxn modelId="{5DC46120-EF30-42E2-889E-05349AED2E2C}" type="presOf" srcId="{7375ED52-7C33-4D2B-AC3C-641663654E62}" destId="{8E5B7F7A-AB9B-40DD-AAB1-1FC9436AF350}" srcOrd="0" destOrd="1" presId="urn:microsoft.com/office/officeart/2005/8/layout/chevron2"/>
    <dgm:cxn modelId="{9DA88CE4-DFA8-4668-991A-3C8A5813A89A}" srcId="{EAC0D3B5-DF2A-47AA-8EC2-FD4D65F2D8E4}" destId="{7375ED52-7C33-4D2B-AC3C-641663654E62}" srcOrd="1" destOrd="0" parTransId="{06F27C8B-EEAF-4AB9-8443-33C210B96C76}" sibTransId="{CB784825-EA2A-4C83-BC07-54FCEA4EBCC2}"/>
    <dgm:cxn modelId="{E4FEF66D-56C2-41BD-83A5-15910CDFA5A7}" type="presOf" srcId="{CA89C8BB-33B9-4629-B068-843990E1C60B}" destId="{02EE3B92-A210-4D29-B738-CB379619D6E9}" srcOrd="0" destOrd="0" presId="urn:microsoft.com/office/officeart/2005/8/layout/chevron2"/>
    <dgm:cxn modelId="{7CC97A3C-3ACB-4690-B434-768ABFAE531D}" type="presOf" srcId="{6FBC19DF-2DAA-4417-8B83-EE3F5BF448FD}" destId="{8E5B7F7A-AB9B-40DD-AAB1-1FC9436AF350}" srcOrd="0" destOrd="0" presId="urn:microsoft.com/office/officeart/2005/8/layout/chevron2"/>
    <dgm:cxn modelId="{9C2DBC00-0EF6-467F-8905-F5449E8A4777}" type="presOf" srcId="{99F7A86F-1898-4330-B1A0-CBD7AD1E7B38}" destId="{486C0F0F-0717-4DB5-BC59-1AAD01D7004A}" srcOrd="0" destOrd="0" presId="urn:microsoft.com/office/officeart/2005/8/layout/chevron2"/>
    <dgm:cxn modelId="{D18B120B-5EBA-4E43-9B5E-534B11B31D19}" type="presOf" srcId="{96B37525-2537-4DC8-A773-7493738F2056}" destId="{F655745A-949E-466B-B41C-CC5AC9C35179}" srcOrd="0" destOrd="0" presId="urn:microsoft.com/office/officeart/2005/8/layout/chevron2"/>
    <dgm:cxn modelId="{ACA3128C-3BB1-4EE8-BBEE-28841C5CCB4C}" srcId="{96B37525-2537-4DC8-A773-7493738F2056}" destId="{88CB330D-6D3F-447F-B8B1-71B4EF37DF6F}" srcOrd="0" destOrd="0" parTransId="{112689D2-6E64-4AEE-9FED-DD60A77C278D}" sibTransId="{FC6088EC-55C9-409E-858C-5993F75D54BF}"/>
    <dgm:cxn modelId="{4C0D9EFF-C926-4064-9682-03F340239BE3}" srcId="{99F7A86F-1898-4330-B1A0-CBD7AD1E7B38}" destId="{7EE5EA6B-D0AE-4B15-B403-BBD45F7DAD8C}" srcOrd="0" destOrd="0" parTransId="{1B7A6441-B921-48C0-BC48-C3FDFC23923D}" sibTransId="{DD39483D-142F-43D4-8324-E52178741FA7}"/>
    <dgm:cxn modelId="{CFAEDA8D-6A2D-4995-87CA-2A3020257646}" srcId="{EAC0D3B5-DF2A-47AA-8EC2-FD4D65F2D8E4}" destId="{6FBC19DF-2DAA-4417-8B83-EE3F5BF448FD}" srcOrd="0" destOrd="0" parTransId="{6D1BB423-A8B5-4F39-B615-B1A9ADC945EE}" sibTransId="{4867ED5A-2F7A-4CA4-A387-28474382622C}"/>
    <dgm:cxn modelId="{925108D1-EE6D-41D9-AC42-6384516DE3F5}" type="presOf" srcId="{88CB330D-6D3F-447F-B8B1-71B4EF37DF6F}" destId="{877F6877-AEDC-4490-8BAE-28D41261C2AC}" srcOrd="0" destOrd="0" presId="urn:microsoft.com/office/officeart/2005/8/layout/chevron2"/>
    <dgm:cxn modelId="{4A631365-3EB7-4B4A-9994-67ADA8771A91}" type="presOf" srcId="{EAC0D3B5-DF2A-47AA-8EC2-FD4D65F2D8E4}" destId="{C684E3D7-5B16-440D-BDD3-DB7462D051EA}" srcOrd="0" destOrd="0" presId="urn:microsoft.com/office/officeart/2005/8/layout/chevron2"/>
    <dgm:cxn modelId="{AC14D4A9-E95C-457C-AD54-18E36F08DF81}" srcId="{99F7A86F-1898-4330-B1A0-CBD7AD1E7B38}" destId="{96B37525-2537-4DC8-A773-7493738F2056}" srcOrd="1" destOrd="0" parTransId="{DCE88ADD-39E0-4CBC-9814-EE55D6D6620D}" sibTransId="{1C66D805-D9CD-487D-82E2-8A7346CE0CE5}"/>
    <dgm:cxn modelId="{0C28AB1A-78F9-4248-B60D-7E7E3DD4B403}" type="presParOf" srcId="{486C0F0F-0717-4DB5-BC59-1AAD01D7004A}" destId="{50615882-644D-45A7-BE02-548BD276C77B}" srcOrd="0" destOrd="0" presId="urn:microsoft.com/office/officeart/2005/8/layout/chevron2"/>
    <dgm:cxn modelId="{7CB304CF-FDD3-4CC0-8F06-D8926A03BB5A}" type="presParOf" srcId="{50615882-644D-45A7-BE02-548BD276C77B}" destId="{CD80D5ED-045A-4259-A584-495C6C3A7550}" srcOrd="0" destOrd="0" presId="urn:microsoft.com/office/officeart/2005/8/layout/chevron2"/>
    <dgm:cxn modelId="{75ADDCA4-9B80-476B-B559-FEE3EB38FB7C}" type="presParOf" srcId="{50615882-644D-45A7-BE02-548BD276C77B}" destId="{02EE3B92-A210-4D29-B738-CB379619D6E9}" srcOrd="1" destOrd="0" presId="urn:microsoft.com/office/officeart/2005/8/layout/chevron2"/>
    <dgm:cxn modelId="{0EED5706-6162-41C9-8B24-069670CBCDE1}" type="presParOf" srcId="{486C0F0F-0717-4DB5-BC59-1AAD01D7004A}" destId="{F2C88F76-5BE2-4A69-9556-9BDE51A74497}" srcOrd="1" destOrd="0" presId="urn:microsoft.com/office/officeart/2005/8/layout/chevron2"/>
    <dgm:cxn modelId="{367A8368-9808-431B-AB00-7F1E2D707C64}" type="presParOf" srcId="{486C0F0F-0717-4DB5-BC59-1AAD01D7004A}" destId="{B115933D-4E9B-4552-BD66-F8E1EF00101F}" srcOrd="2" destOrd="0" presId="urn:microsoft.com/office/officeart/2005/8/layout/chevron2"/>
    <dgm:cxn modelId="{87B48F0C-97DA-4BB8-81BE-3F3E5ED64324}" type="presParOf" srcId="{B115933D-4E9B-4552-BD66-F8E1EF00101F}" destId="{F655745A-949E-466B-B41C-CC5AC9C35179}" srcOrd="0" destOrd="0" presId="urn:microsoft.com/office/officeart/2005/8/layout/chevron2"/>
    <dgm:cxn modelId="{1F85A1D3-E086-45AD-8658-1264E7821E90}" type="presParOf" srcId="{B115933D-4E9B-4552-BD66-F8E1EF00101F}" destId="{877F6877-AEDC-4490-8BAE-28D41261C2AC}" srcOrd="1" destOrd="0" presId="urn:microsoft.com/office/officeart/2005/8/layout/chevron2"/>
    <dgm:cxn modelId="{6C606ADB-5F0B-4D01-BEE0-6CF221DD6D42}" type="presParOf" srcId="{486C0F0F-0717-4DB5-BC59-1AAD01D7004A}" destId="{7AF0A77B-09A3-45CB-A40A-6FA4F23820CA}" srcOrd="3" destOrd="0" presId="urn:microsoft.com/office/officeart/2005/8/layout/chevron2"/>
    <dgm:cxn modelId="{ED6BC555-FE3E-4347-B494-B609B5922FE7}" type="presParOf" srcId="{486C0F0F-0717-4DB5-BC59-1AAD01D7004A}" destId="{4D490BC5-51B0-4A5B-A673-2CF519D2C253}" srcOrd="4" destOrd="0" presId="urn:microsoft.com/office/officeart/2005/8/layout/chevron2"/>
    <dgm:cxn modelId="{5B9F70EC-D6AA-4CF4-B65F-F057BE740631}" type="presParOf" srcId="{4D490BC5-51B0-4A5B-A673-2CF519D2C253}" destId="{C684E3D7-5B16-440D-BDD3-DB7462D051EA}" srcOrd="0" destOrd="0" presId="urn:microsoft.com/office/officeart/2005/8/layout/chevron2"/>
    <dgm:cxn modelId="{43755AE5-165A-4A38-BC41-19AD97B6DF04}" type="presParOf" srcId="{4D490BC5-51B0-4A5B-A673-2CF519D2C253}" destId="{8E5B7F7A-AB9B-40DD-AAB1-1FC9436AF3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094679-E282-41B2-A8EA-1EBAFACB3C9F}" type="doc">
      <dgm:prSet loTypeId="urn:microsoft.com/office/officeart/2005/8/layout/list1#1" loCatId="list" qsTypeId="urn:microsoft.com/office/officeart/2005/8/quickstyle/3d1#1" qsCatId="3D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43A6F602-4B87-4B74-BAFD-AF8D8A0FB10E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/>
            <a:t>Quá</a:t>
          </a:r>
          <a:r>
            <a:rPr lang="en-US" sz="2800" dirty="0" smtClean="0"/>
            <a:t> </a:t>
          </a:r>
          <a:r>
            <a:rPr lang="en-US" sz="2800" dirty="0" err="1" smtClean="0"/>
            <a:t>trình</a:t>
          </a:r>
          <a:r>
            <a:rPr lang="en-US" sz="2800" dirty="0" smtClean="0"/>
            <a:t> </a:t>
          </a:r>
          <a:r>
            <a:rPr lang="en-US" sz="2800" dirty="0" err="1" smtClean="0"/>
            <a:t>phân</a:t>
          </a:r>
          <a:r>
            <a:rPr lang="en-US" sz="2800" dirty="0" smtClean="0"/>
            <a:t> </a:t>
          </a:r>
          <a:r>
            <a:rPr lang="en-US" sz="2800" dirty="0" err="1" smtClean="0"/>
            <a:t>tích</a:t>
          </a:r>
          <a:r>
            <a:rPr lang="en-US" sz="2800" dirty="0" smtClean="0"/>
            <a:t> </a:t>
          </a:r>
          <a:r>
            <a:rPr lang="en-US" sz="2800" dirty="0" err="1" smtClean="0"/>
            <a:t>thiết</a:t>
          </a:r>
          <a:r>
            <a:rPr lang="en-US" sz="2800" dirty="0" smtClean="0"/>
            <a:t> </a:t>
          </a:r>
          <a:r>
            <a:rPr lang="en-US" sz="2800" dirty="0" err="1" smtClean="0"/>
            <a:t>kế</a:t>
          </a:r>
          <a:r>
            <a:rPr lang="en-US" sz="2800" dirty="0" smtClean="0"/>
            <a:t> </a:t>
          </a:r>
          <a:r>
            <a:rPr lang="en-US" sz="2800" dirty="0" err="1" smtClean="0"/>
            <a:t>còn</a:t>
          </a:r>
          <a:r>
            <a:rPr lang="en-US" sz="2800" dirty="0" smtClean="0"/>
            <a:t> </a:t>
          </a:r>
          <a:r>
            <a:rPr lang="en-US" sz="2800" dirty="0" err="1" smtClean="0"/>
            <a:t>nhiều</a:t>
          </a:r>
          <a:r>
            <a:rPr lang="en-US" sz="2800" dirty="0" smtClean="0"/>
            <a:t> </a:t>
          </a:r>
          <a:r>
            <a:rPr lang="en-US" sz="2800" dirty="0" err="1" smtClean="0"/>
            <a:t>thiếu</a:t>
          </a:r>
          <a:r>
            <a:rPr lang="en-US" sz="2800" dirty="0" smtClean="0"/>
            <a:t> </a:t>
          </a:r>
          <a:r>
            <a:rPr lang="en-US" sz="2800" dirty="0" err="1" smtClean="0"/>
            <a:t>sót</a:t>
          </a:r>
          <a:endParaRPr lang="en-US" sz="2800" dirty="0"/>
        </a:p>
      </dgm:t>
    </dgm:pt>
    <dgm:pt modelId="{F2B22A7F-CE2B-480B-B93A-97B9B6EBEA24}" type="sibTrans" cxnId="{5C8562F5-D650-4980-B7A3-07AE9CAD3D34}">
      <dgm:prSet/>
      <dgm:spPr/>
      <dgm:t>
        <a:bodyPr/>
        <a:lstStyle/>
        <a:p>
          <a:endParaRPr lang="en-US"/>
        </a:p>
      </dgm:t>
    </dgm:pt>
    <dgm:pt modelId="{0B656448-D7A4-4BF9-8721-C33A52975E45}" type="parTrans" cxnId="{5C8562F5-D650-4980-B7A3-07AE9CAD3D34}">
      <dgm:prSet/>
      <dgm:spPr/>
      <dgm:t>
        <a:bodyPr/>
        <a:lstStyle/>
        <a:p>
          <a:endParaRPr lang="en-US"/>
        </a:p>
      </dgm:t>
    </dgm:pt>
    <dgm:pt modelId="{339B5307-FEED-4882-96AD-05C00B4DC4E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/>
            <a:t>Chương</a:t>
          </a:r>
          <a:r>
            <a:rPr lang="en-US" sz="2800" dirty="0" smtClean="0"/>
            <a:t> </a:t>
          </a:r>
          <a:r>
            <a:rPr lang="en-US" sz="2800" dirty="0" err="1" smtClean="0"/>
            <a:t>trình</a:t>
          </a:r>
          <a:r>
            <a:rPr lang="en-US" sz="2800" dirty="0" smtClean="0"/>
            <a:t> </a:t>
          </a:r>
          <a:r>
            <a:rPr lang="en-US" sz="2800" dirty="0" err="1" smtClean="0"/>
            <a:t>chưa</a:t>
          </a:r>
          <a:r>
            <a:rPr lang="en-US" sz="2800" dirty="0" smtClean="0"/>
            <a:t> </a:t>
          </a:r>
          <a:r>
            <a:rPr lang="en-US" sz="2800" dirty="0" err="1" smtClean="0"/>
            <a:t>hoàn</a:t>
          </a:r>
          <a:r>
            <a:rPr lang="en-US" sz="2800" dirty="0" smtClean="0"/>
            <a:t> </a:t>
          </a:r>
          <a:r>
            <a:rPr lang="en-US" sz="2800" dirty="0" err="1" smtClean="0"/>
            <a:t>thiện</a:t>
          </a:r>
          <a:r>
            <a:rPr lang="en-US" sz="2800" dirty="0" smtClean="0"/>
            <a:t>.</a:t>
          </a:r>
          <a:endParaRPr lang="en-US" sz="2800" dirty="0"/>
        </a:p>
      </dgm:t>
    </dgm:pt>
    <dgm:pt modelId="{B01A904B-102A-42E3-85B5-B3A1142DE7C0}" type="sibTrans" cxnId="{5798AAAE-28A1-4970-B953-20144B6CEDF4}">
      <dgm:prSet/>
      <dgm:spPr/>
      <dgm:t>
        <a:bodyPr/>
        <a:lstStyle/>
        <a:p>
          <a:endParaRPr lang="en-US"/>
        </a:p>
      </dgm:t>
    </dgm:pt>
    <dgm:pt modelId="{B5571BF5-AA68-476F-90E4-ABB835D20786}" type="parTrans" cxnId="{5798AAAE-28A1-4970-B953-20144B6CEDF4}">
      <dgm:prSet/>
      <dgm:spPr/>
      <dgm:t>
        <a:bodyPr/>
        <a:lstStyle/>
        <a:p>
          <a:endParaRPr lang="en-US"/>
        </a:p>
      </dgm:t>
    </dgm:pt>
    <dgm:pt modelId="{2CAF3DC6-DAD3-4418-AD23-236765753AA3}" type="pres">
      <dgm:prSet presAssocID="{D9094679-E282-41B2-A8EA-1EBAFACB3C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D0DEC5-2E4D-4DC6-8C4E-720C6E51D945}" type="pres">
      <dgm:prSet presAssocID="{43A6F602-4B87-4B74-BAFD-AF8D8A0FB10E}" presName="parentLin" presStyleCnt="0"/>
      <dgm:spPr/>
    </dgm:pt>
    <dgm:pt modelId="{54F651A8-35F2-48FB-BB1A-DB04178F327F}" type="pres">
      <dgm:prSet presAssocID="{43A6F602-4B87-4B74-BAFD-AF8D8A0FB10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D286318-4CD7-4417-9F87-28E875E04F6F}" type="pres">
      <dgm:prSet presAssocID="{43A6F602-4B87-4B74-BAFD-AF8D8A0FB10E}" presName="parentText" presStyleLbl="node1" presStyleIdx="0" presStyleCnt="2" custScaleX="1140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39B51-D59E-4123-A0E4-0E6AFE5C80FC}" type="pres">
      <dgm:prSet presAssocID="{43A6F602-4B87-4B74-BAFD-AF8D8A0FB10E}" presName="negativeSpace" presStyleCnt="0"/>
      <dgm:spPr/>
    </dgm:pt>
    <dgm:pt modelId="{4C1F7296-1C49-4F16-9F31-B13EA76E9824}" type="pres">
      <dgm:prSet presAssocID="{43A6F602-4B87-4B74-BAFD-AF8D8A0FB10E}" presName="childText" presStyleLbl="conFgAcc1" presStyleIdx="0" presStyleCnt="2">
        <dgm:presLayoutVars>
          <dgm:bulletEnabled val="1"/>
        </dgm:presLayoutVars>
      </dgm:prSet>
      <dgm:spPr/>
    </dgm:pt>
    <dgm:pt modelId="{1C9EA9AD-2343-4AB7-A9D4-962DA551AED7}" type="pres">
      <dgm:prSet presAssocID="{F2B22A7F-CE2B-480B-B93A-97B9B6EBEA24}" presName="spaceBetweenRectangles" presStyleCnt="0"/>
      <dgm:spPr/>
    </dgm:pt>
    <dgm:pt modelId="{D72578C0-9A32-4B30-AB39-5D57001EBC23}" type="pres">
      <dgm:prSet presAssocID="{339B5307-FEED-4882-96AD-05C00B4DC4E9}" presName="parentLin" presStyleCnt="0"/>
      <dgm:spPr/>
    </dgm:pt>
    <dgm:pt modelId="{E98617D6-76A0-4F26-93FC-E0D1051A8F36}" type="pres">
      <dgm:prSet presAssocID="{339B5307-FEED-4882-96AD-05C00B4DC4E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FF6FF81-7516-430F-9BBA-E8DD2652412C}" type="pres">
      <dgm:prSet presAssocID="{339B5307-FEED-4882-96AD-05C00B4DC4E9}" presName="parentText" presStyleLbl="node1" presStyleIdx="1" presStyleCnt="2" custScaleX="1140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9CC33-ED0D-4880-8585-0C764D49AA1D}" type="pres">
      <dgm:prSet presAssocID="{339B5307-FEED-4882-96AD-05C00B4DC4E9}" presName="negativeSpace" presStyleCnt="0"/>
      <dgm:spPr/>
    </dgm:pt>
    <dgm:pt modelId="{24E9D5B5-A4AD-48AA-AE34-A646D9479F98}" type="pres">
      <dgm:prSet presAssocID="{339B5307-FEED-4882-96AD-05C00B4DC4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E120070-F62E-4316-B7B0-57831290B58B}" type="presOf" srcId="{339B5307-FEED-4882-96AD-05C00B4DC4E9}" destId="{E98617D6-76A0-4F26-93FC-E0D1051A8F36}" srcOrd="0" destOrd="0" presId="urn:microsoft.com/office/officeart/2005/8/layout/list1#1"/>
    <dgm:cxn modelId="{5798AAAE-28A1-4970-B953-20144B6CEDF4}" srcId="{D9094679-E282-41B2-A8EA-1EBAFACB3C9F}" destId="{339B5307-FEED-4882-96AD-05C00B4DC4E9}" srcOrd="1" destOrd="0" parTransId="{B5571BF5-AA68-476F-90E4-ABB835D20786}" sibTransId="{B01A904B-102A-42E3-85B5-B3A1142DE7C0}"/>
    <dgm:cxn modelId="{3B9CB0A5-A3FF-4560-8137-0FF655230005}" type="presOf" srcId="{43A6F602-4B87-4B74-BAFD-AF8D8A0FB10E}" destId="{CD286318-4CD7-4417-9F87-28E875E04F6F}" srcOrd="1" destOrd="0" presId="urn:microsoft.com/office/officeart/2005/8/layout/list1#1"/>
    <dgm:cxn modelId="{DAD25F9D-2B5D-4B17-A9F2-83EB1C8AF14B}" type="presOf" srcId="{D9094679-E282-41B2-A8EA-1EBAFACB3C9F}" destId="{2CAF3DC6-DAD3-4418-AD23-236765753AA3}" srcOrd="0" destOrd="0" presId="urn:microsoft.com/office/officeart/2005/8/layout/list1#1"/>
    <dgm:cxn modelId="{5C8562F5-D650-4980-B7A3-07AE9CAD3D34}" srcId="{D9094679-E282-41B2-A8EA-1EBAFACB3C9F}" destId="{43A6F602-4B87-4B74-BAFD-AF8D8A0FB10E}" srcOrd="0" destOrd="0" parTransId="{0B656448-D7A4-4BF9-8721-C33A52975E45}" sibTransId="{F2B22A7F-CE2B-480B-B93A-97B9B6EBEA24}"/>
    <dgm:cxn modelId="{E299B787-6ADE-474F-A666-402E9BDF581F}" type="presOf" srcId="{43A6F602-4B87-4B74-BAFD-AF8D8A0FB10E}" destId="{54F651A8-35F2-48FB-BB1A-DB04178F327F}" srcOrd="0" destOrd="0" presId="urn:microsoft.com/office/officeart/2005/8/layout/list1#1"/>
    <dgm:cxn modelId="{52CCF99F-1294-4D00-AF0B-614AF58BF83E}" type="presOf" srcId="{339B5307-FEED-4882-96AD-05C00B4DC4E9}" destId="{7FF6FF81-7516-430F-9BBA-E8DD2652412C}" srcOrd="1" destOrd="0" presId="urn:microsoft.com/office/officeart/2005/8/layout/list1#1"/>
    <dgm:cxn modelId="{C800F7EC-EF92-42E8-81C7-669587C17443}" type="presParOf" srcId="{2CAF3DC6-DAD3-4418-AD23-236765753AA3}" destId="{86D0DEC5-2E4D-4DC6-8C4E-720C6E51D945}" srcOrd="0" destOrd="0" presId="urn:microsoft.com/office/officeart/2005/8/layout/list1#1"/>
    <dgm:cxn modelId="{614BE6BD-5C75-4D96-8514-343E0A6FD38C}" type="presParOf" srcId="{86D0DEC5-2E4D-4DC6-8C4E-720C6E51D945}" destId="{54F651A8-35F2-48FB-BB1A-DB04178F327F}" srcOrd="0" destOrd="0" presId="urn:microsoft.com/office/officeart/2005/8/layout/list1#1"/>
    <dgm:cxn modelId="{7F478689-B800-4615-AE14-DA5172154327}" type="presParOf" srcId="{86D0DEC5-2E4D-4DC6-8C4E-720C6E51D945}" destId="{CD286318-4CD7-4417-9F87-28E875E04F6F}" srcOrd="1" destOrd="0" presId="urn:microsoft.com/office/officeart/2005/8/layout/list1#1"/>
    <dgm:cxn modelId="{4C302254-4DB0-40FC-A4CC-C9E82668FA57}" type="presParOf" srcId="{2CAF3DC6-DAD3-4418-AD23-236765753AA3}" destId="{8F139B51-D59E-4123-A0E4-0E6AFE5C80FC}" srcOrd="1" destOrd="0" presId="urn:microsoft.com/office/officeart/2005/8/layout/list1#1"/>
    <dgm:cxn modelId="{D7E36D09-EB12-45CB-B8D7-CC5E16A6CCD1}" type="presParOf" srcId="{2CAF3DC6-DAD3-4418-AD23-236765753AA3}" destId="{4C1F7296-1C49-4F16-9F31-B13EA76E9824}" srcOrd="2" destOrd="0" presId="urn:microsoft.com/office/officeart/2005/8/layout/list1#1"/>
    <dgm:cxn modelId="{15D14914-69F8-4780-8F92-2382FC5FFA2C}" type="presParOf" srcId="{2CAF3DC6-DAD3-4418-AD23-236765753AA3}" destId="{1C9EA9AD-2343-4AB7-A9D4-962DA551AED7}" srcOrd="3" destOrd="0" presId="urn:microsoft.com/office/officeart/2005/8/layout/list1#1"/>
    <dgm:cxn modelId="{56E3F0F0-265A-44F1-AD0B-80C6BA27D02A}" type="presParOf" srcId="{2CAF3DC6-DAD3-4418-AD23-236765753AA3}" destId="{D72578C0-9A32-4B30-AB39-5D57001EBC23}" srcOrd="4" destOrd="0" presId="urn:microsoft.com/office/officeart/2005/8/layout/list1#1"/>
    <dgm:cxn modelId="{161F44D7-DDD9-402E-BA05-6A80FEC0FB30}" type="presParOf" srcId="{D72578C0-9A32-4B30-AB39-5D57001EBC23}" destId="{E98617D6-76A0-4F26-93FC-E0D1051A8F36}" srcOrd="0" destOrd="0" presId="urn:microsoft.com/office/officeart/2005/8/layout/list1#1"/>
    <dgm:cxn modelId="{714856F9-5143-4193-BB53-BE67B359DE63}" type="presParOf" srcId="{D72578C0-9A32-4B30-AB39-5D57001EBC23}" destId="{7FF6FF81-7516-430F-9BBA-E8DD2652412C}" srcOrd="1" destOrd="0" presId="urn:microsoft.com/office/officeart/2005/8/layout/list1#1"/>
    <dgm:cxn modelId="{617B6D43-4E00-4B12-B3C0-B3D3FD1AA132}" type="presParOf" srcId="{2CAF3DC6-DAD3-4418-AD23-236765753AA3}" destId="{3DD9CC33-ED0D-4880-8585-0C764D49AA1D}" srcOrd="5" destOrd="0" presId="urn:microsoft.com/office/officeart/2005/8/layout/list1#1"/>
    <dgm:cxn modelId="{511AA8FE-4EA0-4C6E-B10D-690E478EFEEA}" type="presParOf" srcId="{2CAF3DC6-DAD3-4418-AD23-236765753AA3}" destId="{24E9D5B5-A4AD-48AA-AE34-A646D9479F98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0D5ED-045A-4259-A584-495C6C3A7550}">
      <dsp:nvSpPr>
        <dsp:cNvPr id="0" name=""/>
        <dsp:cNvSpPr/>
      </dsp:nvSpPr>
      <dsp:spPr>
        <a:xfrm rot="5400000">
          <a:off x="-208375" y="210700"/>
          <a:ext cx="1389171" cy="97241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-5400000">
        <a:off x="2" y="488534"/>
        <a:ext cx="972419" cy="416752"/>
      </dsp:txXfrm>
    </dsp:sp>
    <dsp:sp modelId="{02EE3B92-A210-4D29-B738-CB379619D6E9}">
      <dsp:nvSpPr>
        <dsp:cNvPr id="0" name=""/>
        <dsp:cNvSpPr/>
      </dsp:nvSpPr>
      <dsp:spPr>
        <a:xfrm rot="5400000">
          <a:off x="3330379" y="-2355634"/>
          <a:ext cx="902961" cy="5618880"/>
        </a:xfrm>
        <a:prstGeom prst="round2SameRect">
          <a:avLst/>
        </a:prstGeom>
        <a:solidFill>
          <a:schemeClr val="accent2">
            <a:tint val="70000"/>
            <a:lumMod val="104000"/>
          </a:schemeClr>
        </a:solidFill>
        <a:ln w="9525" cap="rnd" cmpd="sng" algn="ctr">
          <a:solidFill>
            <a:schemeClr val="accent2">
              <a:shade val="9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b="1" kern="1200" dirty="0" smtClean="0"/>
            <a:t>Rủi ro về nhân sự</a:t>
          </a:r>
          <a:endParaRPr lang="en-US" sz="2300" kern="1200" dirty="0"/>
        </a:p>
      </dsp:txBody>
      <dsp:txXfrm rot="-5400000">
        <a:off x="972420" y="46404"/>
        <a:ext cx="5574801" cy="814803"/>
      </dsp:txXfrm>
    </dsp:sp>
    <dsp:sp modelId="{F655745A-949E-466B-B41C-CC5AC9C35179}">
      <dsp:nvSpPr>
        <dsp:cNvPr id="0" name=""/>
        <dsp:cNvSpPr/>
      </dsp:nvSpPr>
      <dsp:spPr>
        <a:xfrm rot="5400000">
          <a:off x="-208375" y="1402915"/>
          <a:ext cx="1389171" cy="972419"/>
        </a:xfrm>
        <a:prstGeom prst="chevron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-5400000">
        <a:off x="2" y="1680749"/>
        <a:ext cx="972419" cy="416752"/>
      </dsp:txXfrm>
    </dsp:sp>
    <dsp:sp modelId="{877F6877-AEDC-4490-8BAE-28D41261C2AC}">
      <dsp:nvSpPr>
        <dsp:cNvPr id="0" name=""/>
        <dsp:cNvSpPr/>
      </dsp:nvSpPr>
      <dsp:spPr>
        <a:xfrm rot="5400000">
          <a:off x="3322288" y="-1160368"/>
          <a:ext cx="902961" cy="5618880"/>
        </a:xfrm>
        <a:prstGeom prst="round2SameRect">
          <a:avLst/>
        </a:prstGeom>
        <a:solidFill>
          <a:schemeClr val="accent6">
            <a:tint val="70000"/>
            <a:lumMod val="104000"/>
          </a:schemeClr>
        </a:solidFill>
        <a:ln w="9525" cap="rnd" cmpd="sng" algn="ctr">
          <a:solidFill>
            <a:schemeClr val="accent6">
              <a:shade val="9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b="1" kern="1200" dirty="0" smtClean="0"/>
            <a:t>Rủi ro về thay đổi kế hoạch</a:t>
          </a:r>
          <a:endParaRPr lang="en-US" sz="2300" kern="1200" dirty="0"/>
        </a:p>
      </dsp:txBody>
      <dsp:txXfrm rot="-5400000">
        <a:off x="964329" y="1241670"/>
        <a:ext cx="5574801" cy="814803"/>
      </dsp:txXfrm>
    </dsp:sp>
    <dsp:sp modelId="{C684E3D7-5B16-440D-BDD3-DB7462D051EA}">
      <dsp:nvSpPr>
        <dsp:cNvPr id="0" name=""/>
        <dsp:cNvSpPr/>
      </dsp:nvSpPr>
      <dsp:spPr>
        <a:xfrm rot="5400000">
          <a:off x="-208375" y="2595129"/>
          <a:ext cx="1389171" cy="972419"/>
        </a:xfrm>
        <a:prstGeom prst="chevron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-5400000">
        <a:off x="2" y="2872963"/>
        <a:ext cx="972419" cy="416752"/>
      </dsp:txXfrm>
    </dsp:sp>
    <dsp:sp modelId="{8E5B7F7A-AB9B-40DD-AAB1-1FC9436AF350}">
      <dsp:nvSpPr>
        <dsp:cNvPr id="0" name=""/>
        <dsp:cNvSpPr/>
      </dsp:nvSpPr>
      <dsp:spPr>
        <a:xfrm rot="5400000">
          <a:off x="3330379" y="28794"/>
          <a:ext cx="902961" cy="5618880"/>
        </a:xfrm>
        <a:prstGeom prst="round2SameRect">
          <a:avLst/>
        </a:prstGeom>
        <a:solidFill>
          <a:schemeClr val="accent3">
            <a:tint val="70000"/>
            <a:lumMod val="104000"/>
          </a:schemeClr>
        </a:solidFill>
        <a:ln w="9525" cap="rnd" cmpd="sng" algn="ctr">
          <a:solidFill>
            <a:schemeClr val="accent3">
              <a:shade val="9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b="1" kern="1200" dirty="0" smtClean="0"/>
            <a:t>Rủi ro khi thực hiện dự án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b="1" kern="1200" dirty="0" smtClean="0"/>
            <a:t>Các rủi ro khác</a:t>
          </a:r>
          <a:endParaRPr lang="en-US" sz="2300" kern="1200" dirty="0"/>
        </a:p>
      </dsp:txBody>
      <dsp:txXfrm rot="-5400000">
        <a:off x="972420" y="2430833"/>
        <a:ext cx="5574801" cy="814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F7296-1C49-4F16-9F31-B13EA76E9824}">
      <dsp:nvSpPr>
        <dsp:cNvPr id="0" name=""/>
        <dsp:cNvSpPr/>
      </dsp:nvSpPr>
      <dsp:spPr>
        <a:xfrm>
          <a:off x="0" y="817499"/>
          <a:ext cx="77724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286318-4CD7-4417-9F87-28E875E04F6F}">
      <dsp:nvSpPr>
        <dsp:cNvPr id="0" name=""/>
        <dsp:cNvSpPr/>
      </dsp:nvSpPr>
      <dsp:spPr>
        <a:xfrm>
          <a:off x="388620" y="20459"/>
          <a:ext cx="6205857" cy="1594080"/>
        </a:xfrm>
        <a:prstGeom prst="roundRect">
          <a:avLst/>
        </a:prstGeom>
        <a:solidFill>
          <a:schemeClr val="accent5">
            <a:tint val="70000"/>
            <a:lumMod val="104000"/>
          </a:schemeClr>
        </a:solidFill>
        <a:ln w="9525" cap="rnd" cmpd="sng" algn="ctr">
          <a:solidFill>
            <a:schemeClr val="accent5">
              <a:shade val="9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Quá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trình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phân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tích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thiết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còn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nhiều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thiếu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sót</a:t>
          </a:r>
          <a:endParaRPr lang="en-US" sz="2800" kern="1200" dirty="0"/>
        </a:p>
      </dsp:txBody>
      <dsp:txXfrm>
        <a:off x="466437" y="98276"/>
        <a:ext cx="6050223" cy="1438446"/>
      </dsp:txXfrm>
    </dsp:sp>
    <dsp:sp modelId="{24E9D5B5-A4AD-48AA-AE34-A646D9479F98}">
      <dsp:nvSpPr>
        <dsp:cNvPr id="0" name=""/>
        <dsp:cNvSpPr/>
      </dsp:nvSpPr>
      <dsp:spPr>
        <a:xfrm>
          <a:off x="0" y="3266940"/>
          <a:ext cx="77724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F6FF81-7516-430F-9BBA-E8DD2652412C}">
      <dsp:nvSpPr>
        <dsp:cNvPr id="0" name=""/>
        <dsp:cNvSpPr/>
      </dsp:nvSpPr>
      <dsp:spPr>
        <a:xfrm>
          <a:off x="388620" y="2469900"/>
          <a:ext cx="6205802" cy="1594080"/>
        </a:xfrm>
        <a:prstGeom prst="roundRect">
          <a:avLst/>
        </a:prstGeom>
        <a:solidFill>
          <a:schemeClr val="accent6">
            <a:tint val="70000"/>
            <a:lumMod val="104000"/>
          </a:schemeClr>
        </a:solidFill>
        <a:ln w="9525" cap="rnd" cmpd="sng" algn="ctr">
          <a:solidFill>
            <a:schemeClr val="accent6">
              <a:shade val="9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trình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chưa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hoàn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thiện</a:t>
          </a:r>
          <a:r>
            <a:rPr lang="en-US" sz="2800" kern="1200" dirty="0" smtClean="0"/>
            <a:t>.</a:t>
          </a:r>
          <a:endParaRPr lang="en-US" sz="2800" kern="1200" dirty="0"/>
        </a:p>
      </dsp:txBody>
      <dsp:txXfrm>
        <a:off x="466437" y="2547717"/>
        <a:ext cx="6050168" cy="143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C2BE-71F5-466F-81E8-A2BA09A262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D7B4D7-B2F7-4B1A-A37E-3B5F2142C8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1066800"/>
            <a:ext cx="7772400" cy="4267200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THỰC PHẨM TP.HCM</a:t>
            </a:r>
            <a:b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</a:t>
            </a:r>
            <a:r>
              <a:rPr lang="en-US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 </a:t>
            </a: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</a:t>
            </a:r>
            <a:b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DỰ ÁN PHẦN MỀM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:”</a:t>
            </a:r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dirty="0">
                <a:solidFill>
                  <a:schemeClr val="accent5"/>
                </a:solidFill>
              </a:rPr>
              <a:t/>
            </a:r>
            <a:br>
              <a:rPr lang="en-US" sz="2000" dirty="0">
                <a:solidFill>
                  <a:schemeClr val="accent5"/>
                </a:solidFill>
              </a:rPr>
            </a:br>
            <a:endParaRPr lang="en-US" sz="2000" dirty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133600"/>
            <a:ext cx="1604963" cy="1376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/>
          <p:nvPr/>
        </p:nvSpPr>
        <p:spPr>
          <a:xfrm>
            <a:off x="457200" y="198438"/>
            <a:ext cx="54102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2400" b="1" kern="0" dirty="0" smtClean="0"/>
          </a:p>
          <a:p>
            <a:pPr marL="0" lvl="1">
              <a:spcBef>
                <a:spcPct val="0"/>
              </a:spcBef>
            </a:pPr>
            <a:endParaRPr lang="en-US" sz="2400" b="1" kern="0" dirty="0"/>
          </a:p>
          <a:p>
            <a:pPr marL="0" lvl="1">
              <a:spcBef>
                <a:spcPct val="0"/>
              </a:spcBef>
            </a:pPr>
            <a:r>
              <a:rPr lang="en-US" sz="3200" b="1" kern="0" dirty="0" smtClean="0"/>
              <a:t>3.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Phân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tích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rủi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ro</a:t>
            </a:r>
            <a:endParaRPr lang="en-US" sz="4000" kern="0" dirty="0" smtClean="0"/>
          </a:p>
          <a:p>
            <a:pPr marL="0" lvl="1">
              <a:spcBef>
                <a:spcPct val="0"/>
              </a:spcBef>
            </a:pPr>
            <a:r>
              <a:rPr lang="en-US" sz="2800" kern="0" dirty="0" smtClean="0"/>
              <a:t/>
            </a:r>
            <a:br>
              <a:rPr lang="en-US" sz="2800" kern="0" dirty="0" smtClean="0"/>
            </a:br>
            <a:endParaRPr lang="en-US" b="1" kern="0" dirty="0"/>
          </a:p>
        </p:txBody>
      </p:sp>
      <p:sp>
        <p:nvSpPr>
          <p:cNvPr id="10" name="Right Triangle 9"/>
          <p:cNvSpPr/>
          <p:nvPr/>
        </p:nvSpPr>
        <p:spPr>
          <a:xfrm rot="10800000">
            <a:off x="4843818" y="193889"/>
            <a:ext cx="1104900" cy="1020762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049655"/>
            <a:ext cx="5347335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3.1.Rủi </a:t>
            </a:r>
            <a:r>
              <a:rPr lang="en-US" sz="3200" b="1" dirty="0" err="1" smtClean="0">
                <a:solidFill>
                  <a:schemeClr val="bg1"/>
                </a:solidFill>
              </a:rPr>
              <a:t>ro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về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nhân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sự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6565" y="1800860"/>
          <a:ext cx="8305800" cy="4757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3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56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 kiện rủi ro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chịu trách nhiệm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vi ảnh hưởng(W/B/S)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 ảnh hưởng của dự kiến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suất rủi ro xuất hiện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 hưởng của rủi ro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độ nghiêm trọng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thành viên của đội dự án ốm đau, bệnh tật…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Suốt quá trình thực hiện dự án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Mâu thuẫn giữa các thành viên trong đội dự án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Suốt quá trình thực hiện dự án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62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 độ chuyên môn, kinh nghiệm của một số thành viên chưa cao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Suốt quá trình thực hiện dự án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7277100" y="274638"/>
            <a:ext cx="1600200" cy="1386681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457200" y="198438"/>
            <a:ext cx="54102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2400" b="1" kern="0" dirty="0" smtClean="0"/>
          </a:p>
          <a:p>
            <a:pPr marL="0" lvl="1">
              <a:spcBef>
                <a:spcPct val="0"/>
              </a:spcBef>
            </a:pPr>
            <a:endParaRPr lang="en-US" sz="2400" b="1" kern="0" dirty="0"/>
          </a:p>
          <a:p>
            <a:pPr marL="0" lvl="1">
              <a:spcBef>
                <a:spcPct val="0"/>
              </a:spcBef>
            </a:pPr>
            <a:r>
              <a:rPr lang="en-US" sz="3200" b="1" kern="0" dirty="0" smtClean="0"/>
              <a:t>3.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Phân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tích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rủi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ro</a:t>
            </a:r>
            <a:endParaRPr lang="en-US" sz="4000" kern="0" dirty="0" smtClean="0"/>
          </a:p>
          <a:p>
            <a:pPr marL="0" lvl="1">
              <a:spcBef>
                <a:spcPct val="0"/>
              </a:spcBef>
            </a:pPr>
            <a:r>
              <a:rPr lang="en-US" sz="2800" kern="0" dirty="0" smtClean="0"/>
              <a:t/>
            </a:r>
            <a:br>
              <a:rPr lang="en-US" sz="2800" kern="0" dirty="0" smtClean="0"/>
            </a:br>
            <a:endParaRPr lang="en-US" b="1" kern="0" dirty="0"/>
          </a:p>
        </p:txBody>
      </p:sp>
      <p:sp>
        <p:nvSpPr>
          <p:cNvPr id="8" name="Rectangle 7"/>
          <p:cNvSpPr/>
          <p:nvPr/>
        </p:nvSpPr>
        <p:spPr>
          <a:xfrm>
            <a:off x="457200" y="1049655"/>
            <a:ext cx="6175375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3.1.1.Kế </a:t>
            </a:r>
            <a:r>
              <a:rPr lang="en-US" sz="3200" b="1" dirty="0" err="1" smtClean="0">
                <a:solidFill>
                  <a:schemeClr val="bg1"/>
                </a:solidFill>
              </a:rPr>
              <a:t>hoạch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phòng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ngừa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  <a:p>
            <a:endParaRPr lang="en-US" sz="300" dirty="0"/>
          </a:p>
        </p:txBody>
      </p:sp>
      <p:sp>
        <p:nvSpPr>
          <p:cNvPr id="9" name="Right Triangle 8"/>
          <p:cNvSpPr/>
          <p:nvPr/>
        </p:nvSpPr>
        <p:spPr>
          <a:xfrm rot="10800000">
            <a:off x="4843818" y="193889"/>
            <a:ext cx="1104900" cy="1020762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6565" y="1835785"/>
          <a:ext cx="8077200" cy="4628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6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8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Chiến lược giảm nhẹ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 cần làm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chịu trách nhiệm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 thái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 sung thành viên dự bị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thành viên mới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thực hiện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Tránh xảy ra rủi ro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không khí thân thiện, cởi mở trong quá trình làm việc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thực hiện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24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giảm xác suất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 trong dự án cần được tuyển chọn theo trình độ chuyên môn nhất định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thực hiện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400" dirty="0"/>
          </a:p>
        </p:txBody>
      </p:sp>
      <p:sp>
        <p:nvSpPr>
          <p:cNvPr id="7" name="Title 1"/>
          <p:cNvSpPr txBox="1"/>
          <p:nvPr/>
        </p:nvSpPr>
        <p:spPr>
          <a:xfrm>
            <a:off x="457200" y="198438"/>
            <a:ext cx="54102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2400" b="1" kern="0" dirty="0" smtClean="0"/>
          </a:p>
          <a:p>
            <a:pPr marL="0" lvl="1">
              <a:spcBef>
                <a:spcPct val="0"/>
              </a:spcBef>
            </a:pPr>
            <a:endParaRPr lang="en-US" sz="2400" b="1" kern="0" dirty="0"/>
          </a:p>
          <a:p>
            <a:pPr marL="0" lvl="1">
              <a:spcBef>
                <a:spcPct val="0"/>
              </a:spcBef>
            </a:pPr>
            <a:r>
              <a:rPr lang="en-US" sz="3200" b="1" kern="0" dirty="0" smtClean="0"/>
              <a:t>3.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Phân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tích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rủi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ro</a:t>
            </a:r>
            <a:endParaRPr lang="en-US" sz="4000" kern="0" dirty="0" smtClean="0"/>
          </a:p>
          <a:p>
            <a:pPr marL="0" lvl="1">
              <a:spcBef>
                <a:spcPct val="0"/>
              </a:spcBef>
            </a:pPr>
            <a:r>
              <a:rPr lang="en-US" sz="2800" kern="0" dirty="0" smtClean="0"/>
              <a:t/>
            </a:r>
            <a:br>
              <a:rPr lang="en-US" sz="2800" kern="0" dirty="0" smtClean="0"/>
            </a:br>
            <a:endParaRPr lang="en-US" b="1" kern="0" dirty="0"/>
          </a:p>
        </p:txBody>
      </p:sp>
      <p:sp>
        <p:nvSpPr>
          <p:cNvPr id="9" name="Rectangle 8"/>
          <p:cNvSpPr/>
          <p:nvPr/>
        </p:nvSpPr>
        <p:spPr>
          <a:xfrm>
            <a:off x="457200" y="1049655"/>
            <a:ext cx="6783705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3.2.Rủi </a:t>
            </a:r>
            <a:r>
              <a:rPr lang="en-US" sz="2800" b="1" dirty="0" err="1" smtClean="0">
                <a:solidFill>
                  <a:schemeClr val="bg1"/>
                </a:solidFill>
              </a:rPr>
              <a:t>ro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về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thay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đổi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hoạch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</a:p>
          <a:p>
            <a:endParaRPr lang="en-US" sz="200" dirty="0"/>
          </a:p>
        </p:txBody>
      </p:sp>
      <p:sp>
        <p:nvSpPr>
          <p:cNvPr id="10" name="Right Triangle 9"/>
          <p:cNvSpPr/>
          <p:nvPr/>
        </p:nvSpPr>
        <p:spPr>
          <a:xfrm rot="10800000">
            <a:off x="4843818" y="193889"/>
            <a:ext cx="1104900" cy="1020762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6565" y="1905000"/>
          <a:ext cx="8077835" cy="3375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128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 kiện rủi ro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chịu trách nhiệm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vi ảnh hưởng(W/B/S)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suất rủi ro xuất hiện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 hưởng của rủi ro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độ nghiêm trọng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3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 chưa đầy đủ về yêu cầu của khách hàng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W/S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Rất cao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Rất cao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8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3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 của khách hàng quá phức tạp.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S/W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Trungbình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3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13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6" name="Title 1"/>
          <p:cNvSpPr txBox="1"/>
          <p:nvPr/>
        </p:nvSpPr>
        <p:spPr>
          <a:xfrm>
            <a:off x="457200" y="198438"/>
            <a:ext cx="54102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2400" b="1" kern="0" dirty="0" smtClean="0"/>
          </a:p>
          <a:p>
            <a:pPr marL="0" lvl="1">
              <a:spcBef>
                <a:spcPct val="0"/>
              </a:spcBef>
            </a:pPr>
            <a:endParaRPr lang="en-US" sz="2400" b="1" kern="0" dirty="0"/>
          </a:p>
          <a:p>
            <a:pPr marL="0" lvl="1">
              <a:spcBef>
                <a:spcPct val="0"/>
              </a:spcBef>
            </a:pPr>
            <a:r>
              <a:rPr lang="en-US" sz="3200" b="1" kern="0" dirty="0" smtClean="0"/>
              <a:t>3.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Phân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tích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rủi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ro</a:t>
            </a:r>
            <a:endParaRPr lang="en-US" sz="4000" kern="0" dirty="0" smtClean="0"/>
          </a:p>
          <a:p>
            <a:pPr marL="0" lvl="1">
              <a:spcBef>
                <a:spcPct val="0"/>
              </a:spcBef>
            </a:pPr>
            <a:r>
              <a:rPr lang="en-US" sz="2800" kern="0" dirty="0" smtClean="0"/>
              <a:t/>
            </a:r>
            <a:br>
              <a:rPr lang="en-US" sz="2800" kern="0" dirty="0" smtClean="0"/>
            </a:br>
            <a:endParaRPr lang="en-US" b="1" kern="0" dirty="0"/>
          </a:p>
        </p:txBody>
      </p:sp>
      <p:sp>
        <p:nvSpPr>
          <p:cNvPr id="7" name="Rectangle 6"/>
          <p:cNvSpPr/>
          <p:nvPr/>
        </p:nvSpPr>
        <p:spPr>
          <a:xfrm>
            <a:off x="457200" y="1049734"/>
            <a:ext cx="5181600" cy="533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3.2.1.kế </a:t>
            </a:r>
            <a:r>
              <a:rPr lang="en-US" sz="2800" b="1" dirty="0" err="1" smtClean="0">
                <a:solidFill>
                  <a:schemeClr val="bg1"/>
                </a:solidFill>
              </a:rPr>
              <a:t>hoạch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phòng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ngừa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</a:p>
          <a:p>
            <a:endParaRPr lang="en-US" sz="200" dirty="0"/>
          </a:p>
        </p:txBody>
      </p:sp>
      <p:sp>
        <p:nvSpPr>
          <p:cNvPr id="8" name="Right Triangle 7"/>
          <p:cNvSpPr/>
          <p:nvPr/>
        </p:nvSpPr>
        <p:spPr>
          <a:xfrm rot="10800000">
            <a:off x="4843818" y="193889"/>
            <a:ext cx="1104900" cy="1020762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6565" y="2019300"/>
          <a:ext cx="8025130" cy="2899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8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64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Chiến lược giảm nhẹ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 cần làm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chịu trách nhiệm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 thái thực hiện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4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giảm xác suất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tâm tới khách hàng 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thực hiện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4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3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giảm xác suất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nhất với khách hàng ngay từ ban đầu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thực hiện</a:t>
                      </a:r>
                      <a:endParaRPr lang="en-US" sz="13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457200" y="198438"/>
            <a:ext cx="54102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2400" b="1" kern="0" dirty="0" smtClean="0"/>
          </a:p>
          <a:p>
            <a:pPr marL="0" lvl="1">
              <a:spcBef>
                <a:spcPct val="0"/>
              </a:spcBef>
            </a:pPr>
            <a:endParaRPr lang="en-US" sz="2400" b="1" kern="0" dirty="0"/>
          </a:p>
          <a:p>
            <a:pPr marL="0" lvl="1">
              <a:spcBef>
                <a:spcPct val="0"/>
              </a:spcBef>
            </a:pPr>
            <a:r>
              <a:rPr lang="en-US" sz="3200" b="1" kern="0" dirty="0" smtClean="0"/>
              <a:t>3.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Phân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tích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rủi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ro</a:t>
            </a:r>
            <a:endParaRPr lang="en-US" sz="4000" kern="0" dirty="0" smtClean="0"/>
          </a:p>
          <a:p>
            <a:pPr marL="0" lvl="1">
              <a:spcBef>
                <a:spcPct val="0"/>
              </a:spcBef>
            </a:pPr>
            <a:r>
              <a:rPr lang="en-US" sz="2800" kern="0" dirty="0" smtClean="0"/>
              <a:t/>
            </a:r>
            <a:br>
              <a:rPr lang="en-US" sz="2800" kern="0" dirty="0" smtClean="0"/>
            </a:br>
            <a:endParaRPr lang="en-US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655"/>
            <a:ext cx="6381115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3.3.Rủi </a:t>
            </a:r>
            <a:r>
              <a:rPr lang="en-US" sz="2800" b="1" dirty="0" err="1" smtClean="0">
                <a:solidFill>
                  <a:schemeClr val="bg1"/>
                </a:solidFill>
              </a:rPr>
              <a:t>ro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khi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thực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hiện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dự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án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</a:p>
          <a:p>
            <a:endParaRPr lang="en-US" sz="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1790" y="1583055"/>
          <a:ext cx="8658860" cy="530987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 kiện rủi ro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chịu trách nhiệm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vi ảnh hưởng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(W/B/S)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suất rủi ro xuất hiện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 hưởng của rủi ro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độ nghiêm trọng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3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 lịch trễ, không hợp lý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Rất 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Rất 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 hàng thay đổi yêu cầu trong quá trình thực hiện dự án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W/B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Xung đột giữa khách hàng và đội dự án phát triển dự án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W/S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Ước lượng chi phí không phù hợp với ngân sách  ( Thông thường là thiếu hụt ngân sách)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 thống không thực hiện đúng các chức năng yêu cầu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W/S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Rất 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 độ xử lý dữ liệu chậm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</a:t>
                      </a: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</a:t>
                      </a: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W/S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 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 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mềm không tương thích với hệ thống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có vấn đề dẫn đến phải chỉnh sửa cài đặt lại nhiều lần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chậm so với dự án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 trình viên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 chọn công nghệ mới không phù hợp.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W/B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nghệ quá mới, các thành viên chưa quen sử dụng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 tính năng không cần thiết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 phẩm hoàn thành không đúng thời hạn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W/B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3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Xung đột giữa các thành phần trong hệ thống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W/S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9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56" marR="21856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54102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2400" b="1" kern="0" dirty="0" smtClean="0"/>
          </a:p>
          <a:p>
            <a:pPr marL="0" lvl="1">
              <a:spcBef>
                <a:spcPct val="0"/>
              </a:spcBef>
            </a:pPr>
            <a:endParaRPr lang="en-US" sz="2400" b="1" kern="0" dirty="0"/>
          </a:p>
          <a:p>
            <a:pPr marL="0" lvl="1">
              <a:spcBef>
                <a:spcPct val="0"/>
              </a:spcBef>
            </a:pPr>
            <a:r>
              <a:rPr lang="en-US" sz="3200" b="1" kern="0" dirty="0" smtClean="0"/>
              <a:t>3.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Phân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tích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rủi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ro</a:t>
            </a:r>
            <a:endParaRPr lang="en-US" sz="4000" kern="0" dirty="0" smtClean="0"/>
          </a:p>
          <a:p>
            <a:pPr marL="0" lvl="1">
              <a:spcBef>
                <a:spcPct val="0"/>
              </a:spcBef>
            </a:pPr>
            <a:r>
              <a:rPr lang="en-US" sz="2800" kern="0" dirty="0" smtClean="0"/>
              <a:t/>
            </a:r>
            <a:br>
              <a:rPr lang="en-US" sz="2800" kern="0" dirty="0" smtClean="0"/>
            </a:br>
            <a:endParaRPr lang="en-US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734"/>
            <a:ext cx="5181600" cy="533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3.3.1.kế </a:t>
            </a:r>
            <a:r>
              <a:rPr lang="en-US" sz="2800" b="1" dirty="0" err="1" smtClean="0">
                <a:solidFill>
                  <a:schemeClr val="bg1"/>
                </a:solidFill>
              </a:rPr>
              <a:t>hoạch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phòng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ngừa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</a:p>
          <a:p>
            <a:endParaRPr lang="en-US" sz="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6384" y="1583134"/>
          <a:ext cx="8839201" cy="5198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1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Chiến lược giảm nhẹ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 cần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chịu trách nhiệm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 thái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Tránh phát triển các dự án gây rủi ro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 chia công việc, yêu cầu làm đúng tiến độ dự án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giảm xác suất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tâm tới khách hàng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Tránh xảy ra rủi ro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Giám đốc khách hàng cần điều phối tối quan hệ giữa khách hàng và nhóm phát triển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giảm xác suất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 dụng hợp lý các phương pháp ước lượng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giảm xác suất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rõ các chức năng theo yêu cầu của khách hàng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giảm xác suất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tốt quá trình kiểm tra chất lượng sản phẩm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giảm xác suất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tốt quá trình kiểm tra chất lượng sản phẩm, đảm bảo sản phẩm chạy tốt trên các hệ điều hành khác nhau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 trình viên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Tránh xảy ra rủi ro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code trong quá trình coding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 trình viên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giảm xác suất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đúng tiến độ dự án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 trình viên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0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Tránh xảy ra rủi ro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 lựa chọn công nghệ một cách cẩn thận ngay từ giai đoạn đầu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Tránh xảy ra rủi ro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nghệ mới cần được phổ biến cho các thành viên đội dự án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0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giảm xác suất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rõ các chức năng cần thiết của hệ thống từ giai đoạn đầu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0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Tránh xảy ra rủi ro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 chia giai đoạn hợp lý và yêu cầu đội dự án hoàn thành công việc đúng thời hạn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Tránh xảy ra rủi ro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thường xuyên và sửa nếu có lỗi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36" marR="38536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54102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2400" b="1" kern="0" dirty="0" smtClean="0"/>
          </a:p>
          <a:p>
            <a:pPr marL="0" lvl="1">
              <a:spcBef>
                <a:spcPct val="0"/>
              </a:spcBef>
            </a:pPr>
            <a:endParaRPr lang="en-US" sz="2400" b="1" kern="0" dirty="0"/>
          </a:p>
          <a:p>
            <a:pPr marL="0" lvl="1">
              <a:spcBef>
                <a:spcPct val="0"/>
              </a:spcBef>
            </a:pPr>
            <a:r>
              <a:rPr lang="en-US" sz="3200" b="1" kern="0" dirty="0" smtClean="0"/>
              <a:t>3.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Phân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tích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rủi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ro</a:t>
            </a:r>
            <a:endParaRPr lang="en-US" sz="4000" kern="0" dirty="0" smtClean="0"/>
          </a:p>
          <a:p>
            <a:pPr marL="0" lvl="1">
              <a:spcBef>
                <a:spcPct val="0"/>
              </a:spcBef>
            </a:pPr>
            <a:r>
              <a:rPr lang="en-US" sz="2800" kern="0" dirty="0" smtClean="0"/>
              <a:t/>
            </a:r>
            <a:br>
              <a:rPr lang="en-US" sz="2800" kern="0" dirty="0" smtClean="0"/>
            </a:br>
            <a:endParaRPr lang="en-US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734"/>
            <a:ext cx="5181600" cy="533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3.4.Rủi </a:t>
            </a:r>
            <a:r>
              <a:rPr lang="en-US" sz="2800" b="1" dirty="0" err="1" smtClean="0">
                <a:solidFill>
                  <a:schemeClr val="bg1"/>
                </a:solidFill>
              </a:rPr>
              <a:t>ro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khác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</a:p>
          <a:p>
            <a:endParaRPr lang="en-US" sz="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2057400"/>
          <a:ext cx="6123940" cy="4278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5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8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 kiện rủi ro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chịu trách nhiệm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vi ảnh hưởng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(W/B/S)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suất rủi ro xuất hiện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 hưởng của rủi ro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độ nghiêm trọng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Thiếu cơ sở vật chất phục vụ cho dự án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W/B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nguyên dự án không có sẵn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W/B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4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hoạch truyền thông và giao tiếp chưa tốt, sản phẩm không được ứng dụng nhiều…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54102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2400" b="1" kern="0" dirty="0" smtClean="0"/>
          </a:p>
          <a:p>
            <a:pPr marL="0" lvl="1">
              <a:spcBef>
                <a:spcPct val="0"/>
              </a:spcBef>
            </a:pPr>
            <a:endParaRPr lang="en-US" sz="2400" b="1" kern="0" dirty="0"/>
          </a:p>
          <a:p>
            <a:pPr marL="0" lvl="1">
              <a:spcBef>
                <a:spcPct val="0"/>
              </a:spcBef>
            </a:pPr>
            <a:r>
              <a:rPr lang="en-US" sz="3200" b="1" kern="0" dirty="0" smtClean="0"/>
              <a:t>3.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Phân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tích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rủi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ro</a:t>
            </a:r>
            <a:endParaRPr lang="en-US" sz="4000" kern="0" dirty="0" smtClean="0"/>
          </a:p>
          <a:p>
            <a:pPr marL="0" lvl="1">
              <a:spcBef>
                <a:spcPct val="0"/>
              </a:spcBef>
            </a:pPr>
            <a:r>
              <a:rPr lang="en-US" sz="2800" kern="0" dirty="0" smtClean="0"/>
              <a:t/>
            </a:r>
            <a:br>
              <a:rPr lang="en-US" sz="2800" kern="0" dirty="0" smtClean="0"/>
            </a:br>
            <a:endParaRPr lang="en-US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734"/>
            <a:ext cx="5181600" cy="533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3.4.1.kế </a:t>
            </a:r>
            <a:r>
              <a:rPr lang="en-US" sz="2800" b="1" dirty="0" err="1" smtClean="0">
                <a:solidFill>
                  <a:schemeClr val="bg1"/>
                </a:solidFill>
              </a:rPr>
              <a:t>hoạch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phòng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ngừa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</a:p>
          <a:p>
            <a:endParaRPr lang="en-US" sz="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7380" y="2209800"/>
          <a:ext cx="7766050" cy="3952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Chiến lược giảm nhẹ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 cần làm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chịu trách nhiệm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 thái thực hiện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 dự án cho một tổ chức khác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 sở vật chất được tài trợ bởi tổ chức khác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thực hiện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lập tài nguyên dự án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tài nguyên cần thiết cho dự án và thành lập tài nguyên dự phòng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thực hiện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lập chiến lược truyền thông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 thực hiện theo chiến lược truyền thông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00"/>
            <a:ext cx="7772400" cy="4211751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9" name="Right Triangle 8"/>
          <p:cNvSpPr/>
          <p:nvPr/>
        </p:nvSpPr>
        <p:spPr>
          <a:xfrm rot="10800000">
            <a:off x="6324600" y="198438"/>
            <a:ext cx="1104900" cy="1020762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049655"/>
            <a:ext cx="421386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4.1.Tổ </a:t>
            </a:r>
            <a:r>
              <a:rPr lang="en-US" sz="2800" b="1" dirty="0" err="1" smtClean="0">
                <a:solidFill>
                  <a:schemeClr val="bg1"/>
                </a:solidFill>
              </a:rPr>
              <a:t>chức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cuộc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họp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  <p:sp>
        <p:nvSpPr>
          <p:cNvPr id="7" name="Rectangle 6"/>
          <p:cNvSpPr/>
          <p:nvPr/>
        </p:nvSpPr>
        <p:spPr>
          <a:xfrm>
            <a:off x="457200" y="1645920"/>
            <a:ext cx="5998845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4.1.1.Thời </a:t>
            </a:r>
            <a:r>
              <a:rPr lang="en-US" sz="2800" b="1" dirty="0" err="1" smtClean="0">
                <a:solidFill>
                  <a:schemeClr val="bg1"/>
                </a:solidFill>
              </a:rPr>
              <a:t>gian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họp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vấn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đề</a:t>
            </a:r>
            <a:endParaRPr lang="en-US" sz="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655"/>
            <a:ext cx="525526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4.1.2. </a:t>
            </a:r>
            <a:r>
              <a:rPr lang="en-US" sz="2800" b="1" dirty="0" err="1" smtClean="0">
                <a:solidFill>
                  <a:schemeClr val="bg1"/>
                </a:solidFill>
              </a:rPr>
              <a:t>Các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mốc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thời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gian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828798"/>
          <a:ext cx="8305800" cy="4800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7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 8/2018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 9/2018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 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9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tất quá trình thu thập yêu cầu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9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tất quá trình phân tích hệ thống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9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tất quá trình thiết kế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9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tất quá trình </a:t>
                      </a:r>
                      <a:r>
                        <a:rPr lang="vi-V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ây dựng hệ thống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9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tất quá trình tích hợp và kiểm thử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9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tất quá trình bàn giao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3276600" y="2514600"/>
            <a:ext cx="3843020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Hoàng</a:t>
            </a:r>
            <a:r>
              <a:rPr lang="en-US" sz="2400" dirty="0" smtClean="0"/>
              <a:t> Say </a:t>
            </a:r>
            <a:r>
              <a:rPr lang="en-US" sz="2400" dirty="0" err="1" smtClean="0"/>
              <a:t>Phú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Huỳnh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Dương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Lâm</a:t>
            </a:r>
            <a:r>
              <a:rPr lang="en-US" sz="2400" dirty="0" smtClean="0"/>
              <a:t> </a:t>
            </a:r>
            <a:r>
              <a:rPr lang="en-US" sz="2400" dirty="0" err="1" smtClean="0"/>
              <a:t>Phú</a:t>
            </a:r>
            <a:r>
              <a:rPr lang="en-US" sz="2400" dirty="0" smtClean="0"/>
              <a:t> </a:t>
            </a:r>
            <a:r>
              <a:rPr lang="en-US" sz="2400" dirty="0" err="1" smtClean="0"/>
              <a:t>Đức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Phạm</a:t>
            </a:r>
            <a:r>
              <a:rPr lang="en-US" sz="2400" dirty="0" smtClean="0"/>
              <a:t> </a:t>
            </a:r>
            <a:r>
              <a:rPr lang="en-US" sz="2400" dirty="0" err="1" smtClean="0"/>
              <a:t>Thạch</a:t>
            </a:r>
            <a:r>
              <a:rPr lang="en-US" sz="2400" dirty="0" smtClean="0"/>
              <a:t> </a:t>
            </a:r>
            <a:r>
              <a:rPr lang="en-US" sz="2400" dirty="0" err="1" smtClean="0"/>
              <a:t>Sơn</a:t>
            </a:r>
            <a:r>
              <a:rPr lang="en-US" sz="2400" dirty="0" smtClean="0"/>
              <a:t> </a:t>
            </a:r>
            <a:r>
              <a:rPr lang="en-US" sz="2400" dirty="0" err="1" smtClean="0"/>
              <a:t>Tùng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Sơn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Trần</a:t>
            </a:r>
            <a:r>
              <a:rPr lang="en-US" sz="2400" dirty="0"/>
              <a:t> </a:t>
            </a:r>
            <a:r>
              <a:rPr lang="en-US" sz="2400" dirty="0" err="1"/>
              <a:t>Tuấn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48000" y="1676400"/>
            <a:ext cx="2677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655"/>
            <a:ext cx="660273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4.2. </a:t>
            </a:r>
            <a:r>
              <a:rPr lang="en-US" sz="2800" b="1" dirty="0" err="1" smtClean="0">
                <a:solidFill>
                  <a:schemeClr val="bg1"/>
                </a:solidFill>
              </a:rPr>
              <a:t>Ước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lượng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quản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lý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thời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gian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1676400"/>
          <a:ext cx="6307455" cy="510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công việc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hướng về sản phẩm sắp sửa nhận thực hiện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yêu cầu sơ lược về sản phẩm nhận thực hiện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Gặp gỡ khách hàng phân tích tài liệu theo yêu cầu khách hàng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 tích yêu cầu thiết kế chức năng và mô tả khung giao diện cho form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Khắc phục hoặc cải thiện chức năng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lần cuối khi đưa vào thực thi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kê giao diện vào bố cục phân bố các chức năng đã được phân tích (Form phụ)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kê giao diện vào bố cục phân bố các chức năng đã được phân tích (Form chính)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Khắc phục lỗi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lần cuối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 trình code các chức năng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các chức năng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 sửa và khắc phục lỗi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các chức năng sau khi chỉnh sửa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4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 sản phẩm và đưa khách hàng sử dụng thử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 giao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THỜI GIAN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378" marR="49378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655"/>
            <a:ext cx="8474075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4.3. </a:t>
            </a:r>
            <a:r>
              <a:rPr lang="en-US" sz="2800" b="1" dirty="0" err="1" smtClean="0">
                <a:solidFill>
                  <a:schemeClr val="bg1"/>
                </a:solidFill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hoạch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quản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lý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phạm</a:t>
            </a:r>
            <a:r>
              <a:rPr lang="en-US" sz="2800" b="1" dirty="0" smtClean="0">
                <a:solidFill>
                  <a:schemeClr val="bg1"/>
                </a:solidFill>
              </a:rPr>
              <a:t> vi </a:t>
            </a:r>
            <a:r>
              <a:rPr lang="en-US" sz="2800" b="1" dirty="0" err="1" smtClean="0">
                <a:solidFill>
                  <a:schemeClr val="bg1"/>
                </a:solidFill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chất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lượng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  <p:sp>
        <p:nvSpPr>
          <p:cNvPr id="5" name="Rectangle 4"/>
          <p:cNvSpPr/>
          <p:nvPr/>
        </p:nvSpPr>
        <p:spPr>
          <a:xfrm>
            <a:off x="762000" y="25146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3508628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" y="3962400"/>
            <a:ext cx="417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4477294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Lập kế hoạch chất lượng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2000" y="4844449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5587" y="5321855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6354" y="3035567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07085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4.3.6 </a:t>
            </a:r>
            <a:r>
              <a:rPr lang="en-US" sz="2800" b="1" dirty="0" err="1" smtClean="0">
                <a:solidFill>
                  <a:schemeClr val="bg1"/>
                </a:solidFill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hoạch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giám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sát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chất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lượng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77964"/>
          <a:ext cx="8534399" cy="5464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563">
                <a:tc>
                  <a:txBody>
                    <a:bodyPr/>
                    <a:lstStyle/>
                    <a:p>
                      <a:pPr marL="0" marR="0" indent="-20320" algn="ctr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 anchor="ctr"/>
                </a:tc>
                <a:tc>
                  <a:txBody>
                    <a:bodyPr/>
                    <a:lstStyle/>
                    <a:p>
                      <a:pPr marL="0" marR="0" indent="-10160" algn="ctr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 đánh giá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9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30/09/2018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tc>
                  <a:txBody>
                    <a:bodyPr/>
                    <a:lstStyle/>
                    <a:p>
                      <a:pPr marL="12065" marR="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tc>
                  <a:txBody>
                    <a:bodyPr/>
                    <a:lstStyle/>
                    <a:p>
                      <a:pPr marL="18415" marR="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 chất lượng các bản kế hoạch: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khả thi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chính xác</a:t>
                      </a:r>
                    </a:p>
                    <a:p>
                      <a:pPr marL="18415" marR="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 thực hiện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593">
                <a:tc>
                  <a:txBody>
                    <a:bodyPr/>
                    <a:lstStyle/>
                    <a:p>
                      <a:pPr marL="0" marR="0" indent="-2032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06/09/2018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tc>
                  <a:txBody>
                    <a:bodyPr/>
                    <a:lstStyle/>
                    <a:p>
                      <a:pPr marL="12065" marR="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gặp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gỡ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563">
                <a:tc>
                  <a:txBody>
                    <a:bodyPr/>
                    <a:lstStyle/>
                    <a:p>
                      <a:pPr marL="0" marR="0" indent="-2032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29/10/2018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tc>
                  <a:txBody>
                    <a:bodyPr/>
                    <a:lstStyle/>
                    <a:p>
                      <a:pPr marL="12065" marR="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 giao sản phẩm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Gặp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905000"/>
          <a:ext cx="8382001" cy="441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1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pPr marL="0" marR="0" indent="-2032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27/09/2018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065" marR="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tc>
                  <a:txBody>
                    <a:bodyPr/>
                    <a:lstStyle/>
                    <a:p>
                      <a:pPr marL="18415" marR="0" indent="-1016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5" name="Rectangle 4"/>
          <p:cNvSpPr/>
          <p:nvPr/>
        </p:nvSpPr>
        <p:spPr>
          <a:xfrm>
            <a:off x="457200" y="1049655"/>
            <a:ext cx="7694295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4.3.6 </a:t>
            </a:r>
            <a:r>
              <a:rPr lang="en-US" sz="2800" b="1" dirty="0" err="1" smtClean="0">
                <a:solidFill>
                  <a:schemeClr val="bg1"/>
                </a:solidFill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hoạch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giám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sát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chất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lượng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1" y="1676400"/>
          <a:ext cx="8458198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 marL="0" marR="0" indent="-2032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22/10/2018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tc>
                  <a:txBody>
                    <a:bodyPr/>
                    <a:lstStyle/>
                    <a:p>
                      <a:pPr marL="12065" marR="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tc>
                  <a:txBody>
                    <a:bodyPr/>
                    <a:lstStyle/>
                    <a:p>
                      <a:pPr marL="18415" marR="0" indent="-1016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gọn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comment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hay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5" name="Rectangle 4"/>
          <p:cNvSpPr/>
          <p:nvPr/>
        </p:nvSpPr>
        <p:spPr>
          <a:xfrm>
            <a:off x="457200" y="1049655"/>
            <a:ext cx="760730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4.3.6 </a:t>
            </a:r>
            <a:r>
              <a:rPr lang="en-US" sz="2800" b="1" dirty="0" err="1" smtClean="0">
                <a:solidFill>
                  <a:schemeClr val="bg1"/>
                </a:solidFill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hoạch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giám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sát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chất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lượng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655"/>
            <a:ext cx="778129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4.3.6 </a:t>
            </a:r>
            <a:r>
              <a:rPr lang="en-US" sz="2800" b="1" dirty="0" err="1" smtClean="0">
                <a:solidFill>
                  <a:schemeClr val="bg1"/>
                </a:solidFill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hoạch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giám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sát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chất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lượng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00200"/>
          <a:ext cx="8534401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0">
                <a:tc>
                  <a:txBody>
                    <a:bodyPr/>
                    <a:lstStyle/>
                    <a:p>
                      <a:pPr marL="0" marR="0" indent="-2032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27/10/2018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tc>
                  <a:txBody>
                    <a:bodyPr/>
                    <a:lstStyle/>
                    <a:p>
                      <a:pPr marL="12065" marR="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065" marR="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tc>
                  <a:txBody>
                    <a:bodyPr/>
                    <a:lstStyle/>
                    <a:p>
                      <a:pPr marL="18415" marR="0" indent="-1016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thích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…?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618" marR="2161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734"/>
            <a:ext cx="6477000" cy="533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4.4. </a:t>
            </a:r>
            <a:r>
              <a:rPr lang="en-US" sz="2800" b="1" dirty="0" err="1" smtClean="0">
                <a:solidFill>
                  <a:schemeClr val="bg1"/>
                </a:solidFill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hoạch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quản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lý</a:t>
            </a:r>
            <a:r>
              <a:rPr lang="en-US" sz="2800" b="1" dirty="0" smtClean="0">
                <a:solidFill>
                  <a:schemeClr val="bg1"/>
                </a:solidFill>
              </a:rPr>
              <a:t> chi </a:t>
            </a:r>
            <a:r>
              <a:rPr lang="en-US" sz="2800" b="1" dirty="0" err="1" smtClean="0">
                <a:solidFill>
                  <a:schemeClr val="bg1"/>
                </a:solidFill>
              </a:rPr>
              <a:t>phí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286000"/>
          <a:ext cx="8075295" cy="3848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51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Tỷ lệ (so với tổng chi phí cho cả dự án)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tiền (USD)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phí cho cả dự án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phí trực tiếp 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 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phí quản lý trực tiếp 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 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phí thiết bị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 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734"/>
            <a:ext cx="6477000" cy="533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4.5. </a:t>
            </a:r>
            <a:r>
              <a:rPr lang="en-US" sz="2800" b="1" dirty="0" err="1" smtClean="0">
                <a:solidFill>
                  <a:schemeClr val="bg1"/>
                </a:solidFill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hoạch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quản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lý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rủi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ro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  <p:sp>
        <p:nvSpPr>
          <p:cNvPr id="5" name="Rectangle 4"/>
          <p:cNvSpPr/>
          <p:nvPr/>
        </p:nvSpPr>
        <p:spPr>
          <a:xfrm>
            <a:off x="457200" y="2133600"/>
            <a:ext cx="7010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Lập kế hoạch quản lý rủi ro</a:t>
            </a:r>
            <a:endParaRPr lang="en-US" sz="11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Xác định các rủi ro</a:t>
            </a:r>
            <a:endParaRPr lang="en-US" sz="11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Phân tích các rủi ro tìm được ở bước trước đó</a:t>
            </a:r>
            <a:endParaRPr lang="en-US" sz="11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Lập kế hoạch để giải quyết những rủi ro có thể xảy ra đó</a:t>
            </a:r>
            <a:endParaRPr lang="en-US" sz="11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Kiểm soát và theo dõi việc xử lý các rủi ro đó.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734"/>
            <a:ext cx="6477000" cy="533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4.5. </a:t>
            </a:r>
            <a:r>
              <a:rPr lang="en-US" sz="2800" b="1" dirty="0" err="1" smtClean="0">
                <a:solidFill>
                  <a:schemeClr val="bg1"/>
                </a:solidFill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hoạch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quản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lý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rủi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ro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  <p:sp>
        <p:nvSpPr>
          <p:cNvPr id="34" name="Rectangle 33"/>
          <p:cNvSpPr/>
          <p:nvPr/>
        </p:nvSpPr>
        <p:spPr>
          <a:xfrm>
            <a:off x="2286000" y="-1049149"/>
            <a:ext cx="4572000" cy="89562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6000" y="-1049149"/>
            <a:ext cx="4572000" cy="89562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0" y="-1049149"/>
            <a:ext cx="4572000" cy="89562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352800" y="1748632"/>
            <a:ext cx="1597660" cy="44513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 cầu thay đổi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395345" y="2513172"/>
            <a:ext cx="1597660" cy="6070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352800" y="3450383"/>
            <a:ext cx="1682750" cy="44513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Thảo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52800" y="4225669"/>
            <a:ext cx="1597660" cy="44513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 đốc dự án</a:t>
            </a:r>
          </a:p>
        </p:txBody>
      </p:sp>
      <p:sp>
        <p:nvSpPr>
          <p:cNvPr id="42" name="AutoShape 10"/>
          <p:cNvSpPr>
            <a:spLocks noChangeArrowheads="1"/>
          </p:cNvSpPr>
          <p:nvPr/>
        </p:nvSpPr>
        <p:spPr bwMode="auto">
          <a:xfrm>
            <a:off x="3081201" y="4987480"/>
            <a:ext cx="2263140" cy="748665"/>
          </a:xfrm>
          <a:prstGeom prst="diamond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 duyệt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378575" y="5254735"/>
            <a:ext cx="1720850" cy="44513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 hiện thay đổi</a:t>
            </a: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>
            <a:off x="5791200" y="5968873"/>
            <a:ext cx="2729230" cy="742315"/>
          </a:xfrm>
          <a:prstGeom prst="diamond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 tra thay đổi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044575" y="6046660"/>
            <a:ext cx="1720850" cy="5867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 báo cho các đội dự án</a:t>
            </a:r>
          </a:p>
        </p:txBody>
      </p:sp>
      <p:cxnSp>
        <p:nvCxnSpPr>
          <p:cNvPr id="46" name="AutoShape 13"/>
          <p:cNvCxnSpPr>
            <a:cxnSpLocks noChangeShapeType="1"/>
          </p:cNvCxnSpPr>
          <p:nvPr/>
        </p:nvCxnSpPr>
        <p:spPr bwMode="auto">
          <a:xfrm>
            <a:off x="4194175" y="2193767"/>
            <a:ext cx="0" cy="3168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47" name="AutoShape 13"/>
          <p:cNvCxnSpPr>
            <a:cxnSpLocks noChangeShapeType="1"/>
          </p:cNvCxnSpPr>
          <p:nvPr/>
        </p:nvCxnSpPr>
        <p:spPr bwMode="auto">
          <a:xfrm>
            <a:off x="4212771" y="3120232"/>
            <a:ext cx="0" cy="3168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48" name="AutoShape 14"/>
          <p:cNvCxnSpPr>
            <a:cxnSpLocks noChangeShapeType="1"/>
          </p:cNvCxnSpPr>
          <p:nvPr/>
        </p:nvCxnSpPr>
        <p:spPr bwMode="auto">
          <a:xfrm>
            <a:off x="4212771" y="3895518"/>
            <a:ext cx="0" cy="371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49" name="AutoShape 13"/>
          <p:cNvCxnSpPr>
            <a:cxnSpLocks noChangeShapeType="1"/>
          </p:cNvCxnSpPr>
          <p:nvPr/>
        </p:nvCxnSpPr>
        <p:spPr bwMode="auto">
          <a:xfrm>
            <a:off x="4212771" y="4670804"/>
            <a:ext cx="0" cy="3168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50" name="AutoShape 14"/>
          <p:cNvCxnSpPr>
            <a:cxnSpLocks noChangeShapeType="1"/>
          </p:cNvCxnSpPr>
          <p:nvPr/>
        </p:nvCxnSpPr>
        <p:spPr bwMode="auto">
          <a:xfrm>
            <a:off x="7155815" y="5728653"/>
            <a:ext cx="0" cy="2402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53" name="AutoShape 23"/>
          <p:cNvCxnSpPr>
            <a:cxnSpLocks noChangeShapeType="1"/>
            <a:endCxn id="45" idx="3"/>
          </p:cNvCxnSpPr>
          <p:nvPr/>
        </p:nvCxnSpPr>
        <p:spPr bwMode="auto">
          <a:xfrm flipH="1">
            <a:off x="2765425" y="6340030"/>
            <a:ext cx="302577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587613" y="6049258"/>
            <a:ext cx="1250315" cy="24955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 thay đổi</a:t>
            </a:r>
          </a:p>
        </p:txBody>
      </p:sp>
      <p:cxnSp>
        <p:nvCxnSpPr>
          <p:cNvPr id="57" name="AutoShape 17"/>
          <p:cNvCxnSpPr>
            <a:cxnSpLocks noChangeShapeType="1"/>
          </p:cNvCxnSpPr>
          <p:nvPr/>
        </p:nvCxnSpPr>
        <p:spPr bwMode="auto">
          <a:xfrm>
            <a:off x="1891756" y="5361812"/>
            <a:ext cx="0" cy="6848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62" name="AutoShape 3"/>
          <p:cNvCxnSpPr>
            <a:cxnSpLocks noChangeShapeType="1"/>
          </p:cNvCxnSpPr>
          <p:nvPr/>
        </p:nvCxnSpPr>
        <p:spPr bwMode="auto">
          <a:xfrm flipH="1">
            <a:off x="1891756" y="5361812"/>
            <a:ext cx="11410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</p:spPr>
      </p:cxnSp>
      <p:cxnSp>
        <p:nvCxnSpPr>
          <p:cNvPr id="63" name="AutoShape 23"/>
          <p:cNvCxnSpPr>
            <a:cxnSpLocks noChangeShapeType="1"/>
          </p:cNvCxnSpPr>
          <p:nvPr/>
        </p:nvCxnSpPr>
        <p:spPr bwMode="auto">
          <a:xfrm>
            <a:off x="5300663" y="5366356"/>
            <a:ext cx="10779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497127" y="5767895"/>
            <a:ext cx="1217295" cy="24701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7" name="AutoShape 22"/>
          <p:cNvCxnSpPr>
            <a:cxnSpLocks noChangeShapeType="1"/>
          </p:cNvCxnSpPr>
          <p:nvPr/>
        </p:nvCxnSpPr>
        <p:spPr bwMode="auto">
          <a:xfrm flipV="1">
            <a:off x="7543800" y="5736146"/>
            <a:ext cx="0" cy="31051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371420" y="4826448"/>
            <a:ext cx="979170" cy="23622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 đồng ý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1957705" y="5051456"/>
            <a:ext cx="979170" cy="24955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 ý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4379777" y="3942104"/>
            <a:ext cx="1074420" cy="24574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Gửi báo cáo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4348343" y="3155512"/>
            <a:ext cx="979170" cy="24828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Thảo luận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4321493" y="2232819"/>
            <a:ext cx="979170" cy="21526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Họp nhóm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734"/>
            <a:ext cx="6477000" cy="533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4.6. </a:t>
            </a:r>
            <a:r>
              <a:rPr lang="en-US" sz="2800" b="1" dirty="0" err="1" smtClean="0">
                <a:solidFill>
                  <a:schemeClr val="bg1"/>
                </a:solidFill>
              </a:rPr>
              <a:t>Lập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lại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hoạch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  <p:sp>
        <p:nvSpPr>
          <p:cNvPr id="5" name="Rectangle 4"/>
          <p:cNvSpPr/>
          <p:nvPr/>
        </p:nvSpPr>
        <p:spPr>
          <a:xfrm>
            <a:off x="457200" y="1748632"/>
            <a:ext cx="6553200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Khi có yêu cầu thay đổi các đơn vị liên quan (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,…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có trách nhiệm nghiên cứu, phân tích thay đổi. Tổ chức họp nhóm phát triển xem xét thay đổi. Làm báo cáo gửi lên cho giám đốc dự án – quản lý dự án.</a:t>
            </a:r>
            <a:endParaRPr lang="en-US" sz="11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Giám đốc dự án – quản lý dự án kiểm tra và phê chuẩn hoặc không phê chuẩn.</a:t>
            </a:r>
            <a:endParaRPr lang="en-US" sz="11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Sau đó có thông báo về thay đổi, việc thực hiện thay đổi do các thành viên dự án kết hợp triển khai.</a:t>
            </a:r>
            <a:endParaRPr lang="en-US" sz="11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 đổi thực sự hoàn thành khi xác lập các mốc mới, đội dự án tiếp tục hoạt động theo kế hoạch mới được chỉnh sửa.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Ribbon 4"/>
          <p:cNvSpPr/>
          <p:nvPr/>
        </p:nvSpPr>
        <p:spPr>
          <a:xfrm>
            <a:off x="1600200" y="304800"/>
            <a:ext cx="5791200" cy="1174173"/>
          </a:xfrm>
          <a:prstGeom prst="ribbon2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 CÁO</a:t>
            </a:r>
            <a:endParaRPr 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1143000" y="1905000"/>
            <a:ext cx="457200" cy="381000"/>
          </a:xfrm>
          <a:prstGeom prst="star5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1905000"/>
            <a:ext cx="63246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DỰ ÁN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1143000" y="2667000"/>
            <a:ext cx="457200" cy="381000"/>
          </a:xfrm>
          <a:prstGeom prst="star5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2438401"/>
            <a:ext cx="6324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KẾ HOẠCH THỰC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 ÁN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1143000" y="3352800"/>
            <a:ext cx="457200" cy="381000"/>
          </a:xfrm>
          <a:prstGeom prst="star5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3352800"/>
            <a:ext cx="63246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RỦI RO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1143000" y="4114800"/>
            <a:ext cx="457200" cy="381000"/>
          </a:xfrm>
          <a:prstGeom prst="star5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52600" y="3877945"/>
            <a:ext cx="6324600" cy="7791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LÝ, KIỂM SOÁT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 ÁN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1143000" y="4800600"/>
            <a:ext cx="457200" cy="381000"/>
          </a:xfrm>
          <a:prstGeom prst="star5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2600" y="4800600"/>
            <a:ext cx="63246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THÚC DỰ ÁN</a:t>
            </a:r>
          </a:p>
        </p:txBody>
      </p:sp>
      <p:sp>
        <p:nvSpPr>
          <p:cNvPr id="2" name="5-Point Star 1"/>
          <p:cNvSpPr/>
          <p:nvPr/>
        </p:nvSpPr>
        <p:spPr>
          <a:xfrm>
            <a:off x="1143000" y="5334635"/>
            <a:ext cx="457200" cy="381000"/>
          </a:xfrm>
          <a:prstGeom prst="star5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52600" y="5334635"/>
            <a:ext cx="63246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734"/>
            <a:ext cx="6477000" cy="533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4.7. </a:t>
            </a:r>
            <a:r>
              <a:rPr lang="en-US" sz="2800" b="1" dirty="0" err="1" smtClean="0">
                <a:solidFill>
                  <a:schemeClr val="bg1"/>
                </a:solidFill>
              </a:rPr>
              <a:t>Quản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lý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mua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sắm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3070" y="2133600"/>
          <a:ext cx="8176895" cy="2703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9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34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hạng mục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 hạng mục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 thực hiện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chuẩn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phí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 tính dùng để thực hiện dự án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Đầu dự án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Đáp ứng đủ yêu cầu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40"/>
                        </a:spcAft>
                        <a:tabLst>
                          <a:tab pos="1581150" algn="l"/>
                        </a:tabLs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 USD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57200" y="198438"/>
            <a:ext cx="67818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1200" b="1" kern="0" dirty="0" smtClean="0"/>
          </a:p>
          <a:p>
            <a:pPr marL="0" lvl="1">
              <a:spcBef>
                <a:spcPct val="0"/>
              </a:spcBef>
            </a:pPr>
            <a:endParaRPr lang="en-US" sz="1200" b="1" kern="0" dirty="0"/>
          </a:p>
          <a:p>
            <a:pPr marL="0" lvl="1">
              <a:spcBef>
                <a:spcPct val="0"/>
              </a:spcBef>
            </a:pPr>
            <a:endParaRPr lang="en-US" sz="1600" b="1" kern="0" dirty="0" smtClean="0"/>
          </a:p>
          <a:p>
            <a:pPr marL="0" lvl="1">
              <a:spcBef>
                <a:spcPct val="0"/>
              </a:spcBef>
            </a:pPr>
            <a:r>
              <a:rPr lang="en-US" sz="2400" b="1" kern="0" dirty="0"/>
              <a:t>4</a:t>
            </a:r>
            <a:r>
              <a:rPr lang="en-US" sz="1600" b="1" kern="0" dirty="0" smtClean="0"/>
              <a:t>.</a:t>
            </a:r>
            <a:r>
              <a:rPr lang="en-US" sz="2000" kern="0" dirty="0" smtClean="0"/>
              <a:t> </a:t>
            </a:r>
            <a:r>
              <a:rPr lang="vi-VN" sz="2000" b="1" dirty="0"/>
              <a:t>QUẢN LÝ, KIỂM SOÁT VIỆC THỰC HIỆN DỰ ÁN</a:t>
            </a:r>
            <a:endParaRPr lang="en-US" sz="2000" b="1" dirty="0"/>
          </a:p>
          <a:p>
            <a:pPr marL="0" lvl="1">
              <a:spcBef>
                <a:spcPct val="0"/>
              </a:spcBef>
            </a:pPr>
            <a:endParaRPr lang="en-US" sz="2000" kern="0" dirty="0" smtClean="0"/>
          </a:p>
          <a:p>
            <a:pPr marL="0" lvl="1">
              <a:spcBef>
                <a:spcPct val="0"/>
              </a:spcBef>
            </a:pPr>
            <a:r>
              <a:rPr lang="en-US" sz="1400" kern="0" dirty="0" smtClean="0"/>
              <a:t/>
            </a:r>
            <a:br>
              <a:rPr lang="en-US" sz="1400" kern="0" dirty="0" smtClean="0"/>
            </a:br>
            <a:endParaRPr lang="en-US" sz="1050" b="1" kern="0" dirty="0"/>
          </a:p>
        </p:txBody>
      </p:sp>
      <p:sp>
        <p:nvSpPr>
          <p:cNvPr id="4" name="Rectangle 3"/>
          <p:cNvSpPr/>
          <p:nvPr/>
        </p:nvSpPr>
        <p:spPr>
          <a:xfrm>
            <a:off x="457200" y="1049734"/>
            <a:ext cx="6477000" cy="533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4.7. </a:t>
            </a:r>
            <a:r>
              <a:rPr lang="en-US" sz="2800" b="1" dirty="0" err="1" smtClean="0">
                <a:solidFill>
                  <a:schemeClr val="bg1"/>
                </a:solidFill>
              </a:rPr>
              <a:t>Quản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lý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cấu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hình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00" dirty="0"/>
          </a:p>
        </p:txBody>
      </p:sp>
      <p:sp>
        <p:nvSpPr>
          <p:cNvPr id="5" name="Rectangle 4"/>
          <p:cNvSpPr/>
          <p:nvPr/>
        </p:nvSpPr>
        <p:spPr>
          <a:xfrm>
            <a:off x="2971800" y="2316348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1"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cấu</a:t>
            </a:r>
            <a:r>
              <a:rPr lang="en-US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hình</a:t>
            </a:r>
            <a:endParaRPr lang="en-US" b="1" dirty="0"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2879872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2"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soát</a:t>
            </a:r>
            <a:r>
              <a:rPr lang="en-US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phiên</a:t>
            </a:r>
            <a:r>
              <a:rPr lang="en-US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bản</a:t>
            </a:r>
            <a:endParaRPr lang="en-US" b="1" dirty="0"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4084" y="3442517"/>
            <a:ext cx="297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2">
              <a:spcBef>
                <a:spcPts val="1000"/>
              </a:spcBef>
              <a:spcAft>
                <a:spcPts val="0"/>
              </a:spcAft>
            </a:pPr>
            <a:r>
              <a:rPr lang="fr-FR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Các</a:t>
            </a:r>
            <a:r>
              <a:rPr lang="fr-FR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qui </a:t>
            </a:r>
            <a:r>
              <a:rPr lang="fr-FR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ước</a:t>
            </a:r>
            <a:r>
              <a:rPr lang="fr-FR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đặt</a:t>
            </a:r>
            <a:r>
              <a:rPr lang="fr-FR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tên</a:t>
            </a:r>
            <a:endParaRPr lang="en-US" b="1" dirty="0"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3982417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2"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Định</a:t>
            </a:r>
            <a:r>
              <a:rPr lang="en-US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dạng</a:t>
            </a:r>
            <a:r>
              <a:rPr lang="en-US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liên</a:t>
            </a:r>
            <a:r>
              <a:rPr lang="en-US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quan</a:t>
            </a:r>
            <a:endParaRPr lang="en-US" b="1" dirty="0"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04800" y="274636"/>
            <a:ext cx="5715000" cy="10969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 smtClean="0">
              <a:solidFill>
                <a:schemeClr val="bg1"/>
              </a:solidFill>
            </a:endParaRPr>
          </a:p>
          <a:p>
            <a:pPr algn="l"/>
            <a:endParaRPr lang="en-US" b="1" dirty="0" smtClean="0">
              <a:solidFill>
                <a:schemeClr val="bg1"/>
              </a:solidFill>
            </a:endParaRPr>
          </a:p>
          <a:p>
            <a:pPr algn="l"/>
            <a:endParaRPr lang="en-US" sz="8400" b="1" dirty="0" smtClean="0">
              <a:solidFill>
                <a:schemeClr val="bg1"/>
              </a:solidFill>
            </a:endParaRPr>
          </a:p>
          <a:p>
            <a:pPr algn="l"/>
            <a:r>
              <a:rPr lang="en-US" sz="12800" b="1" dirty="0" smtClean="0">
                <a:solidFill>
                  <a:schemeClr val="bg1"/>
                </a:solidFill>
              </a:rPr>
              <a:t>5 </a:t>
            </a:r>
            <a:r>
              <a:rPr lang="en-US" sz="12800" b="1" dirty="0" err="1" smtClean="0">
                <a:solidFill>
                  <a:schemeClr val="bg1"/>
                </a:solidFill>
              </a:rPr>
              <a:t>Kết</a:t>
            </a:r>
            <a:r>
              <a:rPr lang="en-US" sz="12800" b="1" dirty="0" smtClean="0">
                <a:solidFill>
                  <a:schemeClr val="bg1"/>
                </a:solidFill>
              </a:rPr>
              <a:t> </a:t>
            </a:r>
            <a:r>
              <a:rPr lang="en-US" sz="12800" b="1" dirty="0" err="1" smtClean="0">
                <a:solidFill>
                  <a:schemeClr val="bg1"/>
                </a:solidFill>
              </a:rPr>
              <a:t>thúc</a:t>
            </a:r>
            <a:r>
              <a:rPr lang="en-US" sz="12800" b="1" dirty="0" smtClean="0">
                <a:solidFill>
                  <a:schemeClr val="bg1"/>
                </a:solidFill>
              </a:rPr>
              <a:t> </a:t>
            </a:r>
            <a:r>
              <a:rPr lang="en-US" sz="12800" b="1" dirty="0" err="1" smtClean="0">
                <a:solidFill>
                  <a:schemeClr val="bg1"/>
                </a:solidFill>
              </a:rPr>
              <a:t>dự</a:t>
            </a:r>
            <a:r>
              <a:rPr lang="en-US" sz="12800" b="1" dirty="0" smtClean="0">
                <a:solidFill>
                  <a:schemeClr val="bg1"/>
                </a:solidFill>
              </a:rPr>
              <a:t> </a:t>
            </a:r>
            <a:r>
              <a:rPr lang="en-US" sz="12800" b="1" dirty="0" err="1" smtClean="0">
                <a:solidFill>
                  <a:schemeClr val="bg1"/>
                </a:solidFill>
              </a:rPr>
              <a:t>án</a:t>
            </a:r>
            <a:endParaRPr lang="en-US" sz="11100" b="1" dirty="0"/>
          </a:p>
          <a:p>
            <a:pPr algn="l"/>
            <a:endParaRPr lang="en-US" b="1" dirty="0"/>
          </a:p>
          <a:p>
            <a:pPr algn="l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0800000">
            <a:off x="4648200" y="274636"/>
            <a:ext cx="1866900" cy="1554163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7" name="Picture 6" descr="C:\Users\Administrator\Desktop\anh chup man hinh\ma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00200"/>
            <a:ext cx="83820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04800" y="274636"/>
            <a:ext cx="5715000" cy="10969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 smtClean="0">
              <a:solidFill>
                <a:schemeClr val="bg1"/>
              </a:solidFill>
            </a:endParaRPr>
          </a:p>
          <a:p>
            <a:pPr algn="l"/>
            <a:endParaRPr lang="en-US" b="1" dirty="0" smtClean="0">
              <a:solidFill>
                <a:schemeClr val="bg1"/>
              </a:solidFill>
            </a:endParaRPr>
          </a:p>
          <a:p>
            <a:pPr algn="l"/>
            <a:endParaRPr lang="en-US" sz="8400" b="1" dirty="0" smtClean="0">
              <a:solidFill>
                <a:schemeClr val="bg1"/>
              </a:solidFill>
            </a:endParaRPr>
          </a:p>
          <a:p>
            <a:pPr algn="l"/>
            <a:endParaRPr lang="en-US" sz="12800" b="1" dirty="0" smtClean="0">
              <a:solidFill>
                <a:schemeClr val="bg1"/>
              </a:solidFill>
            </a:endParaRPr>
          </a:p>
          <a:p>
            <a:pPr algn="l"/>
            <a:r>
              <a:rPr lang="en-US" sz="12800" b="1" dirty="0" smtClean="0">
                <a:solidFill>
                  <a:schemeClr val="bg1"/>
                </a:solidFill>
              </a:rPr>
              <a:t>6</a:t>
            </a:r>
            <a:r>
              <a:rPr lang="en-US" sz="28800" b="1" dirty="0" smtClean="0">
                <a:solidFill>
                  <a:schemeClr val="bg1"/>
                </a:solidFill>
              </a:rPr>
              <a:t>.</a:t>
            </a:r>
            <a:r>
              <a:rPr lang="en-US" sz="8000" b="1" dirty="0"/>
              <a:t> </a:t>
            </a:r>
            <a:r>
              <a:rPr lang="en-US" sz="12800" b="1" dirty="0" err="1"/>
              <a:t>Ưu</a:t>
            </a:r>
            <a:r>
              <a:rPr lang="en-US" sz="12800" b="1" dirty="0"/>
              <a:t> </a:t>
            </a:r>
            <a:r>
              <a:rPr lang="en-US" sz="12800" b="1" dirty="0" err="1"/>
              <a:t>điểm</a:t>
            </a:r>
            <a:r>
              <a:rPr lang="en-US" sz="12800" b="1" dirty="0"/>
              <a:t> </a:t>
            </a:r>
            <a:r>
              <a:rPr lang="en-US" sz="12800" b="1" dirty="0" err="1"/>
              <a:t>và</a:t>
            </a:r>
            <a:r>
              <a:rPr lang="en-US" sz="12800" b="1" dirty="0"/>
              <a:t> </a:t>
            </a:r>
            <a:r>
              <a:rPr lang="en-US" sz="12800" b="1" dirty="0" err="1"/>
              <a:t>nhược</a:t>
            </a:r>
            <a:r>
              <a:rPr lang="en-US" sz="12800" b="1" dirty="0"/>
              <a:t> </a:t>
            </a:r>
            <a:r>
              <a:rPr lang="en-US" sz="12800" b="1" dirty="0" err="1" smtClean="0"/>
              <a:t>điểm</a:t>
            </a:r>
            <a:endParaRPr lang="en-US" b="1" dirty="0"/>
          </a:p>
          <a:p>
            <a:pPr algn="l"/>
            <a:endParaRPr lang="en-US" sz="14400" b="1" dirty="0"/>
          </a:p>
          <a:p>
            <a:pPr algn="l"/>
            <a:endParaRPr lang="en-US" sz="11100" b="1" dirty="0"/>
          </a:p>
          <a:p>
            <a:pPr algn="l"/>
            <a:endParaRPr lang="en-US" b="1" dirty="0"/>
          </a:p>
        </p:txBody>
      </p:sp>
      <p:sp>
        <p:nvSpPr>
          <p:cNvPr id="4" name="Right Triangle 3"/>
          <p:cNvSpPr/>
          <p:nvPr/>
        </p:nvSpPr>
        <p:spPr>
          <a:xfrm rot="10800000">
            <a:off x="4648200" y="274636"/>
            <a:ext cx="1866900" cy="1554163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582" y="1600200"/>
            <a:ext cx="5715000" cy="6858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</a:rPr>
              <a:t>6.1.ưu </a:t>
            </a:r>
            <a:r>
              <a:rPr lang="en-US" sz="3600" b="1" dirty="0" err="1">
                <a:solidFill>
                  <a:schemeClr val="bg1"/>
                </a:solidFill>
              </a:rPr>
              <a:t>điểm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400" dirty="0"/>
          </a:p>
        </p:txBody>
      </p:sp>
      <p:sp>
        <p:nvSpPr>
          <p:cNvPr id="32" name="Rectangle 31"/>
          <p:cNvSpPr/>
          <p:nvPr/>
        </p:nvSpPr>
        <p:spPr>
          <a:xfrm>
            <a:off x="1053737" y="5452638"/>
            <a:ext cx="6876184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dirty="0" smtClean="0"/>
          </a:p>
          <a:p>
            <a:pPr marL="0" lvl="1" algn="just"/>
            <a:r>
              <a:rPr lang="en-US" sz="2800" dirty="0" smtClean="0"/>
              <a:t>   </a:t>
            </a:r>
            <a:r>
              <a:rPr lang="vi-VN" sz="2400" dirty="0">
                <a:latin typeface="+mj-lt"/>
              </a:rPr>
              <a:t>Giải quyết được những hạn chế và khó khăn trong cách làm việc</a:t>
            </a:r>
            <a:endParaRPr lang="en-US" sz="2400" dirty="0">
              <a:latin typeface="+mj-lt"/>
            </a:endParaRPr>
          </a:p>
          <a:p>
            <a:pPr algn="ctr"/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304800" y="5424928"/>
            <a:ext cx="762000" cy="78971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4496593"/>
            <a:ext cx="77724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just"/>
            <a:r>
              <a:rPr lang="en-US" sz="2800" dirty="0" smtClean="0"/>
              <a:t>  </a:t>
            </a:r>
            <a:r>
              <a:rPr lang="vi-VN" sz="2400" dirty="0">
                <a:latin typeface="+mj-lt"/>
              </a:rPr>
              <a:t>Xây dựng được một số chức năng của chương trình</a:t>
            </a:r>
            <a:endParaRPr lang="en-US" sz="2400" dirty="0">
              <a:latin typeface="+mj-lt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296090" y="4468883"/>
            <a:ext cx="891644" cy="78971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66800" y="3217777"/>
            <a:ext cx="7772400" cy="11256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800" dirty="0" smtClean="0"/>
              <a:t> </a:t>
            </a:r>
            <a:r>
              <a:rPr lang="vi-VN" sz="2400" dirty="0">
                <a:latin typeface="+mj-lt"/>
              </a:rPr>
              <a:t>Xây dựng được cơ sở dữ liệu và giao diện cho chương trình bằng hệ quản trị cơ sở dữ liệu SQL và C#.</a:t>
            </a:r>
            <a:endParaRPr lang="en-US" sz="2400" dirty="0">
              <a:latin typeface="+mj-lt"/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304799" y="3377102"/>
            <a:ext cx="890679" cy="78971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2364654"/>
            <a:ext cx="77724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dirty="0" smtClean="0"/>
          </a:p>
          <a:p>
            <a:pPr marL="0" lvl="1" algn="just"/>
            <a:r>
              <a:rPr lang="en-US" sz="2800" dirty="0" smtClean="0"/>
              <a:t>   </a:t>
            </a:r>
            <a:r>
              <a:rPr lang="vi-VN" sz="2400" dirty="0">
                <a:latin typeface="+mj-lt"/>
              </a:rPr>
              <a:t>Khảo sát và nắm được về quy trình của phần mềm quản lý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40" name="Flowchart: Connector 39"/>
          <p:cNvSpPr/>
          <p:nvPr/>
        </p:nvSpPr>
        <p:spPr>
          <a:xfrm>
            <a:off x="304799" y="2347237"/>
            <a:ext cx="890679" cy="78971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1"/>
            <a:ext cx="48006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</a:rPr>
              <a:t>6.2.Nhược </a:t>
            </a:r>
            <a:r>
              <a:rPr lang="en-US" sz="3600" b="1" dirty="0" err="1">
                <a:solidFill>
                  <a:schemeClr val="bg1"/>
                </a:solidFill>
              </a:rPr>
              <a:t>điểm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4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722313" y="1600201"/>
          <a:ext cx="7772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79216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DỰ 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1">
              <a:buNone/>
            </a:pP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ty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gòn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28/08/2018</a:t>
            </a:r>
          </a:p>
          <a:p>
            <a:pPr lvl="2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/11/2018</a:t>
            </a:r>
          </a:p>
          <a:p>
            <a:pPr lvl="2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10000$</a:t>
            </a:r>
          </a:p>
          <a:p>
            <a:pPr lvl="2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2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lvl="2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Triangle 4"/>
          <p:cNvSpPr/>
          <p:nvPr/>
        </p:nvSpPr>
        <p:spPr>
          <a:xfrm rot="10800000">
            <a:off x="4665260" y="274638"/>
            <a:ext cx="1219200" cy="1219200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162311"/>
            <a:ext cx="5029200" cy="6858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1.1.Thông tin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56356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DỰ 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058545"/>
            <a:ext cx="356362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1.2.Mục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Triangle 10"/>
          <p:cNvSpPr/>
          <p:nvPr/>
        </p:nvSpPr>
        <p:spPr>
          <a:xfrm rot="10800000">
            <a:off x="4876800" y="274638"/>
            <a:ext cx="1219200" cy="1219200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457200" y="198438"/>
            <a:ext cx="5410200" cy="6397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rtl="0">
              <a:spcBef>
                <a:spcPct val="0"/>
              </a:spcBef>
            </a:pPr>
            <a:r>
              <a:rPr 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DỰ ÁN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058545"/>
            <a:ext cx="5516245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1.3.Các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Triangle 8"/>
          <p:cNvSpPr/>
          <p:nvPr/>
        </p:nvSpPr>
        <p:spPr>
          <a:xfrm rot="10800000">
            <a:off x="4762500" y="198438"/>
            <a:ext cx="1104900" cy="860424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97232" y="2923310"/>
            <a:ext cx="5370368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1600200" y="2895600"/>
            <a:ext cx="762000" cy="78971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85846" y="2043113"/>
            <a:ext cx="5370368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1588814" y="2015403"/>
            <a:ext cx="762000" cy="78971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85846" y="3831217"/>
            <a:ext cx="5370368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1588814" y="3803507"/>
            <a:ext cx="762000" cy="78971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61962" y="4711414"/>
            <a:ext cx="5370368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1564930" y="4683704"/>
            <a:ext cx="762000" cy="78971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38078" y="5590310"/>
            <a:ext cx="5370368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1541046" y="5562600"/>
            <a:ext cx="762000" cy="78971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(PM):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457200" y="198438"/>
            <a:ext cx="54102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0"/>
              </a:spcBef>
            </a:pPr>
            <a:endParaRPr lang="en-US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0"/>
              </a:spcBef>
            </a:pPr>
            <a:r>
              <a:rPr 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KẾ HOẠCH THỰC HIỆN DỰ ÁN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 rtl="0">
              <a:spcBef>
                <a:spcPct val="0"/>
              </a:spcBef>
            </a:pP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049734"/>
            <a:ext cx="4419600" cy="533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2.1.Nhân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8632"/>
            <a:ext cx="8229600" cy="4728368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>
          <a:xfrm>
            <a:off x="457200" y="198438"/>
            <a:ext cx="54102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0"/>
              </a:spcBef>
            </a:pPr>
            <a:endParaRPr lang="en-US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ct val="0"/>
              </a:spcBef>
            </a:pPr>
            <a:r>
              <a:rPr 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KẾ HOẠCH THỰC HIỆN DỰ ÁN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 rtl="0">
              <a:spcBef>
                <a:spcPct val="0"/>
              </a:spcBef>
            </a:pP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Triangle 7"/>
          <p:cNvSpPr/>
          <p:nvPr/>
        </p:nvSpPr>
        <p:spPr>
          <a:xfrm rot="10800000">
            <a:off x="4876800" y="194468"/>
            <a:ext cx="1104900" cy="1020762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049655"/>
            <a:ext cx="560959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2.2.Lịch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943100" y="2133600"/>
          <a:ext cx="65913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457200" y="198438"/>
            <a:ext cx="5410200" cy="6857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ct val="0"/>
              </a:spcBef>
            </a:pPr>
            <a:endParaRPr lang="en-US" sz="2400" b="1" kern="0" dirty="0" smtClean="0"/>
          </a:p>
          <a:p>
            <a:pPr marL="0" lvl="1">
              <a:spcBef>
                <a:spcPct val="0"/>
              </a:spcBef>
            </a:pPr>
            <a:endParaRPr lang="en-US" sz="2400" b="1" kern="0" dirty="0"/>
          </a:p>
          <a:p>
            <a:pPr marL="0" lvl="1">
              <a:spcBef>
                <a:spcPct val="0"/>
              </a:spcBef>
            </a:pPr>
            <a:r>
              <a:rPr lang="en-US" sz="3200" b="1" kern="0" dirty="0" smtClean="0"/>
              <a:t>3.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Phân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tích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rủi</a:t>
            </a:r>
            <a:r>
              <a:rPr lang="en-US" sz="4000" kern="0" dirty="0" smtClean="0"/>
              <a:t> </a:t>
            </a:r>
            <a:r>
              <a:rPr lang="en-US" sz="4000" kern="0" dirty="0" err="1" smtClean="0"/>
              <a:t>ro</a:t>
            </a:r>
            <a:endParaRPr lang="en-US" sz="4000" kern="0" dirty="0" smtClean="0"/>
          </a:p>
          <a:p>
            <a:pPr marL="0" lvl="1">
              <a:spcBef>
                <a:spcPct val="0"/>
              </a:spcBef>
            </a:pPr>
            <a:r>
              <a:rPr lang="en-US" sz="2800" kern="0" dirty="0" smtClean="0"/>
              <a:t/>
            </a:r>
            <a:br>
              <a:rPr lang="en-US" sz="2800" kern="0" dirty="0" smtClean="0"/>
            </a:br>
            <a:endParaRPr lang="en-US" b="1" kern="0" dirty="0"/>
          </a:p>
        </p:txBody>
      </p:sp>
      <p:sp>
        <p:nvSpPr>
          <p:cNvPr id="10" name="Right Triangle 9"/>
          <p:cNvSpPr/>
          <p:nvPr/>
        </p:nvSpPr>
        <p:spPr>
          <a:xfrm rot="10800000">
            <a:off x="4843818" y="193889"/>
            <a:ext cx="1104900" cy="1020762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3097</Words>
  <Application>Microsoft Office PowerPoint</Application>
  <PresentationFormat>On-screen Show (4:3)</PresentationFormat>
  <Paragraphs>892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MS Gothic</vt:lpstr>
      <vt:lpstr>Arial</vt:lpstr>
      <vt:lpstr>Century Gothic</vt:lpstr>
      <vt:lpstr>Tahoma</vt:lpstr>
      <vt:lpstr>Times New Roman</vt:lpstr>
      <vt:lpstr>Wingdings</vt:lpstr>
      <vt:lpstr>Wingdings 3</vt:lpstr>
      <vt:lpstr>Wisp</vt:lpstr>
      <vt:lpstr> TRƯỜNG ĐẠI HỌC CÔNG NGHIỆP THỰC PHẨM TP.HCM KHOA CÔNG NGHỆ THÔNG TIN      QUẢN LÝ DỰ ÁN PHẦN MỀM Đề tài :” Xây dựng phần mềm quản lý khách sạn” </vt:lpstr>
      <vt:lpstr>PowerPoint Presentation</vt:lpstr>
      <vt:lpstr>PowerPoint Presentation</vt:lpstr>
      <vt:lpstr>1. TỔNG QUAN DỰ ÁN </vt:lpstr>
      <vt:lpstr>1. TỔNG QUAN DỰ ÁN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6.2.Nhược điểm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Black Shadow</cp:lastModifiedBy>
  <cp:revision>141</cp:revision>
  <dcterms:created xsi:type="dcterms:W3CDTF">2018-09-14T02:31:00Z</dcterms:created>
  <dcterms:modified xsi:type="dcterms:W3CDTF">2018-11-21T02:20:31Z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