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Poppins Bold" charset="1" panose="00000800000000000000"/>
      <p:regular r:id="rId21"/>
    </p:embeddedFont>
    <p:embeddedFont>
      <p:font typeface="Roboto Bold" charset="1" panose="02000000000000000000"/>
      <p:regular r:id="rId22"/>
    </p:embeddedFont>
    <p:embeddedFont>
      <p:font typeface="Roboto" charset="1" panose="02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 Id="rId9"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6.pn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3.pn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2660616" y="3511872"/>
            <a:ext cx="8497325"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Private Cloud</a:t>
            </a:r>
          </a:p>
        </p:txBody>
      </p:sp>
      <p:sp>
        <p:nvSpPr>
          <p:cNvPr name="Freeform 10" id="10"/>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7">
              <a:alphaModFix amt="71000"/>
            </a:blip>
            <a:stretch>
              <a:fillRect l="0" t="0" r="0" b="0"/>
            </a:stretch>
          </a:blipFill>
        </p:spPr>
      </p:sp>
      <p:sp>
        <p:nvSpPr>
          <p:cNvPr name="Freeform 12" id="12"/>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7">
              <a:alphaModFix amt="71000"/>
            </a:blip>
            <a:stretch>
              <a:fillRect l="0" t="0" r="0" b="0"/>
            </a:stretch>
          </a:blipFill>
        </p:spPr>
      </p:sp>
      <p:sp>
        <p:nvSpPr>
          <p:cNvPr name="Freeform 13" id="13"/>
          <p:cNvSpPr/>
          <p:nvPr/>
        </p:nvSpPr>
        <p:spPr>
          <a:xfrm flipH="false" flipV="false" rot="0">
            <a:off x="3346942" y="7607020"/>
            <a:ext cx="5110731" cy="622580"/>
          </a:xfrm>
          <a:custGeom>
            <a:avLst/>
            <a:gdLst/>
            <a:ahLst/>
            <a:cxnLst/>
            <a:rect r="r" b="b" t="t" l="l"/>
            <a:pathLst>
              <a:path h="622580" w="5110731">
                <a:moveTo>
                  <a:pt x="0" y="0"/>
                </a:moveTo>
                <a:lnTo>
                  <a:pt x="5110732" y="0"/>
                </a:lnTo>
                <a:lnTo>
                  <a:pt x="5110732" y="622580"/>
                </a:lnTo>
                <a:lnTo>
                  <a:pt x="0" y="6225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660616" y="4917421"/>
            <a:ext cx="8497325" cy="1371103"/>
          </a:xfrm>
          <a:prstGeom prst="rect">
            <a:avLst/>
          </a:prstGeom>
        </p:spPr>
        <p:txBody>
          <a:bodyPr anchor="t" rtlCol="false" tIns="0" lIns="0" bIns="0" rIns="0">
            <a:spAutoFit/>
          </a:bodyPr>
          <a:lstStyle/>
          <a:p>
            <a:pPr algn="l">
              <a:lnSpc>
                <a:spcPts val="9724"/>
              </a:lnSpc>
              <a:spcBef>
                <a:spcPct val="0"/>
              </a:spcBef>
            </a:pPr>
            <a:r>
              <a:rPr lang="en-US" b="true" sz="9350">
                <a:solidFill>
                  <a:srgbClr val="063050"/>
                </a:solidFill>
                <a:latin typeface="Poppins Bold"/>
                <a:ea typeface="Poppins Bold"/>
                <a:cs typeface="Poppins Bold"/>
                <a:sym typeface="Poppins Bold"/>
              </a:rPr>
              <a:t>Computer</a:t>
            </a:r>
          </a:p>
        </p:txBody>
      </p:sp>
      <p:sp>
        <p:nvSpPr>
          <p:cNvPr name="TextBox 15" id="15"/>
          <p:cNvSpPr txBox="true"/>
          <p:nvPr/>
        </p:nvSpPr>
        <p:spPr>
          <a:xfrm rot="0">
            <a:off x="3610773" y="7792963"/>
            <a:ext cx="4413283" cy="267264"/>
          </a:xfrm>
          <a:prstGeom prst="rect">
            <a:avLst/>
          </a:prstGeom>
        </p:spPr>
        <p:txBody>
          <a:bodyPr anchor="t" rtlCol="false" tIns="0" lIns="0" bIns="0" rIns="0">
            <a:spAutoFit/>
          </a:bodyPr>
          <a:lstStyle/>
          <a:p>
            <a:pPr algn="l">
              <a:lnSpc>
                <a:spcPts val="1978"/>
              </a:lnSpc>
              <a:spcBef>
                <a:spcPct val="0"/>
              </a:spcBef>
            </a:pPr>
            <a:r>
              <a:rPr lang="en-US" b="true" sz="1902">
                <a:solidFill>
                  <a:srgbClr val="0B4876"/>
                </a:solidFill>
                <a:latin typeface="Roboto Bold"/>
                <a:ea typeface="Roboto Bold"/>
                <a:cs typeface="Roboto Bold"/>
                <a:sym typeface="Roboto Bold"/>
              </a:rPr>
              <a:t>Nền tảng mã nguồn mở OpenStack</a:t>
            </a:r>
          </a:p>
        </p:txBody>
      </p:sp>
      <p:sp>
        <p:nvSpPr>
          <p:cNvPr name="Freeform 16" id="16"/>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946399" y="195606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7">
              <a:alphaModFix amt="71000"/>
            </a:blip>
            <a:stretch>
              <a:fillRect l="0" t="0" r="0" b="0"/>
            </a:stretch>
          </a:blipFill>
        </p:spPr>
      </p:sp>
      <p:sp>
        <p:nvSpPr>
          <p:cNvPr name="TextBox 8" id="8"/>
          <p:cNvSpPr txBox="true"/>
          <p:nvPr/>
        </p:nvSpPr>
        <p:spPr>
          <a:xfrm rot="0">
            <a:off x="2373604" y="391030"/>
            <a:ext cx="8839898"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Các thành phần chính của OpenStack</a:t>
            </a:r>
          </a:p>
        </p:txBody>
      </p:sp>
      <p:sp>
        <p:nvSpPr>
          <p:cNvPr name="TextBox 9" id="9"/>
          <p:cNvSpPr txBox="true"/>
          <p:nvPr/>
        </p:nvSpPr>
        <p:spPr>
          <a:xfrm rot="0">
            <a:off x="1939780" y="2254589"/>
            <a:ext cx="9076966" cy="32706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OpenStack quản lý các tài nguyên như:</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Keystone </a:t>
            </a:r>
            <a:r>
              <a:rPr lang="en-US" sz="2351">
                <a:solidFill>
                  <a:srgbClr val="063050"/>
                </a:solidFill>
                <a:latin typeface="Roboto"/>
                <a:ea typeface="Roboto"/>
                <a:cs typeface="Roboto"/>
                <a:sym typeface="Roboto"/>
              </a:rPr>
              <a:t>– Dịch vụ xác thực (Identity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Nova </a:t>
            </a:r>
            <a:r>
              <a:rPr lang="en-US" sz="2351">
                <a:solidFill>
                  <a:srgbClr val="063050"/>
                </a:solidFill>
                <a:latin typeface="Roboto"/>
                <a:ea typeface="Roboto"/>
                <a:cs typeface="Roboto"/>
                <a:sym typeface="Roboto"/>
              </a:rPr>
              <a:t>- Quản lý máy ảo (Compute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Neutron </a:t>
            </a:r>
            <a:r>
              <a:rPr lang="en-US" sz="2351">
                <a:solidFill>
                  <a:srgbClr val="063050"/>
                </a:solidFill>
                <a:latin typeface="Roboto"/>
                <a:ea typeface="Roboto"/>
                <a:cs typeface="Roboto"/>
                <a:sym typeface="Roboto"/>
              </a:rPr>
              <a:t>- Quản lý mạng (Networking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Cinder </a:t>
            </a:r>
            <a:r>
              <a:rPr lang="en-US" sz="2351">
                <a:solidFill>
                  <a:srgbClr val="063050"/>
                </a:solidFill>
                <a:latin typeface="Roboto"/>
                <a:ea typeface="Roboto"/>
                <a:cs typeface="Roboto"/>
                <a:sym typeface="Roboto"/>
              </a:rPr>
              <a:t>– Quản lý lưu trữ block (Block Storage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Glance </a:t>
            </a:r>
            <a:r>
              <a:rPr lang="en-US" sz="2351">
                <a:solidFill>
                  <a:srgbClr val="063050"/>
                </a:solidFill>
                <a:latin typeface="Roboto"/>
                <a:ea typeface="Roboto"/>
                <a:cs typeface="Roboto"/>
                <a:sym typeface="Roboto"/>
              </a:rPr>
              <a:t>– Quản lý image (Image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Horizon </a:t>
            </a:r>
            <a:r>
              <a:rPr lang="en-US" sz="2351">
                <a:solidFill>
                  <a:srgbClr val="063050"/>
                </a:solidFill>
                <a:latin typeface="Roboto"/>
                <a:ea typeface="Roboto"/>
                <a:cs typeface="Roboto"/>
                <a:sym typeface="Roboto"/>
              </a:rPr>
              <a:t>– Giao diện người dùng Web (Dashboard)</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Swift </a:t>
            </a:r>
            <a:r>
              <a:rPr lang="en-US" sz="2351">
                <a:solidFill>
                  <a:srgbClr val="063050"/>
                </a:solidFill>
                <a:latin typeface="Roboto"/>
                <a:ea typeface="Roboto"/>
                <a:cs typeface="Roboto"/>
                <a:sym typeface="Roboto"/>
              </a:rPr>
              <a:t>– Dịch vụ lưu trữ đối tượng (Object Storage)</a:t>
            </a:r>
          </a:p>
          <a:p>
            <a:pPr algn="l" marL="1015218" indent="-338406" lvl="2">
              <a:lnSpc>
                <a:spcPts val="2868"/>
              </a:lnSpc>
              <a:buFont typeface="Arial"/>
              <a:buChar char="⚬"/>
            </a:pPr>
            <a:r>
              <a:rPr lang="en-US" sz="2351">
                <a:solidFill>
                  <a:srgbClr val="063050"/>
                </a:solidFill>
                <a:latin typeface="Roboto"/>
                <a:ea typeface="Roboto"/>
                <a:cs typeface="Roboto"/>
                <a:sym typeface="Roboto"/>
              </a:rPr>
              <a:t>...v.v</a:t>
            </a:r>
          </a:p>
        </p:txBody>
      </p:sp>
      <p:sp>
        <p:nvSpPr>
          <p:cNvPr name="Freeform 10" id="10"/>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7">
              <a:alphaModFix amt="71000"/>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946399" y="195606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7">
              <a:alphaModFix amt="71000"/>
            </a:blip>
            <a:stretch>
              <a:fillRect l="0" t="0" r="0" b="0"/>
            </a:stretch>
          </a:blipFill>
        </p:spPr>
      </p:sp>
      <p:sp>
        <p:nvSpPr>
          <p:cNvPr name="TextBox 8" id="8"/>
          <p:cNvSpPr txBox="true"/>
          <p:nvPr/>
        </p:nvSpPr>
        <p:spPr>
          <a:xfrm rot="0">
            <a:off x="2373604" y="391030"/>
            <a:ext cx="8839898"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Các thành phần chính của OpenStack</a:t>
            </a:r>
          </a:p>
        </p:txBody>
      </p:sp>
      <p:sp>
        <p:nvSpPr>
          <p:cNvPr name="TextBox 9" id="9"/>
          <p:cNvSpPr txBox="true"/>
          <p:nvPr/>
        </p:nvSpPr>
        <p:spPr>
          <a:xfrm rot="0">
            <a:off x="1939780" y="2254589"/>
            <a:ext cx="9076966" cy="32706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OpenStack quản lý các tài nguyên như:</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Keystone </a:t>
            </a:r>
            <a:r>
              <a:rPr lang="en-US" sz="2351">
                <a:solidFill>
                  <a:srgbClr val="063050"/>
                </a:solidFill>
                <a:latin typeface="Roboto"/>
                <a:ea typeface="Roboto"/>
                <a:cs typeface="Roboto"/>
                <a:sym typeface="Roboto"/>
              </a:rPr>
              <a:t>– Dịch vụ xác thực (Identity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Nova </a:t>
            </a:r>
            <a:r>
              <a:rPr lang="en-US" sz="2351">
                <a:solidFill>
                  <a:srgbClr val="063050"/>
                </a:solidFill>
                <a:latin typeface="Roboto"/>
                <a:ea typeface="Roboto"/>
                <a:cs typeface="Roboto"/>
                <a:sym typeface="Roboto"/>
              </a:rPr>
              <a:t>- Quản lý máy ảo (Compute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Neutron </a:t>
            </a:r>
            <a:r>
              <a:rPr lang="en-US" sz="2351">
                <a:solidFill>
                  <a:srgbClr val="063050"/>
                </a:solidFill>
                <a:latin typeface="Roboto"/>
                <a:ea typeface="Roboto"/>
                <a:cs typeface="Roboto"/>
                <a:sym typeface="Roboto"/>
              </a:rPr>
              <a:t>- Quản lý mạng (Networking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Cinder </a:t>
            </a:r>
            <a:r>
              <a:rPr lang="en-US" sz="2351">
                <a:solidFill>
                  <a:srgbClr val="063050"/>
                </a:solidFill>
                <a:latin typeface="Roboto"/>
                <a:ea typeface="Roboto"/>
                <a:cs typeface="Roboto"/>
                <a:sym typeface="Roboto"/>
              </a:rPr>
              <a:t>– Quản lý lưu trữ block (Block Storage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Glance </a:t>
            </a:r>
            <a:r>
              <a:rPr lang="en-US" sz="2351">
                <a:solidFill>
                  <a:srgbClr val="063050"/>
                </a:solidFill>
                <a:latin typeface="Roboto"/>
                <a:ea typeface="Roboto"/>
                <a:cs typeface="Roboto"/>
                <a:sym typeface="Roboto"/>
              </a:rPr>
              <a:t>– Quản lý image (Image Service)</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Horizon </a:t>
            </a:r>
            <a:r>
              <a:rPr lang="en-US" sz="2351">
                <a:solidFill>
                  <a:srgbClr val="063050"/>
                </a:solidFill>
                <a:latin typeface="Roboto"/>
                <a:ea typeface="Roboto"/>
                <a:cs typeface="Roboto"/>
                <a:sym typeface="Roboto"/>
              </a:rPr>
              <a:t>– Giao diện người dùng Web (Dashboard)</a:t>
            </a:r>
          </a:p>
          <a:p>
            <a:pPr algn="l" marL="1015218" indent="-338406" lvl="2">
              <a:lnSpc>
                <a:spcPts val="2868"/>
              </a:lnSpc>
              <a:buFont typeface="Arial"/>
              <a:buChar char="⚬"/>
            </a:pPr>
            <a:r>
              <a:rPr lang="en-US" b="true" sz="2351">
                <a:solidFill>
                  <a:srgbClr val="063050"/>
                </a:solidFill>
                <a:latin typeface="Roboto Bold"/>
                <a:ea typeface="Roboto Bold"/>
                <a:cs typeface="Roboto Bold"/>
                <a:sym typeface="Roboto Bold"/>
              </a:rPr>
              <a:t>Swift </a:t>
            </a:r>
            <a:r>
              <a:rPr lang="en-US" sz="2351">
                <a:solidFill>
                  <a:srgbClr val="063050"/>
                </a:solidFill>
                <a:latin typeface="Roboto"/>
                <a:ea typeface="Roboto"/>
                <a:cs typeface="Roboto"/>
                <a:sym typeface="Roboto"/>
              </a:rPr>
              <a:t>– Dịch vụ lưu trữ đối tượng (Object Storage)</a:t>
            </a:r>
          </a:p>
          <a:p>
            <a:pPr algn="l" marL="1015218" indent="-338406" lvl="2">
              <a:lnSpc>
                <a:spcPts val="2868"/>
              </a:lnSpc>
              <a:buFont typeface="Arial"/>
              <a:buChar char="⚬"/>
            </a:pPr>
            <a:r>
              <a:rPr lang="en-US" sz="2351">
                <a:solidFill>
                  <a:srgbClr val="063050"/>
                </a:solidFill>
                <a:latin typeface="Roboto"/>
                <a:ea typeface="Roboto"/>
                <a:cs typeface="Roboto"/>
                <a:sym typeface="Roboto"/>
              </a:rPr>
              <a:t>...v.v</a:t>
            </a:r>
          </a:p>
        </p:txBody>
      </p:sp>
      <p:sp>
        <p:nvSpPr>
          <p:cNvPr name="Freeform 10" id="10"/>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7">
              <a:alphaModFix amt="71000"/>
            </a:blip>
            <a:stretch>
              <a:fillRect l="0" t="0" r="0" b="0"/>
            </a:stretch>
          </a:blipFill>
        </p:spPr>
      </p:sp>
      <p:sp>
        <p:nvSpPr>
          <p:cNvPr name="TextBox 11" id="11"/>
          <p:cNvSpPr txBox="true"/>
          <p:nvPr/>
        </p:nvSpPr>
        <p:spPr>
          <a:xfrm rot="0">
            <a:off x="3423462" y="7106281"/>
            <a:ext cx="9076966" cy="146087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OpenStack là một nền tảng API-first, tất cả các dịch vụ trong OpenStack </a:t>
            </a:r>
            <a:r>
              <a:rPr lang="en-US" sz="2351">
                <a:solidFill>
                  <a:srgbClr val="063050"/>
                </a:solidFill>
                <a:latin typeface="Roboto"/>
                <a:ea typeface="Roboto"/>
                <a:cs typeface="Roboto"/>
                <a:sym typeface="Roboto"/>
              </a:rPr>
              <a:t>đều cung cấp sẵn RESTful API. Đ</a:t>
            </a:r>
            <a:r>
              <a:rPr lang="en-US" sz="2351">
                <a:solidFill>
                  <a:srgbClr val="063050"/>
                </a:solidFill>
                <a:latin typeface="Roboto"/>
                <a:ea typeface="Roboto"/>
                <a:cs typeface="Roboto"/>
                <a:sym typeface="Roboto"/>
              </a:rPr>
              <a:t>i</a:t>
            </a:r>
            <a:r>
              <a:rPr lang="en-US" sz="2351">
                <a:solidFill>
                  <a:srgbClr val="063050"/>
                </a:solidFill>
                <a:latin typeface="Roboto"/>
                <a:ea typeface="Roboto"/>
                <a:cs typeface="Roboto"/>
                <a:sym typeface="Roboto"/>
              </a:rPr>
              <a:t>ều </a:t>
            </a:r>
            <a:r>
              <a:rPr lang="en-US" sz="2351">
                <a:solidFill>
                  <a:srgbClr val="063050"/>
                </a:solidFill>
                <a:latin typeface="Roboto"/>
                <a:ea typeface="Roboto"/>
                <a:cs typeface="Roboto"/>
                <a:sym typeface="Roboto"/>
              </a:rPr>
              <a:t>n</a:t>
            </a:r>
            <a:r>
              <a:rPr lang="en-US" sz="2351">
                <a:solidFill>
                  <a:srgbClr val="063050"/>
                </a:solidFill>
                <a:latin typeface="Roboto"/>
                <a:ea typeface="Roboto"/>
                <a:cs typeface="Roboto"/>
                <a:sym typeface="Roboto"/>
              </a:rPr>
              <a:t>ày</a:t>
            </a:r>
            <a:r>
              <a:rPr lang="en-US" sz="2351">
                <a:solidFill>
                  <a:srgbClr val="063050"/>
                </a:solidFill>
                <a:latin typeface="Roboto"/>
                <a:ea typeface="Roboto"/>
                <a:cs typeface="Roboto"/>
                <a:sym typeface="Roboto"/>
              </a:rPr>
              <a:t> </a:t>
            </a:r>
            <a:r>
              <a:rPr lang="en-US" sz="2351">
                <a:solidFill>
                  <a:srgbClr val="063050"/>
                </a:solidFill>
                <a:latin typeface="Roboto"/>
                <a:ea typeface="Roboto"/>
                <a:cs typeface="Roboto"/>
                <a:sym typeface="Roboto"/>
              </a:rPr>
              <a:t>giúp hệ thống bên ngoài dễ dàng kế</a:t>
            </a:r>
            <a:r>
              <a:rPr lang="en-US" sz="2351">
                <a:solidFill>
                  <a:srgbClr val="063050"/>
                </a:solidFill>
                <a:latin typeface="Roboto"/>
                <a:ea typeface="Roboto"/>
                <a:cs typeface="Roboto"/>
                <a:sym typeface="Roboto"/>
              </a:rPr>
              <a:t>t </a:t>
            </a:r>
            <a:r>
              <a:rPr lang="en-US" sz="2351">
                <a:solidFill>
                  <a:srgbClr val="063050"/>
                </a:solidFill>
                <a:latin typeface="Roboto"/>
                <a:ea typeface="Roboto"/>
                <a:cs typeface="Roboto"/>
                <a:sym typeface="Roboto"/>
              </a:rPr>
              <a:t>nối và điều khiển tài nguyên cloud một cách tự động</a:t>
            </a:r>
            <a:r>
              <a:rPr lang="en-US" sz="2351">
                <a:solidFill>
                  <a:srgbClr val="063050"/>
                </a:solidFill>
                <a:latin typeface="Roboto"/>
                <a:ea typeface="Roboto"/>
                <a:cs typeface="Roboto"/>
                <a:sym typeface="Roboto"/>
              </a:rPr>
              <a:t>.</a:t>
            </a:r>
          </a:p>
        </p:txBody>
      </p:sp>
      <p:sp>
        <p:nvSpPr>
          <p:cNvPr name="TextBox 12" id="12"/>
          <p:cNvSpPr txBox="true"/>
          <p:nvPr/>
        </p:nvSpPr>
        <p:spPr>
          <a:xfrm rot="0">
            <a:off x="3423462" y="5707454"/>
            <a:ext cx="6740184" cy="1109980"/>
          </a:xfrm>
          <a:prstGeom prst="rect">
            <a:avLst/>
          </a:prstGeom>
        </p:spPr>
        <p:txBody>
          <a:bodyPr anchor="t" rtlCol="false" tIns="0" lIns="0" bIns="0" rIns="0">
            <a:spAutoFit/>
          </a:bodyPr>
          <a:lstStyle/>
          <a:p>
            <a:pPr algn="l">
              <a:lnSpc>
                <a:spcPts val="4159"/>
              </a:lnSpc>
              <a:spcBef>
                <a:spcPct val="0"/>
              </a:spcBef>
            </a:pPr>
            <a:r>
              <a:rPr lang="en-US" b="true" sz="3999">
                <a:solidFill>
                  <a:srgbClr val="063050"/>
                </a:solidFill>
                <a:latin typeface="Poppins Bold"/>
                <a:ea typeface="Poppins Bold"/>
                <a:cs typeface="Poppins Bold"/>
                <a:sym typeface="Poppins Bold"/>
              </a:rPr>
              <a:t>OpenStack cung cấp API để tích hợp và mở rộng</a:t>
            </a:r>
          </a:p>
        </p:txBody>
      </p:sp>
      <p:sp>
        <p:nvSpPr>
          <p:cNvPr name="TextBox 13" id="13"/>
          <p:cNvSpPr txBox="true"/>
          <p:nvPr/>
        </p:nvSpPr>
        <p:spPr>
          <a:xfrm rot="0">
            <a:off x="3423462" y="8710034"/>
            <a:ext cx="9076966" cy="10989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Việc cung cấp API này cho phép OpenStack tích hợp với các hệ thống bên ngoài như backend (Django), frontend (ReactJS), công cụ DevOps, hệ thống giám sát, v.v</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52183" y="466882"/>
            <a:ext cx="21311029" cy="2251429"/>
            <a:chOff x="0" y="0"/>
            <a:chExt cx="5612781" cy="592969"/>
          </a:xfrm>
        </p:grpSpPr>
        <p:sp>
          <p:nvSpPr>
            <p:cNvPr name="Freeform 4" id="4"/>
            <p:cNvSpPr/>
            <p:nvPr/>
          </p:nvSpPr>
          <p:spPr>
            <a:xfrm flipH="false" flipV="false" rot="0">
              <a:off x="0" y="0"/>
              <a:ext cx="5612781" cy="592969"/>
            </a:xfrm>
            <a:custGeom>
              <a:avLst/>
              <a:gdLst/>
              <a:ahLst/>
              <a:cxnLst/>
              <a:rect r="r" b="b" t="t" l="l"/>
              <a:pathLst>
                <a:path h="592969" w="5612781">
                  <a:moveTo>
                    <a:pt x="0" y="0"/>
                  </a:moveTo>
                  <a:lnTo>
                    <a:pt x="5612781" y="0"/>
                  </a:lnTo>
                  <a:lnTo>
                    <a:pt x="5612781" y="592969"/>
                  </a:lnTo>
                  <a:lnTo>
                    <a:pt x="0" y="592969"/>
                  </a:lnTo>
                  <a:close/>
                </a:path>
              </a:pathLst>
            </a:custGeom>
            <a:solidFill>
              <a:srgbClr val="2B59C3">
                <a:alpha val="71765"/>
              </a:srgbClr>
            </a:solidFill>
          </p:spPr>
        </p:sp>
        <p:sp>
          <p:nvSpPr>
            <p:cNvPr name="TextBox 5" id="5"/>
            <p:cNvSpPr txBox="true"/>
            <p:nvPr/>
          </p:nvSpPr>
          <p:spPr>
            <a:xfrm>
              <a:off x="0" y="28575"/>
              <a:ext cx="5612781" cy="56439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710002" y="2948221"/>
            <a:ext cx="6716860" cy="6716860"/>
          </a:xfrm>
          <a:custGeom>
            <a:avLst/>
            <a:gdLst/>
            <a:ahLst/>
            <a:cxnLst/>
            <a:rect r="r" b="b" t="t" l="l"/>
            <a:pathLst>
              <a:path h="6716860" w="6716860">
                <a:moveTo>
                  <a:pt x="0" y="0"/>
                </a:moveTo>
                <a:lnTo>
                  <a:pt x="6716860" y="0"/>
                </a:lnTo>
                <a:lnTo>
                  <a:pt x="6716860" y="6716860"/>
                </a:lnTo>
                <a:lnTo>
                  <a:pt x="0" y="6716860"/>
                </a:lnTo>
                <a:lnTo>
                  <a:pt x="0" y="0"/>
                </a:lnTo>
                <a:close/>
              </a:path>
            </a:pathLst>
          </a:custGeom>
          <a:blipFill>
            <a:blip r:embed="rId3"/>
            <a:stretch>
              <a:fillRect l="0" t="0" r="0" b="0"/>
            </a:stretch>
          </a:blipFill>
        </p:spPr>
      </p:sp>
      <p:sp>
        <p:nvSpPr>
          <p:cNvPr name="TextBox 7" id="7"/>
          <p:cNvSpPr txBox="true"/>
          <p:nvPr/>
        </p:nvSpPr>
        <p:spPr>
          <a:xfrm rot="0">
            <a:off x="5479530" y="764610"/>
            <a:ext cx="12594286" cy="172662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Kiến trúc cloud tích hợp ReactJS - Django - OpenStack</a:t>
            </a:r>
          </a:p>
        </p:txBody>
      </p:sp>
      <p:sp>
        <p:nvSpPr>
          <p:cNvPr name="TextBox 8" id="8"/>
          <p:cNvSpPr txBox="true"/>
          <p:nvPr/>
        </p:nvSpPr>
        <p:spPr>
          <a:xfrm rot="0">
            <a:off x="7534222" y="3348068"/>
            <a:ext cx="10736798" cy="690167"/>
          </a:xfrm>
          <a:prstGeom prst="rect">
            <a:avLst/>
          </a:prstGeom>
        </p:spPr>
        <p:txBody>
          <a:bodyPr anchor="t" rtlCol="false" tIns="0" lIns="0" bIns="0" rIns="0">
            <a:spAutoFit/>
          </a:bodyPr>
          <a:lstStyle/>
          <a:p>
            <a:pPr algn="ctr">
              <a:lnSpc>
                <a:spcPts val="2661"/>
              </a:lnSpc>
              <a:spcBef>
                <a:spcPct val="0"/>
              </a:spcBef>
            </a:pPr>
            <a:r>
              <a:rPr lang="en-US" sz="2558">
                <a:solidFill>
                  <a:srgbClr val="000000"/>
                </a:solidFill>
                <a:latin typeface="Roboto"/>
                <a:ea typeface="Roboto"/>
                <a:cs typeface="Roboto"/>
                <a:sym typeface="Roboto"/>
              </a:rPr>
              <a:t>Frontend ReactJS: Người dùng tương tác trực tiếp thông qua trình duyệt. Người dùng gửi yêu cầu tới sẽ được reactjs gửi api tới backend.</a:t>
            </a:r>
          </a:p>
        </p:txBody>
      </p:sp>
      <p:sp>
        <p:nvSpPr>
          <p:cNvPr name="TextBox 9" id="9"/>
          <p:cNvSpPr txBox="true"/>
          <p:nvPr/>
        </p:nvSpPr>
        <p:spPr>
          <a:xfrm rot="0">
            <a:off x="7731427" y="4666885"/>
            <a:ext cx="10342390" cy="4023917"/>
          </a:xfrm>
          <a:prstGeom prst="rect">
            <a:avLst/>
          </a:prstGeom>
        </p:spPr>
        <p:txBody>
          <a:bodyPr anchor="t" rtlCol="false" tIns="0" lIns="0" bIns="0" rIns="0">
            <a:spAutoFit/>
          </a:bodyPr>
          <a:lstStyle/>
          <a:p>
            <a:pPr algn="l">
              <a:lnSpc>
                <a:spcPts val="2661"/>
              </a:lnSpc>
            </a:pPr>
            <a:r>
              <a:rPr lang="en-US" sz="2558">
                <a:solidFill>
                  <a:srgbClr val="000000"/>
                </a:solidFill>
                <a:latin typeface="Roboto"/>
                <a:ea typeface="Roboto"/>
                <a:cs typeface="Roboto"/>
                <a:sym typeface="Roboto"/>
              </a:rPr>
              <a:t>   Backend Django: Django REST Framework hoạt động như lớp trung gian giữa frontend và OpenStack.</a:t>
            </a:r>
          </a:p>
          <a:p>
            <a:pPr algn="l">
              <a:lnSpc>
                <a:spcPts val="2661"/>
              </a:lnSpc>
            </a:pPr>
          </a:p>
          <a:p>
            <a:pPr algn="l">
              <a:lnSpc>
                <a:spcPts val="2661"/>
              </a:lnSpc>
            </a:pPr>
            <a:r>
              <a:rPr lang="en-US" sz="2558">
                <a:solidFill>
                  <a:srgbClr val="000000"/>
                </a:solidFill>
                <a:latin typeface="Roboto"/>
                <a:ea typeface="Roboto"/>
                <a:cs typeface="Roboto"/>
                <a:sym typeface="Roboto"/>
              </a:rPr>
              <a:t>   Cách hoạt động: </a:t>
            </a:r>
          </a:p>
          <a:p>
            <a:pPr algn="l" marL="552414" indent="-276207" lvl="1">
              <a:lnSpc>
                <a:spcPts val="2661"/>
              </a:lnSpc>
              <a:buFont typeface="Arial"/>
              <a:buChar char="•"/>
            </a:pPr>
            <a:r>
              <a:rPr lang="en-US" sz="2558">
                <a:solidFill>
                  <a:srgbClr val="000000"/>
                </a:solidFill>
                <a:latin typeface="Roboto"/>
                <a:ea typeface="Roboto"/>
                <a:cs typeface="Roboto"/>
                <a:sym typeface="Roboto"/>
              </a:rPr>
              <a:t>Nhận yêu cầu từ ReactJS (thông qua REST API)</a:t>
            </a:r>
          </a:p>
          <a:p>
            <a:pPr algn="l" marL="552414" indent="-276207" lvl="1">
              <a:lnSpc>
                <a:spcPts val="2661"/>
              </a:lnSpc>
              <a:buFont typeface="Arial"/>
              <a:buChar char="•"/>
            </a:pPr>
            <a:r>
              <a:rPr lang="en-US" sz="2558">
                <a:solidFill>
                  <a:srgbClr val="000000"/>
                </a:solidFill>
                <a:latin typeface="Roboto"/>
                <a:ea typeface="Roboto"/>
                <a:cs typeface="Roboto"/>
                <a:sym typeface="Roboto"/>
              </a:rPr>
              <a:t>Gọi OpenStack API tương ứng (ví dụ Keystone để xác thực, Nova để tạo VM)</a:t>
            </a:r>
          </a:p>
          <a:p>
            <a:pPr algn="l">
              <a:lnSpc>
                <a:spcPts val="2661"/>
              </a:lnSpc>
            </a:pPr>
          </a:p>
          <a:p>
            <a:pPr algn="l">
              <a:lnSpc>
                <a:spcPts val="2661"/>
              </a:lnSpc>
            </a:pPr>
            <a:r>
              <a:rPr lang="en-US" sz="2558">
                <a:solidFill>
                  <a:srgbClr val="000000"/>
                </a:solidFill>
                <a:latin typeface="Roboto"/>
                <a:ea typeface="Roboto"/>
                <a:cs typeface="Roboto"/>
                <a:sym typeface="Roboto"/>
              </a:rPr>
              <a:t>    </a:t>
            </a:r>
            <a:r>
              <a:rPr lang="en-US" sz="2558">
                <a:solidFill>
                  <a:srgbClr val="000000"/>
                </a:solidFill>
                <a:latin typeface="Roboto"/>
                <a:ea typeface="Roboto"/>
                <a:cs typeface="Roboto"/>
                <a:sym typeface="Roboto"/>
              </a:rPr>
              <a:t>Luồng hoạt động:</a:t>
            </a:r>
          </a:p>
          <a:p>
            <a:pPr algn="l">
              <a:lnSpc>
                <a:spcPts val="2661"/>
              </a:lnSpc>
            </a:pPr>
            <a:r>
              <a:rPr lang="en-US" sz="2558">
                <a:solidFill>
                  <a:srgbClr val="000000"/>
                </a:solidFill>
                <a:latin typeface="Roboto"/>
                <a:ea typeface="Roboto"/>
                <a:cs typeface="Roboto"/>
                <a:sym typeface="Roboto"/>
              </a:rPr>
              <a:t> → Django nhận request → Gọi OpenStack API (có token) → Xử lý kết quả → Trả về cho ReactJS.</a:t>
            </a:r>
          </a:p>
          <a:p>
            <a:pPr algn="ctr">
              <a:lnSpc>
                <a:spcPts val="2661"/>
              </a:lnSpc>
              <a:spcBef>
                <a:spcPct val="0"/>
              </a:spcBef>
            </a:pPr>
            <a:r>
              <a:rPr lang="en-US" sz="2558">
                <a:solidFill>
                  <a:srgbClr val="000000"/>
                </a:solidFill>
                <a:latin typeface="Roboto"/>
                <a:ea typeface="Roboto"/>
                <a:cs typeface="Roboto"/>
                <a:sym typeface="Roboto"/>
              </a:rPr>
              <a:t> </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2652183" y="466882"/>
            <a:ext cx="21311029" cy="2251429"/>
            <a:chOff x="0" y="0"/>
            <a:chExt cx="5612781" cy="592969"/>
          </a:xfrm>
        </p:grpSpPr>
        <p:sp>
          <p:nvSpPr>
            <p:cNvPr name="Freeform 4" id="4"/>
            <p:cNvSpPr/>
            <p:nvPr/>
          </p:nvSpPr>
          <p:spPr>
            <a:xfrm flipH="false" flipV="false" rot="0">
              <a:off x="0" y="0"/>
              <a:ext cx="5612781" cy="592969"/>
            </a:xfrm>
            <a:custGeom>
              <a:avLst/>
              <a:gdLst/>
              <a:ahLst/>
              <a:cxnLst/>
              <a:rect r="r" b="b" t="t" l="l"/>
              <a:pathLst>
                <a:path h="592969" w="5612781">
                  <a:moveTo>
                    <a:pt x="0" y="0"/>
                  </a:moveTo>
                  <a:lnTo>
                    <a:pt x="5612781" y="0"/>
                  </a:lnTo>
                  <a:lnTo>
                    <a:pt x="5612781" y="592969"/>
                  </a:lnTo>
                  <a:lnTo>
                    <a:pt x="0" y="592969"/>
                  </a:lnTo>
                  <a:close/>
                </a:path>
              </a:pathLst>
            </a:custGeom>
            <a:solidFill>
              <a:srgbClr val="2B59C3">
                <a:alpha val="71765"/>
              </a:srgbClr>
            </a:solidFill>
          </p:spPr>
        </p:sp>
        <p:sp>
          <p:nvSpPr>
            <p:cNvPr name="TextBox 5" id="5"/>
            <p:cNvSpPr txBox="true"/>
            <p:nvPr/>
          </p:nvSpPr>
          <p:spPr>
            <a:xfrm>
              <a:off x="0" y="28575"/>
              <a:ext cx="5612781" cy="56439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3582159" y="2718311"/>
            <a:ext cx="8100181" cy="7404318"/>
          </a:xfrm>
          <a:custGeom>
            <a:avLst/>
            <a:gdLst/>
            <a:ahLst/>
            <a:cxnLst/>
            <a:rect r="r" b="b" t="t" l="l"/>
            <a:pathLst>
              <a:path h="7404318" w="8100181">
                <a:moveTo>
                  <a:pt x="0" y="0"/>
                </a:moveTo>
                <a:lnTo>
                  <a:pt x="8100180" y="0"/>
                </a:lnTo>
                <a:lnTo>
                  <a:pt x="8100180" y="7404318"/>
                </a:lnTo>
                <a:lnTo>
                  <a:pt x="0" y="7404318"/>
                </a:lnTo>
                <a:lnTo>
                  <a:pt x="0" y="0"/>
                </a:lnTo>
                <a:close/>
              </a:path>
            </a:pathLst>
          </a:custGeom>
          <a:blipFill>
            <a:blip r:embed="rId3"/>
            <a:stretch>
              <a:fillRect l="0" t="-4121" r="0" b="-4121"/>
            </a:stretch>
          </a:blipFill>
        </p:spPr>
      </p:sp>
      <p:sp>
        <p:nvSpPr>
          <p:cNvPr name="TextBox 7" id="7"/>
          <p:cNvSpPr txBox="true"/>
          <p:nvPr/>
        </p:nvSpPr>
        <p:spPr>
          <a:xfrm rot="0">
            <a:off x="5479530" y="764610"/>
            <a:ext cx="12594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SƠ ĐỒ KIẾN TRÚC</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334801" y="3173910"/>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531326" y="789249"/>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372178" y="864739"/>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361074" y="1855694"/>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8353" y="456825"/>
            <a:ext cx="2232436" cy="2263560"/>
          </a:xfrm>
          <a:custGeom>
            <a:avLst/>
            <a:gdLst/>
            <a:ahLst/>
            <a:cxnLst/>
            <a:rect r="r" b="b" t="t" l="l"/>
            <a:pathLst>
              <a:path h="2263560" w="2232436">
                <a:moveTo>
                  <a:pt x="0" y="0"/>
                </a:moveTo>
                <a:lnTo>
                  <a:pt x="2232435" y="0"/>
                </a:lnTo>
                <a:lnTo>
                  <a:pt x="2232435" y="2263560"/>
                </a:lnTo>
                <a:lnTo>
                  <a:pt x="0" y="2263560"/>
                </a:lnTo>
                <a:lnTo>
                  <a:pt x="0" y="0"/>
                </a:lnTo>
                <a:close/>
              </a:path>
            </a:pathLst>
          </a:custGeom>
          <a:blipFill>
            <a:blip r:embed="rId9">
              <a:alphaModFix amt="71000"/>
            </a:blip>
            <a:stretch>
              <a:fillRect l="0" t="0" r="0" b="0"/>
            </a:stretch>
          </a:blipFill>
        </p:spPr>
      </p:sp>
      <p:sp>
        <p:nvSpPr>
          <p:cNvPr name="TextBox 8" id="8"/>
          <p:cNvSpPr txBox="true"/>
          <p:nvPr/>
        </p:nvSpPr>
        <p:spPr>
          <a:xfrm rot="0">
            <a:off x="1241664" y="904364"/>
            <a:ext cx="10380695"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Giới thiệu các mã nguồn mở khác</a:t>
            </a:r>
          </a:p>
        </p:txBody>
      </p:sp>
      <p:grpSp>
        <p:nvGrpSpPr>
          <p:cNvPr name="Group 9" id="9"/>
          <p:cNvGrpSpPr/>
          <p:nvPr/>
        </p:nvGrpSpPr>
        <p:grpSpPr>
          <a:xfrm rot="0">
            <a:off x="1837389" y="3496585"/>
            <a:ext cx="357065" cy="357065"/>
            <a:chOff x="0" y="0"/>
            <a:chExt cx="94042" cy="94042"/>
          </a:xfrm>
        </p:grpSpPr>
        <p:sp>
          <p:nvSpPr>
            <p:cNvPr name="Freeform 10" id="10"/>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1" id="11"/>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2" id="12"/>
          <p:cNvSpPr txBox="true"/>
          <p:nvPr/>
        </p:nvSpPr>
        <p:spPr>
          <a:xfrm rot="0">
            <a:off x="2703094" y="3394507"/>
            <a:ext cx="6825884" cy="1146175"/>
          </a:xfrm>
          <a:prstGeom prst="rect">
            <a:avLst/>
          </a:prstGeom>
        </p:spPr>
        <p:txBody>
          <a:bodyPr anchor="t" rtlCol="false" tIns="0" lIns="0" bIns="0" rIns="0">
            <a:spAutoFit/>
          </a:bodyPr>
          <a:lstStyle/>
          <a:p>
            <a:pPr algn="l">
              <a:lnSpc>
                <a:spcPts val="3049"/>
              </a:lnSpc>
            </a:pPr>
            <a:r>
              <a:rPr lang="en-US" sz="2499" b="true">
                <a:solidFill>
                  <a:srgbClr val="063050"/>
                </a:solidFill>
                <a:latin typeface="Roboto Bold"/>
                <a:ea typeface="Roboto Bold"/>
                <a:cs typeface="Roboto Bold"/>
                <a:sym typeface="Roboto Bold"/>
              </a:rPr>
              <a:t>CloudStack </a:t>
            </a:r>
            <a:r>
              <a:rPr lang="en-US" sz="2499">
                <a:solidFill>
                  <a:srgbClr val="063050"/>
                </a:solidFill>
                <a:latin typeface="Roboto"/>
                <a:ea typeface="Roboto"/>
                <a:cs typeface="Roboto"/>
                <a:sym typeface="Roboto"/>
              </a:rPr>
              <a:t>- Nền tảng mã nguồn mở dùng để triển khai, quản lý và mở rộng hạ tầng điện toán đám mây IaaS (Infrastructure-as-a-Service)</a:t>
            </a:r>
          </a:p>
        </p:txBody>
      </p:sp>
      <p:grpSp>
        <p:nvGrpSpPr>
          <p:cNvPr name="Group 13" id="13"/>
          <p:cNvGrpSpPr/>
          <p:nvPr/>
        </p:nvGrpSpPr>
        <p:grpSpPr>
          <a:xfrm rot="0">
            <a:off x="1837389" y="5197341"/>
            <a:ext cx="357065" cy="357065"/>
            <a:chOff x="0" y="0"/>
            <a:chExt cx="94042" cy="94042"/>
          </a:xfrm>
        </p:grpSpPr>
        <p:sp>
          <p:nvSpPr>
            <p:cNvPr name="Freeform 14" id="14"/>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15" id="15"/>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16" id="16"/>
          <p:cNvSpPr txBox="true"/>
          <p:nvPr/>
        </p:nvSpPr>
        <p:spPr>
          <a:xfrm rot="0">
            <a:off x="2703094" y="5073552"/>
            <a:ext cx="6825884" cy="1908175"/>
          </a:xfrm>
          <a:prstGeom prst="rect">
            <a:avLst/>
          </a:prstGeom>
        </p:spPr>
        <p:txBody>
          <a:bodyPr anchor="t" rtlCol="false" tIns="0" lIns="0" bIns="0" rIns="0">
            <a:spAutoFit/>
          </a:bodyPr>
          <a:lstStyle/>
          <a:p>
            <a:pPr algn="l">
              <a:lnSpc>
                <a:spcPts val="3049"/>
              </a:lnSpc>
            </a:pPr>
            <a:r>
              <a:rPr lang="en-US" sz="2499" b="true">
                <a:solidFill>
                  <a:srgbClr val="063050"/>
                </a:solidFill>
                <a:latin typeface="Roboto Bold"/>
                <a:ea typeface="Roboto Bold"/>
                <a:cs typeface="Roboto Bold"/>
                <a:sym typeface="Roboto Bold"/>
              </a:rPr>
              <a:t>Proxmox </a:t>
            </a:r>
            <a:r>
              <a:rPr lang="en-US" sz="2499">
                <a:solidFill>
                  <a:srgbClr val="063050"/>
                </a:solidFill>
                <a:latin typeface="Roboto"/>
                <a:ea typeface="Roboto"/>
                <a:cs typeface="Roboto"/>
                <a:sym typeface="Roboto"/>
              </a:rPr>
              <a:t>- Nền tảng mã nguồn mở mạnh mẽ dùng để ảo hóa máy chủ và quản lý hạ tầng ảo hóa, tích hợp cả </a:t>
            </a:r>
            <a:r>
              <a:rPr lang="en-US" sz="2499" b="true">
                <a:solidFill>
                  <a:srgbClr val="063050"/>
                </a:solidFill>
                <a:latin typeface="Roboto Bold"/>
                <a:ea typeface="Roboto Bold"/>
                <a:cs typeface="Roboto Bold"/>
                <a:sym typeface="Roboto Bold"/>
              </a:rPr>
              <a:t>KVM </a:t>
            </a:r>
            <a:r>
              <a:rPr lang="en-US" sz="2499">
                <a:solidFill>
                  <a:srgbClr val="063050"/>
                </a:solidFill>
                <a:latin typeface="Roboto"/>
                <a:ea typeface="Roboto"/>
                <a:cs typeface="Roboto"/>
                <a:sym typeface="Roboto"/>
              </a:rPr>
              <a:t>(cho máy ảo) và </a:t>
            </a:r>
            <a:r>
              <a:rPr lang="en-US" sz="2499" b="true">
                <a:solidFill>
                  <a:srgbClr val="063050"/>
                </a:solidFill>
                <a:latin typeface="Roboto Bold"/>
                <a:ea typeface="Roboto Bold"/>
                <a:cs typeface="Roboto Bold"/>
                <a:sym typeface="Roboto Bold"/>
              </a:rPr>
              <a:t>LXC </a:t>
            </a:r>
            <a:r>
              <a:rPr lang="en-US" sz="2499">
                <a:solidFill>
                  <a:srgbClr val="063050"/>
                </a:solidFill>
                <a:latin typeface="Roboto"/>
                <a:ea typeface="Roboto"/>
                <a:cs typeface="Roboto"/>
                <a:sym typeface="Roboto"/>
              </a:rPr>
              <a:t>(cho container), cùng với giao diện web trực quan và dễ sử dụng.</a:t>
            </a:r>
          </a:p>
        </p:txBody>
      </p:sp>
      <p:sp>
        <p:nvSpPr>
          <p:cNvPr name="Freeform 17" id="17"/>
          <p:cNvSpPr/>
          <p:nvPr/>
        </p:nvSpPr>
        <p:spPr>
          <a:xfrm flipH="false" flipV="false" rot="0">
            <a:off x="-1938680" y="621972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grpSp>
        <p:nvGrpSpPr>
          <p:cNvPr name="Group 18" id="18"/>
          <p:cNvGrpSpPr/>
          <p:nvPr/>
        </p:nvGrpSpPr>
        <p:grpSpPr>
          <a:xfrm rot="0">
            <a:off x="1837389" y="7789465"/>
            <a:ext cx="357065" cy="357065"/>
            <a:chOff x="0" y="0"/>
            <a:chExt cx="94042" cy="94042"/>
          </a:xfrm>
        </p:grpSpPr>
        <p:sp>
          <p:nvSpPr>
            <p:cNvPr name="Freeform 19" id="19"/>
            <p:cNvSpPr/>
            <p:nvPr/>
          </p:nvSpPr>
          <p:spPr>
            <a:xfrm flipH="false" flipV="false" rot="0">
              <a:off x="0" y="0"/>
              <a:ext cx="94042" cy="94042"/>
            </a:xfrm>
            <a:custGeom>
              <a:avLst/>
              <a:gdLst/>
              <a:ahLst/>
              <a:cxnLst/>
              <a:rect r="r" b="b" t="t" l="l"/>
              <a:pathLst>
                <a:path h="94042" w="94042">
                  <a:moveTo>
                    <a:pt x="0" y="0"/>
                  </a:moveTo>
                  <a:lnTo>
                    <a:pt x="94042" y="0"/>
                  </a:lnTo>
                  <a:lnTo>
                    <a:pt x="94042" y="94042"/>
                  </a:lnTo>
                  <a:lnTo>
                    <a:pt x="0" y="94042"/>
                  </a:lnTo>
                  <a:close/>
                </a:path>
              </a:pathLst>
            </a:custGeom>
            <a:solidFill>
              <a:srgbClr val="4F9FF5"/>
            </a:solidFill>
          </p:spPr>
        </p:sp>
        <p:sp>
          <p:nvSpPr>
            <p:cNvPr name="TextBox 20" id="20"/>
            <p:cNvSpPr txBox="true"/>
            <p:nvPr/>
          </p:nvSpPr>
          <p:spPr>
            <a:xfrm>
              <a:off x="0" y="28575"/>
              <a:ext cx="94042" cy="65467"/>
            </a:xfrm>
            <a:prstGeom prst="rect">
              <a:avLst/>
            </a:prstGeom>
          </p:spPr>
          <p:txBody>
            <a:bodyPr anchor="ctr" rtlCol="false" tIns="50800" lIns="50800" bIns="50800" rIns="50800"/>
            <a:lstStyle/>
            <a:p>
              <a:pPr algn="ctr">
                <a:lnSpc>
                  <a:spcPts val="2661"/>
                </a:lnSpc>
              </a:pPr>
            </a:p>
          </p:txBody>
        </p:sp>
      </p:grpSp>
      <p:sp>
        <p:nvSpPr>
          <p:cNvPr name="TextBox 21" id="21"/>
          <p:cNvSpPr txBox="true"/>
          <p:nvPr/>
        </p:nvSpPr>
        <p:spPr>
          <a:xfrm rot="0">
            <a:off x="2703094" y="7515127"/>
            <a:ext cx="6825884" cy="1527175"/>
          </a:xfrm>
          <a:prstGeom prst="rect">
            <a:avLst/>
          </a:prstGeom>
        </p:spPr>
        <p:txBody>
          <a:bodyPr anchor="t" rtlCol="false" tIns="0" lIns="0" bIns="0" rIns="0">
            <a:spAutoFit/>
          </a:bodyPr>
          <a:lstStyle/>
          <a:p>
            <a:pPr algn="l">
              <a:lnSpc>
                <a:spcPts val="3049"/>
              </a:lnSpc>
            </a:pPr>
            <a:r>
              <a:rPr lang="en-US" sz="2499" b="true">
                <a:solidFill>
                  <a:srgbClr val="063050"/>
                </a:solidFill>
                <a:latin typeface="Roboto Bold"/>
                <a:ea typeface="Roboto Bold"/>
                <a:cs typeface="Roboto Bold"/>
                <a:sym typeface="Roboto Bold"/>
              </a:rPr>
              <a:t>XenServer </a:t>
            </a:r>
            <a:r>
              <a:rPr lang="en-US" sz="2499">
                <a:solidFill>
                  <a:srgbClr val="063050"/>
                </a:solidFill>
                <a:latin typeface="Roboto"/>
                <a:ea typeface="Roboto"/>
                <a:cs typeface="Roboto"/>
                <a:sym typeface="Roboto"/>
              </a:rPr>
              <a:t>- nền tảng ảo hóa mã nguồn mở mạnh mẽ, được xây dựng dựa trên hypervisor Xen, chuyên dùng để ảo hóa máy chủ ở cấp độ doanh nghiệp.</a:t>
            </a:r>
          </a:p>
        </p:txBody>
      </p:sp>
      <p:sp>
        <p:nvSpPr>
          <p:cNvPr name="Freeform 22" id="22"/>
          <p:cNvSpPr/>
          <p:nvPr/>
        </p:nvSpPr>
        <p:spPr>
          <a:xfrm flipH="false" flipV="false" rot="0">
            <a:off x="15913396" y="5602756"/>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325529" y="3404967"/>
            <a:ext cx="18939059" cy="1464829"/>
            <a:chOff x="0" y="0"/>
            <a:chExt cx="4988065" cy="385799"/>
          </a:xfrm>
        </p:grpSpPr>
        <p:sp>
          <p:nvSpPr>
            <p:cNvPr name="Freeform 4" id="4"/>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5" id="5"/>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6" id="6"/>
          <p:cNvSpPr/>
          <p:nvPr/>
        </p:nvSpPr>
        <p:spPr>
          <a:xfrm flipH="false" flipV="false" rot="0">
            <a:off x="4050355" y="5420301"/>
            <a:ext cx="4676875" cy="569728"/>
          </a:xfrm>
          <a:custGeom>
            <a:avLst/>
            <a:gdLst/>
            <a:ahLst/>
            <a:cxnLst/>
            <a:rect r="r" b="b" t="t" l="l"/>
            <a:pathLst>
              <a:path h="569728" w="4676875">
                <a:moveTo>
                  <a:pt x="0" y="0"/>
                </a:moveTo>
                <a:lnTo>
                  <a:pt x="4676875" y="0"/>
                </a:lnTo>
                <a:lnTo>
                  <a:pt x="4676875" y="569728"/>
                </a:lnTo>
                <a:lnTo>
                  <a:pt x="0" y="5697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326993" y="4137382"/>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1588548"/>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Freeform 9" id="9"/>
          <p:cNvSpPr/>
          <p:nvPr/>
        </p:nvSpPr>
        <p:spPr>
          <a:xfrm flipH="false" flipV="false" rot="0">
            <a:off x="16543611" y="3404967"/>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Freeform 10" id="10"/>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2660616" y="3511872"/>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885508" y="2445749"/>
            <a:ext cx="14728021" cy="1464829"/>
            <a:chOff x="0" y="0"/>
            <a:chExt cx="3878985" cy="385799"/>
          </a:xfrm>
        </p:grpSpPr>
        <p:sp>
          <p:nvSpPr>
            <p:cNvPr name="Freeform 5" id="5"/>
            <p:cNvSpPr/>
            <p:nvPr/>
          </p:nvSpPr>
          <p:spPr>
            <a:xfrm flipH="false" flipV="false" rot="0">
              <a:off x="0" y="0"/>
              <a:ext cx="3878985" cy="385799"/>
            </a:xfrm>
            <a:custGeom>
              <a:avLst/>
              <a:gdLst/>
              <a:ahLst/>
              <a:cxnLst/>
              <a:rect r="r" b="b" t="t" l="l"/>
              <a:pathLst>
                <a:path h="385799" w="3878985">
                  <a:moveTo>
                    <a:pt x="0" y="0"/>
                  </a:moveTo>
                  <a:lnTo>
                    <a:pt x="3878985" y="0"/>
                  </a:lnTo>
                  <a:lnTo>
                    <a:pt x="3878985" y="385799"/>
                  </a:lnTo>
                  <a:lnTo>
                    <a:pt x="0" y="385799"/>
                  </a:lnTo>
                  <a:close/>
                </a:path>
              </a:pathLst>
            </a:custGeom>
            <a:solidFill>
              <a:srgbClr val="2B59C3">
                <a:alpha val="71765"/>
              </a:srgbClr>
            </a:solidFill>
          </p:spPr>
        </p:sp>
        <p:sp>
          <p:nvSpPr>
            <p:cNvPr name="TextBox 6" id="6"/>
            <p:cNvSpPr txBox="true"/>
            <p:nvPr/>
          </p:nvSpPr>
          <p:spPr>
            <a:xfrm>
              <a:off x="0" y="28575"/>
              <a:ext cx="3878985"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false" flipV="false" rot="0">
            <a:off x="776799" y="2336074"/>
            <a:ext cx="6217418" cy="6922226"/>
          </a:xfrm>
          <a:custGeom>
            <a:avLst/>
            <a:gdLst/>
            <a:ahLst/>
            <a:cxnLst/>
            <a:rect r="r" b="b" t="t" l="l"/>
            <a:pathLst>
              <a:path h="6922226" w="6217418">
                <a:moveTo>
                  <a:pt x="0" y="0"/>
                </a:moveTo>
                <a:lnTo>
                  <a:pt x="6217418" y="0"/>
                </a:lnTo>
                <a:lnTo>
                  <a:pt x="6217418" y="6922226"/>
                </a:lnTo>
                <a:lnTo>
                  <a:pt x="0" y="6922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7961305" y="2743478"/>
            <a:ext cx="9077163"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Danh sách thành viên</a:t>
            </a:r>
          </a:p>
        </p:txBody>
      </p:sp>
      <p:sp>
        <p:nvSpPr>
          <p:cNvPr name="TextBox 10" id="10"/>
          <p:cNvSpPr txBox="true"/>
          <p:nvPr/>
        </p:nvSpPr>
        <p:spPr>
          <a:xfrm rot="0">
            <a:off x="7961305" y="5029525"/>
            <a:ext cx="6953178" cy="1140313"/>
          </a:xfrm>
          <a:prstGeom prst="rect">
            <a:avLst/>
          </a:prstGeom>
        </p:spPr>
        <p:txBody>
          <a:bodyPr anchor="t" rtlCol="false" tIns="0" lIns="0" bIns="0" rIns="0">
            <a:spAutoFit/>
          </a:bodyPr>
          <a:lstStyle/>
          <a:p>
            <a:pPr algn="l" marL="527062" indent="-263531" lvl="1">
              <a:lnSpc>
                <a:spcPts val="2978"/>
              </a:lnSpc>
              <a:buFont typeface="Arial"/>
              <a:buChar char="•"/>
            </a:pPr>
            <a:r>
              <a:rPr lang="en-US" b="true" sz="2441">
                <a:solidFill>
                  <a:srgbClr val="063050"/>
                </a:solidFill>
                <a:latin typeface="Roboto Bold"/>
                <a:ea typeface="Roboto Bold"/>
                <a:cs typeface="Roboto Bold"/>
                <a:sym typeface="Roboto Bold"/>
              </a:rPr>
              <a:t>Trương Nguyên Chương - 2251012023</a:t>
            </a:r>
          </a:p>
          <a:p>
            <a:pPr algn="l" marL="527062" indent="-263531" lvl="1">
              <a:lnSpc>
                <a:spcPts val="2978"/>
              </a:lnSpc>
              <a:buFont typeface="Arial"/>
              <a:buChar char="•"/>
            </a:pPr>
            <a:r>
              <a:rPr lang="en-US" b="true" sz="2441">
                <a:solidFill>
                  <a:srgbClr val="063050"/>
                </a:solidFill>
                <a:latin typeface="Roboto Bold"/>
                <a:ea typeface="Roboto Bold"/>
                <a:cs typeface="Roboto Bold"/>
                <a:sym typeface="Roboto Bold"/>
              </a:rPr>
              <a:t>Đinh Thanh Tú - 2251012147</a:t>
            </a:r>
          </a:p>
          <a:p>
            <a:pPr algn="l" marL="527062" indent="-263531" lvl="1">
              <a:lnSpc>
                <a:spcPts val="2978"/>
              </a:lnSpc>
              <a:buFont typeface="Arial"/>
              <a:buChar char="•"/>
            </a:pPr>
            <a:r>
              <a:rPr lang="en-US" b="true" sz="2441">
                <a:solidFill>
                  <a:srgbClr val="063050"/>
                </a:solidFill>
                <a:latin typeface="Roboto Bold"/>
                <a:ea typeface="Roboto Bold"/>
                <a:cs typeface="Roboto Bold"/>
                <a:sym typeface="Roboto Bold"/>
              </a:rPr>
              <a:t>Trần Nguyễn Đức Minh - 2251012095</a:t>
            </a: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5282046" y="546180"/>
            <a:ext cx="13005954" cy="1464829"/>
            <a:chOff x="0" y="0"/>
            <a:chExt cx="3425436" cy="385799"/>
          </a:xfrm>
        </p:grpSpPr>
        <p:sp>
          <p:nvSpPr>
            <p:cNvPr name="Freeform 5" id="5"/>
            <p:cNvSpPr/>
            <p:nvPr/>
          </p:nvSpPr>
          <p:spPr>
            <a:xfrm flipH="false" flipV="false" rot="0">
              <a:off x="0" y="0"/>
              <a:ext cx="3425436" cy="385799"/>
            </a:xfrm>
            <a:custGeom>
              <a:avLst/>
              <a:gdLst/>
              <a:ahLst/>
              <a:cxnLst/>
              <a:rect r="r" b="b" t="t" l="l"/>
              <a:pathLst>
                <a:path h="385799" w="3425436">
                  <a:moveTo>
                    <a:pt x="0" y="0"/>
                  </a:moveTo>
                  <a:lnTo>
                    <a:pt x="3425436" y="0"/>
                  </a:lnTo>
                  <a:lnTo>
                    <a:pt x="3425436" y="385799"/>
                  </a:lnTo>
                  <a:lnTo>
                    <a:pt x="0" y="385799"/>
                  </a:lnTo>
                  <a:close/>
                </a:path>
              </a:pathLst>
            </a:custGeom>
            <a:solidFill>
              <a:srgbClr val="2B59C3">
                <a:alpha val="71765"/>
              </a:srgbClr>
            </a:solidFill>
          </p:spPr>
        </p:sp>
        <p:sp>
          <p:nvSpPr>
            <p:cNvPr name="TextBox 6" id="6"/>
            <p:cNvSpPr txBox="true"/>
            <p:nvPr/>
          </p:nvSpPr>
          <p:spPr>
            <a:xfrm>
              <a:off x="0" y="28575"/>
              <a:ext cx="3425436"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971236" y="781394"/>
            <a:ext cx="1362423" cy="994401"/>
          </a:xfrm>
          <a:custGeom>
            <a:avLst/>
            <a:gdLst/>
            <a:ahLst/>
            <a:cxnLst/>
            <a:rect r="r" b="b" t="t" l="l"/>
            <a:pathLst>
              <a:path h="994401" w="1362423">
                <a:moveTo>
                  <a:pt x="0" y="0"/>
                </a:moveTo>
                <a:lnTo>
                  <a:pt x="1362423" y="0"/>
                </a:lnTo>
                <a:lnTo>
                  <a:pt x="1362423" y="994401"/>
                </a:lnTo>
                <a:lnTo>
                  <a:pt x="0" y="994401"/>
                </a:lnTo>
                <a:lnTo>
                  <a:pt x="0" y="0"/>
                </a:lnTo>
                <a:close/>
              </a:path>
            </a:pathLst>
          </a:custGeom>
          <a:blipFill>
            <a:blip r:embed="rId6"/>
            <a:stretch>
              <a:fillRect l="-1866" t="0" r="-1661" b="0"/>
            </a:stretch>
          </a:blipFill>
          <a:ln cap="sq">
            <a:noFill/>
            <a:prstDash val="solid"/>
            <a:miter/>
          </a:ln>
        </p:spPr>
      </p:sp>
      <p:sp>
        <p:nvSpPr>
          <p:cNvPr name="Freeform 10" id="10"/>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35084" y="2892868"/>
            <a:ext cx="7300692" cy="5768978"/>
          </a:xfrm>
          <a:custGeom>
            <a:avLst/>
            <a:gdLst/>
            <a:ahLst/>
            <a:cxnLst/>
            <a:rect r="r" b="b" t="t" l="l"/>
            <a:pathLst>
              <a:path h="5768978" w="7300692">
                <a:moveTo>
                  <a:pt x="0" y="0"/>
                </a:moveTo>
                <a:lnTo>
                  <a:pt x="7300692" y="0"/>
                </a:lnTo>
                <a:lnTo>
                  <a:pt x="7300692" y="5768978"/>
                </a:lnTo>
                <a:lnTo>
                  <a:pt x="0" y="57689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8073846" y="2521414"/>
            <a:ext cx="9024272" cy="1460878"/>
          </a:xfrm>
          <a:prstGeom prst="rect">
            <a:avLst/>
          </a:prstGeom>
        </p:spPr>
        <p:txBody>
          <a:bodyPr anchor="t" rtlCol="false" tIns="0" lIns="0" bIns="0" rIns="0">
            <a:spAutoFit/>
          </a:bodyPr>
          <a:lstStyle/>
          <a:p>
            <a:pPr algn="l" marL="507609" indent="-253804" lvl="1">
              <a:lnSpc>
                <a:spcPts val="2868"/>
              </a:lnSpc>
              <a:buFont typeface="Arial"/>
              <a:buChar char="•"/>
            </a:pPr>
            <a:r>
              <a:rPr lang="en-US" b="true" sz="2351">
                <a:solidFill>
                  <a:srgbClr val="063050"/>
                </a:solidFill>
                <a:latin typeface="Roboto Bold"/>
                <a:ea typeface="Roboto Bold"/>
                <a:cs typeface="Roboto Bold"/>
                <a:sym typeface="Roboto Bold"/>
              </a:rPr>
              <a:t>OpenStack là một hệ điều hành đám mây</a:t>
            </a:r>
            <a:r>
              <a:rPr lang="en-US" sz="2351">
                <a:solidFill>
                  <a:srgbClr val="063050"/>
                </a:solidFill>
                <a:latin typeface="Roboto"/>
                <a:ea typeface="Roboto"/>
                <a:cs typeface="Roboto"/>
                <a:sym typeface="Roboto"/>
              </a:rPr>
              <a:t> kiểm soát các nhóm tài nguyên điện toán, lưu trữ và mạng lớn trong toàn bộ trung tâm dữ liệu, tất cả đều được quản lý và cung cấp thông qua các API với các cơ chế xác thực chung.</a:t>
            </a:r>
          </a:p>
        </p:txBody>
      </p:sp>
      <p:sp>
        <p:nvSpPr>
          <p:cNvPr name="TextBox 13" id="13"/>
          <p:cNvSpPr txBox="true"/>
          <p:nvPr/>
        </p:nvSpPr>
        <p:spPr>
          <a:xfrm rot="0">
            <a:off x="7635776" y="843909"/>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là gì?</a:t>
            </a:r>
          </a:p>
        </p:txBody>
      </p:sp>
    </p:spTree>
  </p:cSld>
  <p:clrMapOvr>
    <a:masterClrMapping/>
  </p:clrMapOvr>
  <p:transition spd="slow">
    <p:push dir="u"/>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5282046" y="546180"/>
            <a:ext cx="13005954" cy="1464829"/>
            <a:chOff x="0" y="0"/>
            <a:chExt cx="3425436" cy="385799"/>
          </a:xfrm>
        </p:grpSpPr>
        <p:sp>
          <p:nvSpPr>
            <p:cNvPr name="Freeform 5" id="5"/>
            <p:cNvSpPr/>
            <p:nvPr/>
          </p:nvSpPr>
          <p:spPr>
            <a:xfrm flipH="false" flipV="false" rot="0">
              <a:off x="0" y="0"/>
              <a:ext cx="3425436" cy="385799"/>
            </a:xfrm>
            <a:custGeom>
              <a:avLst/>
              <a:gdLst/>
              <a:ahLst/>
              <a:cxnLst/>
              <a:rect r="r" b="b" t="t" l="l"/>
              <a:pathLst>
                <a:path h="385799" w="3425436">
                  <a:moveTo>
                    <a:pt x="0" y="0"/>
                  </a:moveTo>
                  <a:lnTo>
                    <a:pt x="3425436" y="0"/>
                  </a:lnTo>
                  <a:lnTo>
                    <a:pt x="3425436" y="385799"/>
                  </a:lnTo>
                  <a:lnTo>
                    <a:pt x="0" y="385799"/>
                  </a:lnTo>
                  <a:close/>
                </a:path>
              </a:pathLst>
            </a:custGeom>
            <a:solidFill>
              <a:srgbClr val="2B59C3">
                <a:alpha val="71765"/>
              </a:srgbClr>
            </a:solidFill>
          </p:spPr>
        </p:sp>
        <p:sp>
          <p:nvSpPr>
            <p:cNvPr name="TextBox 6" id="6"/>
            <p:cNvSpPr txBox="true"/>
            <p:nvPr/>
          </p:nvSpPr>
          <p:spPr>
            <a:xfrm>
              <a:off x="0" y="28575"/>
              <a:ext cx="3425436"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971236" y="781394"/>
            <a:ext cx="1362423" cy="994401"/>
          </a:xfrm>
          <a:custGeom>
            <a:avLst/>
            <a:gdLst/>
            <a:ahLst/>
            <a:cxnLst/>
            <a:rect r="r" b="b" t="t" l="l"/>
            <a:pathLst>
              <a:path h="994401" w="1362423">
                <a:moveTo>
                  <a:pt x="0" y="0"/>
                </a:moveTo>
                <a:lnTo>
                  <a:pt x="1362423" y="0"/>
                </a:lnTo>
                <a:lnTo>
                  <a:pt x="1362423" y="994401"/>
                </a:lnTo>
                <a:lnTo>
                  <a:pt x="0" y="994401"/>
                </a:lnTo>
                <a:lnTo>
                  <a:pt x="0" y="0"/>
                </a:lnTo>
                <a:close/>
              </a:path>
            </a:pathLst>
          </a:custGeom>
          <a:blipFill>
            <a:blip r:embed="rId6"/>
            <a:stretch>
              <a:fillRect l="-1866" t="0" r="-1661" b="0"/>
            </a:stretch>
          </a:blipFill>
          <a:ln cap="sq">
            <a:noFill/>
            <a:prstDash val="solid"/>
            <a:miter/>
          </a:ln>
        </p:spPr>
      </p:sp>
      <p:sp>
        <p:nvSpPr>
          <p:cNvPr name="Freeform 10" id="10"/>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35084" y="2892868"/>
            <a:ext cx="7300692" cy="5768978"/>
          </a:xfrm>
          <a:custGeom>
            <a:avLst/>
            <a:gdLst/>
            <a:ahLst/>
            <a:cxnLst/>
            <a:rect r="r" b="b" t="t" l="l"/>
            <a:pathLst>
              <a:path h="5768978" w="7300692">
                <a:moveTo>
                  <a:pt x="0" y="0"/>
                </a:moveTo>
                <a:lnTo>
                  <a:pt x="7300692" y="0"/>
                </a:lnTo>
                <a:lnTo>
                  <a:pt x="7300692" y="5768978"/>
                </a:lnTo>
                <a:lnTo>
                  <a:pt x="0" y="57689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8073846" y="2521414"/>
            <a:ext cx="9024272" cy="1460878"/>
          </a:xfrm>
          <a:prstGeom prst="rect">
            <a:avLst/>
          </a:prstGeom>
        </p:spPr>
        <p:txBody>
          <a:bodyPr anchor="t" rtlCol="false" tIns="0" lIns="0" bIns="0" rIns="0">
            <a:spAutoFit/>
          </a:bodyPr>
          <a:lstStyle/>
          <a:p>
            <a:pPr algn="l" marL="507609" indent="-253804" lvl="1">
              <a:lnSpc>
                <a:spcPts val="2868"/>
              </a:lnSpc>
              <a:buFont typeface="Arial"/>
              <a:buChar char="•"/>
            </a:pPr>
            <a:r>
              <a:rPr lang="en-US" b="true" sz="2351">
                <a:solidFill>
                  <a:srgbClr val="063050"/>
                </a:solidFill>
                <a:latin typeface="Roboto Bold"/>
                <a:ea typeface="Roboto Bold"/>
                <a:cs typeface="Roboto Bold"/>
                <a:sym typeface="Roboto Bold"/>
              </a:rPr>
              <a:t>OpenStack là một hệ điều hành đám mây</a:t>
            </a:r>
            <a:r>
              <a:rPr lang="en-US" sz="2351">
                <a:solidFill>
                  <a:srgbClr val="063050"/>
                </a:solidFill>
                <a:latin typeface="Roboto"/>
                <a:ea typeface="Roboto"/>
                <a:cs typeface="Roboto"/>
                <a:sym typeface="Roboto"/>
              </a:rPr>
              <a:t> kiểm soát các nhóm tài nguyên điện toán, lưu trữ và mạng lớn trong toàn bộ trung tâm dữ liệu, tất cả đều được quản lý và cung cấp thông qua các API với các cơ chế xác thực chung.</a:t>
            </a:r>
          </a:p>
        </p:txBody>
      </p:sp>
      <p:sp>
        <p:nvSpPr>
          <p:cNvPr name="TextBox 13" id="13"/>
          <p:cNvSpPr txBox="true"/>
          <p:nvPr/>
        </p:nvSpPr>
        <p:spPr>
          <a:xfrm rot="0">
            <a:off x="7635776" y="843909"/>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là gì?</a:t>
            </a:r>
          </a:p>
        </p:txBody>
      </p:sp>
      <p:sp>
        <p:nvSpPr>
          <p:cNvPr name="TextBox 14" id="14"/>
          <p:cNvSpPr txBox="true"/>
          <p:nvPr/>
        </p:nvSpPr>
        <p:spPr>
          <a:xfrm rot="0">
            <a:off x="8073846" y="4963245"/>
            <a:ext cx="9024272" cy="10989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Một bảng điều khiển (dashboard) có sẵn, cho phép quản trị viên kiểm soát đồng thời trao quyền cho người dùng của họ cung cấp tài nguyên thông qua giao diện web.</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5282046" y="546180"/>
            <a:ext cx="13005954" cy="1464829"/>
            <a:chOff x="0" y="0"/>
            <a:chExt cx="3425436" cy="385799"/>
          </a:xfrm>
        </p:grpSpPr>
        <p:sp>
          <p:nvSpPr>
            <p:cNvPr name="Freeform 5" id="5"/>
            <p:cNvSpPr/>
            <p:nvPr/>
          </p:nvSpPr>
          <p:spPr>
            <a:xfrm flipH="false" flipV="false" rot="0">
              <a:off x="0" y="0"/>
              <a:ext cx="3425436" cy="385799"/>
            </a:xfrm>
            <a:custGeom>
              <a:avLst/>
              <a:gdLst/>
              <a:ahLst/>
              <a:cxnLst/>
              <a:rect r="r" b="b" t="t" l="l"/>
              <a:pathLst>
                <a:path h="385799" w="3425436">
                  <a:moveTo>
                    <a:pt x="0" y="0"/>
                  </a:moveTo>
                  <a:lnTo>
                    <a:pt x="3425436" y="0"/>
                  </a:lnTo>
                  <a:lnTo>
                    <a:pt x="3425436" y="385799"/>
                  </a:lnTo>
                  <a:lnTo>
                    <a:pt x="0" y="385799"/>
                  </a:lnTo>
                  <a:close/>
                </a:path>
              </a:pathLst>
            </a:custGeom>
            <a:solidFill>
              <a:srgbClr val="2B59C3">
                <a:alpha val="71765"/>
              </a:srgbClr>
            </a:solidFill>
          </p:spPr>
        </p:sp>
        <p:sp>
          <p:nvSpPr>
            <p:cNvPr name="TextBox 6" id="6"/>
            <p:cNvSpPr txBox="true"/>
            <p:nvPr/>
          </p:nvSpPr>
          <p:spPr>
            <a:xfrm>
              <a:off x="0" y="28575"/>
              <a:ext cx="3425436"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5971236" y="781394"/>
            <a:ext cx="1362423" cy="994401"/>
          </a:xfrm>
          <a:custGeom>
            <a:avLst/>
            <a:gdLst/>
            <a:ahLst/>
            <a:cxnLst/>
            <a:rect r="r" b="b" t="t" l="l"/>
            <a:pathLst>
              <a:path h="994401" w="1362423">
                <a:moveTo>
                  <a:pt x="0" y="0"/>
                </a:moveTo>
                <a:lnTo>
                  <a:pt x="1362423" y="0"/>
                </a:lnTo>
                <a:lnTo>
                  <a:pt x="1362423" y="994401"/>
                </a:lnTo>
                <a:lnTo>
                  <a:pt x="0" y="994401"/>
                </a:lnTo>
                <a:lnTo>
                  <a:pt x="0" y="0"/>
                </a:lnTo>
                <a:close/>
              </a:path>
            </a:pathLst>
          </a:custGeom>
          <a:blipFill>
            <a:blip r:embed="rId6"/>
            <a:stretch>
              <a:fillRect l="-1866" t="0" r="-1661" b="0"/>
            </a:stretch>
          </a:blipFill>
          <a:ln cap="sq">
            <a:noFill/>
            <a:prstDash val="solid"/>
            <a:miter/>
          </a:ln>
        </p:spPr>
      </p:sp>
      <p:sp>
        <p:nvSpPr>
          <p:cNvPr name="Freeform 10" id="10"/>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335084" y="2892868"/>
            <a:ext cx="7300692" cy="5768978"/>
          </a:xfrm>
          <a:custGeom>
            <a:avLst/>
            <a:gdLst/>
            <a:ahLst/>
            <a:cxnLst/>
            <a:rect r="r" b="b" t="t" l="l"/>
            <a:pathLst>
              <a:path h="5768978" w="7300692">
                <a:moveTo>
                  <a:pt x="0" y="0"/>
                </a:moveTo>
                <a:lnTo>
                  <a:pt x="7300692" y="0"/>
                </a:lnTo>
                <a:lnTo>
                  <a:pt x="7300692" y="5768978"/>
                </a:lnTo>
                <a:lnTo>
                  <a:pt x="0" y="57689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8073846" y="2521414"/>
            <a:ext cx="9024272" cy="1460878"/>
          </a:xfrm>
          <a:prstGeom prst="rect">
            <a:avLst/>
          </a:prstGeom>
        </p:spPr>
        <p:txBody>
          <a:bodyPr anchor="t" rtlCol="false" tIns="0" lIns="0" bIns="0" rIns="0">
            <a:spAutoFit/>
          </a:bodyPr>
          <a:lstStyle/>
          <a:p>
            <a:pPr algn="l" marL="507609" indent="-253804" lvl="1">
              <a:lnSpc>
                <a:spcPts val="2868"/>
              </a:lnSpc>
              <a:buFont typeface="Arial"/>
              <a:buChar char="•"/>
            </a:pPr>
            <a:r>
              <a:rPr lang="en-US" b="true" sz="2351">
                <a:solidFill>
                  <a:srgbClr val="063050"/>
                </a:solidFill>
                <a:latin typeface="Roboto Bold"/>
                <a:ea typeface="Roboto Bold"/>
                <a:cs typeface="Roboto Bold"/>
                <a:sym typeface="Roboto Bold"/>
              </a:rPr>
              <a:t>OpenStack là một hệ điều hành đám mây</a:t>
            </a:r>
            <a:r>
              <a:rPr lang="en-US" sz="2351">
                <a:solidFill>
                  <a:srgbClr val="063050"/>
                </a:solidFill>
                <a:latin typeface="Roboto"/>
                <a:ea typeface="Roboto"/>
                <a:cs typeface="Roboto"/>
                <a:sym typeface="Roboto"/>
              </a:rPr>
              <a:t> kiểm soát các nhóm tài nguyên điện toán, lưu trữ và mạng lớn trong toàn bộ trung tâm dữ liệu, tất cả đều được quản lý và cung cấp thông qua các API với các cơ chế xác thực chung.</a:t>
            </a:r>
          </a:p>
        </p:txBody>
      </p:sp>
      <p:sp>
        <p:nvSpPr>
          <p:cNvPr name="TextBox 13" id="13"/>
          <p:cNvSpPr txBox="true"/>
          <p:nvPr/>
        </p:nvSpPr>
        <p:spPr>
          <a:xfrm rot="0">
            <a:off x="7635776" y="843909"/>
            <a:ext cx="854228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là gì?</a:t>
            </a:r>
          </a:p>
        </p:txBody>
      </p:sp>
      <p:sp>
        <p:nvSpPr>
          <p:cNvPr name="TextBox 14" id="14"/>
          <p:cNvSpPr txBox="true"/>
          <p:nvPr/>
        </p:nvSpPr>
        <p:spPr>
          <a:xfrm rot="0">
            <a:off x="8073846" y="4963245"/>
            <a:ext cx="9024272" cy="10989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Một bảng điều khiển (dashboard) có sẵn, cho phép quản trị viên kiểm soát đồng thời trao quyền cho người dùng của họ cung cấp tài nguyên thông qua giao diện web.</a:t>
            </a:r>
          </a:p>
        </p:txBody>
      </p:sp>
      <p:sp>
        <p:nvSpPr>
          <p:cNvPr name="TextBox 15" id="15"/>
          <p:cNvSpPr txBox="true"/>
          <p:nvPr/>
        </p:nvSpPr>
        <p:spPr>
          <a:xfrm rot="0">
            <a:off x="8073846" y="7043127"/>
            <a:ext cx="9024272" cy="1822828"/>
          </a:xfrm>
          <a:prstGeom prst="rect">
            <a:avLst/>
          </a:prstGeom>
        </p:spPr>
        <p:txBody>
          <a:bodyPr anchor="t" rtlCol="false" tIns="0" lIns="0" bIns="0" rIns="0">
            <a:spAutoFit/>
          </a:bodyPr>
          <a:lstStyle/>
          <a:p>
            <a:pPr algn="l" marL="507609" indent="-253804" lvl="1">
              <a:lnSpc>
                <a:spcPts val="2868"/>
              </a:lnSpc>
              <a:buFont typeface="Arial"/>
              <a:buChar char="•"/>
            </a:pPr>
            <a:r>
              <a:rPr lang="en-US" sz="2351">
                <a:solidFill>
                  <a:srgbClr val="063050"/>
                </a:solidFill>
                <a:latin typeface="Roboto"/>
                <a:ea typeface="Roboto"/>
                <a:cs typeface="Roboto"/>
                <a:sym typeface="Roboto"/>
              </a:rPr>
              <a:t>Ngoài các chức năng cơ bản của hạ tầng như một dịch vụ </a:t>
            </a:r>
            <a:r>
              <a:rPr lang="en-US" b="true" sz="2351">
                <a:solidFill>
                  <a:srgbClr val="063050"/>
                </a:solidFill>
                <a:latin typeface="Roboto Bold"/>
                <a:ea typeface="Roboto Bold"/>
                <a:cs typeface="Roboto Bold"/>
                <a:sym typeface="Roboto Bold"/>
              </a:rPr>
              <a:t>(Infrastructure-as-a-Service – IaaS)</a:t>
            </a:r>
            <a:r>
              <a:rPr lang="en-US" sz="2351">
                <a:solidFill>
                  <a:srgbClr val="063050"/>
                </a:solidFill>
                <a:latin typeface="Roboto"/>
                <a:ea typeface="Roboto"/>
                <a:cs typeface="Roboto"/>
                <a:sym typeface="Roboto"/>
              </a:rPr>
              <a:t>, các thành phần bổ sung còn cung cấp khả năng điều phối (orchestration), quản lý sự cố và quản lý dịch vụ, nhằm đảm bảo ứng dụng của người dùng luôn sẵn sàng và hoạt động ổn định.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5100776" y="1748221"/>
            <a:ext cx="13187224" cy="1464829"/>
            <a:chOff x="0" y="0"/>
            <a:chExt cx="3473178" cy="385799"/>
          </a:xfrm>
        </p:grpSpPr>
        <p:sp>
          <p:nvSpPr>
            <p:cNvPr name="Freeform 5" id="5"/>
            <p:cNvSpPr/>
            <p:nvPr/>
          </p:nvSpPr>
          <p:spPr>
            <a:xfrm flipH="false" flipV="false" rot="0">
              <a:off x="0" y="0"/>
              <a:ext cx="3473178" cy="385799"/>
            </a:xfrm>
            <a:custGeom>
              <a:avLst/>
              <a:gdLst/>
              <a:ahLst/>
              <a:cxnLst/>
              <a:rect r="r" b="b" t="t" l="l"/>
              <a:pathLst>
                <a:path h="385799" w="3473178">
                  <a:moveTo>
                    <a:pt x="0" y="0"/>
                  </a:moveTo>
                  <a:lnTo>
                    <a:pt x="3473178" y="0"/>
                  </a:lnTo>
                  <a:lnTo>
                    <a:pt x="3473178" y="385799"/>
                  </a:lnTo>
                  <a:lnTo>
                    <a:pt x="0" y="385799"/>
                  </a:lnTo>
                  <a:close/>
                </a:path>
              </a:pathLst>
            </a:custGeom>
            <a:solidFill>
              <a:srgbClr val="2B59C3">
                <a:alpha val="71765"/>
              </a:srgbClr>
            </a:solidFill>
          </p:spPr>
        </p:sp>
        <p:sp>
          <p:nvSpPr>
            <p:cNvPr name="TextBox 6" id="6"/>
            <p:cNvSpPr txBox="true"/>
            <p:nvPr/>
          </p:nvSpPr>
          <p:spPr>
            <a:xfrm>
              <a:off x="0" y="28575"/>
              <a:ext cx="3473178"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9103" y="3714238"/>
            <a:ext cx="7507358" cy="5499140"/>
          </a:xfrm>
          <a:custGeom>
            <a:avLst/>
            <a:gdLst/>
            <a:ahLst/>
            <a:cxnLst/>
            <a:rect r="r" b="b" t="t" l="l"/>
            <a:pathLst>
              <a:path h="5499140" w="7507358">
                <a:moveTo>
                  <a:pt x="0" y="0"/>
                </a:moveTo>
                <a:lnTo>
                  <a:pt x="7507358" y="0"/>
                </a:lnTo>
                <a:lnTo>
                  <a:pt x="7507358" y="5499140"/>
                </a:lnTo>
                <a:lnTo>
                  <a:pt x="0" y="5499140"/>
                </a:lnTo>
                <a:lnTo>
                  <a:pt x="0" y="0"/>
                </a:lnTo>
                <a:close/>
              </a:path>
            </a:pathLst>
          </a:custGeom>
          <a:blipFill>
            <a:blip r:embed="rId8"/>
            <a:stretch>
              <a:fillRect l="0" t="0" r="0" b="0"/>
            </a:stretch>
          </a:blipFill>
        </p:spPr>
      </p:sp>
      <p:sp>
        <p:nvSpPr>
          <p:cNvPr name="TextBox 11" id="11"/>
          <p:cNvSpPr txBox="true"/>
          <p:nvPr/>
        </p:nvSpPr>
        <p:spPr>
          <a:xfrm rot="0">
            <a:off x="6390896" y="2045949"/>
            <a:ext cx="1132793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dùng để làm gì?</a:t>
            </a:r>
          </a:p>
        </p:txBody>
      </p:sp>
      <p:sp>
        <p:nvSpPr>
          <p:cNvPr name="TextBox 12" id="12"/>
          <p:cNvSpPr txBox="true"/>
          <p:nvPr/>
        </p:nvSpPr>
        <p:spPr>
          <a:xfrm rot="0">
            <a:off x="7265592" y="3553721"/>
            <a:ext cx="9578545" cy="2613174"/>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Để tạo môi trường điện toán đám mây, các tổ chức thường xây dựng cơ sở hạ tầng ảo hóa của mình bằng cách sử dụng các hệ thống nổi tiếng như VMware vSphere, Microsoft Hyper-V hoặc KVM. Tuy nhiên, điện toán đám mây ngoài cung cấp ảo hóa public cloud và private cloud, cung cấp khả năng tự động hóa vòng đờ</a:t>
            </a:r>
            <a:r>
              <a:rPr lang="en-US" sz="2441">
                <a:solidFill>
                  <a:srgbClr val="063050"/>
                </a:solidFill>
                <a:latin typeface="Roboto"/>
                <a:ea typeface="Roboto"/>
                <a:cs typeface="Roboto"/>
                <a:sym typeface="Roboto"/>
              </a:rPr>
              <a:t>i tự phục vụ của người dùng, báo cáo chi phí và thanh toán, đồng bộ hóa và các khả năng khác.</a:t>
            </a:r>
          </a:p>
        </p:txBody>
      </p:sp>
    </p:spTree>
  </p:cSld>
  <p:clrMapOvr>
    <a:masterClrMapping/>
  </p:clrMapOvr>
  <p:transition spd="fast">
    <p:circl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5100776" y="1748221"/>
            <a:ext cx="13187224" cy="1464829"/>
            <a:chOff x="0" y="0"/>
            <a:chExt cx="3473178" cy="385799"/>
          </a:xfrm>
        </p:grpSpPr>
        <p:sp>
          <p:nvSpPr>
            <p:cNvPr name="Freeform 5" id="5"/>
            <p:cNvSpPr/>
            <p:nvPr/>
          </p:nvSpPr>
          <p:spPr>
            <a:xfrm flipH="false" flipV="false" rot="0">
              <a:off x="0" y="0"/>
              <a:ext cx="3473178" cy="385799"/>
            </a:xfrm>
            <a:custGeom>
              <a:avLst/>
              <a:gdLst/>
              <a:ahLst/>
              <a:cxnLst/>
              <a:rect r="r" b="b" t="t" l="l"/>
              <a:pathLst>
                <a:path h="385799" w="3473178">
                  <a:moveTo>
                    <a:pt x="0" y="0"/>
                  </a:moveTo>
                  <a:lnTo>
                    <a:pt x="3473178" y="0"/>
                  </a:lnTo>
                  <a:lnTo>
                    <a:pt x="3473178" y="385799"/>
                  </a:lnTo>
                  <a:lnTo>
                    <a:pt x="0" y="385799"/>
                  </a:lnTo>
                  <a:close/>
                </a:path>
              </a:pathLst>
            </a:custGeom>
            <a:solidFill>
              <a:srgbClr val="2B59C3">
                <a:alpha val="71765"/>
              </a:srgbClr>
            </a:solidFill>
          </p:spPr>
        </p:sp>
        <p:sp>
          <p:nvSpPr>
            <p:cNvPr name="TextBox 6" id="6"/>
            <p:cNvSpPr txBox="true"/>
            <p:nvPr/>
          </p:nvSpPr>
          <p:spPr>
            <a:xfrm>
              <a:off x="0" y="28575"/>
              <a:ext cx="3473178"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9103" y="3714238"/>
            <a:ext cx="7507358" cy="5499140"/>
          </a:xfrm>
          <a:custGeom>
            <a:avLst/>
            <a:gdLst/>
            <a:ahLst/>
            <a:cxnLst/>
            <a:rect r="r" b="b" t="t" l="l"/>
            <a:pathLst>
              <a:path h="5499140" w="7507358">
                <a:moveTo>
                  <a:pt x="0" y="0"/>
                </a:moveTo>
                <a:lnTo>
                  <a:pt x="7507358" y="0"/>
                </a:lnTo>
                <a:lnTo>
                  <a:pt x="7507358" y="5499140"/>
                </a:lnTo>
                <a:lnTo>
                  <a:pt x="0" y="5499140"/>
                </a:lnTo>
                <a:lnTo>
                  <a:pt x="0" y="0"/>
                </a:lnTo>
                <a:close/>
              </a:path>
            </a:pathLst>
          </a:custGeom>
          <a:blipFill>
            <a:blip r:embed="rId8"/>
            <a:stretch>
              <a:fillRect l="0" t="0" r="0" b="0"/>
            </a:stretch>
          </a:blipFill>
        </p:spPr>
      </p:sp>
      <p:sp>
        <p:nvSpPr>
          <p:cNvPr name="TextBox 11" id="11"/>
          <p:cNvSpPr txBox="true"/>
          <p:nvPr/>
        </p:nvSpPr>
        <p:spPr>
          <a:xfrm rot="0">
            <a:off x="6390896" y="2045949"/>
            <a:ext cx="1132793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dùng để làm gì?</a:t>
            </a:r>
          </a:p>
        </p:txBody>
      </p:sp>
      <p:sp>
        <p:nvSpPr>
          <p:cNvPr name="TextBox 12" id="12"/>
          <p:cNvSpPr txBox="true"/>
          <p:nvPr/>
        </p:nvSpPr>
        <p:spPr>
          <a:xfrm rot="0">
            <a:off x="7265592" y="3553721"/>
            <a:ext cx="9578545" cy="2613174"/>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Để tạo môi trường điện toán đám mây, các tổ chức thường xây dựng cơ sở hạ tầng ảo hóa của mình bằng cách sử dụng các hệ thống nổi tiếng như VMware vSphere, Microsoft Hyper-V hoặc KVM. Tuy nhiên, điện toán đám mây ngoài cung cấp ảo hóa public cloud và private cloud, cung cấp khả năng tự động hóa vòng đờ</a:t>
            </a:r>
            <a:r>
              <a:rPr lang="en-US" sz="2441">
                <a:solidFill>
                  <a:srgbClr val="063050"/>
                </a:solidFill>
                <a:latin typeface="Roboto"/>
                <a:ea typeface="Roboto"/>
                <a:cs typeface="Roboto"/>
                <a:sym typeface="Roboto"/>
              </a:rPr>
              <a:t>i tự phục vụ của người dùng, báo cáo chi phí và thanh toán, đồng bộ hóa và các khả năng khác.</a:t>
            </a:r>
          </a:p>
        </p:txBody>
      </p:sp>
      <p:sp>
        <p:nvSpPr>
          <p:cNvPr name="TextBox 13" id="13"/>
          <p:cNvSpPr txBox="true"/>
          <p:nvPr/>
        </p:nvSpPr>
        <p:spPr>
          <a:xfrm rot="0">
            <a:off x="7265592" y="6509796"/>
            <a:ext cx="9578545" cy="2241699"/>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Cài đặt phần mềm OpenStack trên môi trường ảo tạo ra một cloud operating system. Các công ty có thể sử dụng nó để tổ chức, đặt cấu hình và quản lý các nhóm tài nguyên mạng, storage và network resources khác nhau, trong khi quản</a:t>
            </a:r>
            <a:r>
              <a:rPr lang="en-US" sz="2441">
                <a:solidFill>
                  <a:srgbClr val="063050"/>
                </a:solidFill>
                <a:latin typeface="Roboto"/>
                <a:ea typeface="Roboto"/>
                <a:cs typeface="Roboto"/>
                <a:sym typeface="Roboto"/>
              </a:rPr>
              <a:t> trị viên CNTT thường định cấu hình và quản lý tài nguyên trong môi trường ảo truyền thống.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339336" y="1748221"/>
            <a:ext cx="14948664" cy="1464829"/>
            <a:chOff x="0" y="0"/>
            <a:chExt cx="3937097" cy="385799"/>
          </a:xfrm>
        </p:grpSpPr>
        <p:sp>
          <p:nvSpPr>
            <p:cNvPr name="Freeform 5" id="5"/>
            <p:cNvSpPr/>
            <p:nvPr/>
          </p:nvSpPr>
          <p:spPr>
            <a:xfrm flipH="false" flipV="false" rot="0">
              <a:off x="0" y="0"/>
              <a:ext cx="3937097" cy="385799"/>
            </a:xfrm>
            <a:custGeom>
              <a:avLst/>
              <a:gdLst/>
              <a:ahLst/>
              <a:cxnLst/>
              <a:rect r="r" b="b" t="t" l="l"/>
              <a:pathLst>
                <a:path h="385799" w="3937097">
                  <a:moveTo>
                    <a:pt x="0" y="0"/>
                  </a:moveTo>
                  <a:lnTo>
                    <a:pt x="3937097" y="0"/>
                  </a:lnTo>
                  <a:lnTo>
                    <a:pt x="3937097" y="385799"/>
                  </a:lnTo>
                  <a:lnTo>
                    <a:pt x="0" y="385799"/>
                  </a:lnTo>
                  <a:close/>
                </a:path>
              </a:pathLst>
            </a:custGeom>
            <a:solidFill>
              <a:srgbClr val="2B59C3">
                <a:alpha val="71765"/>
              </a:srgbClr>
            </a:solidFill>
          </p:spPr>
        </p:sp>
        <p:sp>
          <p:nvSpPr>
            <p:cNvPr name="TextBox 6" id="6"/>
            <p:cNvSpPr txBox="true"/>
            <p:nvPr/>
          </p:nvSpPr>
          <p:spPr>
            <a:xfrm>
              <a:off x="0" y="28575"/>
              <a:ext cx="3937097"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28700" y="3397038"/>
            <a:ext cx="9472643" cy="6725577"/>
          </a:xfrm>
          <a:custGeom>
            <a:avLst/>
            <a:gdLst/>
            <a:ahLst/>
            <a:cxnLst/>
            <a:rect r="r" b="b" t="t" l="l"/>
            <a:pathLst>
              <a:path h="6725577" w="9472643">
                <a:moveTo>
                  <a:pt x="0" y="0"/>
                </a:moveTo>
                <a:lnTo>
                  <a:pt x="9472643" y="0"/>
                </a:lnTo>
                <a:lnTo>
                  <a:pt x="9472643" y="6725577"/>
                </a:lnTo>
                <a:lnTo>
                  <a:pt x="0" y="6725577"/>
                </a:lnTo>
                <a:lnTo>
                  <a:pt x="0" y="0"/>
                </a:lnTo>
                <a:close/>
              </a:path>
            </a:pathLst>
          </a:custGeom>
          <a:blipFill>
            <a:blip r:embed="rId8"/>
            <a:stretch>
              <a:fillRect l="0" t="0" r="0" b="0"/>
            </a:stretch>
          </a:blipFill>
        </p:spPr>
      </p:sp>
      <p:sp>
        <p:nvSpPr>
          <p:cNvPr name="TextBox 11" id="11"/>
          <p:cNvSpPr txBox="true"/>
          <p:nvPr/>
        </p:nvSpPr>
        <p:spPr>
          <a:xfrm rot="0">
            <a:off x="3619725" y="2045949"/>
            <a:ext cx="1442463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hoạt động như thế nào?</a:t>
            </a:r>
          </a:p>
        </p:txBody>
      </p:sp>
      <p:sp>
        <p:nvSpPr>
          <p:cNvPr name="TextBox 12" id="12"/>
          <p:cNvSpPr txBox="true"/>
          <p:nvPr/>
        </p:nvSpPr>
        <p:spPr>
          <a:xfrm rot="0">
            <a:off x="11091972" y="3336579"/>
            <a:ext cx="6680484" cy="2984649"/>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OpenStack không phải là một ứng dụng theo nghĩa truyền thống, nhưng nó là một nền tảng được tạo thành từ hàng chục thành phần độc lập được gọi là projects, hoạt động cùng nhau thông qua các API. Các</a:t>
            </a:r>
            <a:r>
              <a:rPr lang="en-US" sz="2441">
                <a:solidFill>
                  <a:srgbClr val="063050"/>
                </a:solidFill>
                <a:latin typeface="Roboto"/>
                <a:ea typeface="Roboto"/>
                <a:cs typeface="Roboto"/>
                <a:sym typeface="Roboto"/>
              </a:rPr>
              <a:t> tổ chức chỉ có thể cài đặt các thành phần được chọn để tạo ra các tính năng và chức năng mong muốn trong môi trường đám mây.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339336" y="1748221"/>
            <a:ext cx="14948664" cy="1464829"/>
            <a:chOff x="0" y="0"/>
            <a:chExt cx="3937097" cy="385799"/>
          </a:xfrm>
        </p:grpSpPr>
        <p:sp>
          <p:nvSpPr>
            <p:cNvPr name="Freeform 5" id="5"/>
            <p:cNvSpPr/>
            <p:nvPr/>
          </p:nvSpPr>
          <p:spPr>
            <a:xfrm flipH="false" flipV="false" rot="0">
              <a:off x="0" y="0"/>
              <a:ext cx="3937097" cy="385799"/>
            </a:xfrm>
            <a:custGeom>
              <a:avLst/>
              <a:gdLst/>
              <a:ahLst/>
              <a:cxnLst/>
              <a:rect r="r" b="b" t="t" l="l"/>
              <a:pathLst>
                <a:path h="385799" w="3937097">
                  <a:moveTo>
                    <a:pt x="0" y="0"/>
                  </a:moveTo>
                  <a:lnTo>
                    <a:pt x="3937097" y="0"/>
                  </a:lnTo>
                  <a:lnTo>
                    <a:pt x="3937097" y="385799"/>
                  </a:lnTo>
                  <a:lnTo>
                    <a:pt x="0" y="385799"/>
                  </a:lnTo>
                  <a:close/>
                </a:path>
              </a:pathLst>
            </a:custGeom>
            <a:solidFill>
              <a:srgbClr val="2B59C3">
                <a:alpha val="71765"/>
              </a:srgbClr>
            </a:solidFill>
          </p:spPr>
        </p:sp>
        <p:sp>
          <p:nvSpPr>
            <p:cNvPr name="TextBox 6" id="6"/>
            <p:cNvSpPr txBox="true"/>
            <p:nvPr/>
          </p:nvSpPr>
          <p:spPr>
            <a:xfrm>
              <a:off x="0" y="28575"/>
              <a:ext cx="3937097" cy="357224"/>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Freeform 8" id="8"/>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2660616" y="1374714"/>
            <a:ext cx="527662" cy="527662"/>
          </a:xfrm>
          <a:custGeom>
            <a:avLst/>
            <a:gdLst/>
            <a:ahLst/>
            <a:cxnLst/>
            <a:rect r="r" b="b" t="t" l="l"/>
            <a:pathLst>
              <a:path h="527662" w="527662">
                <a:moveTo>
                  <a:pt x="0" y="0"/>
                </a:moveTo>
                <a:lnTo>
                  <a:pt x="527661" y="0"/>
                </a:lnTo>
                <a:lnTo>
                  <a:pt x="527661" y="527662"/>
                </a:lnTo>
                <a:lnTo>
                  <a:pt x="0" y="5276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028700" y="3397038"/>
            <a:ext cx="9472643" cy="6725577"/>
          </a:xfrm>
          <a:custGeom>
            <a:avLst/>
            <a:gdLst/>
            <a:ahLst/>
            <a:cxnLst/>
            <a:rect r="r" b="b" t="t" l="l"/>
            <a:pathLst>
              <a:path h="6725577" w="9472643">
                <a:moveTo>
                  <a:pt x="0" y="0"/>
                </a:moveTo>
                <a:lnTo>
                  <a:pt x="9472643" y="0"/>
                </a:lnTo>
                <a:lnTo>
                  <a:pt x="9472643" y="6725577"/>
                </a:lnTo>
                <a:lnTo>
                  <a:pt x="0" y="6725577"/>
                </a:lnTo>
                <a:lnTo>
                  <a:pt x="0" y="0"/>
                </a:lnTo>
                <a:close/>
              </a:path>
            </a:pathLst>
          </a:custGeom>
          <a:blipFill>
            <a:blip r:embed="rId8"/>
            <a:stretch>
              <a:fillRect l="0" t="0" r="0" b="0"/>
            </a:stretch>
          </a:blipFill>
        </p:spPr>
      </p:sp>
      <p:sp>
        <p:nvSpPr>
          <p:cNvPr name="TextBox 11" id="11"/>
          <p:cNvSpPr txBox="true"/>
          <p:nvPr/>
        </p:nvSpPr>
        <p:spPr>
          <a:xfrm rot="0">
            <a:off x="3619725" y="2045949"/>
            <a:ext cx="14424636" cy="907471"/>
          </a:xfrm>
          <a:prstGeom prst="rect">
            <a:avLst/>
          </a:prstGeom>
        </p:spPr>
        <p:txBody>
          <a:bodyPr anchor="t" rtlCol="false" tIns="0" lIns="0" bIns="0" rIns="0">
            <a:spAutoFit/>
          </a:bodyPr>
          <a:lstStyle/>
          <a:p>
            <a:pPr algn="l">
              <a:lnSpc>
                <a:spcPts val="6470"/>
              </a:lnSpc>
              <a:spcBef>
                <a:spcPct val="0"/>
              </a:spcBef>
            </a:pPr>
            <a:r>
              <a:rPr lang="en-US" b="true" sz="6221">
                <a:solidFill>
                  <a:srgbClr val="F0F7FE"/>
                </a:solidFill>
                <a:latin typeface="Poppins Bold"/>
                <a:ea typeface="Poppins Bold"/>
                <a:cs typeface="Poppins Bold"/>
                <a:sym typeface="Poppins Bold"/>
              </a:rPr>
              <a:t>Openstack hoạt động như thế nào?</a:t>
            </a:r>
          </a:p>
        </p:txBody>
      </p:sp>
      <p:sp>
        <p:nvSpPr>
          <p:cNvPr name="TextBox 12" id="12"/>
          <p:cNvSpPr txBox="true"/>
          <p:nvPr/>
        </p:nvSpPr>
        <p:spPr>
          <a:xfrm rot="0">
            <a:off x="11091972" y="3336579"/>
            <a:ext cx="6680484" cy="2984649"/>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OpenStack không phải là một ứng dụng theo nghĩa truyền thống, nhưng nó là một nền tảng được tạo thành từ hàng chục thành phần độc lập được gọi là projects, hoạt động cùng nhau thông qua các API. Các</a:t>
            </a:r>
            <a:r>
              <a:rPr lang="en-US" sz="2441">
                <a:solidFill>
                  <a:srgbClr val="063050"/>
                </a:solidFill>
                <a:latin typeface="Roboto"/>
                <a:ea typeface="Roboto"/>
                <a:cs typeface="Roboto"/>
                <a:sym typeface="Roboto"/>
              </a:rPr>
              <a:t> tổ chức chỉ có thể cài đặt các thành phần được chọn để tạo ra các tính năng và chức năng mong muốn trong môi trường đám mây.</a:t>
            </a:r>
          </a:p>
        </p:txBody>
      </p:sp>
      <p:sp>
        <p:nvSpPr>
          <p:cNvPr name="TextBox 13" id="13"/>
          <p:cNvSpPr txBox="true"/>
          <p:nvPr/>
        </p:nvSpPr>
        <p:spPr>
          <a:xfrm rot="0">
            <a:off x="11091972" y="6740777"/>
            <a:ext cx="6680484" cy="2984649"/>
          </a:xfrm>
          <a:prstGeom prst="rect">
            <a:avLst/>
          </a:prstGeom>
        </p:spPr>
        <p:txBody>
          <a:bodyPr anchor="t" rtlCol="false" tIns="0" lIns="0" bIns="0" rIns="0">
            <a:spAutoFit/>
          </a:bodyPr>
          <a:lstStyle/>
          <a:p>
            <a:pPr algn="l" marL="527063" indent="-263531" lvl="1">
              <a:lnSpc>
                <a:spcPts val="2978"/>
              </a:lnSpc>
              <a:buFont typeface="Arial"/>
              <a:buChar char="•"/>
            </a:pPr>
            <a:r>
              <a:rPr lang="en-US" sz="2441">
                <a:solidFill>
                  <a:srgbClr val="063050"/>
                </a:solidFill>
                <a:latin typeface="Roboto"/>
                <a:ea typeface="Roboto"/>
                <a:cs typeface="Roboto"/>
                <a:sym typeface="Roboto"/>
              </a:rPr>
              <a:t>OpenStack cũng dựa vào hai công nghệ nền tảng: hệ điều hành cơ bản (như Linux) và nền tảng ảo hóa (như VMware hoặc Citrix), một hệ điều hành xử lý các hướng dẫn và dữ liệu được trao đổi từ OpenStack, trong khi cô</a:t>
            </a:r>
            <a:r>
              <a:rPr lang="en-US" sz="2441">
                <a:solidFill>
                  <a:srgbClr val="063050"/>
                </a:solidFill>
                <a:latin typeface="Roboto"/>
                <a:ea typeface="Roboto"/>
                <a:cs typeface="Roboto"/>
                <a:sym typeface="Roboto"/>
              </a:rPr>
              <a:t>ng cụ ảo hóa quản lý các tài nguyên phần cứng ảo được sử dụng bởi projects OpenStack.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DAGlLGaxybg</dc:identifier>
  <dcterms:modified xsi:type="dcterms:W3CDTF">2011-08-01T06:04:30Z</dcterms:modified>
  <cp:revision>1</cp:revision>
  <dc:title>Blue Gradient Modern Illustration Computer Presentation</dc:title>
</cp:coreProperties>
</file>