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58" r:id="rId2"/>
  </p:sldMasterIdLst>
  <p:notesMasterIdLst>
    <p:notesMasterId r:id="rId7"/>
  </p:notesMasterIdLst>
  <p:handoutMasterIdLst>
    <p:handoutMasterId r:id="rId8"/>
  </p:handoutMasterIdLst>
  <p:sldIdLst>
    <p:sldId id="256" r:id="rId3"/>
    <p:sldId id="258" r:id="rId4"/>
    <p:sldId id="257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3791"/>
    <a:srgbClr val="F06E28"/>
    <a:srgbClr val="1200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101"/>
    <p:restoredTop sz="91667"/>
  </p:normalViewPr>
  <p:slideViewPr>
    <p:cSldViewPr snapToGrid="0" snapToObjects="1">
      <p:cViewPr varScale="1">
        <p:scale>
          <a:sx n="95" d="100"/>
          <a:sy n="95" d="100"/>
        </p:scale>
        <p:origin x="216" y="61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8C51BE-9B66-B447-8629-F07BEC8B0A22}" type="datetimeFigureOut">
              <a:rPr lang="en-US" smtClean="0"/>
              <a:t>4/8/21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49C81B-2B23-F740-97B9-1E5157854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5178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27B61A-075D-404E-B197-788465D82141}" type="datetimeFigureOut">
              <a:rPr lang="en-VN" smtClean="0"/>
              <a:t>08/04/2021</a:t>
            </a:fld>
            <a:endParaRPr lang="en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905E25-2729-6B4E-BAA8-8C14245BC546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5129237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8" y="0"/>
            <a:ext cx="12187263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778780" y="596900"/>
            <a:ext cx="7941733" cy="1358900"/>
          </a:xfrm>
          <a:prstGeom prst="rect">
            <a:avLst/>
          </a:prstGeom>
        </p:spPr>
        <p:txBody>
          <a:bodyPr/>
          <a:lstStyle>
            <a:lvl1pPr algn="r">
              <a:defRPr sz="3600" b="1">
                <a:solidFill>
                  <a:srgbClr val="FFFFFF"/>
                </a:solidFill>
              </a:defRPr>
            </a:lvl1pPr>
          </a:lstStyle>
          <a:p>
            <a:r>
              <a:rPr lang="vi-VN" dirty="0"/>
              <a:t>HEADLINE</a:t>
            </a:r>
            <a:br>
              <a:rPr lang="vi-VN" dirty="0"/>
            </a:br>
            <a:r>
              <a:rPr lang="vi-VN" dirty="0"/>
              <a:t>HERE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778780" y="2070100"/>
            <a:ext cx="7941733" cy="812800"/>
          </a:xfrm>
        </p:spPr>
        <p:txBody>
          <a:bodyPr>
            <a:normAutofit/>
          </a:bodyPr>
          <a:lstStyle>
            <a:lvl1pPr marL="0" indent="0" algn="r">
              <a:buNone/>
              <a:defRPr sz="2000" b="1">
                <a:solidFill>
                  <a:srgbClr val="F06E28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vi-VN" dirty="0"/>
              <a:t>Full name</a:t>
            </a:r>
          </a:p>
          <a:p>
            <a:r>
              <a:rPr lang="vi-VN" dirty="0"/>
              <a:t>Title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974513" y="596900"/>
            <a:ext cx="271780" cy="135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953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10637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921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481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969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6697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1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155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16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3493" y="0"/>
            <a:ext cx="12195176" cy="10953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467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21123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926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baseline="0">
                <a:solidFill>
                  <a:srgbClr val="F06E28"/>
                </a:solidFill>
              </a:defRPr>
            </a:lvl1pPr>
            <a:lvl2pPr>
              <a:defRPr>
                <a:solidFill>
                  <a:srgbClr val="2E3791"/>
                </a:solidFill>
              </a:defRPr>
            </a:lvl2pPr>
            <a:lvl3pPr>
              <a:defRPr>
                <a:solidFill>
                  <a:srgbClr val="2E3791"/>
                </a:solidFill>
              </a:defRPr>
            </a:lvl3pPr>
            <a:lvl4pPr>
              <a:defRPr>
                <a:solidFill>
                  <a:srgbClr val="2E3791"/>
                </a:solidFill>
              </a:defRPr>
            </a:lvl4pPr>
            <a:lvl5pPr>
              <a:defRPr>
                <a:solidFill>
                  <a:srgbClr val="2E3791"/>
                </a:solidFill>
              </a:defRPr>
            </a:lvl5pPr>
          </a:lstStyle>
          <a:p>
            <a:pPr lvl="0"/>
            <a:r>
              <a:rPr lang="vi-VN" dirty="0"/>
              <a:t>Heading 1</a:t>
            </a:r>
            <a:endParaRPr lang="en-US" dirty="0"/>
          </a:p>
          <a:p>
            <a:pPr lvl="1"/>
            <a:r>
              <a:rPr lang="en-US" dirty="0"/>
              <a:t>S</a:t>
            </a:r>
            <a:r>
              <a:rPr lang="vi-VN" dirty="0"/>
              <a:t>ub heading</a:t>
            </a:r>
            <a:endParaRPr lang="en-US" dirty="0"/>
          </a:p>
          <a:p>
            <a:pPr lvl="2"/>
            <a:r>
              <a:rPr lang="vi-VN" dirty="0"/>
              <a:t>Content</a:t>
            </a:r>
            <a:endParaRPr lang="en-US" dirty="0"/>
          </a:p>
          <a:p>
            <a:pPr lvl="3"/>
            <a:r>
              <a:rPr lang="vi-VN" dirty="0"/>
              <a:t>Sub</a:t>
            </a:r>
            <a:endParaRPr lang="en-US" dirty="0"/>
          </a:p>
          <a:p>
            <a:pPr lvl="4"/>
            <a:r>
              <a:rPr lang="vi-VN" dirty="0"/>
              <a:t>Sub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452533" y="466972"/>
            <a:ext cx="6129867" cy="80278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 b="1">
                <a:solidFill>
                  <a:srgbClr val="2E3791"/>
                </a:solidFill>
                <a:latin typeface="+mj-lt"/>
              </a:defRPr>
            </a:lvl1pPr>
          </a:lstStyle>
          <a:p>
            <a:r>
              <a:rPr lang="vi-VN" dirty="0"/>
              <a:t>HEADLINE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477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63085" y="2908300"/>
            <a:ext cx="10619316" cy="1362075"/>
          </a:xfrm>
          <a:prstGeom prst="rect">
            <a:avLst/>
          </a:prstGeom>
        </p:spPr>
        <p:txBody>
          <a:bodyPr anchor="t"/>
          <a:lstStyle>
            <a:lvl1pPr algn="r">
              <a:defRPr sz="4000" b="1" cap="all">
                <a:solidFill>
                  <a:srgbClr val="2E3791"/>
                </a:solidFill>
              </a:defRPr>
            </a:lvl1pPr>
          </a:lstStyle>
          <a:p>
            <a:r>
              <a:rPr lang="vi-VN" dirty="0"/>
              <a:t>HEADLINE</a:t>
            </a:r>
            <a:br>
              <a:rPr lang="vi-VN" dirty="0"/>
            </a:br>
            <a:r>
              <a:rPr lang="vi-VN" dirty="0"/>
              <a:t>here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63085" y="4270376"/>
            <a:ext cx="10619316" cy="1500187"/>
          </a:xfrm>
        </p:spPr>
        <p:txBody>
          <a:bodyPr anchor="b"/>
          <a:lstStyle>
            <a:lvl1pPr marL="0" indent="0" algn="r">
              <a:buNone/>
              <a:defRPr sz="2000" b="1">
                <a:solidFill>
                  <a:srgbClr val="F06E28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 dirty="0"/>
              <a:t>Project name</a:t>
            </a:r>
          </a:p>
          <a:p>
            <a:pPr lvl="0"/>
            <a:r>
              <a:rPr lang="vi-VN" dirty="0"/>
              <a:t>Full name</a:t>
            </a:r>
          </a:p>
          <a:p>
            <a:pPr lvl="0"/>
            <a:r>
              <a:rPr lang="vi-VN" dirty="0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532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>
                <a:solidFill>
                  <a:srgbClr val="2E3791"/>
                </a:solidFill>
              </a:defRPr>
            </a:lvl1pPr>
            <a:lvl2pPr>
              <a:defRPr sz="2400">
                <a:solidFill>
                  <a:srgbClr val="2E3791"/>
                </a:solidFill>
              </a:defRPr>
            </a:lvl2pPr>
            <a:lvl3pPr>
              <a:defRPr sz="2000">
                <a:solidFill>
                  <a:srgbClr val="2E3791"/>
                </a:solidFill>
              </a:defRPr>
            </a:lvl3pPr>
            <a:lvl4pPr>
              <a:defRPr sz="1800">
                <a:solidFill>
                  <a:srgbClr val="2E3791"/>
                </a:solidFill>
              </a:defRPr>
            </a:lvl4pPr>
            <a:lvl5pPr>
              <a:defRPr sz="1800">
                <a:solidFill>
                  <a:srgbClr val="2E379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>
                <a:solidFill>
                  <a:srgbClr val="2E3791"/>
                </a:solidFill>
              </a:defRPr>
            </a:lvl1pPr>
            <a:lvl2pPr>
              <a:defRPr sz="2400">
                <a:solidFill>
                  <a:srgbClr val="2E3791"/>
                </a:solidFill>
              </a:defRPr>
            </a:lvl2pPr>
            <a:lvl3pPr>
              <a:defRPr sz="2000">
                <a:solidFill>
                  <a:srgbClr val="2E3791"/>
                </a:solidFill>
              </a:defRPr>
            </a:lvl3pPr>
            <a:lvl4pPr>
              <a:defRPr sz="1800">
                <a:solidFill>
                  <a:srgbClr val="2E3791"/>
                </a:solidFill>
              </a:defRPr>
            </a:lvl4pPr>
            <a:lvl5pPr>
              <a:defRPr sz="1800">
                <a:solidFill>
                  <a:srgbClr val="2E379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5655734" y="571502"/>
            <a:ext cx="5926665" cy="80278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solidFill>
                  <a:srgbClr val="2E379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6079067" y="6496051"/>
            <a:ext cx="2540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496051"/>
            <a:ext cx="284480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C776BAB-5F5A-164F-A24E-8AA161AED0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713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7433734" y="2"/>
            <a:ext cx="4148665" cy="80278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solidFill>
                  <a:srgbClr val="2E379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6079067" y="6496051"/>
            <a:ext cx="2540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496051"/>
            <a:ext cx="284480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C776BAB-5F5A-164F-A24E-8AA161AED0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736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Picture Placeholder 2"/>
          <p:cNvSpPr>
            <a:spLocks noGrp="1"/>
          </p:cNvSpPr>
          <p:nvPr>
            <p:ph type="pic" idx="1"/>
          </p:nvPr>
        </p:nvSpPr>
        <p:spPr>
          <a:xfrm>
            <a:off x="7078133" y="2870200"/>
            <a:ext cx="5113867" cy="3987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63085" y="4406900"/>
            <a:ext cx="5386916" cy="1930400"/>
          </a:xfrm>
          <a:prstGeom prst="rect">
            <a:avLst/>
          </a:prstGeom>
        </p:spPr>
        <p:txBody>
          <a:bodyPr anchor="t"/>
          <a:lstStyle>
            <a:lvl1pPr algn="r">
              <a:defRPr sz="2800" b="1" cap="all">
                <a:solidFill>
                  <a:srgbClr val="2E379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0"/>
          </p:nvPr>
        </p:nvSpPr>
        <p:spPr>
          <a:xfrm>
            <a:off x="963085" y="2906714"/>
            <a:ext cx="5386916" cy="125888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94714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63085" y="2908300"/>
            <a:ext cx="10619316" cy="1362075"/>
          </a:xfrm>
          <a:prstGeom prst="rect">
            <a:avLst/>
          </a:prstGeom>
        </p:spPr>
        <p:txBody>
          <a:bodyPr anchor="ctr"/>
          <a:lstStyle>
            <a:lvl1pPr algn="r">
              <a:defRPr sz="4000" b="1" cap="all">
                <a:solidFill>
                  <a:srgbClr val="2E3791"/>
                </a:solidFill>
              </a:defRPr>
            </a:lvl1pPr>
          </a:lstStyle>
          <a:p>
            <a:r>
              <a:rPr lang="vi-VN" dirty="0"/>
              <a:t>THANK YOU!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63085" y="4270376"/>
            <a:ext cx="10619316" cy="1500187"/>
          </a:xfrm>
        </p:spPr>
        <p:txBody>
          <a:bodyPr anchor="ctr"/>
          <a:lstStyle>
            <a:lvl1pPr marL="0" indent="0" algn="r">
              <a:buNone/>
              <a:defRPr sz="2000" b="1">
                <a:solidFill>
                  <a:srgbClr val="F06E28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 dirty="0"/>
              <a:t>Project name</a:t>
            </a:r>
          </a:p>
          <a:p>
            <a:pPr lvl="0"/>
            <a:r>
              <a:rPr lang="vi-VN" dirty="0"/>
              <a:t>Full name</a:t>
            </a:r>
          </a:p>
          <a:p>
            <a:pPr lvl="0"/>
            <a:r>
              <a:rPr lang="vi-VN" dirty="0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89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68692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4764" y="15240"/>
            <a:ext cx="12195176" cy="10953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556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9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776BAB-5F5A-164F-A24E-8AA161AE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956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7" r:id="rId7"/>
  </p:sldLayoutIdLst>
  <p:hf sldNum="0" hdr="0" ftr="0" dt="0"/>
  <p:txStyles>
    <p:titleStyle>
      <a:lvl1pPr algn="r" defTabSz="457200" rtl="0" eaLnBrk="1" latinLnBrk="0" hangingPunct="1">
        <a:spcBef>
          <a:spcPct val="0"/>
        </a:spcBef>
        <a:buNone/>
        <a:defRPr sz="2800" kern="120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rgbClr val="2E379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2E379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2E379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2E379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2E379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87398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sldNum="0"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160">
          <p15:clr>
            <a:srgbClr val="F26B43"/>
          </p15:clr>
        </p15:guide>
        <p15:guide id="4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80300" y="33655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8F3E06-9A1B-9C4D-9E7D-F1EF53AC3799}"/>
              </a:ext>
            </a:extLst>
          </p:cNvPr>
          <p:cNvSpPr txBox="1"/>
          <p:nvPr/>
        </p:nvSpPr>
        <p:spPr>
          <a:xfrm>
            <a:off x="443753" y="833717"/>
            <a:ext cx="92246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400" dirty="0">
                <a:solidFill>
                  <a:schemeClr val="bg1"/>
                </a:solidFill>
              </a:rPr>
              <a:t>Assignment 1 Guide</a:t>
            </a:r>
          </a:p>
        </p:txBody>
      </p:sp>
    </p:spTree>
    <p:extLst>
      <p:ext uri="{BB962C8B-B14F-4D97-AF65-F5344CB8AC3E}">
        <p14:creationId xmlns:p14="http://schemas.microsoft.com/office/powerpoint/2010/main" val="565708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FD417-FE28-AD48-96FB-C376559D0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data 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20815E-95AC-134C-871E-0EF0F474B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Has several numeric columns</a:t>
            </a:r>
          </a:p>
          <a:p>
            <a:r>
              <a:rPr lang="en-US" dirty="0"/>
              <a:t>Interesting categorical columns, including both nominal and ordinal data</a:t>
            </a:r>
          </a:p>
          <a:p>
            <a:r>
              <a:rPr lang="en-US" dirty="0"/>
              <a:t>Unclean data:</a:t>
            </a:r>
          </a:p>
          <a:p>
            <a:pPr lvl="1"/>
            <a:r>
              <a:rPr lang="en-US" dirty="0"/>
              <a:t>Missing values</a:t>
            </a:r>
          </a:p>
          <a:p>
            <a:pPr lvl="1"/>
            <a:r>
              <a:rPr lang="en-US" dirty="0"/>
              <a:t>Inconsistent values</a:t>
            </a:r>
          </a:p>
          <a:p>
            <a:pPr lvl="1"/>
            <a:r>
              <a:rPr lang="en-US" dirty="0"/>
              <a:t>Outliers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9FC808-E02C-B143-9B7A-3096D7DA4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45079" y="702156"/>
            <a:ext cx="535137" cy="10138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966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A1DF3-749B-FD40-BC33-38016A456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A465B-93C5-F547-B0A0-EED65F8620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Research the business processes based on the datasets you choose</a:t>
            </a:r>
          </a:p>
          <a:p>
            <a:r>
              <a:rPr lang="en-US" dirty="0"/>
              <a:t>Draw activity diagrams to illustrate business process</a:t>
            </a:r>
            <a:r>
              <a:rPr lang="en-US" dirty="0">
                <a:solidFill>
                  <a:srgbClr val="FF0000"/>
                </a:solidFill>
              </a:rPr>
              <a:t>es</a:t>
            </a:r>
            <a:r>
              <a:rPr lang="en-US" dirty="0"/>
              <a:t>. Has explanation / description for each one.</a:t>
            </a:r>
          </a:p>
          <a:p>
            <a:r>
              <a:rPr lang="en-GB" dirty="0"/>
              <a:t>List the types of data </a:t>
            </a:r>
            <a:r>
              <a:rPr lang="vi-VN" dirty="0"/>
              <a:t>(unstructured, semi-structured or structured) </a:t>
            </a:r>
            <a:r>
              <a:rPr lang="en-GB" dirty="0"/>
              <a:t>generated by these processes with examples</a:t>
            </a:r>
            <a:r>
              <a:rPr lang="en-US" dirty="0"/>
              <a:t>. You can also show data in activity diagrams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List software (information system) used in business process and evaluate their usages (advantages, disadvantages)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456421-75AA-6C41-839C-B0017A2F9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45079" y="702156"/>
            <a:ext cx="535137" cy="10138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310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6E3D1-FC0B-EB46-B003-B59DAC92A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7008E-4D3C-0D4E-BC3B-4AA1E4FB05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Short introduction of 3 types of decision making levels (</a:t>
            </a:r>
            <a:r>
              <a:rPr lang="en-GB" dirty="0"/>
              <a:t>operational, tactical and strategic</a:t>
            </a:r>
            <a:r>
              <a:rPr lang="en-US" dirty="0"/>
              <a:t>)</a:t>
            </a:r>
          </a:p>
          <a:p>
            <a:r>
              <a:rPr lang="en-US" dirty="0"/>
              <a:t>List examples of decisions need to make for each level in the company</a:t>
            </a:r>
          </a:p>
          <a:p>
            <a:r>
              <a:rPr lang="en-US" dirty="0"/>
              <a:t>Draw activity diagrams to illustrate decision making process.</a:t>
            </a:r>
          </a:p>
          <a:p>
            <a:endParaRPr lang="en-US" dirty="0"/>
          </a:p>
          <a:p>
            <a:r>
              <a:rPr lang="en-US" dirty="0"/>
              <a:t>With each example of decisions, explain which features of BI can help to make decision and tools / techniques to do that.  If there are more than one solutions, compare them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97CE59-BFBC-D341-B828-A419E20CF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45079" y="702156"/>
            <a:ext cx="535137" cy="10138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8438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3C4CA2"/>
      </a:dk2>
      <a:lt2>
        <a:srgbClr val="A8AD36"/>
      </a:lt2>
      <a:accent1>
        <a:srgbClr val="0082B5"/>
      </a:accent1>
      <a:accent2>
        <a:srgbClr val="F6D688"/>
      </a:accent2>
      <a:accent3>
        <a:srgbClr val="A5A5A5"/>
      </a:accent3>
      <a:accent4>
        <a:srgbClr val="F16221"/>
      </a:accent4>
      <a:accent5>
        <a:srgbClr val="775BA6"/>
      </a:accent5>
      <a:accent6>
        <a:srgbClr val="4DAE46"/>
      </a:accent6>
      <a:hlink>
        <a:srgbClr val="FBC73C"/>
      </a:hlink>
      <a:folHlink>
        <a:srgbClr val="742C80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SoftUni3_1">
  <a:themeElements>
    <a:clrScheme name="Custom 2">
      <a:dk1>
        <a:srgbClr val="2D3791"/>
      </a:dk1>
      <a:lt1>
        <a:srgbClr val="FFA000"/>
      </a:lt1>
      <a:dk2>
        <a:srgbClr val="2D3791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2A2DC80F-E538-4589-B1F3-2EED59384EB1}" vid="{85D65DBA-69AC-4F47-AE27-BEFA464CAF68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244</TotalTime>
  <Words>179</Words>
  <Application>Microsoft Macintosh PowerPoint</Application>
  <PresentationFormat>Widescreen</PresentationFormat>
  <Paragraphs>24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Arial</vt:lpstr>
      <vt:lpstr>Arial Black</vt:lpstr>
      <vt:lpstr>Calibri</vt:lpstr>
      <vt:lpstr>Consolas</vt:lpstr>
      <vt:lpstr>Verdana</vt:lpstr>
      <vt:lpstr>Wingdings</vt:lpstr>
      <vt:lpstr>Office Theme</vt:lpstr>
      <vt:lpstr>SoftUni3_1</vt:lpstr>
      <vt:lpstr>PowerPoint Presentation</vt:lpstr>
      <vt:lpstr>Choosing data sets</vt:lpstr>
      <vt:lpstr>Task 1</vt:lpstr>
      <vt:lpstr>Task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Dinhkym Dinhkym</dc:creator>
  <cp:lastModifiedBy>Microsoft Office User</cp:lastModifiedBy>
  <cp:revision>65</cp:revision>
  <dcterms:created xsi:type="dcterms:W3CDTF">2015-08-26T02:19:51Z</dcterms:created>
  <dcterms:modified xsi:type="dcterms:W3CDTF">2021-04-08T01:54:45Z</dcterms:modified>
</cp:coreProperties>
</file>