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5" r:id="rId1"/>
  </p:sldMasterIdLst>
  <p:sldIdLst>
    <p:sldId id="256" r:id="rId2"/>
    <p:sldId id="274" r:id="rId3"/>
    <p:sldId id="272" r:id="rId4"/>
    <p:sldId id="267" r:id="rId5"/>
    <p:sldId id="276" r:id="rId6"/>
    <p:sldId id="277" r:id="rId7"/>
    <p:sldId id="278" r:id="rId8"/>
    <p:sldId id="279" r:id="rId9"/>
    <p:sldId id="280" r:id="rId10"/>
    <p:sldId id="271" r:id="rId11"/>
    <p:sldId id="281" r:id="rId12"/>
    <p:sldId id="282" r:id="rId13"/>
    <p:sldId id="283" r:id="rId14"/>
    <p:sldId id="284" r:id="rId15"/>
    <p:sldId id="26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426" autoAdjust="0"/>
    <p:restoredTop sz="94660"/>
  </p:normalViewPr>
  <p:slideViewPr>
    <p:cSldViewPr snapToGrid="0">
      <p:cViewPr varScale="1">
        <p:scale>
          <a:sx n="101" d="100"/>
          <a:sy n="101" d="100"/>
        </p:scale>
        <p:origin x="79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334619-21DF-4822-AEDE-077A21964CDF}" type="datetimeFigureOut">
              <a:rPr lang="en-US" smtClean="0"/>
              <a:t>11/01/2023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233045BB-2DB6-42DB-A0BF-F227E97B466B}" type="slidenum">
              <a:rPr lang="en-US" smtClean="0"/>
              <a:t>‹#›</a:t>
            </a:fld>
            <a:endParaRPr lang="en-US" dirty="0"/>
          </a:p>
        </p:txBody>
      </p:sp>
    </p:spTree>
    <p:extLst>
      <p:ext uri="{BB962C8B-B14F-4D97-AF65-F5344CB8AC3E}">
        <p14:creationId xmlns:p14="http://schemas.microsoft.com/office/powerpoint/2010/main" val="2979260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334619-21DF-4822-AEDE-077A21964CDF}" type="datetimeFigureOut">
              <a:rPr lang="en-US" smtClean="0"/>
              <a:t>11/01/2023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45BB-2DB6-42DB-A0BF-F227E97B466B}" type="slidenum">
              <a:rPr lang="en-US" smtClean="0"/>
              <a:t>‹#›</a:t>
            </a:fld>
            <a:endParaRPr lang="en-US" dirty="0"/>
          </a:p>
        </p:txBody>
      </p:sp>
    </p:spTree>
    <p:extLst>
      <p:ext uri="{BB962C8B-B14F-4D97-AF65-F5344CB8AC3E}">
        <p14:creationId xmlns:p14="http://schemas.microsoft.com/office/powerpoint/2010/main" val="351845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334619-21DF-4822-AEDE-077A21964CDF}" type="datetimeFigureOut">
              <a:rPr lang="en-US" smtClean="0"/>
              <a:t>11/01/2023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45BB-2DB6-42DB-A0BF-F227E97B466B}" type="slidenum">
              <a:rPr lang="en-US" smtClean="0"/>
              <a:t>‹#›</a:t>
            </a:fld>
            <a:endParaRPr lang="en-US" dirty="0"/>
          </a:p>
        </p:txBody>
      </p:sp>
    </p:spTree>
    <p:extLst>
      <p:ext uri="{BB962C8B-B14F-4D97-AF65-F5344CB8AC3E}">
        <p14:creationId xmlns:p14="http://schemas.microsoft.com/office/powerpoint/2010/main" val="1182275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334619-21DF-4822-AEDE-077A21964CDF}" type="datetimeFigureOut">
              <a:rPr lang="en-US" smtClean="0"/>
              <a:t>11/01/2023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45BB-2DB6-42DB-A0BF-F227E97B466B}" type="slidenum">
              <a:rPr lang="en-US" smtClean="0"/>
              <a:t>‹#›</a:t>
            </a:fld>
            <a:endParaRPr lang="en-US" dirty="0"/>
          </a:p>
        </p:txBody>
      </p:sp>
    </p:spTree>
    <p:extLst>
      <p:ext uri="{BB962C8B-B14F-4D97-AF65-F5344CB8AC3E}">
        <p14:creationId xmlns:p14="http://schemas.microsoft.com/office/powerpoint/2010/main" val="3229693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7334619-21DF-4822-AEDE-077A21964CDF}" type="datetimeFigureOut">
              <a:rPr lang="en-US" smtClean="0"/>
              <a:t>11/01/2023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233045BB-2DB6-42DB-A0BF-F227E97B466B}" type="slidenum">
              <a:rPr lang="en-US" smtClean="0"/>
              <a:t>‹#›</a:t>
            </a:fld>
            <a:endParaRPr lang="en-US" dirty="0"/>
          </a:p>
        </p:txBody>
      </p:sp>
    </p:spTree>
    <p:extLst>
      <p:ext uri="{BB962C8B-B14F-4D97-AF65-F5344CB8AC3E}">
        <p14:creationId xmlns:p14="http://schemas.microsoft.com/office/powerpoint/2010/main" val="1811918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334619-21DF-4822-AEDE-077A21964CDF}" type="datetimeFigureOut">
              <a:rPr lang="en-US" smtClean="0"/>
              <a:t>11/01/2023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3045BB-2DB6-42DB-A0BF-F227E97B466B}" type="slidenum">
              <a:rPr lang="en-US" smtClean="0"/>
              <a:t>‹#›</a:t>
            </a:fld>
            <a:endParaRPr lang="en-US" dirty="0"/>
          </a:p>
        </p:txBody>
      </p:sp>
    </p:spTree>
    <p:extLst>
      <p:ext uri="{BB962C8B-B14F-4D97-AF65-F5344CB8AC3E}">
        <p14:creationId xmlns:p14="http://schemas.microsoft.com/office/powerpoint/2010/main" val="760604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334619-21DF-4822-AEDE-077A21964CDF}" type="datetimeFigureOut">
              <a:rPr lang="en-US" smtClean="0"/>
              <a:t>11/01/2023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3045BB-2DB6-42DB-A0BF-F227E97B466B}" type="slidenum">
              <a:rPr lang="en-US" smtClean="0"/>
              <a:t>‹#›</a:t>
            </a:fld>
            <a:endParaRPr lang="en-US" dirty="0"/>
          </a:p>
        </p:txBody>
      </p:sp>
    </p:spTree>
    <p:extLst>
      <p:ext uri="{BB962C8B-B14F-4D97-AF65-F5344CB8AC3E}">
        <p14:creationId xmlns:p14="http://schemas.microsoft.com/office/powerpoint/2010/main" val="2358475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334619-21DF-4822-AEDE-077A21964CDF}" type="datetimeFigureOut">
              <a:rPr lang="en-US" smtClean="0"/>
              <a:t>11/01/2023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3045BB-2DB6-42DB-A0BF-F227E97B466B}" type="slidenum">
              <a:rPr lang="en-US" smtClean="0"/>
              <a:t>‹#›</a:t>
            </a:fld>
            <a:endParaRPr lang="en-US" dirty="0"/>
          </a:p>
        </p:txBody>
      </p:sp>
    </p:spTree>
    <p:extLst>
      <p:ext uri="{BB962C8B-B14F-4D97-AF65-F5344CB8AC3E}">
        <p14:creationId xmlns:p14="http://schemas.microsoft.com/office/powerpoint/2010/main" val="932630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334619-21DF-4822-AEDE-077A21964CDF}" type="datetimeFigureOut">
              <a:rPr lang="en-US" smtClean="0"/>
              <a:t>11/01/2023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3045BB-2DB6-42DB-A0BF-F227E97B466B}" type="slidenum">
              <a:rPr lang="en-US" smtClean="0"/>
              <a:t>‹#›</a:t>
            </a:fld>
            <a:endParaRPr lang="en-US" dirty="0"/>
          </a:p>
        </p:txBody>
      </p:sp>
    </p:spTree>
    <p:extLst>
      <p:ext uri="{BB962C8B-B14F-4D97-AF65-F5344CB8AC3E}">
        <p14:creationId xmlns:p14="http://schemas.microsoft.com/office/powerpoint/2010/main" val="2827541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334619-21DF-4822-AEDE-077A21964CDF}" type="datetimeFigureOut">
              <a:rPr lang="en-US" smtClean="0"/>
              <a:t>11/01/2023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33045BB-2DB6-42DB-A0BF-F227E97B466B}" type="slidenum">
              <a:rPr lang="en-US" smtClean="0"/>
              <a:t>‹#›</a:t>
            </a:fld>
            <a:endParaRPr lang="en-US" dirty="0"/>
          </a:p>
        </p:txBody>
      </p:sp>
    </p:spTree>
    <p:extLst>
      <p:ext uri="{BB962C8B-B14F-4D97-AF65-F5344CB8AC3E}">
        <p14:creationId xmlns:p14="http://schemas.microsoft.com/office/powerpoint/2010/main" val="228661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334619-21DF-4822-AEDE-077A21964CDF}" type="datetimeFigureOut">
              <a:rPr lang="en-US" smtClean="0"/>
              <a:t>11/01/2023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33045BB-2DB6-42DB-A0BF-F227E97B466B}" type="slidenum">
              <a:rPr lang="en-US" smtClean="0"/>
              <a:t>‹#›</a:t>
            </a:fld>
            <a:endParaRPr lang="en-US" dirty="0"/>
          </a:p>
        </p:txBody>
      </p:sp>
    </p:spTree>
    <p:extLst>
      <p:ext uri="{BB962C8B-B14F-4D97-AF65-F5344CB8AC3E}">
        <p14:creationId xmlns:p14="http://schemas.microsoft.com/office/powerpoint/2010/main" val="2106149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7334619-21DF-4822-AEDE-077A21964CDF}" type="datetimeFigureOut">
              <a:rPr lang="en-US" smtClean="0"/>
              <a:t>11/01/2023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233045BB-2DB6-42DB-A0BF-F227E97B466B}" type="slidenum">
              <a:rPr lang="en-US" smtClean="0"/>
              <a:t>‹#›</a:t>
            </a:fld>
            <a:endParaRPr lang="en-US" dirty="0"/>
          </a:p>
        </p:txBody>
      </p:sp>
    </p:spTree>
    <p:extLst>
      <p:ext uri="{BB962C8B-B14F-4D97-AF65-F5344CB8AC3E}">
        <p14:creationId xmlns:p14="http://schemas.microsoft.com/office/powerpoint/2010/main" val="530734597"/>
      </p:ext>
    </p:extLst>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0672" y="1913467"/>
            <a:ext cx="8855168" cy="1515533"/>
          </a:xfrm>
        </p:spPr>
        <p:txBody>
          <a:bodyPr>
            <a:noAutofit/>
          </a:bodyPr>
          <a:lstStyle/>
          <a:p>
            <a:pPr algn="ctr">
              <a:lnSpc>
                <a:spcPct val="100000"/>
              </a:lnSpc>
            </a:pPr>
            <a:r>
              <a:rPr lang="en-US" sz="4400" b="1" dirty="0">
                <a:solidFill>
                  <a:srgbClr val="0070C0"/>
                </a:solidFill>
                <a:latin typeface="Lucida Bright" panose="02040602050505020304" pitchFamily="18" charset="0"/>
              </a:rPr>
              <a:t>Enterprise  Web </a:t>
            </a:r>
            <a:br>
              <a:rPr lang="en-US" sz="4400" b="1" dirty="0">
                <a:solidFill>
                  <a:srgbClr val="0070C0"/>
                </a:solidFill>
                <a:latin typeface="Lucida Bright" panose="02040602050505020304" pitchFamily="18" charset="0"/>
              </a:rPr>
            </a:br>
            <a:r>
              <a:rPr lang="en-US" sz="4400" b="1" dirty="0">
                <a:solidFill>
                  <a:srgbClr val="0070C0"/>
                </a:solidFill>
                <a:latin typeface="Lucida Bright" panose="02040602050505020304" pitchFamily="18" charset="0"/>
              </a:rPr>
              <a:t>Software  Development</a:t>
            </a:r>
          </a:p>
        </p:txBody>
      </p:sp>
      <p:sp>
        <p:nvSpPr>
          <p:cNvPr id="3" name="Subtitle 2"/>
          <p:cNvSpPr>
            <a:spLocks noGrp="1"/>
          </p:cNvSpPr>
          <p:nvPr>
            <p:ph type="subTitle" idx="1"/>
          </p:nvPr>
        </p:nvSpPr>
        <p:spPr>
          <a:xfrm>
            <a:off x="4541435" y="3429000"/>
            <a:ext cx="2828630" cy="679013"/>
          </a:xfrm>
        </p:spPr>
        <p:txBody>
          <a:bodyPr>
            <a:noAutofit/>
          </a:bodyPr>
          <a:lstStyle/>
          <a:p>
            <a:r>
              <a:rPr lang="en-US" sz="3600" b="1" dirty="0">
                <a:solidFill>
                  <a:srgbClr val="00B050"/>
                </a:solidFill>
              </a:rPr>
              <a:t>COMP1640</a:t>
            </a:r>
          </a:p>
        </p:txBody>
      </p:sp>
    </p:spTree>
    <p:extLst>
      <p:ext uri="{BB962C8B-B14F-4D97-AF65-F5344CB8AC3E}">
        <p14:creationId xmlns:p14="http://schemas.microsoft.com/office/powerpoint/2010/main" val="8276947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a:solidFill>
                  <a:srgbClr val="FF0000"/>
                </a:solidFill>
              </a:rPr>
              <a:t>Deliverables</a:t>
            </a:r>
            <a:endParaRPr lang="en-US" sz="5400" b="1" dirty="0">
              <a:solidFill>
                <a:srgbClr val="FF0000"/>
              </a:solidFill>
            </a:endParaRPr>
          </a:p>
        </p:txBody>
      </p:sp>
      <p:sp>
        <p:nvSpPr>
          <p:cNvPr id="3" name="Content Placeholder 2"/>
          <p:cNvSpPr>
            <a:spLocks noGrp="1"/>
          </p:cNvSpPr>
          <p:nvPr>
            <p:ph idx="1"/>
          </p:nvPr>
        </p:nvSpPr>
        <p:spPr>
          <a:xfrm>
            <a:off x="752254" y="2093976"/>
            <a:ext cx="10687492" cy="2145515"/>
          </a:xfrm>
        </p:spPr>
        <p:txBody>
          <a:bodyPr>
            <a:normAutofit/>
          </a:bodyPr>
          <a:lstStyle/>
          <a:p>
            <a:pPr algn="just">
              <a:buFont typeface="Wingdings" panose="05000000000000000000" pitchFamily="2" charset="2"/>
              <a:buChar char="v"/>
            </a:pPr>
            <a:r>
              <a:rPr lang="en-US" sz="3600">
                <a:solidFill>
                  <a:srgbClr val="002060"/>
                </a:solidFill>
                <a:latin typeface="Garamond" panose="02020404030301010803" pitchFamily="18" charset="0"/>
              </a:rPr>
              <a:t> Group Report based on a Group Repository containing all the artefacts produced by the team (eg ERD, minutes, test log, product backlog) with a menu allowing easy access to its content</a:t>
            </a:r>
            <a:endParaRPr lang="en-US" sz="3600" b="1" dirty="0">
              <a:solidFill>
                <a:srgbClr val="002060"/>
              </a:solidFill>
              <a:latin typeface="Garamond" panose="02020404030301010803" pitchFamily="18" charset="0"/>
            </a:endParaRPr>
          </a:p>
        </p:txBody>
      </p:sp>
    </p:spTree>
    <p:extLst>
      <p:ext uri="{BB962C8B-B14F-4D97-AF65-F5344CB8AC3E}">
        <p14:creationId xmlns:p14="http://schemas.microsoft.com/office/powerpoint/2010/main" val="27269372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a:solidFill>
                  <a:srgbClr val="FF0000"/>
                </a:solidFill>
              </a:rPr>
              <a:t>Deliverables</a:t>
            </a:r>
            <a:endParaRPr lang="en-US" sz="5400" b="1" dirty="0">
              <a:solidFill>
                <a:srgbClr val="FF0000"/>
              </a:solidFill>
            </a:endParaRPr>
          </a:p>
        </p:txBody>
      </p:sp>
      <p:sp>
        <p:nvSpPr>
          <p:cNvPr id="3" name="Content Placeholder 2"/>
          <p:cNvSpPr>
            <a:spLocks noGrp="1"/>
          </p:cNvSpPr>
          <p:nvPr>
            <p:ph idx="1"/>
          </p:nvPr>
        </p:nvSpPr>
        <p:spPr>
          <a:xfrm>
            <a:off x="752254" y="2093976"/>
            <a:ext cx="10687492" cy="3841311"/>
          </a:xfrm>
        </p:spPr>
        <p:txBody>
          <a:bodyPr>
            <a:noAutofit/>
          </a:bodyPr>
          <a:lstStyle/>
          <a:p>
            <a:pPr algn="just">
              <a:buFont typeface="Wingdings" panose="05000000000000000000" pitchFamily="2" charset="2"/>
              <a:buChar char="v"/>
            </a:pPr>
            <a:r>
              <a:rPr lang="en-US" sz="3600">
                <a:solidFill>
                  <a:srgbClr val="002060"/>
                </a:solidFill>
                <a:latin typeface="Garamond (Body)"/>
              </a:rPr>
              <a:t>Presentation and Screencast. You must be present as part of the team that presents the finished product to your tutor, and should contribute to the screencast.  The presentation should be pitched at a non-technical audience to try to persuade them to purchase the product; the screencast should demonstrate the functionality of the system</a:t>
            </a:r>
          </a:p>
        </p:txBody>
      </p:sp>
    </p:spTree>
    <p:extLst>
      <p:ext uri="{BB962C8B-B14F-4D97-AF65-F5344CB8AC3E}">
        <p14:creationId xmlns:p14="http://schemas.microsoft.com/office/powerpoint/2010/main" val="25603649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a:solidFill>
                  <a:srgbClr val="FF0000"/>
                </a:solidFill>
              </a:rPr>
              <a:t>Deliverables</a:t>
            </a:r>
            <a:endParaRPr lang="en-US" sz="5400" b="1" dirty="0">
              <a:solidFill>
                <a:srgbClr val="FF0000"/>
              </a:solidFill>
            </a:endParaRPr>
          </a:p>
        </p:txBody>
      </p:sp>
      <p:sp>
        <p:nvSpPr>
          <p:cNvPr id="3" name="Content Placeholder 2"/>
          <p:cNvSpPr>
            <a:spLocks noGrp="1"/>
          </p:cNvSpPr>
          <p:nvPr>
            <p:ph idx="1"/>
          </p:nvPr>
        </p:nvSpPr>
        <p:spPr>
          <a:xfrm>
            <a:off x="752254" y="2093976"/>
            <a:ext cx="10687492" cy="3841311"/>
          </a:xfrm>
        </p:spPr>
        <p:txBody>
          <a:bodyPr>
            <a:noAutofit/>
          </a:bodyPr>
          <a:lstStyle/>
          <a:p>
            <a:pPr algn="just">
              <a:buFont typeface="Wingdings" panose="05000000000000000000" pitchFamily="2" charset="2"/>
              <a:buChar char="v"/>
            </a:pPr>
            <a:r>
              <a:rPr lang="en-US" sz="3600">
                <a:solidFill>
                  <a:srgbClr val="002060"/>
                </a:solidFill>
                <a:latin typeface="Garamond (Body)"/>
              </a:rPr>
              <a:t>Source code</a:t>
            </a:r>
          </a:p>
          <a:p>
            <a:pPr algn="just">
              <a:buFont typeface="Wingdings" panose="05000000000000000000" pitchFamily="2" charset="2"/>
              <a:buChar char="v"/>
            </a:pPr>
            <a:r>
              <a:rPr lang="en-US" sz="3600">
                <a:solidFill>
                  <a:srgbClr val="002060"/>
                </a:solidFill>
                <a:latin typeface="Garamond (Body)"/>
              </a:rPr>
              <a:t>Demo website</a:t>
            </a:r>
          </a:p>
        </p:txBody>
      </p:sp>
    </p:spTree>
    <p:extLst>
      <p:ext uri="{BB962C8B-B14F-4D97-AF65-F5344CB8AC3E}">
        <p14:creationId xmlns:p14="http://schemas.microsoft.com/office/powerpoint/2010/main" val="25301445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up)">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solidFill>
                  <a:srgbClr val="FF0000"/>
                </a:solidFill>
              </a:rPr>
              <a:t>ASSESSMENT - COURSEWORK</a:t>
            </a:r>
            <a:endParaRPr lang="en-US" sz="5400" b="1" dirty="0">
              <a:solidFill>
                <a:srgbClr val="FF0000"/>
              </a:solidFill>
            </a:endParaRPr>
          </a:p>
        </p:txBody>
      </p:sp>
      <p:sp>
        <p:nvSpPr>
          <p:cNvPr id="3" name="Content Placeholder 2"/>
          <p:cNvSpPr>
            <a:spLocks noGrp="1"/>
          </p:cNvSpPr>
          <p:nvPr>
            <p:ph idx="1"/>
          </p:nvPr>
        </p:nvSpPr>
        <p:spPr>
          <a:xfrm>
            <a:off x="752254" y="2093976"/>
            <a:ext cx="10687492" cy="3841311"/>
          </a:xfrm>
        </p:spPr>
        <p:txBody>
          <a:bodyPr>
            <a:noAutofit/>
          </a:bodyPr>
          <a:lstStyle/>
          <a:p>
            <a:pPr algn="just">
              <a:buFont typeface="Wingdings" panose="05000000000000000000" pitchFamily="2" charset="2"/>
              <a:buChar char="v"/>
            </a:pPr>
            <a:r>
              <a:rPr lang="en-US" sz="3600">
                <a:solidFill>
                  <a:srgbClr val="002060"/>
                </a:solidFill>
                <a:latin typeface="Garamond (Body)"/>
              </a:rPr>
              <a:t>Group: 60%</a:t>
            </a:r>
          </a:p>
          <a:p>
            <a:pPr algn="just">
              <a:buFont typeface="Wingdings" panose="05000000000000000000" pitchFamily="2" charset="2"/>
              <a:buChar char="v"/>
            </a:pPr>
            <a:r>
              <a:rPr lang="en-US" sz="3600">
                <a:solidFill>
                  <a:srgbClr val="002060"/>
                </a:solidFill>
                <a:latin typeface="Garamond (Body)"/>
              </a:rPr>
              <a:t>Individual: 40%</a:t>
            </a:r>
          </a:p>
        </p:txBody>
      </p:sp>
    </p:spTree>
    <p:extLst>
      <p:ext uri="{BB962C8B-B14F-4D97-AF65-F5344CB8AC3E}">
        <p14:creationId xmlns:p14="http://schemas.microsoft.com/office/powerpoint/2010/main" val="14125645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up)">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solidFill>
                  <a:srgbClr val="FF0000"/>
                </a:solidFill>
              </a:rPr>
              <a:t>GRADING CRITERIA</a:t>
            </a:r>
            <a:endParaRPr lang="en-US" sz="5400" b="1" dirty="0">
              <a:solidFill>
                <a:srgbClr val="FF0000"/>
              </a:solidFill>
            </a:endParaRPr>
          </a:p>
        </p:txBody>
      </p:sp>
      <p:pic>
        <p:nvPicPr>
          <p:cNvPr id="9" name="Picture 8">
            <a:extLst>
              <a:ext uri="{FF2B5EF4-FFF2-40B4-BE49-F238E27FC236}">
                <a16:creationId xmlns:a16="http://schemas.microsoft.com/office/drawing/2014/main" id="{4C3465BA-B4ED-4148-80C5-6C3DE08ECA15}"/>
              </a:ext>
            </a:extLst>
          </p:cNvPr>
          <p:cNvPicPr>
            <a:picLocks noChangeAspect="1"/>
          </p:cNvPicPr>
          <p:nvPr/>
        </p:nvPicPr>
        <p:blipFill rotWithShape="1">
          <a:blip r:embed="rId2"/>
          <a:srcRect l="3272" t="15758" r="65501" b="41321"/>
          <a:stretch/>
        </p:blipFill>
        <p:spPr>
          <a:xfrm>
            <a:off x="419769" y="1820488"/>
            <a:ext cx="5351192" cy="4137243"/>
          </a:xfrm>
          <a:prstGeom prst="rect">
            <a:avLst/>
          </a:prstGeom>
        </p:spPr>
      </p:pic>
      <p:pic>
        <p:nvPicPr>
          <p:cNvPr id="10" name="Picture 9">
            <a:extLst>
              <a:ext uri="{FF2B5EF4-FFF2-40B4-BE49-F238E27FC236}">
                <a16:creationId xmlns:a16="http://schemas.microsoft.com/office/drawing/2014/main" id="{6E387345-999D-481B-BE04-826C728443D2}"/>
              </a:ext>
            </a:extLst>
          </p:cNvPr>
          <p:cNvPicPr>
            <a:picLocks noChangeAspect="1"/>
          </p:cNvPicPr>
          <p:nvPr/>
        </p:nvPicPr>
        <p:blipFill rotWithShape="1">
          <a:blip r:embed="rId2"/>
          <a:srcRect l="3272" t="58679" r="70769" b="10788"/>
          <a:stretch/>
        </p:blipFill>
        <p:spPr>
          <a:xfrm>
            <a:off x="6421040" y="1820488"/>
            <a:ext cx="5052127" cy="3342548"/>
          </a:xfrm>
          <a:prstGeom prst="rect">
            <a:avLst/>
          </a:prstGeom>
        </p:spPr>
      </p:pic>
    </p:spTree>
    <p:extLst>
      <p:ext uri="{BB962C8B-B14F-4D97-AF65-F5344CB8AC3E}">
        <p14:creationId xmlns:p14="http://schemas.microsoft.com/office/powerpoint/2010/main" val="2258561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IMPORTANCE</a:t>
            </a:r>
            <a:endParaRPr lang="en-US" sz="5400" b="1" dirty="0">
              <a:solidFill>
                <a:srgbClr val="FF0000"/>
              </a:solidFill>
            </a:endParaRPr>
          </a:p>
        </p:txBody>
      </p:sp>
      <p:sp>
        <p:nvSpPr>
          <p:cNvPr id="3" name="Content Placeholder 2"/>
          <p:cNvSpPr>
            <a:spLocks noGrp="1"/>
          </p:cNvSpPr>
          <p:nvPr>
            <p:ph idx="1"/>
          </p:nvPr>
        </p:nvSpPr>
        <p:spPr>
          <a:xfrm>
            <a:off x="1063752" y="1938528"/>
            <a:ext cx="10369296" cy="4050792"/>
          </a:xfrm>
        </p:spPr>
        <p:txBody>
          <a:bodyPr>
            <a:normAutofit/>
          </a:bodyPr>
          <a:lstStyle/>
          <a:p>
            <a:pPr>
              <a:buFont typeface="Wingdings" panose="05000000000000000000" pitchFamily="2" charset="2"/>
              <a:buChar char="v"/>
            </a:pPr>
            <a:r>
              <a:rPr lang="en-US" sz="2800">
                <a:solidFill>
                  <a:srgbClr val="002060"/>
                </a:solidFill>
                <a:latin typeface="Garamond" panose="02020404030301010803" pitchFamily="18" charset="0"/>
              </a:rPr>
              <a:t>Coursework scenario &amp; specification will </a:t>
            </a:r>
            <a:r>
              <a:rPr lang="en-US" sz="2800" dirty="0">
                <a:solidFill>
                  <a:srgbClr val="002060"/>
                </a:solidFill>
                <a:latin typeface="Garamond" panose="02020404030301010803" pitchFamily="18" charset="0"/>
              </a:rPr>
              <a:t>be informed later</a:t>
            </a:r>
          </a:p>
          <a:p>
            <a:pPr>
              <a:buFont typeface="Wingdings" panose="05000000000000000000" pitchFamily="2" charset="2"/>
              <a:buChar char="v"/>
            </a:pPr>
            <a:r>
              <a:rPr lang="en-US" sz="2800" dirty="0">
                <a:solidFill>
                  <a:srgbClr val="002060"/>
                </a:solidFill>
                <a:latin typeface="Garamond" panose="02020404030301010803" pitchFamily="18" charset="0"/>
              </a:rPr>
              <a:t>You must work in a group </a:t>
            </a:r>
            <a:r>
              <a:rPr lang="en-US" sz="2800">
                <a:solidFill>
                  <a:srgbClr val="002060"/>
                </a:solidFill>
                <a:latin typeface="Garamond" panose="02020404030301010803" pitchFamily="18" charset="0"/>
              </a:rPr>
              <a:t>of 4-6 </a:t>
            </a:r>
            <a:r>
              <a:rPr lang="en-US" sz="2800" dirty="0">
                <a:solidFill>
                  <a:srgbClr val="002060"/>
                </a:solidFill>
                <a:latin typeface="Garamond" panose="02020404030301010803" pitchFamily="18" charset="0"/>
              </a:rPr>
              <a:t>students</a:t>
            </a:r>
          </a:p>
          <a:p>
            <a:pPr>
              <a:buFont typeface="Wingdings" panose="05000000000000000000" pitchFamily="2" charset="2"/>
              <a:buChar char="v"/>
            </a:pPr>
            <a:r>
              <a:rPr lang="en-US" sz="2800" dirty="0">
                <a:solidFill>
                  <a:srgbClr val="002060"/>
                </a:solidFill>
                <a:latin typeface="Garamond" panose="02020404030301010803" pitchFamily="18" charset="0"/>
              </a:rPr>
              <a:t>You are free to </a:t>
            </a:r>
            <a:r>
              <a:rPr lang="en-US" sz="2800">
                <a:solidFill>
                  <a:srgbClr val="002060"/>
                </a:solidFill>
                <a:latin typeface="Garamond" panose="02020404030301010803" pitchFamily="18" charset="0"/>
              </a:rPr>
              <a:t>select web development technologies/frameworks</a:t>
            </a:r>
            <a:endParaRPr lang="en-US" sz="2800" dirty="0">
              <a:solidFill>
                <a:srgbClr val="002060"/>
              </a:solidFill>
              <a:latin typeface="Garamond" panose="02020404030301010803" pitchFamily="18" charset="0"/>
            </a:endParaRPr>
          </a:p>
          <a:p>
            <a:pPr>
              <a:buFont typeface="Wingdings" panose="05000000000000000000" pitchFamily="2" charset="2"/>
              <a:buChar char="v"/>
            </a:pPr>
            <a:r>
              <a:rPr lang="en-US" sz="2800" dirty="0">
                <a:solidFill>
                  <a:srgbClr val="002060"/>
                </a:solidFill>
                <a:latin typeface="Garamond" panose="02020404030301010803" pitchFamily="18" charset="0"/>
              </a:rPr>
              <a:t>You must apply </a:t>
            </a:r>
            <a:r>
              <a:rPr lang="en-US" sz="2800" b="1" dirty="0">
                <a:solidFill>
                  <a:srgbClr val="002060"/>
                </a:solidFill>
                <a:latin typeface="Garamond" panose="02020404030301010803" pitchFamily="18" charset="0"/>
              </a:rPr>
              <a:t>Scrum </a:t>
            </a:r>
            <a:r>
              <a:rPr lang="en-US" sz="2800" b="1">
                <a:solidFill>
                  <a:srgbClr val="002060"/>
                </a:solidFill>
                <a:latin typeface="Garamond" panose="02020404030301010803" pitchFamily="18" charset="0"/>
              </a:rPr>
              <a:t>Agile methodology</a:t>
            </a:r>
            <a:endParaRPr lang="en-US" sz="2800" b="1" dirty="0">
              <a:solidFill>
                <a:srgbClr val="002060"/>
              </a:solidFill>
              <a:latin typeface="Garamond" panose="02020404030301010803" pitchFamily="18" charset="0"/>
            </a:endParaRPr>
          </a:p>
          <a:p>
            <a:pPr>
              <a:buFont typeface="Wingdings" panose="05000000000000000000" pitchFamily="2" charset="2"/>
              <a:buChar char="v"/>
            </a:pPr>
            <a:r>
              <a:rPr lang="en-US" sz="2800" dirty="0">
                <a:solidFill>
                  <a:srgbClr val="002060"/>
                </a:solidFill>
                <a:latin typeface="Garamond" panose="02020404030301010803" pitchFamily="18" charset="0"/>
              </a:rPr>
              <a:t>Source code must be uploaded to GitHub</a:t>
            </a:r>
          </a:p>
          <a:p>
            <a:pPr>
              <a:buFont typeface="Wingdings" panose="05000000000000000000" pitchFamily="2" charset="2"/>
              <a:buChar char="v"/>
            </a:pPr>
            <a:r>
              <a:rPr lang="en-US" sz="2800" dirty="0">
                <a:solidFill>
                  <a:srgbClr val="002060"/>
                </a:solidFill>
                <a:latin typeface="Garamond" panose="02020404030301010803" pitchFamily="18" charset="0"/>
              </a:rPr>
              <a:t>Screencast must </a:t>
            </a:r>
            <a:r>
              <a:rPr lang="en-US" sz="2800">
                <a:solidFill>
                  <a:srgbClr val="002060"/>
                </a:solidFill>
                <a:latin typeface="Garamond" panose="02020404030301010803" pitchFamily="18" charset="0"/>
              </a:rPr>
              <a:t>be uploaded </a:t>
            </a:r>
            <a:r>
              <a:rPr lang="en-US" sz="2800" dirty="0">
                <a:solidFill>
                  <a:srgbClr val="002060"/>
                </a:solidFill>
                <a:latin typeface="Garamond" panose="02020404030301010803" pitchFamily="18" charset="0"/>
              </a:rPr>
              <a:t>to YouTube</a:t>
            </a:r>
          </a:p>
          <a:p>
            <a:pPr>
              <a:buFont typeface="Wingdings" panose="05000000000000000000" pitchFamily="2" charset="2"/>
              <a:buChar char="v"/>
            </a:pPr>
            <a:r>
              <a:rPr lang="en-US" sz="2800" dirty="0">
                <a:solidFill>
                  <a:srgbClr val="002060"/>
                </a:solidFill>
                <a:latin typeface="Garamond" panose="02020404030301010803" pitchFamily="18" charset="0"/>
              </a:rPr>
              <a:t>Demo website must </a:t>
            </a:r>
            <a:r>
              <a:rPr lang="en-US" sz="2800">
                <a:solidFill>
                  <a:srgbClr val="002060"/>
                </a:solidFill>
                <a:latin typeface="Garamond" panose="02020404030301010803" pitchFamily="18" charset="0"/>
              </a:rPr>
              <a:t>be uploaded </a:t>
            </a:r>
            <a:r>
              <a:rPr lang="en-US" sz="2800" dirty="0">
                <a:solidFill>
                  <a:srgbClr val="002060"/>
                </a:solidFill>
                <a:latin typeface="Garamond" panose="02020404030301010803" pitchFamily="18" charset="0"/>
              </a:rPr>
              <a:t>to a real host for demo &amp; testing</a:t>
            </a:r>
          </a:p>
        </p:txBody>
      </p:sp>
    </p:spTree>
    <p:extLst>
      <p:ext uri="{BB962C8B-B14F-4D97-AF65-F5344CB8AC3E}">
        <p14:creationId xmlns:p14="http://schemas.microsoft.com/office/powerpoint/2010/main" val="20494102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up)">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up)">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up)">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up)">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up)">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up)">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a:solidFill>
                  <a:srgbClr val="FF0000"/>
                </a:solidFill>
              </a:rPr>
              <a:t>GOOGLE CLASSROOM</a:t>
            </a:r>
            <a:endParaRPr lang="en-US" sz="5400" b="1" dirty="0">
              <a:solidFill>
                <a:srgbClr val="FF0000"/>
              </a:solidFill>
            </a:endParaRPr>
          </a:p>
        </p:txBody>
      </p:sp>
      <p:pic>
        <p:nvPicPr>
          <p:cNvPr id="4" name="Picture 3">
            <a:extLst>
              <a:ext uri="{FF2B5EF4-FFF2-40B4-BE49-F238E27FC236}">
                <a16:creationId xmlns:a16="http://schemas.microsoft.com/office/drawing/2014/main" id="{98335A23-3A8B-6240-E48C-0C9B9F1C25B0}"/>
              </a:ext>
            </a:extLst>
          </p:cNvPr>
          <p:cNvPicPr>
            <a:picLocks noChangeAspect="1"/>
          </p:cNvPicPr>
          <p:nvPr/>
        </p:nvPicPr>
        <p:blipFill>
          <a:blip r:embed="rId2"/>
          <a:stretch>
            <a:fillRect/>
          </a:stretch>
        </p:blipFill>
        <p:spPr>
          <a:xfrm>
            <a:off x="1845918" y="2459165"/>
            <a:ext cx="8118361" cy="2617332"/>
          </a:xfrm>
          <a:prstGeom prst="rect">
            <a:avLst/>
          </a:prstGeom>
        </p:spPr>
      </p:pic>
    </p:spTree>
    <p:extLst>
      <p:ext uri="{BB962C8B-B14F-4D97-AF65-F5344CB8AC3E}">
        <p14:creationId xmlns:p14="http://schemas.microsoft.com/office/powerpoint/2010/main" val="27565901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FF0000"/>
                </a:solidFill>
              </a:rPr>
              <a:t>Lecturer  </a:t>
            </a:r>
          </a:p>
        </p:txBody>
      </p:sp>
      <p:sp>
        <p:nvSpPr>
          <p:cNvPr id="3" name="Content Placeholder 2"/>
          <p:cNvSpPr>
            <a:spLocks noGrp="1"/>
          </p:cNvSpPr>
          <p:nvPr>
            <p:ph idx="1"/>
          </p:nvPr>
        </p:nvSpPr>
        <p:spPr/>
        <p:txBody>
          <a:bodyPr>
            <a:normAutofit/>
          </a:bodyPr>
          <a:lstStyle/>
          <a:p>
            <a:pPr>
              <a:buFont typeface="Courier New" panose="02070309020205020404" pitchFamily="49" charset="0"/>
              <a:buChar char="o"/>
            </a:pPr>
            <a:r>
              <a:rPr lang="en-US" sz="3600" dirty="0">
                <a:solidFill>
                  <a:srgbClr val="002060"/>
                </a:solidFill>
                <a:latin typeface="Garamond (Body)"/>
              </a:rPr>
              <a:t>Full name: Nguyen Dinh Tran Long</a:t>
            </a:r>
          </a:p>
          <a:p>
            <a:pPr>
              <a:buFont typeface="Courier New" panose="02070309020205020404" pitchFamily="49" charset="0"/>
              <a:buChar char="o"/>
            </a:pPr>
            <a:r>
              <a:rPr lang="en-US" sz="3600" dirty="0">
                <a:solidFill>
                  <a:srgbClr val="002060"/>
                </a:solidFill>
                <a:latin typeface="Garamond (Body)"/>
              </a:rPr>
              <a:t>Email: longndt@fpt.edu.vn</a:t>
            </a:r>
          </a:p>
        </p:txBody>
      </p:sp>
    </p:spTree>
    <p:extLst>
      <p:ext uri="{BB962C8B-B14F-4D97-AF65-F5344CB8AC3E}">
        <p14:creationId xmlns:p14="http://schemas.microsoft.com/office/powerpoint/2010/main" val="17427740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up)">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FF0000"/>
                </a:solidFill>
              </a:rPr>
              <a:t>Outcome  </a:t>
            </a:r>
          </a:p>
        </p:txBody>
      </p:sp>
      <p:sp>
        <p:nvSpPr>
          <p:cNvPr id="3" name="Content Placeholder 2"/>
          <p:cNvSpPr>
            <a:spLocks noGrp="1"/>
          </p:cNvSpPr>
          <p:nvPr>
            <p:ph idx="1"/>
          </p:nvPr>
        </p:nvSpPr>
        <p:spPr/>
        <p:txBody>
          <a:bodyPr>
            <a:noAutofit/>
          </a:bodyPr>
          <a:lstStyle/>
          <a:p>
            <a:pPr algn="just">
              <a:buFont typeface="Courier New" panose="02070309020205020404" pitchFamily="49" charset="0"/>
              <a:buChar char="o"/>
            </a:pPr>
            <a:r>
              <a:rPr lang="en-US" sz="3600" dirty="0">
                <a:solidFill>
                  <a:srgbClr val="002060"/>
                </a:solidFill>
                <a:latin typeface="Garamond (Body)"/>
              </a:rPr>
              <a:t>Apply your skills and knowledge in a realistic group project to develop a specific enterprise web system using </a:t>
            </a:r>
            <a:r>
              <a:rPr lang="en-US" sz="3600" b="1" dirty="0">
                <a:solidFill>
                  <a:srgbClr val="002060"/>
                </a:solidFill>
                <a:latin typeface="Garamond (Body)"/>
              </a:rPr>
              <a:t>Agile Scrum methodology</a:t>
            </a:r>
          </a:p>
          <a:p>
            <a:pPr marL="0" indent="0" algn="just">
              <a:buNone/>
            </a:pPr>
            <a:endParaRPr lang="en-US" sz="3200" b="1" dirty="0">
              <a:solidFill>
                <a:srgbClr val="002060"/>
              </a:solidFill>
            </a:endParaRPr>
          </a:p>
          <a:p>
            <a:pPr algn="just"/>
            <a:endParaRPr lang="en-US" sz="3200" dirty="0">
              <a:solidFill>
                <a:srgbClr val="002060"/>
              </a:solidFill>
            </a:endParaRPr>
          </a:p>
        </p:txBody>
      </p:sp>
    </p:spTree>
    <p:extLst>
      <p:ext uri="{BB962C8B-B14F-4D97-AF65-F5344CB8AC3E}">
        <p14:creationId xmlns:p14="http://schemas.microsoft.com/office/powerpoint/2010/main" val="42816585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FF0000"/>
                </a:solidFill>
              </a:rPr>
              <a:t>Content  </a:t>
            </a:r>
          </a:p>
        </p:txBody>
      </p:sp>
      <p:sp>
        <p:nvSpPr>
          <p:cNvPr id="3" name="Content Placeholder 2"/>
          <p:cNvSpPr>
            <a:spLocks noGrp="1"/>
          </p:cNvSpPr>
          <p:nvPr>
            <p:ph idx="1"/>
          </p:nvPr>
        </p:nvSpPr>
        <p:spPr>
          <a:xfrm>
            <a:off x="1063752" y="1822150"/>
            <a:ext cx="10058400" cy="4551218"/>
          </a:xfrm>
        </p:spPr>
        <p:txBody>
          <a:bodyPr>
            <a:noAutofit/>
          </a:bodyPr>
          <a:lstStyle/>
          <a:p>
            <a:pPr>
              <a:buFont typeface="Wingdings" panose="05000000000000000000" pitchFamily="2" charset="2"/>
              <a:buChar char="q"/>
            </a:pPr>
            <a:r>
              <a:rPr lang="en-US" sz="3600" b="1" dirty="0">
                <a:solidFill>
                  <a:srgbClr val="002060"/>
                </a:solidFill>
                <a:latin typeface="Garamond" panose="02020404030301010803" pitchFamily="18" charset="0"/>
              </a:rPr>
              <a:t>Week 1</a:t>
            </a:r>
          </a:p>
          <a:p>
            <a:pPr lvl="1">
              <a:buFont typeface="Courier New" panose="02070309020205020404" pitchFamily="49" charset="0"/>
              <a:buChar char="o"/>
            </a:pPr>
            <a:r>
              <a:rPr lang="en-US" sz="3200" dirty="0">
                <a:solidFill>
                  <a:srgbClr val="002060"/>
                </a:solidFill>
                <a:latin typeface="Garamond" panose="02020404030301010803" pitchFamily="18" charset="0"/>
              </a:rPr>
              <a:t>Introduction to Agile Scrum</a:t>
            </a:r>
          </a:p>
          <a:p>
            <a:pPr>
              <a:buFont typeface="Wingdings" panose="05000000000000000000" pitchFamily="2" charset="2"/>
              <a:buChar char="q"/>
            </a:pPr>
            <a:r>
              <a:rPr lang="en-US" sz="3600" b="1" dirty="0">
                <a:solidFill>
                  <a:srgbClr val="002060"/>
                </a:solidFill>
                <a:latin typeface="Garamond" panose="02020404030301010803" pitchFamily="18" charset="0"/>
              </a:rPr>
              <a:t>Week 2</a:t>
            </a:r>
          </a:p>
          <a:p>
            <a:pPr lvl="1">
              <a:buFont typeface="Courier New" panose="02070309020205020404" pitchFamily="49" charset="0"/>
              <a:buChar char="o"/>
            </a:pPr>
            <a:r>
              <a:rPr lang="en-US" sz="3200" dirty="0">
                <a:solidFill>
                  <a:srgbClr val="002060"/>
                </a:solidFill>
                <a:latin typeface="Garamond" panose="02020404030301010803" pitchFamily="18" charset="0"/>
              </a:rPr>
              <a:t>Scrum Product Backlog</a:t>
            </a:r>
          </a:p>
          <a:p>
            <a:pPr lvl="1">
              <a:buFont typeface="Courier New" panose="02070309020205020404" pitchFamily="49" charset="0"/>
              <a:buChar char="o"/>
            </a:pPr>
            <a:r>
              <a:rPr lang="en-US" sz="3200" dirty="0">
                <a:solidFill>
                  <a:srgbClr val="002060"/>
                </a:solidFill>
                <a:latin typeface="Garamond" panose="02020404030301010803" pitchFamily="18" charset="0"/>
              </a:rPr>
              <a:t>UCD and Agile</a:t>
            </a:r>
          </a:p>
          <a:p>
            <a:pPr lvl="1">
              <a:buFont typeface="Courier New" panose="02070309020205020404" pitchFamily="49" charset="0"/>
              <a:buChar char="o"/>
            </a:pPr>
            <a:r>
              <a:rPr lang="en-US" sz="3200" dirty="0">
                <a:solidFill>
                  <a:srgbClr val="002060"/>
                </a:solidFill>
                <a:latin typeface="Garamond" panose="02020404030301010803" pitchFamily="18" charset="0"/>
              </a:rPr>
              <a:t>User Stories</a:t>
            </a:r>
          </a:p>
          <a:p>
            <a:pPr>
              <a:buFont typeface="Wingdings" panose="05000000000000000000" pitchFamily="2" charset="2"/>
              <a:buChar char="q"/>
            </a:pPr>
            <a:r>
              <a:rPr lang="en-US" sz="3600" b="1" dirty="0">
                <a:solidFill>
                  <a:srgbClr val="002060"/>
                </a:solidFill>
                <a:latin typeface="Garamond" panose="02020404030301010803" pitchFamily="18" charset="0"/>
              </a:rPr>
              <a:t>Week 3</a:t>
            </a:r>
          </a:p>
          <a:p>
            <a:pPr lvl="1">
              <a:buFont typeface="Courier New" panose="02070309020205020404" pitchFamily="49" charset="0"/>
              <a:buChar char="o"/>
            </a:pPr>
            <a:r>
              <a:rPr lang="en-US" sz="3200" dirty="0">
                <a:solidFill>
                  <a:srgbClr val="002060"/>
                </a:solidFill>
                <a:latin typeface="Garamond" panose="02020404030301010803" pitchFamily="18" charset="0"/>
              </a:rPr>
              <a:t>Data Normalization</a:t>
            </a:r>
          </a:p>
          <a:p>
            <a:pPr marL="274320" lvl="1" indent="0">
              <a:buNone/>
            </a:pPr>
            <a:endParaRPr lang="en-US" sz="3200" dirty="0">
              <a:solidFill>
                <a:srgbClr val="002060"/>
              </a:solidFill>
              <a:latin typeface="Garamond" panose="02020404030301010803" pitchFamily="18" charset="0"/>
            </a:endParaRPr>
          </a:p>
        </p:txBody>
      </p:sp>
    </p:spTree>
    <p:extLst>
      <p:ext uri="{BB962C8B-B14F-4D97-AF65-F5344CB8AC3E}">
        <p14:creationId xmlns:p14="http://schemas.microsoft.com/office/powerpoint/2010/main" val="33796687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up)">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up)">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up)">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up)">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up)">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up)">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up)">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FF0000"/>
                </a:solidFill>
              </a:rPr>
              <a:t>Content   </a:t>
            </a:r>
          </a:p>
        </p:txBody>
      </p:sp>
      <p:sp>
        <p:nvSpPr>
          <p:cNvPr id="3" name="Content Placeholder 2"/>
          <p:cNvSpPr>
            <a:spLocks noGrp="1"/>
          </p:cNvSpPr>
          <p:nvPr>
            <p:ph idx="1"/>
          </p:nvPr>
        </p:nvSpPr>
        <p:spPr>
          <a:xfrm>
            <a:off x="1063752" y="1822150"/>
            <a:ext cx="10058400" cy="4551218"/>
          </a:xfrm>
        </p:spPr>
        <p:txBody>
          <a:bodyPr>
            <a:noAutofit/>
          </a:bodyPr>
          <a:lstStyle/>
          <a:p>
            <a:pPr>
              <a:buFont typeface="Wingdings" panose="05000000000000000000" pitchFamily="2" charset="2"/>
              <a:buChar char="q"/>
            </a:pPr>
            <a:r>
              <a:rPr lang="en-US" sz="3600" b="1" dirty="0">
                <a:solidFill>
                  <a:srgbClr val="002060"/>
                </a:solidFill>
                <a:latin typeface="Garamond" panose="02020404030301010803" pitchFamily="18" charset="0"/>
              </a:rPr>
              <a:t>Week 4</a:t>
            </a:r>
          </a:p>
          <a:p>
            <a:pPr lvl="1">
              <a:buFont typeface="Courier New" panose="02070309020205020404" pitchFamily="49" charset="0"/>
              <a:buChar char="o"/>
            </a:pPr>
            <a:r>
              <a:rPr lang="en-US" sz="3200" dirty="0">
                <a:solidFill>
                  <a:srgbClr val="002060"/>
                </a:solidFill>
                <a:latin typeface="Garamond" panose="02020404030301010803" pitchFamily="18" charset="0"/>
              </a:rPr>
              <a:t>Website and Intranet Testing</a:t>
            </a:r>
          </a:p>
          <a:p>
            <a:pPr lvl="1">
              <a:buFont typeface="Courier New" panose="02070309020205020404" pitchFamily="49" charset="0"/>
              <a:buChar char="o"/>
            </a:pPr>
            <a:r>
              <a:rPr lang="en-US" sz="3200" dirty="0">
                <a:solidFill>
                  <a:srgbClr val="002060"/>
                </a:solidFill>
                <a:latin typeface="Garamond" panose="02020404030301010803" pitchFamily="18" charset="0"/>
              </a:rPr>
              <a:t>Test plan and Test logs</a:t>
            </a:r>
          </a:p>
          <a:p>
            <a:pPr>
              <a:buFont typeface="Wingdings" panose="05000000000000000000" pitchFamily="2" charset="2"/>
              <a:buChar char="q"/>
            </a:pPr>
            <a:r>
              <a:rPr lang="en-US" sz="3600" b="1" dirty="0">
                <a:solidFill>
                  <a:srgbClr val="002060"/>
                </a:solidFill>
                <a:latin typeface="Garamond" panose="02020404030301010803" pitchFamily="18" charset="0"/>
              </a:rPr>
              <a:t>Week 5</a:t>
            </a:r>
          </a:p>
          <a:p>
            <a:pPr lvl="1">
              <a:buFont typeface="Courier New" panose="02070309020205020404" pitchFamily="49" charset="0"/>
              <a:buChar char="o"/>
            </a:pPr>
            <a:r>
              <a:rPr lang="en-US" sz="3200" dirty="0">
                <a:solidFill>
                  <a:srgbClr val="002060"/>
                </a:solidFill>
                <a:latin typeface="Garamond" panose="02020404030301010803" pitchFamily="18" charset="0"/>
              </a:rPr>
              <a:t>Data Visualization</a:t>
            </a:r>
          </a:p>
          <a:p>
            <a:pPr lvl="1">
              <a:buFont typeface="Courier New" panose="02070309020205020404" pitchFamily="49" charset="0"/>
              <a:buChar char="o"/>
            </a:pPr>
            <a:r>
              <a:rPr lang="en-US" sz="3200" dirty="0">
                <a:solidFill>
                  <a:srgbClr val="002060"/>
                </a:solidFill>
                <a:latin typeface="Garamond" panose="02020404030301010803" pitchFamily="18" charset="0"/>
              </a:rPr>
              <a:t>Referential Integrity</a:t>
            </a:r>
          </a:p>
          <a:p>
            <a:pPr>
              <a:buFont typeface="Wingdings" panose="05000000000000000000" pitchFamily="2" charset="2"/>
              <a:buChar char="q"/>
            </a:pPr>
            <a:r>
              <a:rPr lang="en-US" sz="3600" b="1" dirty="0">
                <a:solidFill>
                  <a:srgbClr val="002060"/>
                </a:solidFill>
                <a:latin typeface="Garamond" panose="02020404030301010803" pitchFamily="18" charset="0"/>
              </a:rPr>
              <a:t>Week 6</a:t>
            </a:r>
          </a:p>
          <a:p>
            <a:pPr lvl="1">
              <a:buFont typeface="Courier New" panose="02070309020205020404" pitchFamily="49" charset="0"/>
              <a:buChar char="o"/>
            </a:pPr>
            <a:r>
              <a:rPr lang="en-US" sz="3200" dirty="0">
                <a:solidFill>
                  <a:srgbClr val="002060"/>
                </a:solidFill>
                <a:latin typeface="Garamond" panose="02020404030301010803" pitchFamily="18" charset="0"/>
              </a:rPr>
              <a:t>Linking the security system to other data</a:t>
            </a:r>
          </a:p>
          <a:p>
            <a:pPr marL="274320" lvl="1" indent="0">
              <a:buNone/>
            </a:pPr>
            <a:endParaRPr lang="en-US" sz="3200" dirty="0">
              <a:solidFill>
                <a:srgbClr val="002060"/>
              </a:solidFill>
              <a:latin typeface="Garamond" panose="02020404030301010803" pitchFamily="18" charset="0"/>
            </a:endParaRPr>
          </a:p>
        </p:txBody>
      </p:sp>
    </p:spTree>
    <p:extLst>
      <p:ext uri="{BB962C8B-B14F-4D97-AF65-F5344CB8AC3E}">
        <p14:creationId xmlns:p14="http://schemas.microsoft.com/office/powerpoint/2010/main" val="42183617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up)">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up)">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up)">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up)">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up)">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up)">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up)">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FF0000"/>
                </a:solidFill>
              </a:rPr>
              <a:t>Content   </a:t>
            </a:r>
          </a:p>
        </p:txBody>
      </p:sp>
      <p:sp>
        <p:nvSpPr>
          <p:cNvPr id="3" name="Content Placeholder 2"/>
          <p:cNvSpPr>
            <a:spLocks noGrp="1"/>
          </p:cNvSpPr>
          <p:nvPr>
            <p:ph idx="1"/>
          </p:nvPr>
        </p:nvSpPr>
        <p:spPr>
          <a:xfrm>
            <a:off x="1063752" y="1822150"/>
            <a:ext cx="10058400" cy="4551218"/>
          </a:xfrm>
        </p:spPr>
        <p:txBody>
          <a:bodyPr>
            <a:noAutofit/>
          </a:bodyPr>
          <a:lstStyle/>
          <a:p>
            <a:pPr>
              <a:buFont typeface="Wingdings" panose="05000000000000000000" pitchFamily="2" charset="2"/>
              <a:buChar char="q"/>
            </a:pPr>
            <a:r>
              <a:rPr lang="en-US" sz="3600" b="1" dirty="0">
                <a:solidFill>
                  <a:srgbClr val="002060"/>
                </a:solidFill>
                <a:latin typeface="Garamond" panose="02020404030301010803" pitchFamily="18" charset="0"/>
              </a:rPr>
              <a:t>Week 7</a:t>
            </a:r>
          </a:p>
          <a:p>
            <a:pPr lvl="1">
              <a:buFont typeface="Courier New" panose="02070309020205020404" pitchFamily="49" charset="0"/>
              <a:buChar char="o"/>
            </a:pPr>
            <a:r>
              <a:rPr lang="en-US" sz="3200" dirty="0">
                <a:solidFill>
                  <a:srgbClr val="002060"/>
                </a:solidFill>
                <a:latin typeface="Garamond" panose="02020404030301010803" pitchFamily="18" charset="0"/>
              </a:rPr>
              <a:t>MIS Reporting</a:t>
            </a:r>
          </a:p>
          <a:p>
            <a:pPr lvl="1">
              <a:buFont typeface="Courier New" panose="02070309020205020404" pitchFamily="49" charset="0"/>
              <a:buChar char="o"/>
            </a:pPr>
            <a:r>
              <a:rPr lang="en-US" sz="3200" dirty="0">
                <a:solidFill>
                  <a:srgbClr val="002060"/>
                </a:solidFill>
                <a:latin typeface="Garamond" panose="02020404030301010803" pitchFamily="18" charset="0"/>
              </a:rPr>
              <a:t>Unique Selling Point</a:t>
            </a:r>
          </a:p>
          <a:p>
            <a:pPr>
              <a:buFont typeface="Wingdings" panose="05000000000000000000" pitchFamily="2" charset="2"/>
              <a:buChar char="q"/>
            </a:pPr>
            <a:r>
              <a:rPr lang="en-US" sz="3600" b="1" dirty="0">
                <a:solidFill>
                  <a:srgbClr val="002060"/>
                </a:solidFill>
                <a:latin typeface="Garamond" panose="02020404030301010803" pitchFamily="18" charset="0"/>
              </a:rPr>
              <a:t>Week 8</a:t>
            </a:r>
          </a:p>
          <a:p>
            <a:pPr lvl="1">
              <a:buFont typeface="Courier New" panose="02070309020205020404" pitchFamily="49" charset="0"/>
              <a:buChar char="o"/>
            </a:pPr>
            <a:r>
              <a:rPr lang="en-US" sz="3200" dirty="0">
                <a:solidFill>
                  <a:srgbClr val="002060"/>
                </a:solidFill>
                <a:latin typeface="Garamond" panose="02020404030301010803" pitchFamily="18" charset="0"/>
              </a:rPr>
              <a:t>Dashboards in MIS</a:t>
            </a:r>
          </a:p>
          <a:p>
            <a:pPr lvl="1">
              <a:buFont typeface="Courier New" panose="02070309020205020404" pitchFamily="49" charset="0"/>
              <a:buChar char="o"/>
            </a:pPr>
            <a:r>
              <a:rPr lang="en-US" sz="3200" dirty="0">
                <a:solidFill>
                  <a:srgbClr val="002060"/>
                </a:solidFill>
                <a:latin typeface="Garamond" panose="02020404030301010803" pitchFamily="18" charset="0"/>
              </a:rPr>
              <a:t>Visual Display of Statistics</a:t>
            </a:r>
          </a:p>
          <a:p>
            <a:pPr>
              <a:buFont typeface="Wingdings" panose="05000000000000000000" pitchFamily="2" charset="2"/>
              <a:buChar char="q"/>
            </a:pPr>
            <a:r>
              <a:rPr lang="en-US" sz="3600" b="1" dirty="0">
                <a:solidFill>
                  <a:srgbClr val="002060"/>
                </a:solidFill>
                <a:latin typeface="Garamond" panose="02020404030301010803" pitchFamily="18" charset="0"/>
              </a:rPr>
              <a:t>Week 9</a:t>
            </a:r>
          </a:p>
          <a:p>
            <a:pPr lvl="1">
              <a:buFont typeface="Courier New" panose="02070309020205020404" pitchFamily="49" charset="0"/>
              <a:buChar char="o"/>
            </a:pPr>
            <a:r>
              <a:rPr lang="en-US" sz="3200" dirty="0">
                <a:solidFill>
                  <a:srgbClr val="002060"/>
                </a:solidFill>
                <a:latin typeface="Garamond" panose="02020404030301010803" pitchFamily="18" charset="0"/>
              </a:rPr>
              <a:t>Website Standards</a:t>
            </a:r>
          </a:p>
          <a:p>
            <a:pPr marL="274320" lvl="1" indent="0">
              <a:buNone/>
            </a:pPr>
            <a:endParaRPr lang="en-US" sz="3200" dirty="0">
              <a:solidFill>
                <a:srgbClr val="002060"/>
              </a:solidFill>
              <a:latin typeface="Garamond" panose="02020404030301010803" pitchFamily="18" charset="0"/>
            </a:endParaRPr>
          </a:p>
        </p:txBody>
      </p:sp>
    </p:spTree>
    <p:extLst>
      <p:ext uri="{BB962C8B-B14F-4D97-AF65-F5344CB8AC3E}">
        <p14:creationId xmlns:p14="http://schemas.microsoft.com/office/powerpoint/2010/main" val="16699639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up)">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up)">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up)">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up)">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up)">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up)">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up)">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FF0000"/>
                </a:solidFill>
              </a:rPr>
              <a:t>Content   </a:t>
            </a:r>
          </a:p>
        </p:txBody>
      </p:sp>
      <p:sp>
        <p:nvSpPr>
          <p:cNvPr id="3" name="Content Placeholder 2"/>
          <p:cNvSpPr>
            <a:spLocks noGrp="1"/>
          </p:cNvSpPr>
          <p:nvPr>
            <p:ph idx="1"/>
          </p:nvPr>
        </p:nvSpPr>
        <p:spPr>
          <a:xfrm>
            <a:off x="1063752" y="1822150"/>
            <a:ext cx="10058400" cy="4551218"/>
          </a:xfrm>
        </p:spPr>
        <p:txBody>
          <a:bodyPr>
            <a:noAutofit/>
          </a:bodyPr>
          <a:lstStyle/>
          <a:p>
            <a:pPr>
              <a:buFont typeface="Wingdings" panose="05000000000000000000" pitchFamily="2" charset="2"/>
              <a:buChar char="q"/>
            </a:pPr>
            <a:r>
              <a:rPr lang="en-US" sz="3600" b="1" dirty="0">
                <a:solidFill>
                  <a:srgbClr val="002060"/>
                </a:solidFill>
                <a:latin typeface="Garamond" panose="02020404030301010803" pitchFamily="18" charset="0"/>
              </a:rPr>
              <a:t>Remaining weeks</a:t>
            </a:r>
          </a:p>
          <a:p>
            <a:pPr lvl="1">
              <a:buFont typeface="Courier New" panose="02070309020205020404" pitchFamily="49" charset="0"/>
              <a:buChar char="o"/>
            </a:pPr>
            <a:r>
              <a:rPr lang="en-US" sz="3200" dirty="0">
                <a:solidFill>
                  <a:srgbClr val="002060"/>
                </a:solidFill>
                <a:latin typeface="Garamond" panose="02020404030301010803" pitchFamily="18" charset="0"/>
              </a:rPr>
              <a:t>Lab practice</a:t>
            </a:r>
          </a:p>
          <a:p>
            <a:pPr lvl="1">
              <a:buFont typeface="Courier New" panose="02070309020205020404" pitchFamily="49" charset="0"/>
              <a:buChar char="o"/>
            </a:pPr>
            <a:r>
              <a:rPr lang="en-US" sz="3200" dirty="0">
                <a:solidFill>
                  <a:srgbClr val="002060"/>
                </a:solidFill>
                <a:latin typeface="Garamond" panose="02020404030301010803" pitchFamily="18" charset="0"/>
              </a:rPr>
              <a:t>Coursework demonstration &amp; presentation</a:t>
            </a:r>
          </a:p>
          <a:p>
            <a:pPr marL="274320" lvl="1" indent="0">
              <a:buNone/>
            </a:pPr>
            <a:endParaRPr lang="en-US" sz="3200" dirty="0">
              <a:solidFill>
                <a:srgbClr val="002060"/>
              </a:solidFill>
              <a:latin typeface="Garamond" panose="02020404030301010803" pitchFamily="18" charset="0"/>
            </a:endParaRPr>
          </a:p>
        </p:txBody>
      </p:sp>
    </p:spTree>
    <p:extLst>
      <p:ext uri="{BB962C8B-B14F-4D97-AF65-F5344CB8AC3E}">
        <p14:creationId xmlns:p14="http://schemas.microsoft.com/office/powerpoint/2010/main" val="16408170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up)">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up)">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a:solidFill>
                  <a:srgbClr val="FF0000"/>
                </a:solidFill>
              </a:rPr>
              <a:t>TASKS</a:t>
            </a:r>
            <a:endParaRPr lang="en-US" sz="5400" b="1" dirty="0">
              <a:solidFill>
                <a:srgbClr val="FF0000"/>
              </a:solidFill>
            </a:endParaRPr>
          </a:p>
        </p:txBody>
      </p:sp>
      <p:sp>
        <p:nvSpPr>
          <p:cNvPr id="3" name="Content Placeholder 2"/>
          <p:cNvSpPr>
            <a:spLocks noGrp="1"/>
          </p:cNvSpPr>
          <p:nvPr>
            <p:ph idx="1"/>
          </p:nvPr>
        </p:nvSpPr>
        <p:spPr>
          <a:xfrm>
            <a:off x="1063752" y="1822150"/>
            <a:ext cx="10058400" cy="4551218"/>
          </a:xfrm>
        </p:spPr>
        <p:txBody>
          <a:bodyPr>
            <a:noAutofit/>
          </a:bodyPr>
          <a:lstStyle/>
          <a:p>
            <a:pPr lvl="0" algn="just"/>
            <a:r>
              <a:rPr lang="en-GB" sz="3600">
                <a:solidFill>
                  <a:srgbClr val="002060"/>
                </a:solidFill>
                <a:latin typeface="Garamond" panose="02020404030301010803" pitchFamily="18" charset="0"/>
              </a:rPr>
              <a:t>Work as a team using Agile Scrum methods to develop and test a secure web-based system </a:t>
            </a:r>
          </a:p>
          <a:p>
            <a:pPr lvl="0" algn="just"/>
            <a:r>
              <a:rPr lang="en-GB" sz="3600">
                <a:solidFill>
                  <a:srgbClr val="002060"/>
                </a:solidFill>
                <a:latin typeface="Garamond" panose="02020404030301010803" pitchFamily="18" charset="0"/>
              </a:rPr>
              <a:t>Create a screencast recording (including screen and sound) demonstrating the key functionalities of the system. This needs to be hosted somewhere (e.g. YouTube) that is accessible by the Greenwich moderator</a:t>
            </a:r>
            <a:endParaRPr lang="en-US" sz="3600">
              <a:solidFill>
                <a:srgbClr val="002060"/>
              </a:solidFill>
              <a:latin typeface="Garamond" panose="02020404030301010803" pitchFamily="18" charset="0"/>
            </a:endParaRPr>
          </a:p>
        </p:txBody>
      </p:sp>
    </p:spTree>
    <p:extLst>
      <p:ext uri="{BB962C8B-B14F-4D97-AF65-F5344CB8AC3E}">
        <p14:creationId xmlns:p14="http://schemas.microsoft.com/office/powerpoint/2010/main" val="33444699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up)">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a:solidFill>
                  <a:srgbClr val="FF0000"/>
                </a:solidFill>
              </a:rPr>
              <a:t>TASKS</a:t>
            </a:r>
            <a:endParaRPr lang="en-US" sz="5400" b="1" dirty="0">
              <a:solidFill>
                <a:srgbClr val="FF0000"/>
              </a:solidFill>
            </a:endParaRPr>
          </a:p>
        </p:txBody>
      </p:sp>
      <p:sp>
        <p:nvSpPr>
          <p:cNvPr id="3" name="Content Placeholder 2"/>
          <p:cNvSpPr>
            <a:spLocks noGrp="1"/>
          </p:cNvSpPr>
          <p:nvPr>
            <p:ph idx="1"/>
          </p:nvPr>
        </p:nvSpPr>
        <p:spPr>
          <a:xfrm>
            <a:off x="1063752" y="1822150"/>
            <a:ext cx="10058400" cy="4551218"/>
          </a:xfrm>
        </p:spPr>
        <p:txBody>
          <a:bodyPr>
            <a:noAutofit/>
          </a:bodyPr>
          <a:lstStyle/>
          <a:p>
            <a:pPr lvl="0" algn="just"/>
            <a:r>
              <a:rPr lang="en-GB" sz="3600">
                <a:solidFill>
                  <a:srgbClr val="002060"/>
                </a:solidFill>
                <a:latin typeface="Garamond" panose="02020404030301010803" pitchFamily="18" charset="0"/>
              </a:rPr>
              <a:t>Present the finished product to a non-technical audience to try to persuade them to purchase your system.</a:t>
            </a:r>
            <a:endParaRPr lang="en-US" sz="3600">
              <a:solidFill>
                <a:srgbClr val="002060"/>
              </a:solidFill>
              <a:latin typeface="Garamond" panose="02020404030301010803" pitchFamily="18" charset="0"/>
            </a:endParaRPr>
          </a:p>
          <a:p>
            <a:pPr lvl="0" algn="just"/>
            <a:r>
              <a:rPr lang="en-GB" sz="3600">
                <a:solidFill>
                  <a:srgbClr val="002060"/>
                </a:solidFill>
                <a:latin typeface="Garamond" panose="02020404030301010803" pitchFamily="18" charset="0"/>
              </a:rPr>
              <a:t>Document the system to an appropriate standard using a weighted scoring model with commentary, including an evaluation of the design process you followed and your reflection on the finished product, and on the contributions of your team members.</a:t>
            </a:r>
            <a:endParaRPr lang="en-US" sz="3600">
              <a:solidFill>
                <a:srgbClr val="002060"/>
              </a:solidFill>
              <a:latin typeface="Garamond" panose="02020404030301010803" pitchFamily="18" charset="0"/>
            </a:endParaRPr>
          </a:p>
        </p:txBody>
      </p:sp>
    </p:spTree>
    <p:extLst>
      <p:ext uri="{BB962C8B-B14F-4D97-AF65-F5344CB8AC3E}">
        <p14:creationId xmlns:p14="http://schemas.microsoft.com/office/powerpoint/2010/main" val="6425077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up)">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499</TotalTime>
  <Words>414</Words>
  <Application>Microsoft Office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Courier New</vt:lpstr>
      <vt:lpstr>Garamond</vt:lpstr>
      <vt:lpstr>Garamond (Body)</vt:lpstr>
      <vt:lpstr>Lucida Bright</vt:lpstr>
      <vt:lpstr>Rockwell</vt:lpstr>
      <vt:lpstr>Rockwell Condensed</vt:lpstr>
      <vt:lpstr>Wingdings</vt:lpstr>
      <vt:lpstr>Wood Type</vt:lpstr>
      <vt:lpstr>Enterprise  Web  Software  Development</vt:lpstr>
      <vt:lpstr>Lecturer  </vt:lpstr>
      <vt:lpstr>Outcome  </vt:lpstr>
      <vt:lpstr>Content  </vt:lpstr>
      <vt:lpstr>Content   </vt:lpstr>
      <vt:lpstr>Content   </vt:lpstr>
      <vt:lpstr>Content   </vt:lpstr>
      <vt:lpstr>TASKS</vt:lpstr>
      <vt:lpstr>TASKS</vt:lpstr>
      <vt:lpstr>Deliverables</vt:lpstr>
      <vt:lpstr>Deliverables</vt:lpstr>
      <vt:lpstr>Deliverables</vt:lpstr>
      <vt:lpstr>ASSESSMENT - COURSEWORK</vt:lpstr>
      <vt:lpstr>GRADING CRITERIA</vt:lpstr>
      <vt:lpstr>IMPORTANCE</vt:lpstr>
      <vt:lpstr>GOOGLE CLASSROOM</vt:lpstr>
    </vt:vector>
  </TitlesOfParts>
  <Company>Hanoi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Procedural Programming</dc:title>
  <dc:creator>Nguyen Dinh Tran Long</dc:creator>
  <cp:lastModifiedBy>longndt226</cp:lastModifiedBy>
  <cp:revision>222</cp:revision>
  <dcterms:created xsi:type="dcterms:W3CDTF">2018-10-03T15:44:11Z</dcterms:created>
  <dcterms:modified xsi:type="dcterms:W3CDTF">2023-01-11T01:55:47Z</dcterms:modified>
</cp:coreProperties>
</file>