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2" autoAdjust="0"/>
    <p:restoredTop sz="94664" autoAdjust="0"/>
  </p:normalViewPr>
  <p:slideViewPr>
    <p:cSldViewPr>
      <p:cViewPr varScale="1">
        <p:scale>
          <a:sx n="63" d="100"/>
          <a:sy n="63" d="100"/>
        </p:scale>
        <p:origin x="-11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1CBB100-132E-491E-B120-F2122B1EA7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0DAA456-412F-48AD-9FF3-E4DEE9A0CA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8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4F738-3A0A-4367-8EC8-C3926E7BC1FE}" type="slidenum">
              <a:rPr lang="en-US"/>
              <a:pPr/>
              <a:t>1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75332-06B7-4D13-B1A3-20904372843A}" type="slidenum">
              <a:rPr lang="en-US"/>
              <a:pPr/>
              <a:t>10</a:t>
            </a:fld>
            <a:endParaRPr lang="en-US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2383-F7BE-4818-AD5D-293BE7BFF75C}" type="slidenum">
              <a:rPr lang="en-US"/>
              <a:pPr/>
              <a:t>11</a:t>
            </a:fld>
            <a:endParaRPr lang="en-US"/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43C91-B16E-409E-912A-36CED5F7221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505E-2287-4A3D-ACB5-473D3BE03C6A}" type="slidenum">
              <a:rPr lang="en-US"/>
              <a:pPr/>
              <a:t>13</a:t>
            </a:fld>
            <a:endParaRPr lang="en-US"/>
          </a:p>
        </p:txBody>
      </p:sp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09419-B79C-43F2-BC46-57DEC1DDC96E}" type="slidenum">
              <a:rPr lang="en-US"/>
              <a:pPr/>
              <a:t>2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F6764-D9ED-4EDB-A35C-2AB66D1B9048}" type="slidenum">
              <a:rPr lang="en-US"/>
              <a:pPr/>
              <a:t>3</a:t>
            </a:fld>
            <a:endParaRPr lang="en-US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EC254-BFB4-42B8-A48E-44BBD52C0232}" type="slidenum">
              <a:rPr lang="en-US"/>
              <a:pPr/>
              <a:t>4</a:t>
            </a:fld>
            <a:endParaRPr lang="en-US"/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D87DB-30B6-452D-A299-5B71C0A2437D}" type="slidenum">
              <a:rPr lang="en-US"/>
              <a:pPr/>
              <a:t>5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9BC72-3109-4295-8A0F-74FA1D22A33C}" type="slidenum">
              <a:rPr lang="en-US"/>
              <a:pPr/>
              <a:t>6</a:t>
            </a:fld>
            <a:endParaRPr 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687F2-6937-4420-9BCD-FC220A509B2C}" type="slidenum">
              <a:rPr lang="en-US"/>
              <a:pPr/>
              <a:t>7</a:t>
            </a:fld>
            <a:endParaRPr lang="en-US"/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2C97B-116A-4FF6-A001-5F8B1DC26F96}" type="slidenum">
              <a:rPr lang="en-US"/>
              <a:pPr/>
              <a:t>8</a:t>
            </a:fld>
            <a:endParaRPr lang="en-US"/>
          </a:p>
        </p:txBody>
      </p:sp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0F8B5-4B58-4C07-8460-6422023C2225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New-V2-cms-temp-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68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87675" y="3160713"/>
            <a:ext cx="5470525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4916488"/>
            <a:ext cx="5472113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28418-134F-4D65-8080-79068E0A6E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7C167-B7F0-45CF-884C-07042BF305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E0166-5B8F-439C-BEA1-10F823C3CC2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4545B-E314-4028-BE15-919BFB59299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5CD4C-9674-4148-8CA8-B84C247587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AFD8E-46F7-403E-B745-05F3E9B163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4E34-C7F0-4701-89B7-AFF6E7D085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B7A0-7D86-4072-B93C-A4F69CF12DE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A07A9-E5F5-4B26-B18E-35F5AFA1D30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8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6DD2A-9EF7-47B2-B173-86DDC96C76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9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New-V2-cms-temp-P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110BC7-0CD3-4E5A-856B-E6D976D9307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1.doc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2.doc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3.xls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F549-9D14-4C8D-ACCF-98E5DD5A916A}" type="slidenum">
              <a:rPr lang="en-GB"/>
              <a:pPr/>
              <a:t>1</a:t>
            </a:fld>
            <a:endParaRPr lang="en-GB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0"/>
            <a:ext cx="7772400" cy="1143000"/>
          </a:xfrm>
        </p:spPr>
        <p:txBody>
          <a:bodyPr/>
          <a:lstStyle/>
          <a:p>
            <a:r>
              <a:rPr lang="en-GB" sz="4800"/>
              <a:t>Weighted Scoring Model</a:t>
            </a:r>
            <a:r>
              <a:rPr lang="en-GB" sz="4000"/>
              <a:t/>
            </a:r>
            <a:br>
              <a:rPr lang="en-GB" sz="4000"/>
            </a:br>
            <a:r>
              <a:rPr lang="en-GB" sz="2400"/>
              <a:t>(2-level: Factors and Criteria 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BC45-B3D8-4E7E-9C7E-4F136A44E7D2}" type="slidenum">
              <a:rPr lang="en-GB"/>
              <a:pPr/>
              <a:t>10</a:t>
            </a:fld>
            <a:endParaRPr lang="en-GB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 dirty="0"/>
              <a:t>8. Work out an overall weighted score for each </a:t>
            </a:r>
            <a:r>
              <a:rPr lang="en-GB" sz="3600" dirty="0" smtClean="0"/>
              <a:t>Phone</a:t>
            </a:r>
            <a:endParaRPr lang="en-GB" sz="3600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971550" y="4292600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7*66% +   9*70% +  5*80%</a:t>
            </a:r>
            <a:r>
              <a:rPr lang="en-GB" sz="2400">
                <a:latin typeface="Times New Roman" pitchFamily="18" charset="0"/>
              </a:rPr>
              <a:t>  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>
            <a:off x="1198563" y="4860925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51050" y="4941888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7 + 9 + 5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084763" y="432752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1492%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160963" y="48609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5364163" y="49418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21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4627563" y="463232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Times New Roman" pitchFamily="18" charset="0"/>
              </a:rPr>
              <a:t>=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227763" y="463232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Times New Roman" pitchFamily="18" charset="0"/>
              </a:rPr>
              <a:t>=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821488" y="4672013"/>
            <a:ext cx="79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71%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438400" y="2209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Total weighted score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1752600" y="2743200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Maximum possible weighted score</a:t>
            </a: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1828800" y="2668588"/>
            <a:ext cx="47244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733800" y="34290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Times New Roman" pitchFamily="18" charset="0"/>
              </a:rPr>
              <a:t>=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5992813" y="2081213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FOR </a:t>
            </a:r>
            <a:r>
              <a:rPr lang="en-GB" b="1" dirty="0" smtClean="0">
                <a:solidFill>
                  <a:srgbClr val="FF3300"/>
                </a:solidFill>
              </a:rPr>
              <a:t>Phone Number </a:t>
            </a:r>
            <a:r>
              <a:rPr lang="en-GB" b="1" dirty="0">
                <a:solidFill>
                  <a:srgbClr val="FF3300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0D8A-87A2-4A4B-AFBC-800E395DDBD3}" type="slidenum">
              <a:rPr lang="en-GB"/>
              <a:pPr/>
              <a:t>11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 dirty="0"/>
              <a:t>9. Compare this score with that for other </a:t>
            </a:r>
            <a:r>
              <a:rPr lang="en-GB" sz="3600" dirty="0" smtClean="0"/>
              <a:t>Phones</a:t>
            </a:r>
            <a:endParaRPr lang="en-GB" dirty="0"/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79067"/>
              </p:ext>
            </p:extLst>
          </p:nvPr>
        </p:nvGraphicFramePr>
        <p:xfrm>
          <a:off x="881063" y="2278063"/>
          <a:ext cx="7664450" cy="4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6" name="Document" r:id="rId5" imgW="7848083" imgH="4441447" progId="Word.Document.8">
                  <p:embed/>
                </p:oleObj>
              </mc:Choice>
              <mc:Fallback>
                <p:oleObj name="Document" r:id="rId5" imgW="7848083" imgH="444144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278063"/>
                        <a:ext cx="7664450" cy="432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177-0649-4B13-B9E4-7F1516A5D42E}" type="slidenum">
              <a:rPr lang="en-GB"/>
              <a:pPr/>
              <a:t>12</a:t>
            </a:fld>
            <a:endParaRPr lang="en-GB"/>
          </a:p>
        </p:txBody>
      </p:sp>
      <p:sp>
        <p:nvSpPr>
          <p:cNvPr id="188418" name="Oval 2"/>
          <p:cNvSpPr>
            <a:spLocks noChangeArrowheads="1"/>
          </p:cNvSpPr>
          <p:nvPr/>
        </p:nvSpPr>
        <p:spPr bwMode="auto">
          <a:xfrm>
            <a:off x="2057400" y="3962400"/>
            <a:ext cx="3352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auto">
          <a:xfrm>
            <a:off x="6400800" y="40386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 dirty="0"/>
              <a:t>10. Choose the </a:t>
            </a:r>
            <a:r>
              <a:rPr lang="en-GB" sz="3600" dirty="0" smtClean="0"/>
              <a:t>Phone with </a:t>
            </a:r>
            <a:r>
              <a:rPr lang="en-GB" sz="3600" dirty="0"/>
              <a:t>the highest score</a:t>
            </a:r>
            <a:endParaRPr lang="en-GB" dirty="0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79431"/>
              </p:ext>
            </p:extLst>
          </p:nvPr>
        </p:nvGraphicFramePr>
        <p:xfrm>
          <a:off x="881063" y="2211388"/>
          <a:ext cx="779780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6" name="Document" r:id="rId5" imgW="7848083" imgH="4449381" progId="Word.Document.8">
                  <p:embed/>
                </p:oleObj>
              </mc:Choice>
              <mc:Fallback>
                <p:oleObj name="Document" r:id="rId5" imgW="7848083" imgH="444938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211388"/>
                        <a:ext cx="779780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AC7-E3A8-4406-BA3E-398C929140ED}" type="slidenum">
              <a:rPr lang="en-GB"/>
              <a:pPr/>
              <a:t>13</a:t>
            </a:fld>
            <a:endParaRPr lang="en-GB"/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19798"/>
              </p:ext>
            </p:extLst>
          </p:nvPr>
        </p:nvGraphicFramePr>
        <p:xfrm>
          <a:off x="1187624" y="1916832"/>
          <a:ext cx="71183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Worksheet" r:id="rId5" imgW="9153441" imgH="5838750" progId="Excel.Sheet.8">
                  <p:embed/>
                </p:oleObj>
              </mc:Choice>
              <mc:Fallback>
                <p:oleObj name="Worksheet" r:id="rId5" imgW="9153441" imgH="583875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6832"/>
                        <a:ext cx="711835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/>
              <a:t>11. Display the results graphically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7A0-7D86-4072-B93C-A4F69CF12DE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5736" y="2708920"/>
            <a:ext cx="4929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Finally</a:t>
            </a:r>
          </a:p>
          <a:p>
            <a:pPr algn="ctr"/>
            <a:r>
              <a:rPr lang="en-GB" sz="3600" dirty="0" smtClean="0"/>
              <a:t>=====</a:t>
            </a:r>
          </a:p>
          <a:p>
            <a:r>
              <a:rPr lang="en-GB" sz="3600" dirty="0" smtClean="0"/>
              <a:t>Make the right decision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81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548C-A078-422E-AB85-504F0DAF672B}" type="slidenum">
              <a:rPr lang="en-GB"/>
              <a:pPr/>
              <a:t>2</a:t>
            </a:fld>
            <a:endParaRPr lang="en-GB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05200"/>
            <a:ext cx="7772400" cy="1143000"/>
          </a:xfrm>
          <a:noFill/>
          <a:ln/>
        </p:spPr>
        <p:txBody>
          <a:bodyPr/>
          <a:lstStyle/>
          <a:p>
            <a:r>
              <a:rPr lang="en-GB" sz="3600" dirty="0"/>
              <a:t>Example:</a:t>
            </a:r>
            <a:br>
              <a:rPr lang="en-GB" sz="3600" dirty="0"/>
            </a:br>
            <a:r>
              <a:rPr lang="en-GB" sz="3600" dirty="0"/>
              <a:t>Evaluating the best m</a:t>
            </a:r>
            <a:r>
              <a:rPr lang="en-GB" sz="3600" dirty="0" smtClean="0"/>
              <a:t>obile phone</a:t>
            </a:r>
            <a:endParaRPr lang="en-GB" dirty="0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539750" y="12684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5400" dirty="0">
                <a:solidFill>
                  <a:schemeClr val="tx2"/>
                </a:solidFill>
              </a:rPr>
              <a:t>The </a:t>
            </a:r>
            <a:r>
              <a:rPr lang="en-GB" sz="5400" dirty="0" smtClean="0">
                <a:solidFill>
                  <a:schemeClr val="tx2"/>
                </a:solidFill>
              </a:rPr>
              <a:t>method</a:t>
            </a:r>
            <a:endParaRPr lang="en-GB" sz="4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D23-0A92-4569-8607-7AC2F7139B03}" type="slidenum">
              <a:rPr lang="en-GB"/>
              <a:pPr/>
              <a:t>3</a:t>
            </a:fld>
            <a:endParaRPr lang="en-GB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/>
              <a:t>1. Select the main factors and criteria</a:t>
            </a:r>
            <a:endParaRPr lang="en-GB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1. Simplicity of </a:t>
            </a:r>
            <a:r>
              <a:rPr lang="en-GB" sz="2400" dirty="0" smtClean="0"/>
              <a:t>Use</a:t>
            </a:r>
            <a:endParaRPr lang="en-GB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As a phone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For texting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For internet access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For Apps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For management</a:t>
            </a:r>
            <a:endParaRPr lang="en-GB" sz="1200" dirty="0"/>
          </a:p>
          <a:p>
            <a:pPr marL="0" indent="0">
              <a:buNone/>
            </a:pPr>
            <a:r>
              <a:rPr lang="en-GB" sz="2400" dirty="0"/>
              <a:t>2. </a:t>
            </a:r>
            <a:r>
              <a:rPr lang="en-GB" sz="2400" dirty="0" smtClean="0"/>
              <a:t>Options</a:t>
            </a:r>
            <a:endParaRPr lang="en-GB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Back up to the cloud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Find My phone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GPS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Camera</a:t>
            </a:r>
            <a:endParaRPr lang="en-GB" sz="1200" dirty="0"/>
          </a:p>
          <a:p>
            <a:pPr lvl="1"/>
            <a:r>
              <a:rPr lang="en-GB" sz="1200" dirty="0"/>
              <a:t> </a:t>
            </a:r>
            <a:r>
              <a:rPr lang="en-GB" sz="1200" dirty="0" smtClean="0"/>
              <a:t>Accessories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3. Styling</a:t>
            </a:r>
          </a:p>
          <a:p>
            <a:pPr lvl="1"/>
            <a:r>
              <a:rPr lang="en-GB" sz="1200" dirty="0"/>
              <a:t>Colour</a:t>
            </a:r>
          </a:p>
          <a:p>
            <a:pPr lvl="1"/>
            <a:r>
              <a:rPr lang="en-GB" sz="1200" dirty="0"/>
              <a:t>Size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804025" y="22050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chemeClr val="accent2"/>
                </a:solidFill>
              </a:rPr>
              <a:t>FACTORS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2916238" y="1916113"/>
            <a:ext cx="3733800" cy="2971800"/>
            <a:chOff x="1872" y="1344"/>
            <a:chExt cx="2352" cy="1872"/>
          </a:xfrm>
        </p:grpSpPr>
        <p:sp>
          <p:nvSpPr>
            <p:cNvPr id="169990" name="Line 6"/>
            <p:cNvSpPr>
              <a:spLocks noChangeShapeType="1"/>
            </p:cNvSpPr>
            <p:nvPr/>
          </p:nvSpPr>
          <p:spPr bwMode="auto">
            <a:xfrm flipH="1" flipV="1">
              <a:off x="2976" y="1344"/>
              <a:ext cx="1248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1" name="Line 7"/>
            <p:cNvSpPr>
              <a:spLocks noChangeShapeType="1"/>
            </p:cNvSpPr>
            <p:nvPr/>
          </p:nvSpPr>
          <p:spPr bwMode="auto">
            <a:xfrm flipH="1">
              <a:off x="3792" y="1680"/>
              <a:ext cx="43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2" name="Line 8"/>
            <p:cNvSpPr>
              <a:spLocks noChangeShapeType="1"/>
            </p:cNvSpPr>
            <p:nvPr/>
          </p:nvSpPr>
          <p:spPr bwMode="auto">
            <a:xfrm flipH="1">
              <a:off x="1872" y="1680"/>
              <a:ext cx="2352" cy="15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940425" y="4365625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CRITERIA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169994" name="Group 10"/>
          <p:cNvGrpSpPr>
            <a:grpSpLocks/>
          </p:cNvGrpSpPr>
          <p:nvPr/>
        </p:nvGrpSpPr>
        <p:grpSpPr bwMode="auto">
          <a:xfrm>
            <a:off x="3132138" y="3716338"/>
            <a:ext cx="2819400" cy="838200"/>
            <a:chOff x="1968" y="2496"/>
            <a:chExt cx="1776" cy="528"/>
          </a:xfrm>
        </p:grpSpPr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 flipH="1" flipV="1">
              <a:off x="2016" y="2736"/>
              <a:ext cx="168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632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 flipH="1" flipV="1">
              <a:off x="1968" y="2640"/>
              <a:ext cx="177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 flipH="1" flipV="1">
              <a:off x="2352" y="2880"/>
              <a:ext cx="13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 flipH="1">
              <a:off x="2112" y="3024"/>
              <a:ext cx="16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48E-FF8F-43AD-A278-A6B9A39DD89E}" type="slidenum">
              <a:rPr lang="en-GB"/>
              <a:pPr/>
              <a:t>4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/>
              <a:t>2. Rate the importance of each factor on a scale of 10</a:t>
            </a:r>
            <a:endParaRPr lang="en-GB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219200" y="1828800"/>
            <a:ext cx="480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400" dirty="0" smtClean="0"/>
              <a:t>1. Simplicity of Use</a:t>
            </a:r>
            <a:endParaRPr lang="en-GB" dirty="0" smtClean="0"/>
          </a:p>
          <a:p>
            <a:pPr lvl="1"/>
            <a:r>
              <a:rPr lang="en-GB" sz="1200" dirty="0" smtClean="0"/>
              <a:t> As a phone</a:t>
            </a:r>
          </a:p>
          <a:p>
            <a:pPr lvl="1"/>
            <a:r>
              <a:rPr lang="en-GB" sz="1200" dirty="0" smtClean="0"/>
              <a:t> For texting</a:t>
            </a:r>
          </a:p>
          <a:p>
            <a:pPr lvl="1"/>
            <a:r>
              <a:rPr lang="en-GB" sz="1200" dirty="0" smtClean="0"/>
              <a:t> For internet access</a:t>
            </a:r>
          </a:p>
          <a:p>
            <a:pPr lvl="1"/>
            <a:r>
              <a:rPr lang="en-GB" sz="1200" dirty="0" smtClean="0"/>
              <a:t> For Apps</a:t>
            </a:r>
          </a:p>
          <a:p>
            <a:pPr lvl="1"/>
            <a:r>
              <a:rPr lang="en-GB" sz="1200" dirty="0" smtClean="0"/>
              <a:t> For management</a:t>
            </a:r>
          </a:p>
          <a:p>
            <a:pPr lvl="1"/>
            <a:endParaRPr lang="en-GB" sz="1200" dirty="0" smtClean="0"/>
          </a:p>
          <a:p>
            <a:r>
              <a:rPr lang="en-GB" sz="2400" dirty="0" smtClean="0"/>
              <a:t>2. Options</a:t>
            </a:r>
            <a:endParaRPr lang="en-GB" dirty="0" smtClean="0"/>
          </a:p>
          <a:p>
            <a:pPr lvl="1"/>
            <a:r>
              <a:rPr lang="en-GB" sz="1200" dirty="0" smtClean="0"/>
              <a:t> Back up to the cloud</a:t>
            </a:r>
          </a:p>
          <a:p>
            <a:pPr lvl="1"/>
            <a:r>
              <a:rPr lang="en-GB" sz="1200" dirty="0" smtClean="0"/>
              <a:t> Find My phone</a:t>
            </a:r>
          </a:p>
          <a:p>
            <a:pPr lvl="1"/>
            <a:r>
              <a:rPr lang="en-GB" sz="1200" dirty="0" smtClean="0"/>
              <a:t> GPS</a:t>
            </a:r>
          </a:p>
          <a:p>
            <a:pPr lvl="1"/>
            <a:r>
              <a:rPr lang="en-GB" sz="1200" dirty="0" smtClean="0"/>
              <a:t> Camera</a:t>
            </a:r>
          </a:p>
          <a:p>
            <a:pPr lvl="1"/>
            <a:r>
              <a:rPr lang="en-GB" sz="1200" dirty="0" smtClean="0"/>
              <a:t> Accessories</a:t>
            </a:r>
          </a:p>
          <a:p>
            <a:pPr lvl="1"/>
            <a:endParaRPr lang="en-GB" dirty="0" smtClean="0"/>
          </a:p>
          <a:p>
            <a:r>
              <a:rPr lang="en-GB" sz="2400" dirty="0" smtClean="0"/>
              <a:t>3. Styling</a:t>
            </a:r>
          </a:p>
          <a:p>
            <a:pPr lvl="1"/>
            <a:r>
              <a:rPr lang="en-GB" sz="1200" dirty="0" smtClean="0"/>
              <a:t>Colour</a:t>
            </a:r>
          </a:p>
          <a:p>
            <a:pPr lvl="1"/>
            <a:r>
              <a:rPr lang="en-GB" sz="1200" dirty="0" smtClean="0"/>
              <a:t>Size</a:t>
            </a:r>
            <a:endParaRPr lang="en-GB" sz="1200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4283968" y="1828800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>
                <a:solidFill>
                  <a:schemeClr val="accent2"/>
                </a:solidFill>
              </a:rPr>
              <a:t>(7 out of 10)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4299208" y="3406936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>
                <a:solidFill>
                  <a:schemeClr val="accent2"/>
                </a:solidFill>
              </a:rPr>
              <a:t>(9 out of 10)</a:t>
            </a:r>
            <a:endParaRPr lang="en-GB" dirty="0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360168" y="4842194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>
                <a:solidFill>
                  <a:schemeClr val="accent2"/>
                </a:solidFill>
              </a:rPr>
              <a:t>(5 out of 10)</a:t>
            </a:r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7" grpId="0" autoUpdateAnimBg="0"/>
      <p:bldP spid="1720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28B8-F681-4FF1-A4DE-C941197AC18B}" type="slidenum">
              <a:rPr lang="en-GB"/>
              <a:pPr/>
              <a:t>5</a:t>
            </a:fld>
            <a:endParaRPr lang="en-GB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/>
              <a:t>3. Rate the importance of each criterion on a scale of 10</a:t>
            </a:r>
            <a:endParaRPr lang="en-GB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1219200" y="1828800"/>
            <a:ext cx="4800600" cy="48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AutoNum type="arabicPeriod"/>
            </a:pPr>
            <a:r>
              <a:rPr lang="en-GB" sz="2400" dirty="0" smtClean="0"/>
              <a:t>Simplicity of Use</a:t>
            </a:r>
          </a:p>
          <a:p>
            <a:endParaRPr lang="en-GB" dirty="0" smtClean="0"/>
          </a:p>
          <a:p>
            <a:pPr lvl="1"/>
            <a:r>
              <a:rPr lang="en-GB" sz="1200" dirty="0" smtClean="0"/>
              <a:t> As a phone</a:t>
            </a:r>
          </a:p>
          <a:p>
            <a:pPr lvl="1"/>
            <a:r>
              <a:rPr lang="en-GB" sz="1200" dirty="0" smtClean="0"/>
              <a:t> For texting</a:t>
            </a:r>
          </a:p>
          <a:p>
            <a:pPr lvl="1"/>
            <a:r>
              <a:rPr lang="en-GB" sz="1200" dirty="0" smtClean="0"/>
              <a:t> For internet access</a:t>
            </a:r>
          </a:p>
          <a:p>
            <a:pPr lvl="1"/>
            <a:r>
              <a:rPr lang="en-GB" sz="1200" dirty="0" smtClean="0"/>
              <a:t> For Apps</a:t>
            </a:r>
          </a:p>
          <a:p>
            <a:pPr lvl="1"/>
            <a:r>
              <a:rPr lang="en-GB" sz="1200" dirty="0" smtClean="0"/>
              <a:t> For management</a:t>
            </a:r>
          </a:p>
          <a:p>
            <a:pPr lvl="1"/>
            <a:endParaRPr lang="en-GB" sz="1200" dirty="0" smtClean="0"/>
          </a:p>
          <a:p>
            <a:r>
              <a:rPr lang="en-GB" sz="2400" dirty="0" smtClean="0"/>
              <a:t>2. Options</a:t>
            </a:r>
            <a:br>
              <a:rPr lang="en-GB" sz="2400" dirty="0" smtClean="0"/>
            </a:br>
            <a:endParaRPr lang="en-GB" dirty="0" smtClean="0"/>
          </a:p>
          <a:p>
            <a:pPr lvl="1"/>
            <a:r>
              <a:rPr lang="en-GB" sz="1200" dirty="0" smtClean="0"/>
              <a:t> Back up to the cloud</a:t>
            </a:r>
          </a:p>
          <a:p>
            <a:pPr lvl="1"/>
            <a:r>
              <a:rPr lang="en-GB" sz="1200" dirty="0" smtClean="0"/>
              <a:t> Find My phone</a:t>
            </a:r>
          </a:p>
          <a:p>
            <a:pPr lvl="1"/>
            <a:r>
              <a:rPr lang="en-GB" sz="1200" dirty="0" smtClean="0"/>
              <a:t> GPS</a:t>
            </a:r>
          </a:p>
          <a:p>
            <a:pPr lvl="1"/>
            <a:r>
              <a:rPr lang="en-GB" sz="1200" dirty="0" smtClean="0"/>
              <a:t> Camera</a:t>
            </a:r>
          </a:p>
          <a:p>
            <a:pPr lvl="1"/>
            <a:r>
              <a:rPr lang="en-GB" sz="1200" dirty="0" smtClean="0"/>
              <a:t> Accessories</a:t>
            </a:r>
          </a:p>
          <a:p>
            <a:pPr lvl="1"/>
            <a:endParaRPr lang="en-GB" dirty="0" smtClean="0"/>
          </a:p>
          <a:p>
            <a:r>
              <a:rPr lang="en-GB" sz="2400" dirty="0" smtClean="0"/>
              <a:t>3. Styling</a:t>
            </a:r>
            <a:br>
              <a:rPr lang="en-GB" sz="2400" dirty="0" smtClean="0"/>
            </a:br>
            <a:endParaRPr lang="en-GB" sz="2400" dirty="0" smtClean="0"/>
          </a:p>
          <a:p>
            <a:pPr lvl="1"/>
            <a:r>
              <a:rPr lang="en-GB" sz="1200" dirty="0" smtClean="0"/>
              <a:t>Colour</a:t>
            </a:r>
          </a:p>
          <a:p>
            <a:pPr lvl="1"/>
            <a:r>
              <a:rPr lang="en-GB" sz="1200" dirty="0" smtClean="0"/>
              <a:t>Size</a:t>
            </a:r>
            <a:endParaRPr lang="en-GB" sz="1200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724400" y="19034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819015" y="361156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>
                <a:solidFill>
                  <a:schemeClr val="accent2"/>
                </a:solidFill>
              </a:rPr>
              <a:t>(9)</a:t>
            </a:r>
            <a:endParaRPr lang="en-GB" dirty="0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822190" y="5427665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>
                <a:solidFill>
                  <a:schemeClr val="accent2"/>
                </a:solidFill>
              </a:rPr>
              <a:t>(5)</a:t>
            </a:r>
            <a:endParaRPr lang="en-GB" dirty="0"/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185160" y="2454117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</a:rPr>
              <a:t>5 out of 10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334385" y="2682717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6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3307080" y="297307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9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204845" y="324771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8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380105" y="424908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</a:rPr>
              <a:t>9 out of 10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3204845" y="44349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5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59710" y="480187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</a:rPr>
              <a:t>9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2999105" y="4648677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</a:rPr>
              <a:t>6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3086100" y="5029836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6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2606040" y="6091669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</a:rPr>
              <a:t>5 out of 10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2590800" y="6259468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5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3102610" y="2820036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</a:rPr>
              <a:t>6</a:t>
            </a:r>
            <a:endParaRPr lang="en-GB" sz="2400"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utoUpdateAnimBg="0"/>
      <p:bldP spid="174088" grpId="0" autoUpdateAnimBg="0"/>
      <p:bldP spid="174089" grpId="0" autoUpdateAnimBg="0"/>
      <p:bldP spid="174090" grpId="0" autoUpdateAnimBg="0"/>
      <p:bldP spid="174091" grpId="0" autoUpdateAnimBg="0"/>
      <p:bldP spid="174092" grpId="0" autoUpdateAnimBg="0"/>
      <p:bldP spid="174093" grpId="0" autoUpdateAnimBg="0"/>
      <p:bldP spid="174094" grpId="0" autoUpdateAnimBg="0"/>
      <p:bldP spid="174095" grpId="0" autoUpdateAnimBg="0"/>
      <p:bldP spid="174096" grpId="0" autoUpdateAnimBg="0"/>
      <p:bldP spid="174097" grpId="0" autoUpdateAnimBg="0"/>
      <p:bldP spid="1740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3350" y="6165304"/>
            <a:ext cx="2133600" cy="476250"/>
          </a:xfrm>
        </p:spPr>
        <p:txBody>
          <a:bodyPr/>
          <a:lstStyle/>
          <a:p>
            <a:fld id="{12CCE91D-9C88-47F2-8C8F-17A515330B5B}" type="slidenum">
              <a:rPr lang="en-GB"/>
              <a:pPr/>
              <a:t>6</a:t>
            </a:fld>
            <a:endParaRPr lang="en-GB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200" dirty="0"/>
              <a:t>4. Rate the extent to which each criterion is met (out of 10) for each </a:t>
            </a:r>
            <a:r>
              <a:rPr lang="en-GB" sz="3200" dirty="0" smtClean="0"/>
              <a:t>Phone</a:t>
            </a:r>
            <a:endParaRPr lang="en-GB" sz="3200" dirty="0"/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1219200" y="1828800"/>
            <a:ext cx="5264150" cy="4114800"/>
            <a:chOff x="768" y="1152"/>
            <a:chExt cx="3316" cy="2592"/>
          </a:xfrm>
        </p:grpSpPr>
        <p:sp>
          <p:nvSpPr>
            <p:cNvPr id="176132" name="Rectangle 4"/>
            <p:cNvSpPr>
              <a:spLocks noChangeArrowheads="1"/>
            </p:cNvSpPr>
            <p:nvPr/>
          </p:nvSpPr>
          <p:spPr bwMode="auto">
            <a:xfrm>
              <a:off x="768" y="1152"/>
              <a:ext cx="3024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GB" sz="2800" dirty="0" smtClean="0"/>
                <a:t>1. Simplicity of Use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As a phone</a:t>
              </a:r>
            </a:p>
            <a:p>
              <a:pPr lvl="1"/>
              <a:r>
                <a:rPr lang="en-GB" sz="1400" dirty="0" smtClean="0"/>
                <a:t> For texting</a:t>
              </a:r>
            </a:p>
            <a:p>
              <a:pPr lvl="1"/>
              <a:r>
                <a:rPr lang="en-GB" sz="1400" dirty="0" smtClean="0"/>
                <a:t> For internet access</a:t>
              </a:r>
            </a:p>
            <a:p>
              <a:pPr lvl="1"/>
              <a:r>
                <a:rPr lang="en-GB" sz="1400" dirty="0" smtClean="0"/>
                <a:t> For Apps</a:t>
              </a:r>
            </a:p>
            <a:p>
              <a:pPr lvl="1"/>
              <a:r>
                <a:rPr lang="en-GB" sz="1400" dirty="0" smtClean="0"/>
                <a:t> For management</a:t>
              </a:r>
            </a:p>
            <a:p>
              <a:r>
                <a:rPr lang="en-GB" sz="2800" dirty="0" smtClean="0"/>
                <a:t>2. Options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Back up to the cloud</a:t>
              </a:r>
            </a:p>
            <a:p>
              <a:pPr lvl="1"/>
              <a:r>
                <a:rPr lang="en-GB" sz="1400" dirty="0" smtClean="0"/>
                <a:t> Find My phone</a:t>
              </a:r>
            </a:p>
            <a:p>
              <a:pPr lvl="1"/>
              <a:r>
                <a:rPr lang="en-GB" sz="1400" dirty="0" smtClean="0"/>
                <a:t> GPS</a:t>
              </a:r>
            </a:p>
            <a:p>
              <a:pPr lvl="1"/>
              <a:r>
                <a:rPr lang="en-GB" sz="1400" dirty="0" smtClean="0"/>
                <a:t> Camera</a:t>
              </a:r>
            </a:p>
            <a:p>
              <a:pPr lvl="1"/>
              <a:r>
                <a:rPr lang="en-GB" sz="1400" dirty="0" smtClean="0"/>
                <a:t> Accessories</a:t>
              </a:r>
              <a:endParaRPr lang="en-GB" sz="2000" dirty="0" smtClean="0"/>
            </a:p>
            <a:p>
              <a:r>
                <a:rPr lang="en-GB" sz="2800" dirty="0" smtClean="0"/>
                <a:t>3. Styling</a:t>
              </a:r>
            </a:p>
            <a:p>
              <a:pPr lvl="1"/>
              <a:r>
                <a:rPr lang="en-GB" sz="1400" dirty="0" smtClean="0"/>
                <a:t>Colour</a:t>
              </a:r>
            </a:p>
            <a:p>
              <a:pPr lvl="1"/>
              <a:r>
                <a:rPr lang="en-GB" sz="1400" dirty="0" smtClean="0"/>
                <a:t>Size</a:t>
              </a:r>
            </a:p>
            <a:p>
              <a:pPr>
                <a:spcBef>
                  <a:spcPct val="20000"/>
                </a:spcBef>
              </a:pPr>
              <a:endParaRPr lang="en-GB" sz="1200" dirty="0"/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2976" y="119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(7)</a:t>
              </a:r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3792" y="215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(9)</a:t>
              </a:r>
              <a:endParaRPr lang="en-GB"/>
            </a:p>
          </p:txBody>
        </p:sp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2064" y="311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(5)</a:t>
              </a:r>
              <a:endParaRPr lang="en-GB"/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1738" y="139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872" y="153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6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1786" y="1815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9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1536" y="196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8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2157" y="23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9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8" y="249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2304" y="278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9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3" name="Text Box 15"/>
            <p:cNvSpPr txBox="1">
              <a:spLocks noChangeArrowheads="1"/>
            </p:cNvSpPr>
            <p:nvPr/>
          </p:nvSpPr>
          <p:spPr bwMode="auto">
            <a:xfrm>
              <a:off x="2112" y="2640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6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76144" name="Text Box 16"/>
            <p:cNvSpPr txBox="1">
              <a:spLocks noChangeArrowheads="1"/>
            </p:cNvSpPr>
            <p:nvPr/>
          </p:nvSpPr>
          <p:spPr bwMode="auto">
            <a:xfrm>
              <a:off x="2112" y="292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6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1488" y="331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1488" y="350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6147" name="Text Box 19"/>
            <p:cNvSpPr txBox="1">
              <a:spLocks noChangeArrowheads="1"/>
            </p:cNvSpPr>
            <p:nvPr/>
          </p:nvSpPr>
          <p:spPr bwMode="auto">
            <a:xfrm>
              <a:off x="2157" y="170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6</a:t>
              </a:r>
              <a:endParaRPr lang="en-GB" sz="2400" dirty="0">
                <a:latin typeface="Times New Roman" pitchFamily="18" charset="0"/>
              </a:endParaRPr>
            </a:p>
          </p:txBody>
        </p:sp>
      </p:grp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2895600" y="55626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8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2895600" y="5257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8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3733800" y="46482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1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4038600" y="44196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8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2" name="Text Box 24"/>
          <p:cNvSpPr txBox="1">
            <a:spLocks noChangeArrowheads="1"/>
          </p:cNvSpPr>
          <p:nvPr/>
        </p:nvSpPr>
        <p:spPr bwMode="auto">
          <a:xfrm>
            <a:off x="3810000" y="41910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6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3581400" y="39624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8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3733800" y="3733800"/>
            <a:ext cx="987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10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118293" y="3152775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>
                <a:solidFill>
                  <a:srgbClr val="FF3300"/>
                </a:solidFill>
              </a:rPr>
              <a:t>4 out of 10</a:t>
            </a:r>
            <a:endParaRPr lang="en-GB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3413125" y="2880519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>
                <a:solidFill>
                  <a:srgbClr val="FF3300"/>
                </a:solidFill>
              </a:rPr>
              <a:t>9 out of 10</a:t>
            </a:r>
            <a:endParaRPr lang="en-GB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3953192" y="268224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>
                <a:solidFill>
                  <a:srgbClr val="FF3300"/>
                </a:solidFill>
              </a:rPr>
              <a:t>6 out of 10</a:t>
            </a:r>
            <a:endParaRPr lang="en-GB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3352800" y="2438400"/>
            <a:ext cx="963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6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3194844" y="2209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>
                <a:solidFill>
                  <a:srgbClr val="FF3300"/>
                </a:solidFill>
              </a:rPr>
              <a:t>8 out of 10</a:t>
            </a:r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5992813" y="2081213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FOR </a:t>
            </a:r>
            <a:r>
              <a:rPr lang="en-GB" b="1" dirty="0" smtClean="0">
                <a:solidFill>
                  <a:srgbClr val="FF3300"/>
                </a:solidFill>
              </a:rPr>
              <a:t>Phone Number </a:t>
            </a:r>
            <a:r>
              <a:rPr lang="en-GB" b="1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4787900" y="22764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H="1">
            <a:off x="5003800" y="2276475"/>
            <a:ext cx="1008063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 flipH="1">
            <a:off x="4643438" y="2276475"/>
            <a:ext cx="1368425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186430" y="3152775"/>
            <a:ext cx="68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200" dirty="0" smtClean="0"/>
              <a:t>8</a:t>
            </a:r>
            <a:endParaRPr lang="en-GB" sz="2400" dirty="0"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 autoUpdateAnimBg="0"/>
      <p:bldP spid="176149" grpId="0" autoUpdateAnimBg="0"/>
      <p:bldP spid="176150" grpId="0" autoUpdateAnimBg="0"/>
      <p:bldP spid="176151" grpId="0" autoUpdateAnimBg="0"/>
      <p:bldP spid="176152" grpId="0" autoUpdateAnimBg="0"/>
      <p:bldP spid="176153" grpId="0" autoUpdateAnimBg="0"/>
      <p:bldP spid="176154" grpId="0" autoUpdateAnimBg="0"/>
      <p:bldP spid="176155" grpId="0" autoUpdateAnimBg="0"/>
      <p:bldP spid="176156" grpId="0" autoUpdateAnimBg="0"/>
      <p:bldP spid="176157" grpId="0" autoUpdateAnimBg="0"/>
      <p:bldP spid="176158" grpId="0" autoUpdateAnimBg="0"/>
      <p:bldP spid="1761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02F-5923-4453-8D16-99C476E84B18}" type="slidenum">
              <a:rPr lang="en-GB"/>
              <a:pPr/>
              <a:t>7</a:t>
            </a:fld>
            <a:endParaRPr lang="en-GB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 dirty="0"/>
              <a:t>5. Calculate the weighted score for each criterion for each </a:t>
            </a:r>
            <a:r>
              <a:rPr lang="en-GB" sz="3600" dirty="0" smtClean="0"/>
              <a:t>Phone</a:t>
            </a:r>
            <a:endParaRPr lang="en-GB" dirty="0"/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1219200" y="1828800"/>
            <a:ext cx="4800600" cy="4114800"/>
            <a:chOff x="768" y="1152"/>
            <a:chExt cx="3024" cy="2592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768" y="1152"/>
              <a:ext cx="3024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GB" sz="2400" dirty="0" smtClean="0"/>
                <a:t>1. </a:t>
              </a:r>
              <a:r>
                <a:rPr lang="en-GB" sz="2800" dirty="0" smtClean="0"/>
                <a:t>Simplicity of Use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As a phone</a:t>
              </a:r>
            </a:p>
            <a:p>
              <a:pPr lvl="1"/>
              <a:r>
                <a:rPr lang="en-GB" sz="1400" dirty="0" smtClean="0"/>
                <a:t> For texting</a:t>
              </a:r>
            </a:p>
            <a:p>
              <a:pPr lvl="1"/>
              <a:r>
                <a:rPr lang="en-GB" sz="1400" dirty="0" smtClean="0"/>
                <a:t> For internet access</a:t>
              </a:r>
            </a:p>
            <a:p>
              <a:pPr lvl="1"/>
              <a:r>
                <a:rPr lang="en-GB" sz="1400" dirty="0" smtClean="0"/>
                <a:t> For Apps</a:t>
              </a:r>
            </a:p>
            <a:p>
              <a:pPr lvl="1"/>
              <a:r>
                <a:rPr lang="en-GB" sz="1400" dirty="0" smtClean="0"/>
                <a:t> For management</a:t>
              </a:r>
            </a:p>
            <a:p>
              <a:r>
                <a:rPr lang="en-GB" sz="2800" dirty="0" smtClean="0"/>
                <a:t>2. Options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Back up to the cloud</a:t>
              </a:r>
            </a:p>
            <a:p>
              <a:pPr lvl="1"/>
              <a:r>
                <a:rPr lang="en-GB" sz="1400" dirty="0" smtClean="0"/>
                <a:t> Find My phone</a:t>
              </a:r>
            </a:p>
            <a:p>
              <a:pPr lvl="1"/>
              <a:r>
                <a:rPr lang="en-GB" sz="1400" dirty="0" smtClean="0"/>
                <a:t> GPS</a:t>
              </a:r>
            </a:p>
            <a:p>
              <a:pPr lvl="1"/>
              <a:r>
                <a:rPr lang="en-GB" sz="1400" dirty="0" smtClean="0"/>
                <a:t> Camera</a:t>
              </a:r>
            </a:p>
            <a:p>
              <a:pPr lvl="1"/>
              <a:r>
                <a:rPr lang="en-GB" sz="1400" dirty="0" smtClean="0"/>
                <a:t> Accessories</a:t>
              </a:r>
              <a:endParaRPr lang="en-GB" sz="2000" dirty="0" smtClean="0"/>
            </a:p>
            <a:p>
              <a:r>
                <a:rPr lang="en-GB" sz="2800" dirty="0" smtClean="0"/>
                <a:t>3. Styling</a:t>
              </a:r>
            </a:p>
            <a:p>
              <a:pPr lvl="1"/>
              <a:r>
                <a:rPr lang="en-GB" sz="1400" dirty="0" smtClean="0"/>
                <a:t>Colour</a:t>
              </a:r>
            </a:p>
            <a:p>
              <a:pPr lvl="1"/>
              <a:r>
                <a:rPr lang="en-GB" sz="1400" dirty="0" smtClean="0"/>
                <a:t>Size</a:t>
              </a:r>
              <a:endParaRPr lang="en-GB" sz="1400" dirty="0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76" y="119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(7)</a:t>
              </a: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3064" y="215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(9)</a:t>
              </a:r>
              <a:endParaRPr lang="en-GB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133" y="311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dirty="0"/>
                <a:t>(5)</a:t>
              </a:r>
              <a:endParaRPr lang="en-GB" dirty="0"/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1898" y="1410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5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872" y="153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6 </a:t>
              </a:r>
              <a:r>
                <a:rPr lang="en-GB" sz="80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2302" y="183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9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2184" y="198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8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2223" y="235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9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89" name="Text Box 13"/>
            <p:cNvSpPr txBox="1">
              <a:spLocks noChangeArrowheads="1"/>
            </p:cNvSpPr>
            <p:nvPr/>
          </p:nvSpPr>
          <p:spPr bwMode="auto">
            <a:xfrm>
              <a:off x="1968" y="249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 </a:t>
              </a:r>
              <a:r>
                <a:rPr lang="en-GB" sz="80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2213" y="277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9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2112" y="2640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6 </a:t>
              </a:r>
              <a:r>
                <a:rPr lang="en-GB" sz="80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2" name="Text Box 16"/>
            <p:cNvSpPr txBox="1">
              <a:spLocks noChangeArrowheads="1"/>
            </p:cNvSpPr>
            <p:nvPr/>
          </p:nvSpPr>
          <p:spPr bwMode="auto">
            <a:xfrm>
              <a:off x="2112" y="292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6 </a:t>
              </a:r>
              <a:r>
                <a:rPr lang="en-GB" sz="80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1488" y="331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5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4" name="Text Box 18"/>
            <p:cNvSpPr txBox="1">
              <a:spLocks noChangeArrowheads="1"/>
            </p:cNvSpPr>
            <p:nvPr/>
          </p:nvSpPr>
          <p:spPr bwMode="auto">
            <a:xfrm>
              <a:off x="1488" y="350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/>
                <a:t>5 </a:t>
              </a:r>
              <a:r>
                <a:rPr lang="en-GB" sz="800">
                  <a:solidFill>
                    <a:srgbClr val="FF0000"/>
                  </a:solidFill>
                </a:rPr>
                <a:t>times</a:t>
              </a:r>
            </a:p>
          </p:txBody>
        </p:sp>
        <p:sp>
          <p:nvSpPr>
            <p:cNvPr id="178195" name="Text Box 19"/>
            <p:cNvSpPr txBox="1">
              <a:spLocks noChangeArrowheads="1"/>
            </p:cNvSpPr>
            <p:nvPr/>
          </p:nvSpPr>
          <p:spPr bwMode="auto">
            <a:xfrm>
              <a:off x="2363" y="170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/>
                <a:t>6 </a:t>
              </a:r>
              <a:r>
                <a:rPr lang="en-GB" sz="800" dirty="0">
                  <a:solidFill>
                    <a:srgbClr val="FF0000"/>
                  </a:solidFill>
                </a:rPr>
                <a:t>times</a:t>
              </a:r>
            </a:p>
          </p:txBody>
        </p:sp>
      </p:grpSp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2895600" y="55626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8 </a:t>
            </a:r>
            <a:r>
              <a:rPr lang="en-GB" sz="1200">
                <a:solidFill>
                  <a:srgbClr val="FF0000"/>
                </a:solidFill>
              </a:rPr>
              <a:t>= 40</a:t>
            </a:r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2895600" y="52578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/>
              <a:t>8 </a:t>
            </a:r>
            <a:r>
              <a:rPr lang="en-GB" sz="1200" dirty="0">
                <a:solidFill>
                  <a:srgbClr val="FF0000"/>
                </a:solidFill>
              </a:rPr>
              <a:t>= 40</a:t>
            </a: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3733800" y="46482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1 </a:t>
            </a:r>
            <a:r>
              <a:rPr lang="en-GB" sz="1200">
                <a:solidFill>
                  <a:srgbClr val="FF0000"/>
                </a:solidFill>
              </a:rPr>
              <a:t>= 6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4038600" y="44196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8 </a:t>
            </a:r>
            <a:r>
              <a:rPr lang="en-GB" sz="1200">
                <a:solidFill>
                  <a:srgbClr val="FF0000"/>
                </a:solidFill>
              </a:rPr>
              <a:t>= 72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3810000" y="41910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6 </a:t>
            </a:r>
            <a:r>
              <a:rPr lang="en-GB" sz="1200">
                <a:solidFill>
                  <a:srgbClr val="FF0000"/>
                </a:solidFill>
              </a:rPr>
              <a:t>= 36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3581400" y="39624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8 </a:t>
            </a:r>
            <a:r>
              <a:rPr lang="en-GB" sz="1200">
                <a:solidFill>
                  <a:srgbClr val="FF0000"/>
                </a:solidFill>
              </a:rPr>
              <a:t>= 40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4000500" y="3733800"/>
            <a:ext cx="695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10 </a:t>
            </a:r>
            <a:r>
              <a:rPr lang="en-GB" sz="1200">
                <a:solidFill>
                  <a:srgbClr val="FF0000"/>
                </a:solidFill>
              </a:rPr>
              <a:t>= 90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4115594" y="3152775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/>
              <a:t>4 </a:t>
            </a:r>
            <a:r>
              <a:rPr lang="en-GB" sz="1200" dirty="0">
                <a:solidFill>
                  <a:srgbClr val="FF0000"/>
                </a:solidFill>
              </a:rPr>
              <a:t>= 32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4130675" y="291084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/>
              <a:t>9 </a:t>
            </a:r>
            <a:r>
              <a:rPr lang="en-GB" sz="1200" dirty="0">
                <a:solidFill>
                  <a:srgbClr val="FF0000"/>
                </a:solidFill>
              </a:rPr>
              <a:t>= 81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4270057" y="2712563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 dirty="0"/>
              <a:t>6 </a:t>
            </a:r>
            <a:r>
              <a:rPr lang="en-GB" sz="1200" dirty="0">
                <a:solidFill>
                  <a:srgbClr val="FF0000"/>
                </a:solidFill>
              </a:rPr>
              <a:t>= 36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3613150" y="2453323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1200" dirty="0"/>
              <a:t>6 </a:t>
            </a:r>
            <a:r>
              <a:rPr lang="en-GB" sz="1200" dirty="0">
                <a:solidFill>
                  <a:srgbClr val="FF0000"/>
                </a:solidFill>
              </a:rPr>
              <a:t>= 36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3581400" y="223901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1200"/>
              <a:t>8 </a:t>
            </a:r>
            <a:r>
              <a:rPr lang="en-GB" sz="1200">
                <a:solidFill>
                  <a:srgbClr val="FF0000"/>
                </a:solidFill>
              </a:rPr>
              <a:t>= 40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5992813" y="2081213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FOR </a:t>
            </a:r>
            <a:r>
              <a:rPr lang="en-GB" b="1" dirty="0" smtClean="0">
                <a:solidFill>
                  <a:srgbClr val="FF3300"/>
                </a:solidFill>
              </a:rPr>
              <a:t>Phone Number </a:t>
            </a:r>
            <a:r>
              <a:rPr lang="en-GB" b="1" dirty="0">
                <a:solidFill>
                  <a:srgbClr val="FF3300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49A3-C6FB-4040-BBEE-F3E0AD381B8D}" type="slidenum">
              <a:rPr lang="en-GB"/>
              <a:pPr/>
              <a:t>8</a:t>
            </a:fld>
            <a:endParaRPr lang="en-GB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600" dirty="0"/>
              <a:t>6. Total the scores for each </a:t>
            </a:r>
            <a:r>
              <a:rPr lang="en-GB" sz="3600" dirty="0" smtClean="0"/>
              <a:t>Phone</a:t>
            </a:r>
            <a:endParaRPr lang="en-GB" sz="3600" dirty="0"/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1219200" y="1828800"/>
            <a:ext cx="4984750" cy="4114800"/>
            <a:chOff x="768" y="1152"/>
            <a:chExt cx="3140" cy="2592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768" y="1152"/>
              <a:ext cx="3024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GB" sz="2800" dirty="0" smtClean="0"/>
                <a:t>1. Simplicity of Use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As a phone</a:t>
              </a:r>
            </a:p>
            <a:p>
              <a:pPr lvl="1"/>
              <a:r>
                <a:rPr lang="en-GB" sz="1400" dirty="0" smtClean="0"/>
                <a:t> For texting</a:t>
              </a:r>
            </a:p>
            <a:p>
              <a:pPr lvl="1"/>
              <a:r>
                <a:rPr lang="en-GB" sz="1400" dirty="0" smtClean="0"/>
                <a:t> For internet access</a:t>
              </a:r>
            </a:p>
            <a:p>
              <a:pPr lvl="1"/>
              <a:r>
                <a:rPr lang="en-GB" sz="1400" dirty="0" smtClean="0"/>
                <a:t> For Apps</a:t>
              </a:r>
            </a:p>
            <a:p>
              <a:pPr lvl="1"/>
              <a:r>
                <a:rPr lang="en-GB" sz="1400" dirty="0" smtClean="0"/>
                <a:t> For management</a:t>
              </a:r>
            </a:p>
            <a:p>
              <a:r>
                <a:rPr lang="en-GB" sz="2800" dirty="0" smtClean="0"/>
                <a:t>2. Options</a:t>
              </a:r>
              <a:endParaRPr lang="en-GB" sz="2000" dirty="0" smtClean="0"/>
            </a:p>
            <a:p>
              <a:pPr lvl="1"/>
              <a:r>
                <a:rPr lang="en-GB" sz="1400" dirty="0" smtClean="0"/>
                <a:t> Back up to the cloud</a:t>
              </a:r>
            </a:p>
            <a:p>
              <a:pPr lvl="1"/>
              <a:r>
                <a:rPr lang="en-GB" sz="1400" dirty="0" smtClean="0"/>
                <a:t> Find My phone</a:t>
              </a:r>
            </a:p>
            <a:p>
              <a:pPr lvl="1"/>
              <a:r>
                <a:rPr lang="en-GB" sz="1400" dirty="0" smtClean="0"/>
                <a:t> GPS</a:t>
              </a:r>
            </a:p>
            <a:p>
              <a:pPr lvl="1"/>
              <a:r>
                <a:rPr lang="en-GB" sz="1400" dirty="0" smtClean="0"/>
                <a:t> Camera</a:t>
              </a:r>
            </a:p>
            <a:p>
              <a:pPr lvl="1"/>
              <a:r>
                <a:rPr lang="en-GB" sz="1400" dirty="0" smtClean="0"/>
                <a:t> Accessories</a:t>
              </a:r>
              <a:endParaRPr lang="en-GB" sz="2000" dirty="0" smtClean="0"/>
            </a:p>
            <a:p>
              <a:r>
                <a:rPr lang="en-GB" sz="2800" dirty="0" smtClean="0"/>
                <a:t>3. Styling</a:t>
              </a:r>
            </a:p>
            <a:p>
              <a:pPr lvl="1"/>
              <a:r>
                <a:rPr lang="en-GB" sz="1400" dirty="0" smtClean="0"/>
                <a:t>Colour</a:t>
              </a:r>
            </a:p>
            <a:p>
              <a:pPr lvl="1"/>
              <a:r>
                <a:rPr lang="en-GB" sz="1400" dirty="0" smtClean="0"/>
                <a:t>Size</a:t>
              </a:r>
            </a:p>
            <a:p>
              <a:pPr>
                <a:spcBef>
                  <a:spcPct val="20000"/>
                </a:spcBef>
              </a:pPr>
              <a:endParaRPr lang="en-GB" sz="1200" dirty="0"/>
            </a:p>
          </p:txBody>
        </p:sp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2976" y="1199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b="1" dirty="0"/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3792" y="2159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dirty="0"/>
            </a:p>
          </p:txBody>
        </p:sp>
        <p:sp>
          <p:nvSpPr>
            <p:cNvPr id="180232" name="Rectangle 8"/>
            <p:cNvSpPr>
              <a:spLocks noChangeArrowheads="1"/>
            </p:cNvSpPr>
            <p:nvPr/>
          </p:nvSpPr>
          <p:spPr bwMode="auto">
            <a:xfrm>
              <a:off x="2064" y="3119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dirty="0"/>
            </a:p>
          </p:txBody>
        </p:sp>
        <p:sp>
          <p:nvSpPr>
            <p:cNvPr id="180242" name="Text Box 18"/>
            <p:cNvSpPr txBox="1">
              <a:spLocks noChangeArrowheads="1"/>
            </p:cNvSpPr>
            <p:nvPr/>
          </p:nvSpPr>
          <p:spPr bwMode="auto">
            <a:xfrm>
              <a:off x="1488" y="3312"/>
              <a:ext cx="43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800" dirty="0"/>
            </a:p>
          </p:txBody>
        </p:sp>
      </p:grp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4953000" y="2209800"/>
            <a:ext cx="160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 </a:t>
            </a:r>
            <a:r>
              <a:rPr lang="en-GB" sz="2400">
                <a:solidFill>
                  <a:srgbClr val="FF0000"/>
                </a:solidFill>
              </a:rPr>
              <a:t>225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5029200" y="3886200"/>
            <a:ext cx="137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</a:t>
            </a:r>
            <a:r>
              <a:rPr lang="en-GB" sz="2400">
                <a:solidFill>
                  <a:srgbClr val="FF0000"/>
                </a:solidFill>
              </a:rPr>
              <a:t> 244</a:t>
            </a: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4876800" y="4953000"/>
            <a:ext cx="137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</a:t>
            </a:r>
            <a:r>
              <a:rPr lang="en-GB" sz="2400">
                <a:solidFill>
                  <a:srgbClr val="FF0000"/>
                </a:solidFill>
              </a:rPr>
              <a:t> 80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5992813" y="2081213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FOR </a:t>
            </a:r>
            <a:r>
              <a:rPr lang="en-GB" b="1" dirty="0" smtClean="0">
                <a:solidFill>
                  <a:srgbClr val="FF3300"/>
                </a:solidFill>
              </a:rPr>
              <a:t>Phone Number </a:t>
            </a:r>
            <a:r>
              <a:rPr lang="en-GB" b="1" dirty="0">
                <a:solidFill>
                  <a:srgbClr val="FF3300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246A-EF6A-474B-AC72-6B588C477E18}" type="slidenum">
              <a:rPr lang="en-GB"/>
              <a:pPr/>
              <a:t>9</a:t>
            </a:fld>
            <a:endParaRPr lang="en-GB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200" dirty="0"/>
              <a:t>7. Divide by the maximum possible score, and convert to a percentage for each </a:t>
            </a:r>
            <a:r>
              <a:rPr lang="en-GB" sz="3200" dirty="0" smtClean="0"/>
              <a:t>Phone</a:t>
            </a:r>
            <a:endParaRPr lang="en-GB" sz="3200" dirty="0"/>
          </a:p>
        </p:txBody>
      </p:sp>
      <p:grpSp>
        <p:nvGrpSpPr>
          <p:cNvPr id="182275" name="Group 3"/>
          <p:cNvGrpSpPr>
            <a:grpSpLocks/>
          </p:cNvGrpSpPr>
          <p:nvPr/>
        </p:nvGrpSpPr>
        <p:grpSpPr bwMode="auto">
          <a:xfrm>
            <a:off x="1219200" y="1797686"/>
            <a:ext cx="4800600" cy="4114800"/>
            <a:chOff x="768" y="1152"/>
            <a:chExt cx="3024" cy="2592"/>
          </a:xfrm>
        </p:grpSpPr>
        <p:grpSp>
          <p:nvGrpSpPr>
            <p:cNvPr id="182276" name="Group 4"/>
            <p:cNvGrpSpPr>
              <a:grpSpLocks/>
            </p:cNvGrpSpPr>
            <p:nvPr/>
          </p:nvGrpSpPr>
          <p:grpSpPr bwMode="auto">
            <a:xfrm>
              <a:off x="768" y="1152"/>
              <a:ext cx="3024" cy="2592"/>
              <a:chOff x="768" y="1152"/>
              <a:chExt cx="3024" cy="2592"/>
            </a:xfrm>
          </p:grpSpPr>
          <p:sp>
            <p:nvSpPr>
              <p:cNvPr id="182277" name="Rectangle 5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024" cy="2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 sz="2800" dirty="0" smtClean="0"/>
                  <a:t>1. Simplicity of Use</a:t>
                </a:r>
                <a:endParaRPr lang="en-GB" sz="2000" dirty="0" smtClean="0"/>
              </a:p>
              <a:p>
                <a:pPr lvl="1"/>
                <a:r>
                  <a:rPr lang="en-GB" sz="1400" dirty="0" smtClean="0"/>
                  <a:t> As a phone</a:t>
                </a:r>
              </a:p>
              <a:p>
                <a:pPr lvl="1"/>
                <a:r>
                  <a:rPr lang="en-GB" sz="1400" dirty="0" smtClean="0"/>
                  <a:t> For texting</a:t>
                </a:r>
              </a:p>
              <a:p>
                <a:pPr lvl="1"/>
                <a:r>
                  <a:rPr lang="en-GB" sz="1400" dirty="0" smtClean="0"/>
                  <a:t> For internet access</a:t>
                </a:r>
              </a:p>
              <a:p>
                <a:pPr lvl="1"/>
                <a:r>
                  <a:rPr lang="en-GB" sz="1400" dirty="0" smtClean="0"/>
                  <a:t> For Apps</a:t>
                </a:r>
              </a:p>
              <a:p>
                <a:pPr lvl="1"/>
                <a:r>
                  <a:rPr lang="en-GB" sz="1400" dirty="0" smtClean="0"/>
                  <a:t> For management</a:t>
                </a:r>
              </a:p>
              <a:p>
                <a:r>
                  <a:rPr lang="en-GB" sz="2800" dirty="0" smtClean="0"/>
                  <a:t>2. Options</a:t>
                </a:r>
                <a:endParaRPr lang="en-GB" sz="2000" dirty="0" smtClean="0"/>
              </a:p>
              <a:p>
                <a:pPr lvl="1"/>
                <a:r>
                  <a:rPr lang="en-GB" sz="1400" dirty="0" smtClean="0"/>
                  <a:t> Back up to the cloud</a:t>
                </a:r>
              </a:p>
              <a:p>
                <a:pPr lvl="1"/>
                <a:r>
                  <a:rPr lang="en-GB" sz="1400" dirty="0" smtClean="0"/>
                  <a:t> Find My phone</a:t>
                </a:r>
              </a:p>
              <a:p>
                <a:pPr lvl="1"/>
                <a:r>
                  <a:rPr lang="en-GB" sz="1400" dirty="0" smtClean="0"/>
                  <a:t> GPS</a:t>
                </a:r>
              </a:p>
              <a:p>
                <a:pPr lvl="1"/>
                <a:r>
                  <a:rPr lang="en-GB" sz="1400" dirty="0" smtClean="0"/>
                  <a:t> Camera</a:t>
                </a:r>
              </a:p>
              <a:p>
                <a:pPr lvl="1"/>
                <a:r>
                  <a:rPr lang="en-GB" sz="1400" dirty="0" smtClean="0"/>
                  <a:t> Accessories</a:t>
                </a:r>
                <a:endParaRPr lang="en-GB" sz="2000" dirty="0" smtClean="0"/>
              </a:p>
              <a:p>
                <a:r>
                  <a:rPr lang="en-GB" sz="2800" dirty="0" smtClean="0"/>
                  <a:t>3. Styling</a:t>
                </a:r>
              </a:p>
              <a:p>
                <a:pPr lvl="1"/>
                <a:r>
                  <a:rPr lang="en-GB" sz="1400" dirty="0" smtClean="0"/>
                  <a:t>Colour</a:t>
                </a:r>
              </a:p>
              <a:p>
                <a:pPr lvl="1"/>
                <a:r>
                  <a:rPr lang="en-GB" sz="1400" dirty="0" smtClean="0"/>
                  <a:t>Size</a:t>
                </a:r>
              </a:p>
              <a:p>
                <a:pPr>
                  <a:spcBef>
                    <a:spcPct val="20000"/>
                  </a:spcBef>
                </a:pPr>
                <a:endParaRPr lang="en-GB" sz="1200" dirty="0"/>
              </a:p>
            </p:txBody>
          </p:sp>
          <p:sp>
            <p:nvSpPr>
              <p:cNvPr id="182287" name="Text Box 15"/>
              <p:cNvSpPr txBox="1">
                <a:spLocks noChangeArrowheads="1"/>
              </p:cNvSpPr>
              <p:nvPr/>
            </p:nvSpPr>
            <p:spPr bwMode="auto">
              <a:xfrm>
                <a:off x="2304" y="2784"/>
                <a:ext cx="43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800" dirty="0"/>
              </a:p>
            </p:txBody>
          </p:sp>
        </p:grpSp>
        <p:sp>
          <p:nvSpPr>
            <p:cNvPr id="182300" name="Text Box 28"/>
            <p:cNvSpPr txBox="1">
              <a:spLocks noChangeArrowheads="1"/>
            </p:cNvSpPr>
            <p:nvPr/>
          </p:nvSpPr>
          <p:spPr bwMode="auto">
            <a:xfrm>
              <a:off x="1776" y="1968"/>
              <a:ext cx="11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sz="1200" dirty="0"/>
            </a:p>
          </p:txBody>
        </p:sp>
      </p:grp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4953000" y="2209800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 </a:t>
            </a:r>
            <a:r>
              <a:rPr lang="en-GB" sz="2400">
                <a:solidFill>
                  <a:srgbClr val="FF0000"/>
                </a:solidFill>
              </a:rPr>
              <a:t>225/340*100 = 66%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2306" name="Text Box 34"/>
          <p:cNvSpPr txBox="1">
            <a:spLocks noChangeArrowheads="1"/>
          </p:cNvSpPr>
          <p:nvPr/>
        </p:nvSpPr>
        <p:spPr bwMode="auto">
          <a:xfrm>
            <a:off x="5029200" y="3886200"/>
            <a:ext cx="342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</a:t>
            </a:r>
            <a:r>
              <a:rPr lang="en-GB" sz="2400">
                <a:solidFill>
                  <a:srgbClr val="FF0000"/>
                </a:solidFill>
              </a:rPr>
              <a:t> 244/350*100 = 70%</a:t>
            </a:r>
          </a:p>
        </p:txBody>
      </p:sp>
      <p:sp>
        <p:nvSpPr>
          <p:cNvPr id="182307" name="Text Box 35"/>
          <p:cNvSpPr txBox="1">
            <a:spLocks noChangeArrowheads="1"/>
          </p:cNvSpPr>
          <p:nvPr/>
        </p:nvSpPr>
        <p:spPr bwMode="auto">
          <a:xfrm>
            <a:off x="4876800" y="49530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6000">
                <a:solidFill>
                  <a:srgbClr val="FF0000"/>
                </a:solidFill>
              </a:rPr>
              <a:t>}</a:t>
            </a:r>
            <a:r>
              <a:rPr lang="en-GB" sz="2400">
                <a:solidFill>
                  <a:srgbClr val="FF0000"/>
                </a:solidFill>
              </a:rPr>
              <a:t> 80/100*100 = 80%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38PHOTO" val="/9j/4AAQSkZJRgABAQAAAQABAAD/2wBDAAMCAgMCAgMDAwMEAwMEBQgFBQQEBQoHBwYIDAoMDAsKCwsNDhIQDQ4RDgsLEBYQERMUFRUVDA8XGBYUGBIUFRT/2wBDAQMEBAUEBQkFBQkUDQsNFBQUFBQUFBQUFBQUFBQUFBQUFBQUFBQUFBQUFBQUFBQUFBQUFBQUFBQUFBQUFBQUFBT/wAARCAD8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DNvzf+y/3aGX1/hp235v9n6U4fdwevfdXgs7SNf/AB35ad74+9TW9efahl+fHHT7rUwHeZ9aP4vmHemr1wRTlbcvI2/7VADjjd+H3ab/AAqcf7TUN16f99UD5mXFAAcY/u/7tPVu1IG2jp831prMNm/7q/3qAJf+BGmH7v8AvfwtWJrfjLSvD8eb28jiYfw5+b/vmvPNZ/aK8Paay9Z1J4dXH/AaxlWpw3Z006NSp8CPXlkDBT/DTfOT/LV8163+1NFNI0dhBsiJZd/3sH/CsH/heWuahM4geRot+0tj5u1cksdSR2RwFWZ9X+YnqPbbUZuPLdfnDL2r5Uvvidr8m8PJdIyn7yltu3+9/D/9f5fu1xep/F7XbV3dL26gdJPU8/eG73+9WP8AaEOiOhZXUtufbyTJIuUPzL822puFXOd3NfF/h79qLUNNmigv3898/ex8vbduavevBXx20zxNZLKMq2Nr7fm2tXTTxMJnFUwlSkercfKjDdzRuHy5B+X5aqWepQX0CSxyB0ccSLVrcG6NXb8SOGwu7acnnbScfMfut/d/Gjbt4A6/xU3+Dn5W/vNTGG4dRRy3FOdflb9aauO4G3/x31oAaW7Adv8AvmmHPoP7u1f8/wC1T2X5lH/oVJu3Lx3oAj+91+93pMqpII3HPWl2/wDj1JuK8YFAF/7x/wBmgscZPy/7VKc0h9GNOxAHKj+9j5RTfvL/AOPfLQ3zMw9ad9D1NIkj/iwPm/8AZadz0/iX2o/g5P8AtU4ruoKI39P4W/xo3Hr/AA43CkkkEe5y+1QPvV4B8av2rtC8ApPpej51TWRuXdEfkhb/AGvepclBe8bQg5uyPafE/jLSPCNk95ql7DaxION77Wb/AGVWvlL4w/toeTFPaeGEKbT/AMfMo+Zv4fu9vvLXz38Qvihqni6/luNUvbiW4b5UgQ7sHLf/ABP/AI9UPgD4ayeItQS81U74EO4K3+9/+uvJrYppX2R7WFwHOzpNJ17xh8TJXuN8yxO+4zz52/ez8vt/FXc6b8M7aFEOq6hNeTjqqnatbMd5b6PZR21sEiRR8qqNvSmrffaG5O3H/Aa8GpXcnofS0sKolyw0nRdPf91Zxr/Fux83+9WrBNbtwkQTA+XcKxY5gz4wG9GY1LExjmYZP3tprj5mekqKOhhuo425RHVqll0fT9WR0kto9rfw4/hrGtpAo4G7A2/NWzZXHzbMhZO3+1VJsr2Zx/if4D6Zq26Wyc2cq/N8o3c/3dtecyeBfG/w1ma/08y3tvDuz5R278f7P/xNfS1tMWRS52fh/wCy1aSZdikj5f8Ax0V1U6rj6HnVaSnucN8GP2joLq8SzuE8i4fas1tIdrbtv31Xt/F/472r6e0PXrfWrRZbdtyt8pX/AGq+VvH/AMF9L8UXKavpSJpeuQussM8Xyq5+9tbH86X4YfEbV/Dut3Gj6xbSwXkb7Y4FK7Zm27d6e3zbq97DYlPQ+XxeCcfeifYHmBkb/aob+Ife55rB8MeJIvEFkpTKzoArxt95Wrc4+UdM/wALf5/CvWT5tTw2raA2d/rim/eGDjcf7tHfk9aPf7tFhDV6L/wGk3H8/wCKnPnLcfN96m/ddjjvVAH+zj5qj+pOakb2+bb/AHv8/wCzSbgvGWoINA/7JprZ2tinbfloPr/C1USNbHpRv9jTqb/6DUgIWC8VBczJawNLIdqgbizVO3zbq8e/aX+I1v4D+Hl1O8kaXU/7mPceme7f7tKcuRXNKcedpHh37S/7T17eSXXhrwvIbS3+7NqH3WbH8KNu/wB2vkubVBbvKm95L2Q75LmQ7mH+76H/APVVXxDrk+sX8sgQ7idxZj8q/wCfSqmk6TJrGowQDdsZ9xbG1mJ/+KavLnUduZnvUqVtIHY/Djwq+tXS3twC65XEkn/j230HzV71bRx6bAsUQ2qnX/P/AMVXJeGLePRbKKPA3gBR/FWvPffMoDllI+9mvArVHUlc+uo0VTgkie4vDMM88Daff5V3UQM8zqQ77chi39ay5GDM259nPHG6rtrhQpCfd6r/AHa5Wj0YI3rD93IwcFejD/d/h/8AQa1/tCKye9YtjcHaoPzN94/L83Fa1uoaNi7hvRv+A/8A2NZGjQ+2kE0zO2V54/3q3oZo1Cchcp+WK59JPLVkI3cc1s2DeZEjhzwfT/vqmkzNmvb3gVeDuX727NWTMeife7rVaK3RY8E9BxUvkjflflz/AMBrSxg7FmK6kVG/iYCuf+IvgWPx9oPlpm21aEbrW6j+XDDszelbcVuV2h33bev+1xWgimN2fjbnd1/h/rW9K8XzHLVhGaPBPgh8bNf+HfjN9J8QPJP5UjRXEc5Zm28/dz/tba+8NH1a317T4Lu0k82K4RWDN7rXw7+0n4LP2ODxnpUe68ssLdxp954v73/Af5V6n+zR8YBq2k2VlI5naYevzBq+jwtbmR8djsLyu8T6c3d8H/gNIrJtx91eM00N5iKUPykU3/vr+7XqHijvfIoPzBvf5qRvxpPu/n92gB3Dbf0pn4D86N23tUgTjv8AnQBosvyUjL8uRUx+UY9KYy9tn3d1amREV/4DQ33KeVG7tSOvr81QURS/Lzmvz+/bW8WS+JvHkWhwyBLWzCq+4FV3/wARP+6P/Qq++r+Yw2krjG5ULbWr8xvi3qD3Xj3V7meQMizSzCfedxw38Pv/APFf99ceIltE78LC7bPKNRhSN4rK3+Yklj13Y/2v8/3f9qu88A+H0hkaeQlnQbtzDb/wGub0LTTeXjSSxhIGO5933tv8K/5/u16ZpVn5MaTuNrFjhV/hWvHrTtCx9Jg6d5mxGyZwPvY3DcKieZ1k2D5ePvN2z/n/AMeqWONP9b95kO3d/wDE/wDfNQXW+ZmCZOct/drykfTwLVtMk3H3h/tf/E1oQzeZt2CsWBjDtL5Vu9a9tvZl2fhUM6UaVrI6hSAN2OVxW9a7lCEkbW/hYdayrOF/LY465xW1b7mZXI+9/D/6FWI2DyCR2IB2r1+ldBpzJDCpjy6sd231rNs4ypYbd3HDLWqkhjdEH3VG4N/Duq0jKXY3VYsUEfzc7d2OlWLi3fb5cWFfB+ZR/F/n/wBBrOtr6PcqfeXB+bP/AI9WjZ3Qknd2IX+Hr96t4pbHFO6NLT9HDIpd/wC7lv4mqzf2YhTI+793bU1pdJJEgdPn+9tx3/xqprdwNixlz8x3fKeld9oKBwXm5nOXkMd9Z3lnOBLbXCPE6sOx+9Xzd8GLif4c/FeXRJ38q3S7KwszbQ3Pyr+Tf+O19I3MwaXGflTC/otfPfxk006X4zt9Yt5Ck5cOFX+Mj723/gNGGfLKxjjKd4XP0G0i6jutOgmi/wBVLGGCt/D0q2fT72015V+z54sPiLwisch3+Tho5M/eQgMvT+792vVVUfMM/TivpIu6R8PNck2g3Ffuj6U773+160P/ABZP3qbz1I+arJEXOzGaUl+nmhccYx0oX7vT5VpN5TjGcd6CDfX/AHf/AKzUz7oz/Dmn/wAP/jtB+ZDgfMa0aJIWXccEbf4ajZe3O2p3/iIH61E2VXONv/s1MozdZ/d6bdOMsyRtt2/N2r8pviJqTTeJdUjkKMjTOgRfut7bv++fT+L+9z+qHiuRIfDmpPI+yNYHYtn7vB/ir8ovEnlXV3fyIJFbLud3zMmT8v6fN/wJa83E6NHp4PqX/DEYmmVCCz5ZwrDbx/Du/wB35T/3zXf38wW1t4AQrfKz/wB76VxHhuRLWSVwNrE/u1x8xiGF/wDQtv8Anium0+8OpO7uCrZ3j+WK8Os9bn1mCia1tMFVTs+Vv4W/8epk38Q5ODt+Ue1W47XbCx9vvZ+7VK91aw0GJTeSrub+Fj83FcB7d1H4ixbWrybSR1zWjbMLdFyfmX3rzTVfjFbrc+XaKqxD+L+8P8/w1Qm+MVurq8sixNjd8x3MK1VCbOf63Si9z3SG8j+zqcj5gMp/47WjHqUfQY4rx/SPippd8io9yqvx94112m+L7S4dilwrN32ms3Rkuh00sRTnsz1qxVJrZXQBpFG7/eWniPzLhowT+86cdsVy2geKIFOfM3wL8vX5a2tB8QRaprDSgDYuVKr/AJ/2adka2Yx7ww3qx53bRtC5/hrqtPYedEMhUm+4vr/erzSTXkbWbiQfvIg75XHvXoNn4q0u48idUkRoQFjb7rBePu06avImqnbRHb2Nm6oxcsvPH8NZmtXA+1+WQGH+z96nR+NLORFPO5uir83P8NU7xZbyOW4UbH28K38q7JWtZHjxT57zMG9uk+0yvs2bR95P93rXmPxc02TUtAiuYArXVtJ5o2j8NvuGr0HV7OezjwUK7jy1c1fq91BLbRkIsiFCzD1rOm3zo0rpOm/Q639k3WB9vltoydlzao/l/wAKsF/z/wB819QfK27FfEHwT8RSeFfjDpFu4CxXiS27rjbj/Dnb/wB9V9vRNuXOO1fT0H7h8Dil+8uKW/z96lXouc7e9K6/Nj/eppxuX+KtjmBvvcANijD9gcf71D9OaaW56Cgg6Dd97/0Gj+Ln/vqpW69O/wA1IPl6/erUkgK7Wx/kcfNTNpb1qZ/mOMUyVQq5JG0fMf5f+y0FnG/FNf8AigPEHP8Ay5S/L68fdr8t9cw161vgotxIrPIx28fw7fTb81fpl8ZLyLUPht4jgs7mKedLV3KxSBn45r8tPHniC3h1ueWJx5UTcrjuFX/7L71eViPeqHr4RcsWaFvrQjvJXI2pGNn7teGB+8f/AB3/AMdWvTfB9vHNYeY5KsDtFeGaGt7r1wpiXczkfJ6n/ar3rw/Z6hZ2sMYjt7Nf7ypvb/Z3Z3f5/wB6vGxKXc+mwdR8raRf1i6NnZTyRRl2UH5sf5/vV84/Ei+8SXErXB0+XyJjuhdcbT+VekfE6bV7h3gtr+Rl/jWN9jMv8Vch4UZNLhvdT1CWS88iR7e1tpD93GAx+ud1FGCh7y1IxFSpJ2ex59pXgXXLhPMnE+8kLsyVC5ret/COtw73SKNs7sb41fjJq54h8YaxJJ59tbiziZ/usPuCqvh7XtY1K5lgeWRpfM2BGJVXz97n1/pXoxi57nmTlGPc29J8MyatcJb3OlW7zltv7pPJdV/2mG2rHxS+Hut/BXV7KIzzPb3Sb4137mA/3vl/8er2f4UeKvDHhGwv49fMFlqyEeTdzuZcr821EQ/j/wCO0fFXx94S8XeH3sp7eS9nmDrBc/xA/wALbj/9bO3tWvsYOFzCFWcKmi0PM/BnxMkwwlO3+FFY/K1eo/DTXpZrO4uUxhBv218yWNxaaX4hn02Uys55j2g7sFepwvHdf+A19BfDGaKPR72CSC4WLyHUSpGrNuP+zXkVaT5tj6zC4r3PfMqy+Ilr5908twEiMzfNn3qnffHq00lIJRllzt/u/wCf/wBqvG/iB5Xhu/liS9W4Ubn24ZGX/eU/5/pi6PpNy00GoXlyUnBR448cRn/d9a6YUFa7OOtj562Ppzwr8WvFOrRobLwrqF5ETuDtGUX/AL6PvXfWPxO8X6bB/wATHw3qFrF2ZU3KPyr588JXGq+Ir6CO58Q3LJvCorTlVX/d+bGfu1+gfh7wXp+n+DrWC905NR1L7OnyRcbDt/ifturrpYXnvqjyKuYTpu7VzxnQPjJZ+KJP7Pu/9HnbayeaNrb/AErI8WawNLDAOQsrlBJ93b71nfGb4M6xpN4/iXRkit/JLSzaernaAN27ax5J+9n/AHvu1weq+Ok8TeHLOTGy6jk2So5+62N3f+9XNVwrptHZRxka1No6PwFq39ofGDwWDld98ifKPm9Nv/jzcr/e9dwP6Iou1f51+cfwDtT4g+Mng+CNwv2af7Q8kf3iuzdt/wDHf/Hmr9HIf4Sfxr1qC5YHy+KfvjjltuPvdqb/AHsfdwzVKfu9Pov/AAGkbG7nNdJwkbfxf+hVDIpViMVN/ePHP+f/AGWgsM/MxzTQHT7d24fnUZ+bjFSsu3ctJt4zXSSQP16fN/n/AOtXyz+2P8ZLzwbbW+hadK8UtxH50zIdu5S3yj/x2vqmVe3/AAGvzz/bAmkvvi/foxLrDHGgX6Iv/wAVXm4+bhT5V1Posmw6xGI97ornlQ8WahqWmyyTzyQT42+aj7cj+INjrXm174blur2W4kBfJLHd34H61315Y/8AFNrjhm3fMv1qj4dkN5paR3GfPQ7G3d/7pr51Ts9D7Svh4NWaLPwr8Mv5s48gsyzfe/i6V7a9vHZw4EYZsfwj5eP/ANmsrwFYpbpcEIqNndtrZ1tj5nkDKoBuLf3UrmqT53cypUlTXIed+JNFTUHYHZvU8Kid/wDerzrQPDP/ABJjJIzs8F7cpt/iVhMea9ZvpBH8kY2rjbuaua0q3Ol65qUWN1vduLhH/uP/ABj/ANBb/vqqpzcS50VK3Med6rqX2f8AdXERTn920kbcL/Sqtnr1hp778ng7vlHVvXd/319a9dk0O0vlb7RBHKv91k3Vm3HgWwkmbZbRbucfIv8An/aq/ayuT9U0scM/iTRNQ3Rz2cu37vTduX+lQX2rWF5bQW8STJbx48tWX7mTXd3Hg+ztYPMkiTf23AKtedeP4S2j3UUdwLQyIV81e3zbv8/730rqp1HPY5KuG5E2zEsmj1r4myxxN5rGCNX29zly3/oQr668H+D4LzRHiGVeSPjaOhxur5P+BHgy6t5ptUvjvlnI8vndx/er7Z8ANFa2aSnLMoPyY3M3+9UYh/vbHdhYWocx8V/EjwnHqnxT0XTrkjEMc0s+37z7Dxn/AMdrF1WzuYb+KN4o4kz+8ZX3V6T8Q9BvLX9pZZHTbp99F8jt6uvO333JWL40+HOp6XqP2i2d33P93726uhztGOp5FSk6jk7HL282oaXcIYvO2q/z7Sy/Jjqvp6V61on7WXjvTfDmnaVBJb2SDbbw3UqbWXAxl/b/AD615ppGuXOnz+Xco0DjrvH+yf8A2au//tyz8QWf2aTS7a6bG3ptb/P+f93qhidLWPNeATd7nX3nxEu/i18Pb2O4v7aW9sp2ad/tDNLN8+zanqP6c15hf60/gvxBaynTrfVondYpra54V0wSv/oTLu/2lrqPBnw1uLdnjl01reKaRv8AVP1Xfn8f/sqy/jJ4R/s3XVtrQFt/lzBn/uAbWbd6bmWsYVOeehcqLpQ0Paf2NbE+IPjJdaw9vFaiK0kmFtEPkjJYBQrf7Ib5q+9Rhdx4avlj9ibw/b6Xpt7eTlUvLsBY0YbWZOrH/P8A7LX1T5Z+UH0+9Xr0bOGh85iub2nvC7fl4PakPy9Rn1p4XdyP/HqYy7u4b+GtjjG/e/3ufm/CjaP7zfnT9v0+b+Kk8r16/WlYq51JXcG6tTD83JqV2O3/AGaY7buldJJEetfEP7ang97HxjZ66kf7i+twDx/EnDf+O7a+3j93+9XB/F34c23xM8I3mlThfPxvt3x/qpAPl/CuHF0fbU7LdHtZXivq2IU3tsz80dYvvsvhmKXA27yorzqzvtT17xXp0UUmxXmC9Nq7Sf8AP/j3tXovi/R59PsdW0ScNFdWMxzG33hj5WX868+8JXB0vW4riQbkhdst/dzxu/8AHq+YS5T7+q+dprY+jPC9wbWdUJ3/ACKpZu7cVs+IflXj5V+87N/6DXH+DLjc6xu+9kfhm7qa6HXroqjZI3n/AOy/+yrkaJj8ZzMy7nfB+Rff/wAequ2Gb75RUG5G/iyafc3CNtGPm+8Kruv7tSAGXH8Tdf8AOaDsSWzLFvJFN8j7YmUfdx/6DW5YfZreJg/ysK4+e1e4TG8/8BP3arXljJboxa8fysbvl/u1aRVpxVja8UalabFEZDcfdz8teM6+r+INSSByVt1Ibao+83B+atLxD4iWzd4IDvl+b5m+b+HP510vhfw7BY2Cyy4e6m2u8jfNz/drf4Foccl7SfLI0vD0MdjaRRiIIgBVV/u17x8N1M0LuIyqbGX5u/y14tbeVDcLvPy91/vV7P4A8QWVnB5Ur7XY8L6Csl8Z1P3afKcP8adBTVJrK7gkWK/HzQSt93zA2U+b07f8CqXT44/EWmI88DxOw2lHHzIeNwaum+IXhePxVp9xLpb7bizkFxCrfdbj7v8A47XK+B/GVlfN9nvUMFwvy7/4t39a3Zy8n20Q3fw7sJgfPiEqttxuG5Vq/ofw/t9L2SW8aqqHcVb+Lr93+7Xe/ZY7i3aS3ubWdT9z5wjL83900Qabd7W8qPbuXncfu/l/dpaGLcDN/wBC0+xWR8QW6DzXb7uz3riH0ltUvZ9c1G3kd79xDbxMPmS2QEr9CzfN9Nv92u+fS0hfF2FnTPKsNyD/AIDWyi2kyyyS+XvWOVY0YfN0/h/3amM+W5l7Lnl5HK/Avxhq/iT4w6HYW4FrptoH8yNP40CM3zf4V9q+wr5e/ZL8J7fEeua55e1UT7LG3+1u/h/75r6hT5Tx36V9DgV+65u58rnjh9Y5IdEOTrx8vpQF27uPvfNQPm6EbaPuljt2r97p0ruPnNxu7j/gP3qMKe4pwUsP/iqVc4+UDFAI6pl2/wC1UWfmxUpbnPvSHGa6BFZl+bk1FIvFTluG4FMbrSsWfDn7ZHwxn0XxJF4osINtrfgpcbR8vmf/AGS/+g18/wCj6LZal4elEkAVlnbftG1myK/UPxh4T07xpoN1pOp26y2twOdw+ZfdfSvi34tfAnVPhvDKbe3lvNJMjMlzAN3+6HXsa+cxmGlGXPBaH3WV5hCpTVKo9V+J5Z4IhMPiFLdN/wBn8vYHc+ldH4rkMLp/CyjndWF4JvkuPFaQCMqqgyv5n8OK2fEjedcoP7g9a8Zpp6ntNxlP3Tj3k+di3y/w/wCf++aljuBheCvP3s/dqreqbdMuncfNj71S7RHatKfm54WtLGtOethbrVI9PTe5CMB6/eridX8QT6xK8dsSqf3/AP4mrlzZvql5mclLcH/Vr91v96lkt4oU2BAuw7dq/LWqjYqVW5w+q6f5bM4fzXzw394/LVPUvHGsx7La0IWVwyhsdP7zV2U2lxzRtkFWz/rMfxf3qxpvDvmNkJ84/vfd/wA//Y/8B2hCyOCqnf3GUNP8baiqomoSjz88qv8ACv8An/0GuosPilLo8rCWXdgfwnd8tYepeGfMt/NYbmXC/KPlPv8A+hV13gnwPZ6ppvz26u7j7yhd3+fmqpJdjKCr/AmdV4B+OSatf+RbRzy/PtPv/u+3zVkRak7eKrx3j8rfOWC47FvlruvCXgew8K2y/Y7cRbx87MPm3f5/9m/vVl+OvCr3X/EzsE/ewj540+84/wAawa10PSpJwXvPU7fRlgayVzloj/t9K7rTdait7ZY+u8r82fukcfd71434N1o3Vgy7x5oH/j1dbY6hzh8b1+U9qyTt7pvKKmjr9Vw0Lsj7XX5gvpn73/oVYIkn1LxYlvASwgtWZ9o+beW//Z/8dq7b6h51syP94jbtY/54ro/gh4dGofEN5y5dnbzX2/dUJ90f+g04U3UmoHHUqqjCc+yPbPg14Lk8F+DooLnC3U5aZ1Xtn7td9xlt3/fVPChRj7vHFG35sfw/w19ZTpqnBQXQ/M69aVeo6k92AXb1+6KFX5lpQu70pCp28VscghX5V4/4DRjk8HrRuK7gB831pdoXjAqAOqK89t396mMv3tpqXb834UOu1Vz96ugCsy7dxpjKMZNWOFbOPvdKhOPU7u396gogZRXPeN9JXVvDWpWxj83zYXUL/tbciuk2lqhmhDI3SpmuZcpUXyvmPzdfwTefD/4nRWepofNmtblkdU+/yNxLev3f++qbrc37/Odpb5Rx/s19AftXaPHY+IfDN+LRliQzIZ4xuwzgBV+n3q+fLzEkuch+Sx2/dr5LFQ5Klj7rLanPSuc7r+Fs3BxuA4/2f87v/HaSaPbo8X91Ryv+zVnWY0ktnGD03FvT/O1qhZgsKpsDoAqn3/hrnvoetHc5nVdQt4YWR3CttZtv8W0VyB8ZWf2/y3njVR03H/a212Wt6fFdNhBvXO75h/7NXM6x8OdM1a1a3liPmuMeaudwb/ZrqhOC+Iwcak/gJYfFGnzI4SQP/wCg1cg1SzulQj5mU/8AAm6//ZVwjfDnW9Jtvs1k9rewI7OPNDbwM9N3p/8AE1Xit9Q0u7U6vpN1ZwGNm3Wg81S/y7flH/oVdCUJr3GYudWm/wB5A9nS307ULVU3qj/3mP8As1ueC7e000eWLiN8fKF/hzXi8GoW3lJPb62FY5/dToy/5NS6h4quNHK/6faTsw3ffKtu+7/49UunLY6Y4inufUe6L7E0jyrtQcbTWNNqH2O8Qh0eCb5Sv+z/AJ/9BrwLRfi5cQ3H2a5EnTev0P3TXQ2HxKt7y9y8pjRT91qycWaxrQ7nc3+njw34sgntBtsr0/db7qt6fjWzrF4bO4t9hG6b7rVBFdR+ItDzgboXDjjp/ndUV/HJea2iBTstkChm/vfxf/E1yfa943lU933TvPBtumrXmHI2wxtnn+Lb92voz4I+Bz4d02XUZ4jBNc/KkbD5gM/Mfx/9lrlfgV8I7ebQbLX9UeSXzvngtf4No+7u9a96SMKi/wCz8te1hMM1+8Z8bmOYc6dKHzBcLtFHPYU7japz/tf3qVvvL/CtewfLibf5baAvy7TS7ezfdpGUZYk//Y0/skjdo27cUu33NO4X/wCxo2CkC0OqLbex/L2ph+bj/P3aefX+GmNnHNdAEbZzximMvcndtqV/u/7VRMp3NxuqAIlX/vqmlTtqTb/wJqa+N1BRwfxc0+C+8Jaj56BtkBcbk3YxXwprNv5epzhANm84r7B/aK+JmjeDfD8Gl3s7Ne6rJ9nt4o/l+Y/xM3YV8d+Kpjb3749f4q+bzC3tUfZ5NFukzD1eQfZpTkqvzdvwrOumluoECYVMKxkb7v8An71T394k0bFMzo4ChWO35v8AK1WmjdrVfnKIwK7f/ia8tI9y/QyryQRwopfe3zZ3fdqYr51t5afdHv8Aw06KESKsRyv3W+X72ac9qY/uAj+Ebvl21ozoor7RRttS8m5VCNzf7XXr/g1ay+KrKGJheRDZ3aVP0rIvbOdnYmLp8wdazI7W4yqSo38OGb7vNOCTOjmkjubaHwrrmwuIfny3zIP/AB2tez+HPhJV83yLd/k3fNtrzmHQZLdkMEZTadx+T5e/y11mlWt4rxeYTsB5X/Z6YrbmS2FZT3iblr4b0OOZhaadDuG3L7Pl/wCA/wDj1cN4w8H6ebxpUQRK52naPmWu/l8yG14+8Tu+U7flrM1TTZJIojKgZgdxRm21mpa3Oaty2sXfCMcVjpPlpjaR977zGuh8NeH31jxDZ2kbl5bmRU3YLNyf/ia5/QVEYMmQq5VRuPpX0X+zd4JN9qkuv3MX+j2Y2QMw+/KfvN/wGqpU3UqJHl4nEKjSbPoPTdPj0uwt7OAbYoI0iCr/AHQKtbQy9PvVIi7lO/Lcfw/3qULxnPavqYqx8FOXMxjf99UDrTz977u7/dpCvOBVWMwZfXFR7ffctSKx+b6UBT3/APQqRI3yz+dG0egp69Vwfu/NSbfagDqCu1WU/NTXztp7fN6t60jfdUfdrpsBE/3eRUEv8X8NTv8A981BK3zc/epAMLcda8l+OX7QGkfB+Kw08J/aXibVZEhsNMjPzOScK7+ibqn+P3x40f4I+FZ727dZ9WmRvsVip+aVvU/3UXd8xr88fgl4s1H4xftP2viDxBcPeXEXmXbsx+VWA2oqr6LuoS59EVdJXZ6/+1rfXt98S/BUlxIN73sW9VPyBxXJeJ8yXzlRu+bj/Cu9/ax02T+zNL12AFm067SU7R/Dux93/ZDN/wB8t/wHz6e6j1K0W5Q71lTd1r5zM4clVH22RzUqbObnt/Ltt6Y3DOV/hqjHeNJsjwPkz/jV6+m8uNxzu5z/AOO1gp/Hk7fm3Dnqv92vLh5nuVo/aRvpMZHUgIuflK/3ac8gywk+8DtD/jhvp96sSHUDGjYI5bb/AHfwqyl4kId3PzY8rcw9KpwCFT3Tpkht7zYYwN6be/b1q/p+nr52wxK+Rw2N26uX03Uvs6MHO3+L5fumul0/XIlhwH2uAzBm/hrNpo7Y1LnTWui2DBV8sMzDj2qs3h+JrjMI2xf9849qLTxEim2MW1lcqu7P/j1aN9qQjXKMu/G7bnr3/CqtzBzW1Kr2JWTYPkXH3s/+y1iazYxrFFI4G/7u1fu1pyawV3G4Qo6jcF/hzz/FT/BHg/U/iZ4yXStPdYv45LmXOyGIY5+v+zVU4ucuVHkYmqoLmZP8NvAN/wDEbxJFpmnx7LeP5rq5YfLEv+V+7X3F4c8P2fhnRbXTLKPyre3Tanv7tWf4D8A6X8P9Ei07TIum1pp5PvzP6tXTBSpr6TDYZUV5nxGLxbxD8kMp6qWXP9KNo+b17U/cff5a6TzrjG+9yPlxRt68U/aGZR/eFG3uf/HaskYvy/71O2+h78NQ/wBNtG3haAG9uMdPSl2+p5+lO+7/APFf5/4DTfKPv+C0AdKfm3f7VRMw3Z/9BqQybfvVE823cSfl5y1dBA1/Y/7W2vL/AI9/HDSvgf4MuNXvykt7IGSys8/NNLj+Xq1cp8fv2tPDHwhsnt7OeHW9efKpaxSbli4+87DpX5hfGP40a/8AFrxDcapr94biVztSJflSEDsq9h/9lQlzuyNIr7TJ/il8VtZ+KWt3/iDWLt7q8mO0LyqxJ/CiL2Fbn7Hd8LX4zrn5WltHVNo9MH/2Vv8AvmvGEuvMjeN8M2dx3fe/z92uz/Z314aH8ZNEuJHCpJN5LszDvx/8TXRFKNjOTumfo74y0e38SaTPaXcavFKnMbjqP7v9K+T7OzuPB9/daFeCTdan/R5HH34v4fmP/fNfWDXBkhwxLK3zV5t8Vfh/H4msPtNt+61S3+aB1H6N/vfNXNj8H9Yp6bndleO+q1fe2Z4dqyn7K2x924+vWsGFvLX+8y/MFq/q15IszWF7G9veQuyvE33j7qvp8tUXXyUUjO37271r4x05U5csj9JjUjWhzQehn3iusu+MFmbap3fdrOvr64hKgZ2ghtzHdlf8/wDoVdB5fmBm+7/8V/kVl3Vmlwy9G+XaOP4v8/N/+1WsJW3OKpTvrFlJPFUsLLsBXBbG75sr/nb/AOPf3a0LLxd5m3zfuH+783+R/wDFVgz6W7MxA+Vt3b/P+dtZdh4V1C6+SJJNu/0Zdy10WpyWpy81eD93U9L03xokbphwsefWuiTxpBJDvBf8t2ef7v8Avbq810rwDex6gkdx5jJnnbu+6WXmvafD3gWws7ZJUt0ZyFyzfMwrmqezXwnRGpXejK+n2Op69GssqGC1HzDd95/93+de4/AfULfwz4jswYyqvG6llG4Iu3czf+OtXG20O2FQPukfdrufhHp5uLy9vCAyW0Lp83qV/wA/99Vvl9N1a6VjgzGoqeHblufU1hqVrqljBd2dxFdW8o3xyxHcjr/stVpfTH/AcV+V/gj9ozxh8Kb+/g0bVGbTjdSuLO5Hmxfe924+7/C38VfSPgP/AIKCaPeeVB4o0SWyfhTc2b7k+rIeR/wFjX0zhJHxx9fnO7+dO2/Ltx1H+f8A0KvPPBvx88B+Ogg0vxJZvO44gnfynP8AwE16Ckm7bjDZNZ2M7jn+U8N+lA+9wAy/7VBX6U3noP8AP+d1MQ7jLZPy96b7kfdp393+Ggfw/wB3O6lYAb/Z/CkOM9P/AEGn80eZs4yVx2osB8j/ABS/4KPaJpLy2/hDS31Fhn/TLw7E6feVByR+VfJXxO/bG+IPxEMtvd67LZ2Uw2m0s/3SY/2scn/vqvnubUjJ1cN8/PP61ELp2uN33kH/AI78td/sl1FzW2Oi1PWpZnYSHc33X3Vz93cGYcnap/i+9uqKe886RhI5X+I/n81MSYeYwD/KPl2+/wDlq1SsFx9tIY94Hy7zu/2c0/T76TSdatb23crLbyLKjKcMpB3LiqiTbdzkblJ2/wC1UEsj5c8bk25/ur/vLSYH6keBvFVv4m8MWGoxSqyzwhz7ZG7/ANBrWvJg24cdf4a+WP2TfiMLjR/7AuJxuh+aPcf4S3zV9MvIkirgl23Bf97/AD/7MtdkWpK55k1yOxwvjn4e2XihWeUGK8QLsnT5X/2fm/pXiet+H9T8K3LR3kYlsweLpBuXrtXd6Hp6/e+9X1NHbxzBkPzfxFW9f8/+zVVvfDtpqELRzwC6icbdrDdn/Py1wYrAU668z1sFmlXDO3TsfL1qqMinIb/Z/Kmvp6b846/MNtepeJfgbJG7Xfh+XymYszWs5+TP+z6CvPtstrNLZ3tu1leRD54JxtZDXyGJwlXDvVaH3mEzChilvr2IE0lJJEEgLV3fg/wzAyKx5x/Fj71cuzGP5cfLj7v3tuK7DwTrkUc/lOV2uPu5rz3ex61l9ku6rpsNvcxeRGG2/f4+9Wskflx4+9gfw96qzyOt/kkbW+YLWR4l8WWnhmPJIeeU7Y4I+Wlc/dC/99UowlOXLE55zjD3pHQwySzXFvZ2kZe9uSVhgb/0M+1fQfh7w/F4T8Krbp83yOZJGHzMxXcxavPvgN8Pbm1hbXtd+fVrxFby+GW3TnCL+G0mvWfE0ws9Bv55SUSK3fP5V95l2C+r0uee7PzjNcw+s1uSHwo/J+6vPM1K/jH30uJf/QjTHuH2OcbW4xWJZ6kLrXL8sfvzu3/Aif8A7KtN5iysTjb/APY//Y12RirHLdkiahIrLtc7l+YMteufDb9rTx/8OXit7fW5bywiG37HfHzYvT5c8r/31Xidw3zZ+783K/w4qvcZ+UoArfX+GpdJMakfpL8NP2/PDmvSxWninTZtIuGG37ZB88JP+71H619L+GvGWieMLFLvRNVtdTt36PBJu/7671+JttqhWPklUzXYeD/iRrfg3UUu9G1W4064VxlonZVOP71czodh89z9nd27bjP+RRu3L9T6V8H/AAu/4KAapp8MVn4v06PVUHS+gxFMefl3L0J9+K+gfC/7Ynw38TRoDqr6a5HK3ke1Rx/ermdNxLPcf4d3tSE89P1rJ0Pxdo3iaHz9K1S01CLP3raYP29v96tTd/s/pUNEH8/CSFUdMfN/e/hapFmK3Do+NypuPPv/APtVBteNWH9zqqj7y96IF8z7RJkKzHaP93C17Mth9ScXDNOof7n9/wDu1LBIVdcEbgHw235VyPm/8dY1FCpVlIxtxke1EPsCzfd3VFhWsNMf3dkZ2g8Lhvu+lQS71RcAsrH7q9v8mr7b227MMO1RIu1WwRhfb+Gq6Cudn8HtcuND1xLi2dkeF1bbH95geG2r619xeEvFw1bTk3yBZVG11U7v+BfRt1fAXgzVv7B8QwyknyuM7Pmyuc/jX2r8OreO+0dJ7Zgy53Rso+YAgeq/3VBq6TtojjrJM9VtdQbeucdV+Zq3LVo5N3Hf0riraSVX2PGf972rX07UHVsuT8xrqscdzrzZmRFcH5m/u+tY/in4b6V42s3i1C38qXG6O5iO2WOtjTLwSOuPm3bVrfjmjkTPGz/P/wBlRKnCquWSNYVJ0nzwdmfJHj/4X+KPh2ks4j/tfS0yyXUH341PZ1/r/KuN8OeJpJtTt1iAXn733fl/zu/8dr79s1ia3fzQGQ9d3pXy5rTeBdc8Vatq8GmQW9vFJsje2doVmBH39o4y21vurmvncVlMfipH1GEzqolat+Bian4ojsUt0CPLcSjakCDe7n/ZX/gLV1nwc+CN5r3idPFHiuJmlTa1pZyfdh/2m9T/AJ/iryDxp8WvBfg211HVPC8bLrlyDDHLIfN8kdGKqen/ANlXpf7LX7X1t4qvrXwx4sEdveznZb6goVUc+j+h/wBqngsDTw871NWZ5hmdTEU+WmrL8T7D0+xS1hWNAE2Db8v8Vcl8Uc3nhXUrSMv+8t3z5f8Adw33a7d2Eat84ZfvBqwbnT/7QtNRd/u+W6fN838NfTNXifLRZ+L0Ez2PiW4iON3mFdqn5f8AP3a7JG8xV/i/3qwfiXpL+H/H+oROArLdvls/ey1aen3W626j5SK4YbHqy2FkXbuz/wCO/wDj1Vf9W3fb901fmXhQ4+WqjLu9WzTsIgf92/8As1Kkwj24zt+7/tUkq+YMZ/4F/DVNWPRvv/3akg24L8/fyW/iPP8An+9V6HUjHzk7mG3ap/76/wDQq5xJPLzgllqe2uDhctu/Gk1zFJnofh74iaz4fuvtNlqFxZT43eZE+xv++l/l/Kva9J/bV+ImnWMdv/akFxs48y4gG8/X5q+WRJwuPlWrUepNEgUFsD3rCVJNmiloee7t3mZfZxtDf3uKlsGH2TAwrO7Zbbtqtc/8ev4N/Krlko+wRf7i/wAhXVIV7jkYMjcBVxx97dUqRpuf+797b/49Q0SyXbKRwvQCnQqGdmPXd/7LUWBjeVcAY+Y/e/CjacZcfMD/AHfu0fdkVR0yKmj+fzM88VLBDtOk+w6la3GNyQuH2t8275l4/wDQq+zfh1bp4B1iwtxIz+FdYKzWE8vzeS7/APLNm9G7e/FfF7IA68f3q+4PgdpsHjX4FWNhqwM8At5ihBw0ZSV9pU9iNoq4K0tDnqO61PZr7Q9w81CWX/Z71ly6fOr42d/4jWp8L76bWvAumzXjedL5IXe3XA+UfpW5qltGskmB3P8AIV2WOFnM2V1JDIuMqucLu+7935f/AGWuhsNS+VSD1+bb61j3cCJJHgY+byv+A7l4qCC5kWRSHOWU5/8AHqNhblD9of4sf8Kz+F17exSR/bbnbawKx+8xPzH/AICu7/vmvzzvPipeXwYSXrKuRhI/lXjH8I4/2v8AJr3v9vrVrpdP8KWgk/cMZZCv+1tFfGNhdPNbfNj/AFfYf7a1hzNzO6nBcqZ0moxtq2yUGRkPTd938qiN4/h/V4pLOctsKMsn3WVvVaSzjzpM9wWYtF9xSx2j5vSq/iyJY7bSplGJJE+Y+v3f/iRWNWCTRpCXvcnQ/WL9lT4yH4rfCSznvH83VtP/ANFuG/vsF+U/+g17fZW/l6U/H3utfBf/AATbvpmg8SW5b90rqwX3+Wv0EiQfZMY4xXfB3imefUVptH5MftfeEX0Px3LcxoFSbLGvMNBvhNHGdpXcNtfV/wC3Nptv/Z9vcbP3qyvhv+Aivj7RWLRlT0Xbgf8AAVrjtaTPQi7xTOnZm2cE7VHp/s1A+1QxOPm+U02CVnsy5OW45qaT/We28/L2oTBlVstLxUcsJZN4Q7v50+p36Y7UwKSL8vzihJBHxS3Lt5n3j1/9mqIfeWgEXIZh82/K4G3bUwIfJ3Yyf8/w1QT+H/e/pVtCdi8npSbNWkf/2Q=="/>
  <p:tag name="MMPROD_10038LOGO" val="/9j/4AAQSkZJRgABAQAAAQABAAD/2wBDAAMCAgMCAgMDAwMEAwMEBQgFBQQEBQoHBwYIDAoMDAsKCwsNDhIQDQ4RDgsLEBYQERMUFRUVDA8XGBYUGBIUFRT/2wBDAQMEBAUEBQkFBQkUDQsNFBQUFBQUFBQUFBQUFBQUFBQUFBQUFBQUFBQUFBQUFBQUFBQUFBQUFBQUFBQUFBQUFBT/wAARCAA8AJ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/Zm/Zo+EWvfs4/CvUtT+FHgjUdSvfCek3N1eXfhyzlmnleziZ5HdoyWZmJJYkkkkmvUP+GTvgh/0Rv4f/8AhL2P/wAao/ZO/wCTWPg3/wBiZo3/AKQw16Pfahb6ZaS3NzcRWttEu55pnCIg9Sx4AoV27IDzQ/spfBFc/wDFnPAH/hL2P/xqvF/Cvw5+C+rfHHxN4cn+Efw9/siK6XSbFz4YsRi8ito7iVM+VgllmJHf939QLvxS/wCCi3wu8CfabfTG1Lxg6SG2luNGj22ySbd2wTsQN2CPu59a+ZLH9prTNK8eaF4nbwTrwtr/AF+HX5tLt7qMyyajNaCC2KyYACNDljEpIJY56CvdwuWYipCcnBrTS+mu/U82ri6akoxkrp6+h98H9lD4If8ARHPh/wD+EvY//GqX/hlD4In/AJo54A/8Jex/+NVyHw9/bT+HnjnX5vD15PdeF/EULKsmna3GIvvY2ESAlSGDLjJHUZxkZ+gV5HBrxq1GpQly1ItM7oVIVFeDueXf8MnfBD/ojfw//wDCXsf/AI1R/wAMnfBD/ojfw/8A/CXsf/jVek3d3DaW0txPKkMESmSSWRgqooGSxJ4AA5zXJ6B8T9K8R/ELVPC1gJbiex0qy1j7dFta1nguWmWPy3BO7/Uk8cYZT3rM0ML/AIZO+CH/AERv4f8A/hL2P/xqj/hk74If9Eb+H/8A4S9j/wDGq9NSVHldVZWZDtYA5KnAOD6cEH8RVigDyr/hk74If9Eb+H//AIS9j/8AGqP+GTvgh/0Rv4f/APhL2P8A8ar1WigDyr/hk74If9Eb+H//AIS9j/8AGqP+GTvgh/0Rv4f/APhL2P8A8ar1WigDyr/hk74If9Eb+H//AIS9j/8AGqP+GTvgh/0Rv4f/APhL2P8A8ar1WigDyr/hk74If9Eb+H//AIS9j/8AGqP+GTvgh/0Rv4f/APhL2P8A8ar1WigD8y/+CtXwR+Hvw1/Zy8N6n4R8A+GvC+pS+K7a2kvdG0m2sZniNneMYy8aKSpZEO3plQewortP+C1f/JrPhb/sc7X/ANIb6igD6e/Zeu4rL9lL4RTzypDDF4M0d3lkYKqKLGEkkngADvX59ftY/tRXX7SWuax4U0DWL/R9CtXVNK0mKFx/bxxlpHZDuyV+aNCMYAP3m491+K/xAuPBf/BOP4SaXZX9vpd74m8NaDo63lyXVIImsY3lYsgJHyRlc9t+ecV5n+xP4Ulv/El14z8UX/h+/wDEGksdK8PC4CSpfSMqyMFnQfvGRCFTkmMswx2H1OV0adGjLGVVdrSK8zx8VUlKoqUXZPcq6b+ykPDXwUL/ABX1CLTrbS7ZNch0TSMJLMpJTMlxkqWAcbgo4ABO7JNdx4u/Z9+D3ha9t9E0+21h9cW9sLbw/ZwalK8n22SISNgdAIYyGznChsfxVjeM7zVL6y8R+A/E+gSz6XbX/m2FhLcxDU7OyuZCtxZSoxHmxAnzIbiIOgIUMea6G++HfxD0l9O8TTadLb6np2oeXb61JGst5pdg9lbWD3DWabmkuVjiWRUBZQ0gLMdpx3OtWn71SpZu+iej2a0X49dTl5acPdjHt0+886+Ov7Keu+FvDviu/wDCOsjxT4fnvIbbVdQu0Vr+EIijbGRxchAeUVd24ZBJXB9G/Y0/a1fTvFA+Huq3N/qXgpXjstJ8S6rIWkiuD8qwSuwBYSMDtJ5BJBwACcb4XfFHwr8N73Q9c167nmvdUnmGjTa+0/2HSrUkttsrYKZZ2BKmW5CokjsVV2OSfNPjt8PrDSfiLc2nhvXodN8Ga7B/wkFvcm0NuftMP+sSPzVCxoruH2YJyeAxYKNNcZB4bEK76Stbbf5/1YL+waqU/K6v3P0y+MXg28+JHwn8XeGNOubezv8AWNKubG3uLuMyRRySRsqs6jnAJGccjqOQK8Rtf2T/ABBa+KdL8Q2OtaNpN/YXuitbpYW00cMFpZ2U0MsCqH+YNLOXAJwQgDdcDsvBXjvU/in+yg3iKzkuIvENx4euButpHinS8jideGzuDeYoPXvXN/DTxNb/ABA+CfwVkfxTdajq1/ZxPqd0mpEXE6Gyk+2eewc42yYLK2NroBtUrtHw84OlNwe60PfhJTipLqd1+zx8JdQ+EvhWa21maHUvEF15f9oanHPLK99JGCnnOHOFLjD7VAALkdAMev18Z/Dzx3440hvht4T8a67qWtWWvXdrf+HfGtlMwTUYXQyTadfNC4USohbY53CQRj+LJrF8OeNvFWn/AAU0f4oT+MtZv9M8IeO9T/4SCCTUHlF3pH214HVwHO4wLsdUyAAjD5gSXjYs+5qK+NfijqPirQPGPwxew1XVL6bxdfa5qE2gaj4ims4Jbf7OJLe2ZgSESPchwqjGSCQPmHIfE74meItB+IviQ6B4t11NC07TPCbx66muG9tNF+0XFzbz3lxbH5bqJxBEHIyMEy5G8mgD75or5R1Lxh4ltfjdqFleahc6n4X1XUZbbTNY0PVmgktJRaErYXlowULGDulS4iJyCGJwxK8NdeIdVf8AZe+FHji48eeI7fWda1LSdKu7ka7NFG6y3bJNwGAMjDIJOSMcYxQB9z0V8w/FDTPEfw9+JvgbSNL8X61PoPjSG48MXEN9q7mawuATcR38MjEsZBGkkO0DktFlgdzH6QtbdbW3jgUuyRoEUySNIxAGOWYksfckk96AL1FFFAH5/wD/AAWr/wCTWfC3/Y52v/pDfUUf8Fq/+TWfC3/Y52v/AKQ31FAHJftEJEn7F/7LE9zoz+ILJNK0qI6aspQzyvpCiMArlgc5PHbI71a+BE/h1/2Xtb8O+K7rSvDVi+s3Ed/oGoad9pRJZQrjmN/MQqDuG35hgAEnOfXtR+G2q/E3/gnf8NLfw4D/AMJVpHhHQ9Y0YhVY/aYbGLKgMCCXjaWMcdXr5m/Za+ONl8N/GT6L4l8bzXdv41jX7fc24G6ylAzCWZl2qWX90VIJUcnBOB9hgm6+XuEd4O9uu977Pv8AgeFiLU6/NLaSOv8AhVqnhPw54x8EX8Op2l/4Vsbp7TTtR1FLuC4Z3jCsLeK9ldRECwDMiqMlQT2bc+Hvwi+KHgj9pDxD8RPFviyNfAgN1cTaidQEkd5CwYxJ5LEAEKq/I3QZGCevReJPhr4t1fxxpcWj6LYeGNDv9/lPcTrfajcAjY+oXkh4EMcbP5cYblmDEHBx5FbQx3/w41rxLBaXep+FdC0mbdo+p3Urrq9i+pSW7XAP8MothEUkTG3YvHJFbqaqJuL3Vnezer01730/Myta11s7rddPxOr8MXfjHSvEWsXXgTTNZudVe4866099Rso7xrBpG8mSzjubczPEEChAsmF5QhcYGN+2XqKePP8AhXZuLS78WXEVtcvNp1/Guiz2akIgV1UH5tzqQgyG+QAkld3pXhn4TQ+FdR0nxxq80un6ZphksfE9o9x5a2kwVGg1eAE/uXkURM6ICjhmG1sgV8yfFvxZF+1F47udVsNSkv8AWPtkGk6DYqF850BCq80LDDKSXcyKTtGNw542wrjUrqrFaRWrt8rN/j007im7Q5W9X08kfev/AAT3tXsf2XPDKvaPZRvPdyRQM28JGZ3KgMcEgDAyQOQeBXqN/qPhLwr4p0zRbDQLObUvEyyySrp1tArPbLsWSeXpvjBkiB6khs4IU1iXXwWuLb9nP/hWug6xPo12NJSxTU4pGDh+DI24DI3nfnA6OcCuA+EHwDvfCv7QGo69qumRz2tjply1rfFP3EM95eecba0ycmOKOJASwB3uxx81fF4qoq1ec1s23+J7tGLjTjF72Po210TT7GztrS3sLa3tLZg0FvDEqxxEZIKqBhTyenrTLHw5pWnWclnaabZWtnI/mPbwW6JGzcfMVAwTwOfYela9FcxsYWreEtD8QwxQapo1hqMESGNIru2SVUUgAqAwIAIA4HoKIvCeiRvOyaNp6PNb/ZJWW1QF4doXym45TaqjaeMADtW7RQBhQ+FNEtLvz4dHsYrjyhB5yWqK/lhQoTIGdu0BcdMACoH8BeGH0u30xvDmkvptuwkhszYxGGJhjDKm3APA5A7CukooAx9V8N6Rr0lrLqOmWV/LaOZLZ7u3SVoWPBZCwO0n1FbFFFABRRRQB+f/APwWr/5NZ8Lf9jna/wDpDfUUf8Fq/wDk1nwt/wBjna/+kN9RQB9UfspDP7LHwc/7EzRv/SGGvln9rv8AYt1eG48S+NfhdpEOoXWuJINU0NEAmieQASXNrnhmbndEeMncg3Zz8ceAP+CtXxf+Gvw88NeFtM8O+CrjTtB0y20q1ku7G8aVooIliRnK3SgsVQEkADOcAdK3D/wWn+N3/QreAP8AwX33/wAmV1YbE1cHU9pTfqujMKtGNaNpHW/DH4++O/CN7qfw90qd9W0yDTFs57DxDHNFeTNszLFE4xLBkCUhTkkRk4JNdlrf7a32r4f6zLafDrTVsZbez0u7skv3WOCALOsDwp5YKhxvHJ3AEdjmvm34g/8ABTHxf8UY4h4r+Ffwt1uTads9zo955yZ67ZBeB1/A159F+18gQKfg58OZIldGEEq6xJFkZ2/u21Erxlsccbmx945+jWZYOpLnq0nfTbv33R5MsNXV1CSt5n0zq/x98RftLapb2V/BqvivXbqJpovC+jWe2wWYMVjScDDOGVVAkdgqFs9en11+xR+xBD8CXPjHxdHFd+OJ4jFbwJL50WlwtyUVv45T91pBwQoxjJr4C8A/8FUviD8N7JNJ8K/Df4Y+H7HeEMen6NdxbsdCxF3lj7nNdCP+C0vxtP8AzK3gD/wX33/yZXBi8zdSDoYePJD8WdlDDcjVSbuz9ZPjr4m13wX8G/GeveGbVr3X7DS57iyhji81vMVCQwT+Iry23vjFeG674n0KzGgWGieJfEN/NrnhbUdXl1ix1aOa3k8m2L+fcc74nWR4mR0CruyDnkV8Ff8AD6v43/8AQrfD/wD8F19/8mVk2f8AwVw+J1nY3SW/w7+F8EVySs8cWiXSrKDkkMBd/NzzzXgnon1f4a+KfiOT4NeO3vPFWoaXqqfDPSfFFmlxq5le/u/JMsmp29xtBVDJGElReFYEkYYCuh8T+KtWg8KfC9YtVZdVvvFFha3mmw+KmNtd2s1l5gWebB8jzJEVzEqjLKCu0P8AN8XXf/BXT4oXNnBBN8PPhhNDHF5SRyaJdMqJuztAN3gDIBx0yKT/AIeyfEfZ9m/4Vr8LPI83f5X9g3O3d03Y+1YzjjNAH6ESa1440XVtP8W+B9bbxVLo2jxS6/4C/tZtR/tCFp5kuHtZeWe6gMCBGIPmDKfxJXN33iS4i8G/CnxboXiDxLd+EPF0WreFXjku5GuBc3ayjTLnaxfZOrQCDedwTzRxgE18QWf/AAV4+KWh3EElh8PvhjZywRCCKS30W6jaOMdEUrdjC+w4rQX/AILG/GFLWML4O+HaxxSFo4xpd5tRsj5gPtfB+Y8j1oA+uNa8ZeJNT/Zf1PxZrWvaroXijQLax8LamzX8sSy6na3vkXsuWyPnTeN6/fEjAsCSK9K8M+MdN8ea38SLbxX45uvBvifQ9fm0ywsv7V8iWzsECiCWOItiRplfJf5ix2gHjB/PTUv+Cwvxavbea1uvA3w2u7Z5fMeGfSLt0d/7xBu8E+9Q3P8AwV8+Kkmo2OpSeAPhlLqNtF5dvdvo12ZYE/uo/wBryo9gaAPrnx78Q/GNp8IP2hZtO1qaW20HxnLa22rya6wuNLU3MSGGOMRt8u2YqULBirP3Khvva22tbReVL5kewbH379wxwdxzn696/E9v+CtXxM+x3y/8K6+F/lzSq00f9h3O2Zhvwzj7V8xHOCfU+taMP/BZ/wCNcUaRx+FPh+iKQiqunXoAA6Af6ZQB+1dFfit/w+r+N/8A0K3w/wD/AAXX3/yZR/w+r+N//QrfD/8A8F19/wDJlAH1T/wWr/5NZ8Lf9jna/wDpDfUV+fn7Tn/BQL4iftV+A7Pwj4t0fwxp+m2WpxarHLo9pcRymVYZYwpMs8i7dszcBQcgc9clAH//2Q==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TaG93IHNpZGViYXIgdG8gcGFydGljaXBhbnRz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RGVuIFRlaWxuZWhtZXJuIGRpZSBTZWl0ZW5sZWlzdGUgYW56ZWln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S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PVVRMSU5FIiB2YWx1ZT0iUGxhbiIvPg0KCQk8dWl0ZXh0IG5hbWU9IlRBQl9USFVNQiIgdmFsdWU9Ik1pbmlhdHVyZSIvPg0KCQk8dWl0ZXh0IG5hbWU9IlRBQl9OT1RFUyIgdmFsdWU9IkNvbW0uIi8+DQoJCTx1aXRleHQgbmFtZT0iVEFCX1NFQVJDSCIgdmFsdWU9IkNoZXJjaGUiLz4NCgkJPHVpdGV4dCBuYW1lPSJTTElERV9IRUFESU5HIiB2YWx1ZT0iVGl0cmUgZGUgbGEgZGlhcG9zaXRpdmUiLz4NCgkJPHVpdGV4dCBuYW1lPSJEVVJBVElPTl9IRUFESU5HIiB2YWx1ZT0iRHVyw6llIi8+DQoJCTx1aXRleHQgbmFtZT0iU0VBUkNIX0hFQURJTkciIHZhbHVlPSJDaGVyY2hlciBsZSB0ZXh0ZSA6Ii8+DQoJCTx1aXRleHQgbmFtZT0iVEhVTUJfSEVBRElORyIgdmFsdWU9IkRpYXBvc2l0aXZlIC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q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QmlvIDogJXAiLz4NCgkJPHVpdGV4dCBuYW1lPSJCSU9CVE5fVElUTEUiIHZhbHVlPSJCaW8iLz4NCgkJPHVpdGV4dCBuYW1lPSJESVZJREVSQlROX1RJVExFIiB2YWx1ZT0ifCIvPg0KCQk8dWl0ZXh0IG5hbWU9IkNPTlRBQ1RCVE5fVElUTEUiIHZhbHVlPSLjgYrllY/jgYTlkIjjgo/jgZsiLz4NCgkJPHVpdGV4dCBuYW1lPSJUQUJfT1VUTElORSIgdmFsdWU9IuOCouOCpuODiOODqeOCpOODsyIvPg0KCQk8dWl0ZXh0IG5hbWU9IlRBQl9USFVNQiIgdmFsdWU9Iuizm+WQpi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44OG44Kt44K544OI5qSc57S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44K144Kk44OJ44OQ44O844KS5Y+C5Yqg6ICF44Gr6KaL44Gb44KL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ywuOyXrOyekOyXkOqyjCDshLjroZwg66eJ64yAIOuztOydtOq4sCIvPg0KCTwvbGFuZ3VhZ2U+DQo8L2NvbmZpZ3VyYXRpb24+DQo="/>
  <p:tag name="MMPROD_UIDATA" val="&lt;database version=&quot;6.0&quot;&gt;&lt;object type=&quot;1&quot; unique_id=&quot;10001&quot;&gt;&lt;property id=&quot;20141&quot; value=&quot;Weighted Scoring Model&quot;/&gt;&lt;property id=&quot;20144&quot; value=&quot;1&quot;/&gt;&lt;property id=&quot;20146&quot; value=&quot;0&quot;/&gt;&lt;property id=&quot;20147&quot; value=&quot;0&quot;/&gt;&lt;property id=&quot;20148&quot; value=&quot;5&quot;/&gt;&lt;property id=&quot;20224&quot; value=&quot;Q:\ITPQM\WSM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38&quot;&gt;&lt;property id=&quot;20149&quot; value=&quot;Dr Ray Stoneham&quot;/&gt;&lt;property id=&quot;20150&quot; value=&quot;Senior Lecturer&quot;/&gt;&lt;property id=&quot;20151&quot; value=&quot;sr65.jpg&quot;/&gt;&lt;property id=&quot;20159&quot; value=&quot;banner.jpg&quot;/&gt;&lt;/object&gt;&lt;/object&gt;&lt;object type=&quot;2&quot; unique_id=&quot;10005&quot;&gt;&lt;object type=&quot;3&quot; unique_id=&quot;10006&quot;&gt;&lt;property id=&quot;20148&quot; value=&quot;5&quot;/&gt;&lt;property id=&quot;20300&quot; value=&quot;Slide 1 - &amp;quot;Weighted Scoring Model&amp;quot;&quot;/&gt;&lt;property id=&quot;20303&quot; value=&quot;Dr Ray Stoneham&quot;/&gt;&lt;property id=&quot;20307&quot; value=&quot;258&quot;/&gt;&lt;property id=&quot;20309&quot; value=&quot;10038&quot;/&gt;&lt;/object&gt;&lt;object type=&quot;3&quot; unique_id=&quot;10007&quot;&gt;&lt;property id=&quot;20148&quot; value=&quot;5&quot;/&gt;&lt;property id=&quot;20300&quot; value=&quot;Slide 2 - &amp;quot;Importance of Project Schedules&amp;quot;&quot;/&gt;&lt;property id=&quot;20303&quot; value=&quot;Dr Ray Stoneham&quot;/&gt;&lt;property id=&quot;20307&quot; value=&quot;259&quot;/&gt;&lt;property id=&quot;20309&quot; value=&quot;10038&quot;/&gt;&lt;/object&gt;&lt;object type=&quot;3&quot; unique_id=&quot;10008&quot;&gt;&lt;property id=&quot;20148&quot; value=&quot;5&quot;/&gt;&lt;property id=&quot;20300&quot; value=&quot;Slide 3 - &amp;quot;Example:&amp;#x0D;&amp;#x0A;Evaluating the best Video Cassette Recorder&amp;quot;&quot;/&gt;&lt;property id=&quot;20303&quot; value=&quot;Dr Ray Stoneham&quot;/&gt;&lt;property id=&quot;20307&quot; value=&quot;261&quot;/&gt;&lt;property id=&quot;20309&quot; value=&quot;10038&quot;/&gt;&lt;/object&gt;&lt;object type=&quot;3&quot; unique_id=&quot;10009&quot;&gt;&lt;property id=&quot;20148&quot; value=&quot;5&quot;/&gt;&lt;property id=&quot;20300&quot; value=&quot;Slide 4 - &amp;quot;1. Select the main factors and criteria&amp;quot;&quot;/&gt;&lt;property id=&quot;20303&quot; value=&quot;Dr Ray Stoneham&quot;/&gt;&lt;property id=&quot;20307&quot; value=&quot;262&quot;/&gt;&lt;property id=&quot;20309&quot; value=&quot;10038&quot;/&gt;&lt;/object&gt;&lt;object type=&quot;3&quot; unique_id=&quot;10010&quot;&gt;&lt;property id=&quot;20148&quot; value=&quot;5&quot;/&gt;&lt;property id=&quot;20300&quot; value=&quot;Slide 5 - &amp;quot;2. Rate the importance of each factor on a scale of 10&amp;quot;&quot;/&gt;&lt;property id=&quot;20303&quot; value=&quot;Dr Ray Stoneham&quot;/&gt;&lt;property id=&quot;20307&quot; value=&quot;263&quot;/&gt;&lt;property id=&quot;20309&quot; value=&quot;10038&quot;/&gt;&lt;/object&gt;&lt;object type=&quot;3&quot; unique_id=&quot;10011&quot;&gt;&lt;property id=&quot;20148&quot; value=&quot;5&quot;/&gt;&lt;property id=&quot;20300&quot; value=&quot;Slide 6 - &amp;quot;3. Rate the importance of each criterion on a scale of 10&amp;quot;&quot;/&gt;&lt;property id=&quot;20303&quot; value=&quot;Dr Ray Stoneham&quot;/&gt;&lt;property id=&quot;20307&quot; value=&quot;264&quot;/&gt;&lt;property id=&quot;20309&quot; value=&quot;10038&quot;/&gt;&lt;/object&gt;&lt;object type=&quot;3&quot; unique_id=&quot;10012&quot;&gt;&lt;property id=&quot;20148&quot; value=&quot;5&quot;/&gt;&lt;property id=&quot;20300&quot; value=&quot;Slide 7 - &amp;quot;4. Rate the extent to which each criterion is met (out of 10) for each VCR&amp;quot;&quot;/&gt;&lt;property id=&quot;20303&quot; value=&quot;Dr Ray Stoneham&quot;/&gt;&lt;property id=&quot;20307&quot; value=&quot;265&quot;/&gt;&lt;property id=&quot;20309&quot; value=&quot;10038&quot;/&gt;&lt;/object&gt;&lt;object type=&quot;3&quot; unique_id=&quot;10013&quot;&gt;&lt;property id=&quot;20148&quot; value=&quot;5&quot;/&gt;&lt;property id=&quot;20300&quot; value=&quot;Slide 8 - &amp;quot;5. Calculate the weighted score for each criterion for each VCR&amp;quot;&quot;/&gt;&lt;property id=&quot;20303&quot; value=&quot;Dr Ray Stoneham&quot;/&gt;&lt;property id=&quot;20307&quot; value=&quot;266&quot;/&gt;&lt;property id=&quot;20309&quot; value=&quot;10038&quot;/&gt;&lt;/object&gt;&lt;object type=&quot;3&quot; unique_id=&quot;10014&quot;&gt;&lt;property id=&quot;20148&quot; value=&quot;5&quot;/&gt;&lt;property id=&quot;20300&quot; value=&quot;Slide 9 - &amp;quot;6. Total the scores for each VCR&amp;quot;&quot;/&gt;&lt;property id=&quot;20303&quot; value=&quot;Dr Ray Stoneham&quot;/&gt;&lt;property id=&quot;20307&quot; value=&quot;267&quot;/&gt;&lt;property id=&quot;20309&quot; value=&quot;10038&quot;/&gt;&lt;/object&gt;&lt;object type=&quot;3&quot; unique_id=&quot;10015&quot;&gt;&lt;property id=&quot;20148&quot; value=&quot;5&quot;/&gt;&lt;property id=&quot;20300&quot; value=&quot;Slide 11 - &amp;quot;8. Work out an overall weighted score for each VCR&amp;quot;&quot;/&gt;&lt;property id=&quot;20303&quot; value=&quot;Dr Ray Stoneham&quot;/&gt;&lt;property id=&quot;20307&quot; value=&quot;269&quot;/&gt;&lt;property id=&quot;20309&quot; value=&quot;10038&quot;/&gt;&lt;/object&gt;&lt;object type=&quot;3&quot; unique_id=&quot;10016&quot;&gt;&lt;property id=&quot;20148&quot; value=&quot;5&quot;/&gt;&lt;property id=&quot;20300&quot; value=&quot;Slide 13 - &amp;quot;10. Choose the VCR with the highest score&amp;quot;&quot;/&gt;&lt;property id=&quot;20303&quot; value=&quot;Dr Ray Stoneham&quot;/&gt;&lt;property id=&quot;20307&quot; value=&quot;271&quot;/&gt;&lt;property id=&quot;20309&quot; value=&quot;10038&quot;/&gt;&lt;/object&gt;&lt;object type=&quot;3&quot; unique_id=&quot;10017&quot;&gt;&lt;property id=&quot;20148&quot; value=&quot;5&quot;/&gt;&lt;property id=&quot;20300&quot; value=&quot;Slide 14 - &amp;quot;11. Display the results graphically&amp;quot;&quot;/&gt;&lt;property id=&quot;20303&quot; value=&quot;Dr Ray Stoneham&quot;/&gt;&lt;property id=&quot;20307&quot; value=&quot;272&quot;/&gt;&lt;property id=&quot;20309&quot; value=&quot;10038&quot;/&gt;&lt;/object&gt;&lt;object type=&quot;3&quot; unique_id=&quot;10018&quot;&gt;&lt;property id=&quot;20148&quot; value=&quot;5&quot;/&gt;&lt;property id=&quot;20300&quot; value=&quot;Slide 13 - &amp;quot;Gantt Charts&amp;quot;&quot;/&gt;&lt;property id=&quot;20303&quot; value=&quot;Dr Ray Stoneham&quot;/&gt;&lt;property id=&quot;20307&quot; value=&quot;273&quot;/&gt;&lt;property id=&quot;20309&quot; value=&quot;10038&quot;/&gt;&lt;/object&gt;&lt;object type=&quot;3&quot; unique_id=&quot;10019&quot;&gt;&lt;property id=&quot;20148&quot; value=&quot;5&quot;/&gt;&lt;property id=&quot;20300&quot; value=&quot;Slide 14 - &amp;quot;Gantt Chart for Project X&amp;quot;&quot;/&gt;&lt;property id=&quot;20303&quot; value=&quot;Dr Ray Stoneham&quot;/&gt;&lt;property id=&quot;20307&quot; value=&quot;274&quot;/&gt;&lt;property id=&quot;20309&quot; value=&quot;10038&quot;/&gt;&lt;/object&gt;&lt;object type=&quot;3&quot; unique_id=&quot;10020&quot;&gt;&lt;property id=&quot;20148&quot; value=&quot;5&quot;/&gt;&lt;property id=&quot;20300&quot; value=&quot;Slide 15 - &amp;quot;Gantt Chart for Software Launch Project&amp;quot;&quot;/&gt;&lt;property id=&quot;20303&quot; value=&quot;Dr Ray Stoneham&quot;/&gt;&lt;property id=&quot;20307&quot; value=&quot;275&quot;/&gt;&lt;property id=&quot;20309&quot; value=&quot;10038&quot;/&gt;&lt;/object&gt;&lt;object type=&quot;3&quot; unique_id=&quot;10021&quot;&gt;&lt;property id=&quot;20148&quot; value=&quot;5&quot;/&gt;&lt;property id=&quot;20300&quot; value=&quot;Slide 16 - &amp;quot;Sample Tracking Gantt Chart&amp;quot;&quot;/&gt;&lt;property id=&quot;20303&quot; value=&quot;Dr Ray Stoneham&quot;/&gt;&lt;property id=&quot;20307&quot; value=&quot;276&quot;/&gt;&lt;property id=&quot;20309&quot; value=&quot;10038&quot;/&gt;&lt;/object&gt;&lt;object type=&quot;3&quot; unique_id=&quot;10022&quot;&gt;&lt;property id=&quot;20148&quot; value=&quot;5&quot;/&gt;&lt;property id=&quot;20300&quot; value=&quot;Slide 17 - &amp;quot;Critical Path Method (CPM)&amp;quot;&quot;/&gt;&lt;property id=&quot;20303&quot; value=&quot;Dr Ray Stoneham&quot;/&gt;&lt;property id=&quot;20307&quot; value=&quot;277&quot;/&gt;&lt;property id=&quot;20309&quot; value=&quot;10038&quot;/&gt;&lt;/object&gt;&lt;object type=&quot;3&quot; unique_id=&quot;10023&quot;&gt;&lt;property id=&quot;20148&quot; value=&quot;5&quot;/&gt;&lt;property id=&quot;20300&quot; value=&quot;Slide 18 - &amp;quot;Finding the Critical Path&amp;quot;&quot;/&gt;&lt;property id=&quot;20303&quot; value=&quot;Dr Ray Stoneham&quot;/&gt;&lt;property id=&quot;20307&quot; value=&quot;278&quot;/&gt;&lt;property id=&quot;20309&quot; value=&quot;10038&quot;/&gt;&lt;/object&gt;&lt;object type=&quot;3&quot; unique_id=&quot;10024&quot;&gt;&lt;property id=&quot;20148&quot; value=&quot;5&quot;/&gt;&lt;property id=&quot;20300&quot; value=&quot;Slide 19 - &amp;quot;Simple Example of Determining the Critical Path&amp;quot;&quot;/&gt;&lt;property id=&quot;20303&quot; value=&quot;Dr Ray Stoneham&quot;/&gt;&lt;property id=&quot;20307&quot; value=&quot;279&quot;/&gt;&lt;property id=&quot;20309&quot; value=&quot;10038&quot;/&gt;&lt;/object&gt;&lt;object type=&quot;3&quot; unique_id=&quot;10025&quot;&gt;&lt;property id=&quot;20148&quot; value=&quot;5&quot;/&gt;&lt;property id=&quot;20300&quot; value=&quot;Slide 20 - &amp;quot;Determining the Critical Path for Project X&amp;quot;&quot;/&gt;&lt;property id=&quot;20303&quot; value=&quot;Dr Ray Stoneham&quot;/&gt;&lt;property id=&quot;20307&quot; value=&quot;280&quot;/&gt;&lt;property id=&quot;20309&quot; value=&quot;10038&quot;/&gt;&lt;/object&gt;&lt;object type=&quot;3&quot; unique_id=&quot;10026&quot;&gt;&lt;property id=&quot;20148&quot; value=&quot;5&quot;/&gt;&lt;property id=&quot;20300&quot; value=&quot;Slide 21 - &amp;quot;More on the Critical Path&amp;quot;&quot;/&gt;&lt;property id=&quot;20303&quot; value=&quot;Dr Ray Stoneham&quot;/&gt;&lt;property id=&quot;20307&quot; value=&quot;282&quot;/&gt;&lt;property id=&quot;20309&quot; value=&quot;10038&quot;/&gt;&lt;/object&gt;&lt;object type=&quot;3&quot; unique_id=&quot;10027&quot;&gt;&lt;property id=&quot;20148&quot; value=&quot;5&quot;/&gt;&lt;property id=&quot;20300&quot; value=&quot;Slide 22 - &amp;quot;Using Critical Path Analysis to Make Schedule Trade-offs&amp;quot;&quot;/&gt;&lt;property id=&quot;20303&quot; value=&quot;Dr Ray Stoneham&quot;/&gt;&lt;property id=&quot;20307&quot; value=&quot;283&quot;/&gt;&lt;property id=&quot;20309&quot; value=&quot;10038&quot;/&gt;&lt;/object&gt;&lt;object type=&quot;3&quot; unique_id=&quot;10028&quot;&gt;&lt;property id=&quot;20148&quot; value=&quot;5&quot;/&gt;&lt;property id=&quot;20300&quot; value=&quot;Slide 23 - &amp;quot;Free and Total Float or Slack for Project X&amp;quot;&quot;/&gt;&lt;property id=&quot;20303&quot; value=&quot;Dr Ray Stoneham&quot;/&gt;&lt;property id=&quot;20307&quot; value=&quot;284&quot;/&gt;&lt;property id=&quot;20309&quot; value=&quot;10038&quot;/&gt;&lt;/object&gt;&lt;object type=&quot;3&quot; unique_id=&quot;10029&quot;&gt;&lt;property id=&quot;20148&quot; value=&quot;5&quot;/&gt;&lt;property id=&quot;20300&quot; value=&quot;Slide 24 - &amp;quot;Techniques for Shortening a Project Schedule&amp;quot;&quot;/&gt;&lt;property id=&quot;20303&quot; value=&quot;Dr Ray Stoneham&quot;/&gt;&lt;property id=&quot;20307&quot; value=&quot;285&quot;/&gt;&lt;property id=&quot;20309&quot; value=&quot;10038&quot;/&gt;&lt;/object&gt;&lt;object type=&quot;3&quot; unique_id=&quot;10030&quot;&gt;&lt;property id=&quot;20148&quot; value=&quot;5&quot;/&gt;&lt;property id=&quot;20300&quot; value=&quot;Slide 25 - &amp;quot;Importance of Updating Critical Path Data&amp;quot;&quot;/&gt;&lt;property id=&quot;20303&quot; value=&quot;Dr Ray Stoneham&quot;/&gt;&lt;property id=&quot;20307&quot; value=&quot;288&quot;/&gt;&lt;property id=&quot;20309&quot; value=&quot;10038&quot;/&gt;&lt;/object&gt;&lt;object type=&quot;3&quot; unique_id=&quot;10031&quot;&gt;&lt;property id=&quot;20148&quot; value=&quot;5&quot;/&gt;&lt;property id=&quot;20300&quot; value=&quot;Slide 26 - &amp;quot;Program Evaluation and Review Technique (PERT)&amp;quot;&quot;/&gt;&lt;property id=&quot;20303&quot; value=&quot;Dr Ray Stoneham&quot;/&gt;&lt;property id=&quot;20307&quot; value=&quot;289&quot;/&gt;&lt;property id=&quot;20309&quot; value=&quot;10038&quot;/&gt;&lt;/object&gt;&lt;object type=&quot;3&quot; unique_id=&quot;10032&quot;&gt;&lt;property id=&quot;20148&quot; value=&quot;5&quot;/&gt;&lt;property id=&quot;20300&quot; value=&quot;Slide 27 - &amp;quot;PERT Formula and Example&amp;quot;&quot;/&gt;&lt;property id=&quot;20303&quot; value=&quot;Dr Ray Stoneham&quot;/&gt;&lt;property id=&quot;20307&quot; value=&quot;290&quot;/&gt;&lt;property id=&quot;20309&quot; value=&quot;10038&quot;/&gt;&lt;/object&gt;&lt;object type=&quot;3&quot; unique_id=&quot;10033&quot;&gt;&lt;property id=&quot;20148&quot; value=&quot;5&quot;/&gt;&lt;property id=&quot;20300&quot; value=&quot;Slide 28 - &amp;quot;Controlling Changes to the Project Schedule&amp;quot;&quot;/&gt;&lt;property id=&quot;20303&quot; value=&quot;Dr Ray Stoneham&quot;/&gt;&lt;property id=&quot;20307&quot; value=&quot;291&quot;/&gt;&lt;property id=&quot;20309&quot; value=&quot;10038&quot;/&gt;&lt;/object&gt;&lt;object type=&quot;3&quot; unique_id=&quot;10034&quot;&gt;&lt;property id=&quot;20148&quot; value=&quot;5&quot;/&gt;&lt;property id=&quot;20300&quot; value=&quot;Slide 29 - &amp;quot;Working with People Issues&amp;quot;&quot;/&gt;&lt;property id=&quot;20303&quot; value=&quot;Dr Ray Stoneham&quot;/&gt;&lt;property id=&quot;20307&quot; value=&quot;292&quot;/&gt;&lt;property id=&quot;20309&quot; value=&quot;10038&quot;/&gt;&lt;/object&gt;&lt;object type=&quot;3&quot; unique_id=&quot;10035&quot;&gt;&lt;property id=&quot;20148&quot; value=&quot;5&quot;/&gt;&lt;property id=&quot;20300&quot; value=&quot;Slide 30 - &amp;quot;Using Software to Assist in Time Management&amp;quot;&quot;/&gt;&lt;property id=&quot;20303&quot; value=&quot;Dr Ray Stoneham&quot;/&gt;&lt;property id=&quot;20307&quot; value=&quot;294&quot;/&gt;&lt;property id=&quot;20309&quot; value=&quot;10038&quot;/&gt;&lt;/object&gt;&lt;object type=&quot;3&quot; unique_id=&quot;10036&quot;&gt;&lt;property id=&quot;20148&quot; value=&quot;5&quot;/&gt;&lt;property id=&quot;20300&quot; value=&quot;Slide 31 - &amp;quot;Project 2002 Features Related to Project Time Management&amp;quot;&quot;/&gt;&lt;property id=&quot;20303&quot; value=&quot;Dr Ray Stoneham&quot;/&gt;&lt;property id=&quot;20307&quot; value=&quot;295&quot;/&gt;&lt;property id=&quot;20309&quot; value=&quot;10038&quot;/&gt;&lt;/object&gt;&lt;object type=&quot;3&quot; unique_id=&quot;10037&quot;&gt;&lt;property id=&quot;20148&quot; value=&quot;5&quot;/&gt;&lt;property id=&quot;20300&quot; value=&quot;Slide 32 - &amp;quot;Words of Caution on Using Project Management Software&amp;quot;&quot;/&gt;&lt;property id=&quot;20303&quot; value=&quot;Dr Ray Stoneham&quot;/&gt;&lt;property id=&quot;20307&quot; value=&quot;296&quot;/&gt;&lt;property id=&quot;20309&quot; value=&quot;10038&quot;/&gt;&lt;/object&gt;&lt;object type=&quot;3&quot; unique_id=&quot;10072&quot;&gt;&lt;property id=&quot;20148&quot; value=&quot;5&quot;/&gt;&lt;property id=&quot;20300&quot; value=&quot;Slide 2 - &amp;quot;Weighted Scoring Model&amp;#x0D;&amp;#x0A;(2-level: Factors and Criteria )&amp;quot;&quot;/&gt;&lt;property id=&quot;20303&quot; value=&quot;Dr Ray Stoneham&quot;/&gt;&lt;property id=&quot;20307&quot; value=&quot;260&quot;/&gt;&lt;property id=&quot;20309&quot; value=&quot;10038&quot;/&gt;&lt;/object&gt;&lt;object type=&quot;3&quot; unique_id=&quot;10073&quot;&gt;&lt;property id=&quot;20148&quot; value=&quot;5&quot;/&gt;&lt;property id=&quot;20300&quot; value=&quot;Slide 10 - &amp;quot;7. Divide by the maximum possible score, and convert to a percentage for each VCR&amp;quot;&quot;/&gt;&lt;property id=&quot;20303&quot; value=&quot;Dr Ray Stoneham&quot;/&gt;&lt;property id=&quot;20307&quot; value=&quot;268&quot;/&gt;&lt;property id=&quot;20309&quot; value=&quot;10038&quot;/&gt;&lt;/object&gt;&lt;object type=&quot;3&quot; unique_id=&quot;10074&quot;&gt;&lt;property id=&quot;20148&quot; value=&quot;5&quot;/&gt;&lt;property id=&quot;20300&quot; value=&quot;Slide 12 - &amp;quot;9. Compare this score with that for other VCRs&amp;quot;&quot;/&gt;&lt;property id=&quot;20303&quot; value=&quot;Dr Ray Stoneham&quot;/&gt;&lt;property id=&quot;20307&quot; value=&quot;270&quot;/&gt;&lt;property id=&quot;20309&quot; value=&quot;10038&quot;/&gt;&lt;/object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2078757500,Q:\ITPQM\WSM\WSM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2078757500,Q:\ITPQM\WSM\WSM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2078757500,Q:\ITPQM\WSM\WSM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2078757500,Q:\ITPQM\WSM\WSM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2078757500,Q:\ITPQM\WSM\WSM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2078757500,Q:\ITPQM\WSM\WSM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2078757500,Q:\ITPQM\WSM\WSM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2078757500,Q:\ITPQM\WSM\WSM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2078757500,Q:\ITPQM\WSM\WSM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2078757500,Q:\ITPQM\WSM\WSM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2078757500,Q:\ITPQM\WSM\WSM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2078757500,Q:\ITPQM\WSM\WSM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2078757500,Q:\ITPQM\WSM\WSM.ppc"/>
</p:tagLst>
</file>

<file path=ppt/theme/theme1.xml><?xml version="1.0" encoding="utf-8"?>
<a:theme xmlns:a="http://schemas.openxmlformats.org/drawingml/2006/main" name="SVU-Template">
  <a:themeElements>
    <a:clrScheme name="SVU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VU-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VU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VU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VU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VU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VU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VU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VU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SVU-Template</Template>
  <TotalTime>4422</TotalTime>
  <Words>719</Words>
  <Application>Microsoft Office PowerPoint</Application>
  <PresentationFormat>On-screen Show (4:3)</PresentationFormat>
  <Paragraphs>249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Arial Unicode MS</vt:lpstr>
      <vt:lpstr>SVU-Template</vt:lpstr>
      <vt:lpstr>Microsoft Word 97 - 2003 Document</vt:lpstr>
      <vt:lpstr>Microsoft Excel 97-2003 Worksheet</vt:lpstr>
      <vt:lpstr>Weighted Scoring Model (2-level: Factors and Criteria )</vt:lpstr>
      <vt:lpstr>Example: Evaluating the best mobile phone</vt:lpstr>
      <vt:lpstr>1. Select the main factors and criteria</vt:lpstr>
      <vt:lpstr>2. Rate the importance of each factor on a scale of 10</vt:lpstr>
      <vt:lpstr>3. Rate the importance of each criterion on a scale of 10</vt:lpstr>
      <vt:lpstr>4. Rate the extent to which each criterion is met (out of 10) for each Phone</vt:lpstr>
      <vt:lpstr>5. Calculate the weighted score for each criterion for each Phone</vt:lpstr>
      <vt:lpstr>6. Total the scores for each Phone</vt:lpstr>
      <vt:lpstr>7. Divide by the maximum possible score, and convert to a percentage for each Phone</vt:lpstr>
      <vt:lpstr>8. Work out an overall weighted score for each Phone</vt:lpstr>
      <vt:lpstr>9. Compare this score with that for other Phones</vt:lpstr>
      <vt:lpstr>10. Choose the Phone with the highest score</vt:lpstr>
      <vt:lpstr>11. Display the results graphically</vt:lpstr>
      <vt:lpstr>PowerPoint Presentation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Raymond Stoneham</cp:lastModifiedBy>
  <cp:revision>82</cp:revision>
  <dcterms:created xsi:type="dcterms:W3CDTF">2001-07-05T23:10:12Z</dcterms:created>
  <dcterms:modified xsi:type="dcterms:W3CDTF">2014-09-30T11:21:31Z</dcterms:modified>
</cp:coreProperties>
</file>