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dbevanslp@feedburner.co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090a7af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05090a7af2_2_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5090a7af2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 999.99</a:t>
            </a:r>
            <a:endParaRPr/>
          </a:p>
          <a:p>
            <a:pPr indent="0" lvl="0" marL="0" rtl="0" algn="l">
              <a:spcBef>
                <a:spcPts val="0"/>
              </a:spcBef>
              <a:spcAft>
                <a:spcPts val="0"/>
              </a:spcAft>
              <a:buNone/>
            </a:pPr>
            <a:r>
              <a:rPr lang="en"/>
              <a:t>productID = 1003</a:t>
            </a:r>
            <a:endParaRPr/>
          </a:p>
        </p:txBody>
      </p:sp>
      <p:sp>
        <p:nvSpPr>
          <p:cNvPr id="153" name="Google Shape;153;g105090a7af2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0fa8c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0fa8c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090a7af2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05090a7af2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090a7af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05090a7af2_2_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090a7af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05090a7af2_2_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090a7af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View:</a:t>
            </a:r>
            <a:endParaRPr/>
          </a:p>
          <a:p>
            <a:pPr indent="0" lvl="0" marL="0" rtl="0" algn="l">
              <a:spcBef>
                <a:spcPts val="0"/>
              </a:spcBef>
              <a:spcAft>
                <a:spcPts val="0"/>
              </a:spcAft>
              <a:buNone/>
            </a:pPr>
            <a:r>
              <a:rPr lang="en"/>
              <a:t>Able to:</a:t>
            </a:r>
            <a:endParaRPr/>
          </a:p>
          <a:p>
            <a:pPr indent="-298450" lvl="0" marL="457200" rtl="0" algn="l">
              <a:spcBef>
                <a:spcPts val="0"/>
              </a:spcBef>
              <a:spcAft>
                <a:spcPts val="0"/>
              </a:spcAft>
              <a:buSzPts val="1100"/>
              <a:buChar char="-"/>
            </a:pPr>
            <a:r>
              <a:rPr lang="en"/>
              <a:t>Sign up with personal info</a:t>
            </a:r>
            <a:endParaRPr/>
          </a:p>
          <a:p>
            <a:pPr indent="-298450" lvl="0" marL="457200" rtl="0" algn="l">
              <a:spcBef>
                <a:spcPts val="0"/>
              </a:spcBef>
              <a:spcAft>
                <a:spcPts val="0"/>
              </a:spcAft>
              <a:buSzPts val="1100"/>
              <a:buChar char="-"/>
            </a:pPr>
            <a:r>
              <a:rPr lang="en"/>
              <a:t>Make appointment with a vet</a:t>
            </a:r>
            <a:endParaRPr/>
          </a:p>
          <a:p>
            <a:pPr indent="-298450" lvl="0" marL="457200" rtl="0" algn="l">
              <a:spcBef>
                <a:spcPts val="0"/>
              </a:spcBef>
              <a:spcAft>
                <a:spcPts val="0"/>
              </a:spcAft>
              <a:buSzPts val="1100"/>
              <a:buChar char="-"/>
            </a:pPr>
            <a:r>
              <a:rPr lang="en"/>
              <a:t>Register their pets</a:t>
            </a:r>
            <a:endParaRPr/>
          </a:p>
          <a:p>
            <a:pPr indent="-298450" lvl="0" marL="457200" rtl="0" algn="l">
              <a:spcBef>
                <a:spcPts val="0"/>
              </a:spcBef>
              <a:spcAft>
                <a:spcPts val="0"/>
              </a:spcAft>
              <a:buSzPts val="1100"/>
              <a:buChar char="-"/>
            </a:pPr>
            <a:r>
              <a:rPr lang="en"/>
              <a:t>Make payment</a:t>
            </a:r>
            <a:endParaRPr/>
          </a:p>
        </p:txBody>
      </p:sp>
      <p:sp>
        <p:nvSpPr>
          <p:cNvPr id="113" name="Google Shape;113;g105090a7af2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5090a7af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Vet/Employe View:</a:t>
            </a:r>
            <a:endParaRPr/>
          </a:p>
          <a:p>
            <a:pPr indent="0" lvl="0" marL="0" rtl="0" algn="l">
              <a:spcBef>
                <a:spcPts val="0"/>
              </a:spcBef>
              <a:spcAft>
                <a:spcPts val="0"/>
              </a:spcAft>
              <a:buNone/>
            </a:pPr>
            <a:r>
              <a:rPr lang="en"/>
              <a:t>Vets are able to:</a:t>
            </a:r>
            <a:endParaRPr/>
          </a:p>
          <a:p>
            <a:pPr indent="-298450" lvl="0" marL="457200" rtl="0" algn="l">
              <a:spcBef>
                <a:spcPts val="0"/>
              </a:spcBef>
              <a:spcAft>
                <a:spcPts val="0"/>
              </a:spcAft>
              <a:buSzPts val="1100"/>
              <a:buChar char="-"/>
            </a:pPr>
            <a:r>
              <a:rPr lang="en"/>
              <a:t>Sign up with personal info</a:t>
            </a:r>
            <a:endParaRPr/>
          </a:p>
          <a:p>
            <a:pPr indent="-298450" lvl="0" marL="457200" rtl="0" algn="l">
              <a:spcBef>
                <a:spcPts val="0"/>
              </a:spcBef>
              <a:spcAft>
                <a:spcPts val="0"/>
              </a:spcAft>
              <a:buSzPts val="1100"/>
              <a:buChar char="-"/>
            </a:pPr>
            <a:r>
              <a:rPr lang="en"/>
              <a:t>Confirm appointment with customer</a:t>
            </a:r>
            <a:endParaRPr/>
          </a:p>
          <a:p>
            <a:pPr indent="-298450" lvl="0" marL="457200" rtl="0" algn="l">
              <a:spcBef>
                <a:spcPts val="0"/>
              </a:spcBef>
              <a:spcAft>
                <a:spcPts val="0"/>
              </a:spcAft>
              <a:buSzPts val="1100"/>
              <a:buChar char="-"/>
            </a:pPr>
            <a:r>
              <a:rPr lang="en"/>
              <a:t>Prescribe products to pets</a:t>
            </a:r>
            <a:endParaRPr/>
          </a:p>
          <a:p>
            <a:pPr indent="0" lvl="0" marL="0" rtl="0" algn="l">
              <a:spcBef>
                <a:spcPts val="0"/>
              </a:spcBef>
              <a:spcAft>
                <a:spcPts val="0"/>
              </a:spcAft>
              <a:buNone/>
            </a:pPr>
            <a:r>
              <a:rPr lang="en"/>
              <a:t>Employees are able to:</a:t>
            </a:r>
            <a:endParaRPr/>
          </a:p>
          <a:p>
            <a:pPr indent="-298450" lvl="0" marL="457200" rtl="0" algn="l">
              <a:spcBef>
                <a:spcPts val="0"/>
              </a:spcBef>
              <a:spcAft>
                <a:spcPts val="0"/>
              </a:spcAft>
              <a:buSzPts val="1100"/>
              <a:buChar char="-"/>
            </a:pPr>
            <a:r>
              <a:rPr lang="en"/>
              <a:t>Sign up</a:t>
            </a:r>
            <a:endParaRPr/>
          </a:p>
          <a:p>
            <a:pPr indent="-298450" lvl="0" marL="457200" rtl="0" algn="l">
              <a:spcBef>
                <a:spcPts val="0"/>
              </a:spcBef>
              <a:spcAft>
                <a:spcPts val="0"/>
              </a:spcAft>
              <a:buSzPts val="1100"/>
              <a:buChar char="-"/>
            </a:pPr>
            <a:r>
              <a:rPr lang="en"/>
              <a:t>Sell non-pharmaceutical products to customers</a:t>
            </a:r>
            <a:endParaRPr/>
          </a:p>
        </p:txBody>
      </p:sp>
      <p:sp>
        <p:nvSpPr>
          <p:cNvPr id="119" name="Google Shape;119;g105090a7af2_2_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090a7af2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view provides information regarding all users but with limited access to personal information</a:t>
            </a:r>
            <a:endParaRPr/>
          </a:p>
        </p:txBody>
      </p:sp>
      <p:sp>
        <p:nvSpPr>
          <p:cNvPr id="125" name="Google Shape;125;g105090a7af2_2_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090a7af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5090a7af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5090a7af2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to feed: </a:t>
            </a:r>
            <a:r>
              <a:rPr lang="en" u="sng">
                <a:solidFill>
                  <a:schemeClr val="hlink"/>
                </a:solidFill>
                <a:hlinkClick r:id="rId2"/>
              </a:rPr>
              <a:t>dbevanslp@feedburner.com</a:t>
            </a:r>
            <a:endParaRPr/>
          </a:p>
          <a:p>
            <a:pPr indent="0" lvl="0" marL="0" rtl="0" algn="l">
              <a:spcBef>
                <a:spcPts val="0"/>
              </a:spcBef>
              <a:spcAft>
                <a:spcPts val="0"/>
              </a:spcAft>
              <a:buNone/>
            </a:pPr>
            <a:r>
              <a:t/>
            </a:r>
            <a:endParaRPr/>
          </a:p>
        </p:txBody>
      </p:sp>
      <p:sp>
        <p:nvSpPr>
          <p:cNvPr id="137" name="Google Shape;137;g105090a7af2_2_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090a7af2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1877</a:t>
            </a:r>
            <a:endParaRPr/>
          </a:p>
        </p:txBody>
      </p:sp>
      <p:sp>
        <p:nvSpPr>
          <p:cNvPr id="145" name="Google Shape;145;g105090a7af2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0" y="3305176"/>
            <a:ext cx="9143999" cy="1021556"/>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chemeClr val="dk1"/>
              </a:buClr>
              <a:buSzPts val="3000"/>
              <a:buFont typeface="Rockwell"/>
              <a:buNone/>
              <a:defRPr b="0" i="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0" y="2180035"/>
            <a:ext cx="9143999" cy="1125140"/>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00000"/>
              </a:buClr>
              <a:buSzPts val="4000"/>
              <a:buFont typeface="Rockwell"/>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6"/>
          <p:cNvSpPr txBox="1"/>
          <p:nvPr>
            <p:ph type="ctrTitle"/>
          </p:nvPr>
        </p:nvSpPr>
        <p:spPr>
          <a:xfrm>
            <a:off x="0" y="2715803"/>
            <a:ext cx="9134676" cy="84958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800"/>
              <a:buFont typeface="Rockwel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7"/>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7"/>
          <p:cNvSpPr txBox="1"/>
          <p:nvPr>
            <p:ph idx="1" type="body"/>
          </p:nvPr>
        </p:nvSpPr>
        <p:spPr>
          <a:xfrm>
            <a:off x="457200" y="1212499"/>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17"/>
          <p:cNvSpPr txBox="1"/>
          <p:nvPr>
            <p:ph idx="2" type="body"/>
          </p:nvPr>
        </p:nvSpPr>
        <p:spPr>
          <a:xfrm>
            <a:off x="4648200" y="1212499"/>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3" name="Google Shape;73;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4" name="Google Shape;74;p1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5" name="Google Shape;75;p1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78" name="Shape 7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2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2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p:nvPr>
            <p:ph idx="2" type="pic"/>
          </p:nvPr>
        </p:nvSpPr>
        <p:spPr>
          <a:xfrm>
            <a:off x="1792288" y="459581"/>
            <a:ext cx="5486400" cy="3086100"/>
          </a:xfrm>
          <a:prstGeom prst="rect">
            <a:avLst/>
          </a:prstGeom>
          <a:noFill/>
          <a:ln>
            <a:noFill/>
          </a:ln>
        </p:spPr>
      </p:sp>
      <p:sp>
        <p:nvSpPr>
          <p:cNvPr id="86" name="Google Shape;86;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3"/>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4"/>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Rockwell"/>
              <a:buNone/>
              <a:defRPr b="0" i="0" sz="4000" u="none" cap="none" strike="noStrike">
                <a:solidFill>
                  <a:schemeClr val="dk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txBox="1"/>
          <p:nvPr>
            <p:ph type="title"/>
          </p:nvPr>
        </p:nvSpPr>
        <p:spPr>
          <a:xfrm>
            <a:off x="1" y="2883931"/>
            <a:ext cx="9143999" cy="102155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000"/>
              <a:buFont typeface="Rockwell"/>
              <a:buNone/>
            </a:pPr>
            <a:r>
              <a:rPr lang="en"/>
              <a:t>TEAM 1 – SUPERVET</a:t>
            </a:r>
            <a:endParaRPr/>
          </a:p>
        </p:txBody>
      </p:sp>
      <p:sp>
        <p:nvSpPr>
          <p:cNvPr id="98" name="Google Shape;98;p25"/>
          <p:cNvSpPr txBox="1"/>
          <p:nvPr>
            <p:ph idx="1" type="body"/>
          </p:nvPr>
        </p:nvSpPr>
        <p:spPr>
          <a:xfrm>
            <a:off x="3520035" y="3394709"/>
            <a:ext cx="2103930" cy="1573006"/>
          </a:xfrm>
          <a:prstGeom prst="rect">
            <a:avLst/>
          </a:prstGeom>
          <a:noFill/>
          <a:ln>
            <a:noFill/>
          </a:ln>
        </p:spPr>
        <p:txBody>
          <a:bodyPr anchorCtr="0" anchor="b" bIns="45700" lIns="91425" spcFirstLastPara="1" rIns="91425" wrap="square" tIns="45700">
            <a:normAutofit/>
          </a:bodyPr>
          <a:lstStyle/>
          <a:p>
            <a:pPr indent="-342900" lvl="0" marL="342900" rtl="0" algn="ctr">
              <a:spcBef>
                <a:spcPts val="0"/>
              </a:spcBef>
              <a:spcAft>
                <a:spcPts val="0"/>
              </a:spcAft>
              <a:buClr>
                <a:srgbClr val="888888"/>
              </a:buClr>
              <a:buSzPts val="2000"/>
              <a:buFont typeface="Arial"/>
              <a:buChar char="•"/>
            </a:pPr>
            <a:r>
              <a:rPr lang="en"/>
              <a:t>Duc Vo </a:t>
            </a:r>
            <a:endParaRPr/>
          </a:p>
          <a:p>
            <a:pPr indent="-342900" lvl="0" marL="342900" rtl="0" algn="ctr">
              <a:spcBef>
                <a:spcPts val="400"/>
              </a:spcBef>
              <a:spcAft>
                <a:spcPts val="0"/>
              </a:spcAft>
              <a:buClr>
                <a:srgbClr val="888888"/>
              </a:buClr>
              <a:buSzPts val="2000"/>
              <a:buFont typeface="Arial"/>
              <a:buChar char="•"/>
            </a:pPr>
            <a:r>
              <a:rPr lang="en"/>
              <a:t>Jou Ho</a:t>
            </a:r>
            <a:endParaRPr/>
          </a:p>
          <a:p>
            <a:pPr indent="-342900" lvl="0" marL="342900" rtl="0" algn="ctr">
              <a:spcBef>
                <a:spcPts val="400"/>
              </a:spcBef>
              <a:spcAft>
                <a:spcPts val="0"/>
              </a:spcAft>
              <a:buClr>
                <a:srgbClr val="888888"/>
              </a:buClr>
              <a:buSzPts val="2000"/>
              <a:buFont typeface="Arial"/>
              <a:buChar char="•"/>
            </a:pPr>
            <a:r>
              <a:rPr lang="en"/>
              <a:t>Khanh le</a:t>
            </a:r>
            <a:endParaRPr/>
          </a:p>
          <a:p>
            <a:pPr indent="-342900" lvl="0" marL="342900" rtl="0" algn="ctr">
              <a:spcBef>
                <a:spcPts val="400"/>
              </a:spcBef>
              <a:spcAft>
                <a:spcPts val="0"/>
              </a:spcAft>
              <a:buClr>
                <a:srgbClr val="888888"/>
              </a:buClr>
              <a:buSzPts val="2000"/>
              <a:buFont typeface="Arial"/>
              <a:buChar char="•"/>
            </a:pPr>
            <a:r>
              <a:rPr lang="en"/>
              <a:t>Sam farmer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a:t>Update </a:t>
            </a:r>
            <a:r>
              <a:rPr lang="en"/>
              <a:t>product</a:t>
            </a:r>
            <a:r>
              <a:rPr lang="en"/>
              <a:t> price</a:t>
            </a:r>
            <a:endParaRPr/>
          </a:p>
        </p:txBody>
      </p:sp>
      <p:sp>
        <p:nvSpPr>
          <p:cNvPr id="156" name="Google Shape;156;p3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
              <a:t>QUERY-&gt;</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rPr lang="en"/>
              <a:t>Original</a:t>
            </a:r>
            <a:endParaRPr/>
          </a:p>
          <a:p>
            <a:pPr indent="-139700" lvl="0" marL="342900" rtl="0" algn="l">
              <a:spcBef>
                <a:spcPts val="0"/>
              </a:spcBef>
              <a:spcAft>
                <a:spcPts val="0"/>
              </a:spcAft>
              <a:buClr>
                <a:schemeClr val="dk1"/>
              </a:buClr>
              <a:buSzPts val="3200"/>
              <a:buNone/>
            </a:pPr>
            <a:r>
              <a:rPr lang="en"/>
              <a:t>Price -&gt;</a:t>
            </a:r>
            <a:endParaRPr/>
          </a:p>
        </p:txBody>
      </p:sp>
      <p:pic>
        <p:nvPicPr>
          <p:cNvPr id="157" name="Google Shape;157;p34"/>
          <p:cNvPicPr preferRelativeResize="0"/>
          <p:nvPr/>
        </p:nvPicPr>
        <p:blipFill>
          <a:blip r:embed="rId3">
            <a:alphaModFix/>
          </a:blip>
          <a:stretch>
            <a:fillRect/>
          </a:stretch>
        </p:blipFill>
        <p:spPr>
          <a:xfrm>
            <a:off x="2521975" y="1248112"/>
            <a:ext cx="3721000" cy="599250"/>
          </a:xfrm>
          <a:prstGeom prst="rect">
            <a:avLst/>
          </a:prstGeom>
          <a:noFill/>
          <a:ln>
            <a:noFill/>
          </a:ln>
        </p:spPr>
      </p:pic>
      <p:pic>
        <p:nvPicPr>
          <p:cNvPr id="158" name="Google Shape;158;p34"/>
          <p:cNvPicPr preferRelativeResize="0"/>
          <p:nvPr/>
        </p:nvPicPr>
        <p:blipFill>
          <a:blip r:embed="rId4">
            <a:alphaModFix/>
          </a:blip>
          <a:stretch>
            <a:fillRect/>
          </a:stretch>
        </p:blipFill>
        <p:spPr>
          <a:xfrm>
            <a:off x="2521975" y="1958525"/>
            <a:ext cx="6233126" cy="233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457200" y="34179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Update price cont.</a:t>
            </a:r>
            <a:endParaRPr/>
          </a:p>
        </p:txBody>
      </p:sp>
      <p:sp>
        <p:nvSpPr>
          <p:cNvPr id="164" name="Google Shape;164;p35"/>
          <p:cNvSpPr txBox="1"/>
          <p:nvPr>
            <p:ph idx="1" type="body"/>
          </p:nvPr>
        </p:nvSpPr>
        <p:spPr>
          <a:xfrm>
            <a:off x="457200" y="1262651"/>
            <a:ext cx="8229600" cy="1309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a:t>Update</a:t>
            </a:r>
            <a:endParaRPr/>
          </a:p>
          <a:p>
            <a:pPr indent="0" lvl="0" marL="0" rtl="0" algn="l">
              <a:spcBef>
                <a:spcPts val="360"/>
              </a:spcBef>
              <a:spcAft>
                <a:spcPts val="0"/>
              </a:spcAft>
              <a:buNone/>
            </a:pPr>
            <a:r>
              <a:rPr lang="en"/>
              <a:t>Price -&gt;</a:t>
            </a:r>
            <a:endParaRPr/>
          </a:p>
        </p:txBody>
      </p:sp>
      <p:pic>
        <p:nvPicPr>
          <p:cNvPr id="165" name="Google Shape;165;p35"/>
          <p:cNvPicPr preferRelativeResize="0"/>
          <p:nvPr/>
        </p:nvPicPr>
        <p:blipFill>
          <a:blip r:embed="rId3">
            <a:alphaModFix/>
          </a:blip>
          <a:stretch>
            <a:fillRect/>
          </a:stretch>
        </p:blipFill>
        <p:spPr>
          <a:xfrm>
            <a:off x="2500225" y="1200146"/>
            <a:ext cx="6186575" cy="2238100"/>
          </a:xfrm>
          <a:prstGeom prst="rect">
            <a:avLst/>
          </a:prstGeom>
          <a:noFill/>
          <a:ln>
            <a:noFill/>
          </a:ln>
        </p:spPr>
      </p:pic>
      <p:pic>
        <p:nvPicPr>
          <p:cNvPr id="166" name="Google Shape;166;p35"/>
          <p:cNvPicPr preferRelativeResize="0"/>
          <p:nvPr/>
        </p:nvPicPr>
        <p:blipFill>
          <a:blip r:embed="rId4">
            <a:alphaModFix/>
          </a:blip>
          <a:stretch>
            <a:fillRect/>
          </a:stretch>
        </p:blipFill>
        <p:spPr>
          <a:xfrm>
            <a:off x="2500214" y="2849573"/>
            <a:ext cx="6007512" cy="2238100"/>
          </a:xfrm>
          <a:prstGeom prst="rect">
            <a:avLst/>
          </a:prstGeom>
          <a:noFill/>
          <a:ln>
            <a:noFill/>
          </a:ln>
        </p:spPr>
      </p:pic>
      <p:sp>
        <p:nvSpPr>
          <p:cNvPr id="167" name="Google Shape;167;p35"/>
          <p:cNvSpPr txBox="1"/>
          <p:nvPr/>
        </p:nvSpPr>
        <p:spPr>
          <a:xfrm>
            <a:off x="457200" y="3383775"/>
            <a:ext cx="1927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Calibri"/>
                <a:ea typeface="Calibri"/>
                <a:cs typeface="Calibri"/>
                <a:sym typeface="Calibri"/>
              </a:rPr>
              <a:t>New</a:t>
            </a:r>
            <a:endParaRPr sz="3200">
              <a:latin typeface="Calibri"/>
              <a:ea typeface="Calibri"/>
              <a:cs typeface="Calibri"/>
              <a:sym typeface="Calibri"/>
            </a:endParaRPr>
          </a:p>
          <a:p>
            <a:pPr indent="0" lvl="0" marL="0" rtl="0" algn="l">
              <a:spcBef>
                <a:spcPts val="0"/>
              </a:spcBef>
              <a:spcAft>
                <a:spcPts val="0"/>
              </a:spcAft>
              <a:buNone/>
            </a:pPr>
            <a:r>
              <a:rPr lang="en" sz="3200">
                <a:latin typeface="Calibri"/>
                <a:ea typeface="Calibri"/>
                <a:cs typeface="Calibri"/>
                <a:sym typeface="Calibri"/>
              </a:rPr>
              <a:t>Price -&gt;</a:t>
            </a:r>
            <a:endParaRPr sz="32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a:t>Demonstration</a:t>
            </a:r>
            <a:endParaRPr/>
          </a:p>
        </p:txBody>
      </p:sp>
      <p:sp>
        <p:nvSpPr>
          <p:cNvPr id="173" name="Google Shape;173;p3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6"/>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a:t>Problem statement</a:t>
            </a:r>
            <a:endParaRPr/>
          </a:p>
        </p:txBody>
      </p:sp>
      <p:sp>
        <p:nvSpPr>
          <p:cNvPr id="104" name="Google Shape;104;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dk1"/>
              </a:buClr>
              <a:buSzPct val="65476"/>
              <a:buFont typeface="Arial"/>
              <a:buNone/>
            </a:pPr>
            <a:r>
              <a:rPr lang="en" sz="1679"/>
              <a:t>A poor vet </a:t>
            </a:r>
            <a:r>
              <a:rPr lang="en" sz="1679"/>
              <a:t>clinic</a:t>
            </a:r>
            <a:r>
              <a:rPr lang="en" sz="1679"/>
              <a:t> database system:</a:t>
            </a:r>
            <a:endParaRPr sz="1679"/>
          </a:p>
          <a:p>
            <a:pPr indent="-327279" lvl="0" marL="457200" rtl="0" algn="just">
              <a:spcBef>
                <a:spcPts val="0"/>
              </a:spcBef>
              <a:spcAft>
                <a:spcPts val="0"/>
              </a:spcAft>
              <a:buSzPct val="100000"/>
              <a:buFont typeface="Calibri"/>
              <a:buChar char="-"/>
            </a:pPr>
            <a:r>
              <a:rPr lang="en" sz="1679"/>
              <a:t>Slow system</a:t>
            </a:r>
            <a:endParaRPr sz="1679"/>
          </a:p>
          <a:p>
            <a:pPr indent="-327279" lvl="0" marL="457200" rtl="0" algn="just">
              <a:spcBef>
                <a:spcPts val="0"/>
              </a:spcBef>
              <a:spcAft>
                <a:spcPts val="0"/>
              </a:spcAft>
              <a:buSzPct val="100000"/>
              <a:buFont typeface="Calibri"/>
              <a:buChar char="-"/>
            </a:pPr>
            <a:r>
              <a:rPr lang="en" sz="1679"/>
              <a:t>Manual booking </a:t>
            </a:r>
            <a:endParaRPr sz="1679"/>
          </a:p>
          <a:p>
            <a:pPr indent="-327279" lvl="0" marL="457200" rtl="0" algn="just">
              <a:spcBef>
                <a:spcPts val="0"/>
              </a:spcBef>
              <a:spcAft>
                <a:spcPts val="0"/>
              </a:spcAft>
              <a:buSzPct val="100000"/>
              <a:buFont typeface="Calibri"/>
              <a:buChar char="-"/>
            </a:pPr>
            <a:r>
              <a:rPr lang="en" sz="1679"/>
              <a:t>Disparate database</a:t>
            </a:r>
            <a:endParaRPr sz="1679"/>
          </a:p>
          <a:p>
            <a:pPr indent="0" lvl="0" marL="0" rtl="0" algn="just">
              <a:spcBef>
                <a:spcPts val="0"/>
              </a:spcBef>
              <a:spcAft>
                <a:spcPts val="0"/>
              </a:spcAft>
              <a:buClr>
                <a:schemeClr val="dk1"/>
              </a:buClr>
              <a:buSzPct val="65476"/>
              <a:buFont typeface="Arial"/>
              <a:buNone/>
            </a:pPr>
            <a:r>
              <a:rPr lang="en" sz="1679"/>
              <a:t>-&gt; Out-of-date information, missed appointments, and wasted staff time</a:t>
            </a:r>
            <a:endParaRPr sz="1679"/>
          </a:p>
          <a:p>
            <a:pPr indent="0" lvl="0" marL="0" rtl="0" algn="just">
              <a:spcBef>
                <a:spcPts val="0"/>
              </a:spcBef>
              <a:spcAft>
                <a:spcPts val="0"/>
              </a:spcAft>
              <a:buClr>
                <a:schemeClr val="dk1"/>
              </a:buClr>
              <a:buSzPct val="65476"/>
              <a:buFont typeface="Arial"/>
              <a:buNone/>
            </a:pPr>
            <a:r>
              <a:t/>
            </a:r>
            <a:endParaRPr sz="1679"/>
          </a:p>
          <a:p>
            <a:pPr indent="0" lvl="0" marL="0" rtl="0" algn="just">
              <a:spcBef>
                <a:spcPts val="0"/>
              </a:spcBef>
              <a:spcAft>
                <a:spcPts val="0"/>
              </a:spcAft>
              <a:buClr>
                <a:schemeClr val="dk1"/>
              </a:buClr>
              <a:buSzPct val="65476"/>
              <a:buFont typeface="Arial"/>
              <a:buNone/>
            </a:pPr>
            <a:r>
              <a:rPr lang="en" sz="1679"/>
              <a:t>An improved database system:</a:t>
            </a:r>
            <a:endParaRPr sz="1679"/>
          </a:p>
          <a:p>
            <a:pPr indent="0" lvl="0" marL="0" rtl="0" algn="just">
              <a:spcBef>
                <a:spcPts val="0"/>
              </a:spcBef>
              <a:spcAft>
                <a:spcPts val="0"/>
              </a:spcAft>
              <a:buClr>
                <a:schemeClr val="dk1"/>
              </a:buClr>
              <a:buSzPct val="65476"/>
              <a:buFont typeface="Arial"/>
              <a:buNone/>
            </a:pPr>
            <a:r>
              <a:rPr lang="en" sz="1679"/>
              <a:t>-&gt; Clients are more active in scheduling </a:t>
            </a:r>
            <a:endParaRPr sz="1679"/>
          </a:p>
          <a:p>
            <a:pPr indent="0" lvl="0" marL="0" rtl="0" algn="just">
              <a:spcBef>
                <a:spcPts val="0"/>
              </a:spcBef>
              <a:spcAft>
                <a:spcPts val="0"/>
              </a:spcAft>
              <a:buClr>
                <a:schemeClr val="dk1"/>
              </a:buClr>
              <a:buSzPct val="65476"/>
              <a:buFont typeface="Arial"/>
              <a:buNone/>
            </a:pPr>
            <a:r>
              <a:rPr lang="en" sz="1679"/>
              <a:t>-&gt; Staff can focus on taking care of pets</a:t>
            </a:r>
            <a:endParaRPr sz="1679"/>
          </a:p>
          <a:p>
            <a:pPr indent="0" lvl="0" marL="0" rtl="0" algn="just">
              <a:spcBef>
                <a:spcPts val="0"/>
              </a:spcBef>
              <a:spcAft>
                <a:spcPts val="0"/>
              </a:spcAft>
              <a:buClr>
                <a:schemeClr val="dk1"/>
              </a:buClr>
              <a:buSzPct val="65476"/>
              <a:buFont typeface="Arial"/>
              <a:buNone/>
            </a:pPr>
            <a:r>
              <a:rPr lang="en" sz="1679"/>
              <a:t>-&gt; Decrease business costs while improving customer experience</a:t>
            </a:r>
            <a:endParaRPr sz="1679"/>
          </a:p>
          <a:p>
            <a:pPr indent="0" lvl="0" marL="203200" rtl="0" algn="just">
              <a:spcBef>
                <a:spcPts val="0"/>
              </a:spcBef>
              <a:spcAft>
                <a:spcPts val="0"/>
              </a:spcAft>
              <a:buClr>
                <a:schemeClr val="dk1"/>
              </a:buClr>
              <a:buSzPct val="147619"/>
              <a:buNone/>
            </a:pPr>
            <a:r>
              <a:t/>
            </a:r>
            <a:endParaRPr sz="1679"/>
          </a:p>
          <a:p>
            <a:pPr indent="0" lvl="0" marL="0" rtl="0" algn="just">
              <a:spcBef>
                <a:spcPts val="0"/>
              </a:spcBef>
              <a:spcAft>
                <a:spcPts val="0"/>
              </a:spcAft>
              <a:buClr>
                <a:schemeClr val="dk1"/>
              </a:buClr>
              <a:buSzPct val="147619"/>
              <a:buNone/>
            </a:pPr>
            <a:r>
              <a:rPr lang="en" sz="1679"/>
              <a:t>Vets would be able to access pet information, customer information, pet health records, prescriptions, prescription products. Employees would be able to access vet information, customer information, purchases, prescription product price and availabilities. Customers can view their information, their pet information, their appointments, prescriptions, purchases, etc. Admin can view information regarding all users but with limited access to personal information.</a:t>
            </a:r>
            <a:endParaRPr sz="167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7"/>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a:t>Mission statement</a:t>
            </a:r>
            <a:endParaRPr/>
          </a:p>
        </p:txBody>
      </p:sp>
      <p:sp>
        <p:nvSpPr>
          <p:cNvPr id="110" name="Google Shape;110;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spcBef>
                <a:spcPts val="0"/>
              </a:spcBef>
              <a:spcAft>
                <a:spcPts val="0"/>
              </a:spcAft>
              <a:buSzPct val="56250"/>
              <a:buChar char="•"/>
            </a:pPr>
            <a:r>
              <a:rPr lang="en"/>
              <a:t>To make the tasks of database management easier for a vet clinic so that c</a:t>
            </a:r>
            <a:r>
              <a:rPr lang="en"/>
              <a:t>ommunications between the clinic (doctors and employees) and customers are transparent and customer needs are delivered efficiently</a:t>
            </a:r>
            <a:endParaRPr/>
          </a:p>
          <a:p>
            <a:pPr indent="-325755" lvl="0" marL="457200" rtl="0" algn="l">
              <a:spcBef>
                <a:spcPts val="0"/>
              </a:spcBef>
              <a:spcAft>
                <a:spcPts val="0"/>
              </a:spcAft>
              <a:buSzPct val="56250"/>
              <a:buChar char="•"/>
            </a:pPr>
            <a:r>
              <a:rPr lang="en"/>
              <a:t>Our application will return user-requested details relating to vets, employees, customers, products, and prescriptions such as appointment information, health records, revenue of the clinic, etc.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480850" y="533775"/>
            <a:ext cx="2809200" cy="137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sz="2600"/>
              <a:t>E</a:t>
            </a:r>
            <a:r>
              <a:rPr lang="en" sz="2600"/>
              <a:t>xternal model: Customer View</a:t>
            </a:r>
            <a:endParaRPr sz="2600"/>
          </a:p>
        </p:txBody>
      </p:sp>
      <p:pic>
        <p:nvPicPr>
          <p:cNvPr id="116" name="Google Shape;116;p28"/>
          <p:cNvPicPr preferRelativeResize="0"/>
          <p:nvPr/>
        </p:nvPicPr>
        <p:blipFill>
          <a:blip r:embed="rId3">
            <a:alphaModFix/>
          </a:blip>
          <a:stretch>
            <a:fillRect/>
          </a:stretch>
        </p:blipFill>
        <p:spPr>
          <a:xfrm>
            <a:off x="3841500" y="260950"/>
            <a:ext cx="4077549" cy="4621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ph type="title"/>
          </p:nvPr>
        </p:nvSpPr>
        <p:spPr>
          <a:xfrm>
            <a:off x="183700" y="709175"/>
            <a:ext cx="28827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Rockwell"/>
              <a:buNone/>
            </a:pPr>
            <a:r>
              <a:rPr lang="en" sz="2600"/>
              <a:t>External model: Vet/Employee View</a:t>
            </a:r>
            <a:endParaRPr sz="2600"/>
          </a:p>
        </p:txBody>
      </p:sp>
      <p:pic>
        <p:nvPicPr>
          <p:cNvPr id="122" name="Google Shape;122;p29"/>
          <p:cNvPicPr preferRelativeResize="0"/>
          <p:nvPr/>
        </p:nvPicPr>
        <p:blipFill>
          <a:blip r:embed="rId3">
            <a:alphaModFix/>
          </a:blip>
          <a:stretch>
            <a:fillRect/>
          </a:stretch>
        </p:blipFill>
        <p:spPr>
          <a:xfrm>
            <a:off x="3321200" y="91413"/>
            <a:ext cx="4911724" cy="496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sz="3500"/>
              <a:t>External model: Admin View</a:t>
            </a:r>
            <a:endParaRPr sz="3500"/>
          </a:p>
        </p:txBody>
      </p:sp>
      <p:pic>
        <p:nvPicPr>
          <p:cNvPr id="128" name="Google Shape;128;p30"/>
          <p:cNvPicPr preferRelativeResize="0"/>
          <p:nvPr/>
        </p:nvPicPr>
        <p:blipFill>
          <a:blip r:embed="rId3">
            <a:alphaModFix/>
          </a:blip>
          <a:stretch>
            <a:fillRect/>
          </a:stretch>
        </p:blipFill>
        <p:spPr>
          <a:xfrm>
            <a:off x="1123950" y="1265849"/>
            <a:ext cx="6896100" cy="30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257900" y="3209325"/>
            <a:ext cx="174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ckwell"/>
                <a:ea typeface="Rockwell"/>
                <a:cs typeface="Rockwell"/>
                <a:sym typeface="Rockwell"/>
              </a:rPr>
              <a:t>Logical model with MySQL</a:t>
            </a:r>
            <a:endParaRPr sz="1800">
              <a:latin typeface="Rockwell"/>
              <a:ea typeface="Rockwell"/>
              <a:cs typeface="Rockwell"/>
              <a:sym typeface="Rockwell"/>
            </a:endParaRPr>
          </a:p>
        </p:txBody>
      </p:sp>
      <p:pic>
        <p:nvPicPr>
          <p:cNvPr id="134" name="Google Shape;134;p31"/>
          <p:cNvPicPr preferRelativeResize="0"/>
          <p:nvPr/>
        </p:nvPicPr>
        <p:blipFill>
          <a:blip r:embed="rId3">
            <a:alphaModFix/>
          </a:blip>
          <a:stretch>
            <a:fillRect/>
          </a:stretch>
        </p:blipFill>
        <p:spPr>
          <a:xfrm>
            <a:off x="2154200" y="152400"/>
            <a:ext cx="47909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Rockwell"/>
              <a:buNone/>
            </a:pPr>
            <a:r>
              <a:rPr lang="en"/>
              <a:t>Display customer prescription information</a:t>
            </a:r>
            <a:endParaRPr/>
          </a:p>
        </p:txBody>
      </p:sp>
      <p:sp>
        <p:nvSpPr>
          <p:cNvPr id="140" name="Google Shape;140;p3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41" name="Google Shape;141;p32"/>
          <p:cNvPicPr preferRelativeResize="0"/>
          <p:nvPr/>
        </p:nvPicPr>
        <p:blipFill>
          <a:blip r:embed="rId3">
            <a:alphaModFix/>
          </a:blip>
          <a:stretch>
            <a:fillRect/>
          </a:stretch>
        </p:blipFill>
        <p:spPr>
          <a:xfrm>
            <a:off x="-31050" y="1388738"/>
            <a:ext cx="3714750" cy="3343275"/>
          </a:xfrm>
          <a:prstGeom prst="rect">
            <a:avLst/>
          </a:prstGeom>
          <a:noFill/>
          <a:ln>
            <a:noFill/>
          </a:ln>
        </p:spPr>
      </p:pic>
      <p:pic>
        <p:nvPicPr>
          <p:cNvPr id="142" name="Google Shape;142;p32"/>
          <p:cNvPicPr preferRelativeResize="0"/>
          <p:nvPr/>
        </p:nvPicPr>
        <p:blipFill>
          <a:blip r:embed="rId4">
            <a:alphaModFix/>
          </a:blip>
          <a:stretch>
            <a:fillRect/>
          </a:stretch>
        </p:blipFill>
        <p:spPr>
          <a:xfrm>
            <a:off x="3722500" y="1337550"/>
            <a:ext cx="5577053" cy="339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457200" y="34179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Rockwell"/>
              <a:buNone/>
            </a:pPr>
            <a:r>
              <a:rPr lang="en"/>
              <a:t>Finding pet by owner</a:t>
            </a:r>
            <a:endParaRPr/>
          </a:p>
        </p:txBody>
      </p:sp>
      <p:sp>
        <p:nvSpPr>
          <p:cNvPr id="148" name="Google Shape;148;p3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49" name="Google Shape;149;p33"/>
          <p:cNvPicPr preferRelativeResize="0"/>
          <p:nvPr/>
        </p:nvPicPr>
        <p:blipFill>
          <a:blip r:embed="rId3">
            <a:alphaModFix/>
          </a:blip>
          <a:stretch>
            <a:fillRect/>
          </a:stretch>
        </p:blipFill>
        <p:spPr>
          <a:xfrm>
            <a:off x="3588225" y="1159462"/>
            <a:ext cx="5485926" cy="3475850"/>
          </a:xfrm>
          <a:prstGeom prst="rect">
            <a:avLst/>
          </a:prstGeom>
          <a:noFill/>
          <a:ln>
            <a:noFill/>
          </a:ln>
        </p:spPr>
      </p:pic>
      <p:pic>
        <p:nvPicPr>
          <p:cNvPr id="150" name="Google Shape;150;p33"/>
          <p:cNvPicPr preferRelativeResize="0"/>
          <p:nvPr/>
        </p:nvPicPr>
        <p:blipFill>
          <a:blip r:embed="rId4">
            <a:alphaModFix/>
          </a:blip>
          <a:stretch>
            <a:fillRect/>
          </a:stretch>
        </p:blipFill>
        <p:spPr>
          <a:xfrm>
            <a:off x="100900" y="2417948"/>
            <a:ext cx="3882325" cy="95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