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y="5143500" cx="9144000"/>
  <p:notesSz cx="7772400" cy="10058400"/>
  <p:embeddedFontLst>
    <p:embeddedFont>
      <p:font typeface="Sniglet"/>
      <p:regular r:id="rId29"/>
    </p:embeddedFont>
    <p:embeddedFont>
      <p:font typeface="Walter Turncoat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Sniglet-regular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0" Type="http://schemas.openxmlformats.org/officeDocument/2006/relationships/font" Target="fonts/WalterTurncoat-regular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7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7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7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7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7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7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7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7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7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7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7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7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7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7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8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8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8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8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8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8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8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8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8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8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9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9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9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9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9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9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9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9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9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9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"/>
          <p:cNvSpPr/>
          <p:nvPr/>
        </p:nvSpPr>
        <p:spPr>
          <a:xfrm>
            <a:off x="3593520" y="85752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3"/>
          <p:cNvSpPr/>
          <p:nvPr/>
        </p:nvSpPr>
        <p:spPr>
          <a:xfrm>
            <a:off x="4128120" y="550800"/>
            <a:ext cx="887040" cy="84852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5" name="Google Shape;265;p66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6" name="Google Shape;316;p7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2"/>
          <p:cNvSpPr/>
          <p:nvPr/>
        </p:nvSpPr>
        <p:spPr>
          <a:xfrm>
            <a:off x="685800" y="19918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Welcome To</a:t>
            </a:r>
            <a:br>
              <a:rPr b="0" i="0" lang="vi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vi-VN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organicfood</a:t>
            </a:r>
            <a:r>
              <a:rPr b="1" i="0" lang="vi-V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.com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92"/>
          <p:cNvGrpSpPr/>
          <p:nvPr/>
        </p:nvGrpSpPr>
        <p:grpSpPr>
          <a:xfrm>
            <a:off x="-377" y="3150860"/>
            <a:ext cx="1143241" cy="1075760"/>
            <a:chOff x="-377" y="3150860"/>
            <a:chExt cx="1143241" cy="1075760"/>
          </a:xfrm>
        </p:grpSpPr>
        <p:sp>
          <p:nvSpPr>
            <p:cNvPr id="371" name="Google Shape;371;p92"/>
            <p:cNvSpPr/>
            <p:nvPr/>
          </p:nvSpPr>
          <p:spPr>
            <a:xfrm rot="2194200">
              <a:off x="98280" y="3367800"/>
              <a:ext cx="940320" cy="64188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72" name="Google Shape;372;p92"/>
            <p:cNvSpPr/>
            <p:nvPr/>
          </p:nvSpPr>
          <p:spPr>
            <a:xfrm rot="2194200">
              <a:off x="938520" y="3712320"/>
              <a:ext cx="182880" cy="13248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73" name="Google Shape;373;p92"/>
          <p:cNvGrpSpPr/>
          <p:nvPr/>
        </p:nvGrpSpPr>
        <p:grpSpPr>
          <a:xfrm>
            <a:off x="6060154" y="1244156"/>
            <a:ext cx="961372" cy="817208"/>
            <a:chOff x="6060154" y="1244156"/>
            <a:chExt cx="961372" cy="817208"/>
          </a:xfrm>
        </p:grpSpPr>
        <p:sp>
          <p:nvSpPr>
            <p:cNvPr id="374" name="Google Shape;374;p92"/>
            <p:cNvSpPr/>
            <p:nvPr/>
          </p:nvSpPr>
          <p:spPr>
            <a:xfrm rot="-9270000">
              <a:off x="6243120" y="1364040"/>
              <a:ext cx="687600" cy="57744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75" name="Google Shape;375;p92"/>
            <p:cNvSpPr/>
            <p:nvPr/>
          </p:nvSpPr>
          <p:spPr>
            <a:xfrm rot="-9270000">
              <a:off x="6085080" y="1706760"/>
              <a:ext cx="158040" cy="151560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76" name="Google Shape;376;p92"/>
          <p:cNvSpPr/>
          <p:nvPr/>
        </p:nvSpPr>
        <p:spPr>
          <a:xfrm>
            <a:off x="2497680" y="2471760"/>
            <a:ext cx="4041000" cy="127440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7" name="Google Shape;377;p92"/>
          <p:cNvSpPr/>
          <p:nvPr/>
        </p:nvSpPr>
        <p:spPr>
          <a:xfrm>
            <a:off x="457200" y="2635920"/>
            <a:ext cx="8001000" cy="10152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8" name="Google Shape;378;p92"/>
          <p:cNvSpPr/>
          <p:nvPr/>
        </p:nvSpPr>
        <p:spPr>
          <a:xfrm>
            <a:off x="4045680" y="720000"/>
            <a:ext cx="1051920" cy="921600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1"/>
          <p:cNvSpPr/>
          <p:nvPr/>
        </p:nvSpPr>
        <p:spPr>
          <a:xfrm>
            <a:off x="1371600" y="743040"/>
            <a:ext cx="27979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7096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r>
              <a:rPr b="0" i="1" lang="vi-VN" sz="32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LEVEL 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1"/>
          <p:cNvSpPr/>
          <p:nvPr/>
        </p:nvSpPr>
        <p:spPr>
          <a:xfrm>
            <a:off x="8204040" y="10116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101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1"/>
          <p:cNvSpPr/>
          <p:nvPr/>
        </p:nvSpPr>
        <p:spPr>
          <a:xfrm>
            <a:off x="266760" y="149760"/>
            <a:ext cx="15336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560" y="1517040"/>
            <a:ext cx="6688440" cy="267336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01"/>
          <p:cNvSpPr/>
          <p:nvPr/>
        </p:nvSpPr>
        <p:spPr>
          <a:xfrm>
            <a:off x="8355960" y="271440"/>
            <a:ext cx="484200" cy="46368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2"/>
          <p:cNvSpPr/>
          <p:nvPr/>
        </p:nvSpPr>
        <p:spPr>
          <a:xfrm>
            <a:off x="630720" y="1600200"/>
            <a:ext cx="27979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70959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lphaUcPeriod" startAt="2"/>
            </a:pPr>
            <a:r>
              <a:rPr b="0" i="1" lang="vi-VN" sz="24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 LEVEL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2"/>
          <p:cNvSpPr/>
          <p:nvPr/>
        </p:nvSpPr>
        <p:spPr>
          <a:xfrm>
            <a:off x="8277480" y="5256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6" name="Google Shape;476;p10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2"/>
          <p:cNvSpPr/>
          <p:nvPr/>
        </p:nvSpPr>
        <p:spPr>
          <a:xfrm>
            <a:off x="266760" y="149760"/>
            <a:ext cx="156132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7360" y="52560"/>
            <a:ext cx="4617000" cy="47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02"/>
          <p:cNvSpPr/>
          <p:nvPr/>
        </p:nvSpPr>
        <p:spPr>
          <a:xfrm>
            <a:off x="8429040" y="270360"/>
            <a:ext cx="484200" cy="46368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3"/>
          <p:cNvSpPr/>
          <p:nvPr/>
        </p:nvSpPr>
        <p:spPr>
          <a:xfrm>
            <a:off x="630720" y="1600200"/>
            <a:ext cx="27979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70959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lphaUcPeriod" startAt="2"/>
            </a:pPr>
            <a:r>
              <a:rPr b="0" i="1" lang="vi-VN" sz="24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USER LEVEL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3"/>
          <p:cNvSpPr/>
          <p:nvPr/>
        </p:nvSpPr>
        <p:spPr>
          <a:xfrm>
            <a:off x="8194320" y="5580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6" name="Google Shape;486;p10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3"/>
          <p:cNvSpPr/>
          <p:nvPr/>
        </p:nvSpPr>
        <p:spPr>
          <a:xfrm>
            <a:off x="266747" y="149750"/>
            <a:ext cx="18762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3080" y="55800"/>
            <a:ext cx="4240440" cy="47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03"/>
          <p:cNvSpPr/>
          <p:nvPr/>
        </p:nvSpPr>
        <p:spPr>
          <a:xfrm>
            <a:off x="8345880" y="241560"/>
            <a:ext cx="484200" cy="46368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4"/>
          <p:cNvSpPr/>
          <p:nvPr/>
        </p:nvSpPr>
        <p:spPr>
          <a:xfrm>
            <a:off x="-592180" y="-56435"/>
            <a:ext cx="457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6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SITE MAP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4"/>
          <p:cNvSpPr/>
          <p:nvPr/>
        </p:nvSpPr>
        <p:spPr>
          <a:xfrm>
            <a:off x="8298000" y="7344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6" name="Google Shape;496;p104"/>
          <p:cNvSpPr/>
          <p:nvPr/>
        </p:nvSpPr>
        <p:spPr>
          <a:xfrm>
            <a:off x="8501400" y="274680"/>
            <a:ext cx="381600" cy="4017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7" name="Google Shape;497;p104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04"/>
          <p:cNvSpPr/>
          <p:nvPr/>
        </p:nvSpPr>
        <p:spPr>
          <a:xfrm>
            <a:off x="397080" y="739800"/>
            <a:ext cx="457812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lphaUcPeriod"/>
            </a:pPr>
            <a:r>
              <a:rPr b="0" i="1" lang="vi-VN" sz="2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HOME SITE MAP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025" y="211550"/>
            <a:ext cx="4517899" cy="39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5"/>
          <p:cNvSpPr/>
          <p:nvPr/>
        </p:nvSpPr>
        <p:spPr>
          <a:xfrm>
            <a:off x="-612255" y="-56435"/>
            <a:ext cx="457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6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SITE MAP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05"/>
          <p:cNvSpPr/>
          <p:nvPr/>
        </p:nvSpPr>
        <p:spPr>
          <a:xfrm>
            <a:off x="8298000" y="7344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6" name="Google Shape;506;p105"/>
          <p:cNvSpPr/>
          <p:nvPr/>
        </p:nvSpPr>
        <p:spPr>
          <a:xfrm>
            <a:off x="8501400" y="274680"/>
            <a:ext cx="381600" cy="4017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7" name="Google Shape;507;p105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05"/>
          <p:cNvSpPr/>
          <p:nvPr/>
        </p:nvSpPr>
        <p:spPr>
          <a:xfrm>
            <a:off x="397080" y="739800"/>
            <a:ext cx="457812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lphaUcPeriod"/>
            </a:pPr>
            <a:r>
              <a:rPr b="1" i="0" lang="vi-VN" sz="2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ADMIN SITE MAP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800" y="177500"/>
            <a:ext cx="4312199" cy="39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6"/>
          <p:cNvSpPr/>
          <p:nvPr/>
        </p:nvSpPr>
        <p:spPr>
          <a:xfrm>
            <a:off x="55440" y="93240"/>
            <a:ext cx="17744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7"/>
            </a:pPr>
            <a:r>
              <a:rPr b="0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ERD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06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280" y="152400"/>
            <a:ext cx="7009321" cy="41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/>
          <p:nvPr/>
        </p:nvSpPr>
        <p:spPr>
          <a:xfrm>
            <a:off x="55440" y="93240"/>
            <a:ext cx="315108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742320" lvl="0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AutoNum type="arabicPeriod" startAt="8"/>
            </a:pPr>
            <a:r>
              <a:rPr b="1" i="0" lang="vi-VN" sz="3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TASKSHEET </a:t>
            </a:r>
            <a:r>
              <a:rPr b="1" lang="vi-VN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REVIEW 1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07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07"/>
          <p:cNvSpPr/>
          <p:nvPr/>
        </p:nvSpPr>
        <p:spPr>
          <a:xfrm>
            <a:off x="294480" y="4444920"/>
            <a:ext cx="491760" cy="39744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4" name="Google Shape;524;p107"/>
          <p:cNvSpPr/>
          <p:nvPr/>
        </p:nvSpPr>
        <p:spPr>
          <a:xfrm>
            <a:off x="146520" y="424116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25" name="Google Shape;525;p107"/>
          <p:cNvPicPr preferRelativeResize="0"/>
          <p:nvPr/>
        </p:nvPicPr>
        <p:blipFill rotWithShape="1">
          <a:blip r:embed="rId4">
            <a:alphaModFix/>
          </a:blip>
          <a:srcRect b="-3310" l="0" r="0" t="3310"/>
          <a:stretch/>
        </p:blipFill>
        <p:spPr>
          <a:xfrm>
            <a:off x="3915860" y="173265"/>
            <a:ext cx="43815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850" y="2784650"/>
            <a:ext cx="4381500" cy="13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8"/>
          <p:cNvSpPr/>
          <p:nvPr/>
        </p:nvSpPr>
        <p:spPr>
          <a:xfrm>
            <a:off x="55440" y="93240"/>
            <a:ext cx="315108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742320" lvl="0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AutoNum type="arabicPeriod" startAt="8"/>
            </a:pPr>
            <a:r>
              <a:rPr b="1" i="0" lang="vi-VN" sz="29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TASKSHEET </a:t>
            </a:r>
            <a:r>
              <a:rPr b="1" i="0" lang="vi-VN" sz="35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REVIEW</a:t>
            </a:r>
            <a:r>
              <a:rPr b="1" lang="vi-VN"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2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08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8"/>
          <p:cNvSpPr/>
          <p:nvPr/>
        </p:nvSpPr>
        <p:spPr>
          <a:xfrm>
            <a:off x="294480" y="4444920"/>
            <a:ext cx="491760" cy="39744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4" name="Google Shape;534;p108"/>
          <p:cNvSpPr/>
          <p:nvPr/>
        </p:nvSpPr>
        <p:spPr>
          <a:xfrm>
            <a:off x="146520" y="424116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35" name="Google Shape;53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920" y="152400"/>
            <a:ext cx="5632680" cy="396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9"/>
          <p:cNvSpPr/>
          <p:nvPr/>
        </p:nvSpPr>
        <p:spPr>
          <a:xfrm>
            <a:off x="1822680" y="1202400"/>
            <a:ext cx="545616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09"/>
          <p:cNvSpPr/>
          <p:nvPr/>
        </p:nvSpPr>
        <p:spPr>
          <a:xfrm>
            <a:off x="1114370" y="2398315"/>
            <a:ext cx="65931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OrganicFood</a:t>
            </a:r>
            <a:r>
              <a:rPr b="0" i="0" lang="vi-VN" sz="3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.Com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vi-VN" sz="3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Group 4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vi-VN" sz="3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T1.2108.A0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09"/>
          <p:cNvSpPr/>
          <p:nvPr/>
        </p:nvSpPr>
        <p:spPr>
          <a:xfrm>
            <a:off x="3561480" y="2362320"/>
            <a:ext cx="2132280" cy="96840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3" name="Google Shape;543;p109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09"/>
          <p:cNvSpPr/>
          <p:nvPr/>
        </p:nvSpPr>
        <p:spPr>
          <a:xfrm>
            <a:off x="4131000" y="672120"/>
            <a:ext cx="778320" cy="680400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5" name="Google Shape;545;p109"/>
          <p:cNvSpPr/>
          <p:nvPr/>
        </p:nvSpPr>
        <p:spPr>
          <a:xfrm>
            <a:off x="2826720" y="1464840"/>
            <a:ext cx="3587400" cy="8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Cảm ơn thầy cô đã xem !!!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9"/>
          <p:cNvSpPr/>
          <p:nvPr/>
        </p:nvSpPr>
        <p:spPr>
          <a:xfrm>
            <a:off x="7570080" y="80640"/>
            <a:ext cx="1104120" cy="108756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</p:sp>
      <p:sp>
        <p:nvSpPr>
          <p:cNvPr id="547" name="Google Shape;547;p109"/>
          <p:cNvSpPr/>
          <p:nvPr/>
        </p:nvSpPr>
        <p:spPr>
          <a:xfrm>
            <a:off x="8015400" y="588960"/>
            <a:ext cx="1051560" cy="642960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3"/>
          <p:cNvSpPr/>
          <p:nvPr/>
        </p:nvSpPr>
        <p:spPr>
          <a:xfrm>
            <a:off x="-6120" y="968040"/>
            <a:ext cx="915516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Nội Dung Chính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3"/>
          <p:cNvSpPr/>
          <p:nvPr/>
        </p:nvSpPr>
        <p:spPr>
          <a:xfrm>
            <a:off x="4141800" y="281160"/>
            <a:ext cx="788040" cy="80460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5" name="Google Shape;385;p93"/>
          <p:cNvSpPr/>
          <p:nvPr/>
        </p:nvSpPr>
        <p:spPr>
          <a:xfrm>
            <a:off x="4345920" y="520200"/>
            <a:ext cx="379440" cy="32652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6" name="Google Shape;386;p93"/>
          <p:cNvSpPr/>
          <p:nvPr/>
        </p:nvSpPr>
        <p:spPr>
          <a:xfrm>
            <a:off x="835200" y="1730520"/>
            <a:ext cx="3429000" cy="220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93"/>
          <p:cNvSpPr/>
          <p:nvPr/>
        </p:nvSpPr>
        <p:spPr>
          <a:xfrm>
            <a:off x="3140640" y="1608840"/>
            <a:ext cx="3578760" cy="2665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27879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Giới thiệu đề tài.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Mục tiêu.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khuyết điểm.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Công Nghệ Phát Triển.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DFD.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SiteMap.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ERD.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i="0" lang="vi-V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TaskSheet.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3"/>
          <p:cNvSpPr/>
          <p:nvPr/>
        </p:nvSpPr>
        <p:spPr>
          <a:xfrm>
            <a:off x="835200" y="3829680"/>
            <a:ext cx="74725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9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4"/>
          <p:cNvSpPr/>
          <p:nvPr/>
        </p:nvSpPr>
        <p:spPr>
          <a:xfrm>
            <a:off x="1192680" y="914400"/>
            <a:ext cx="589392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742320" lvl="0" marL="743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/>
            </a:pPr>
            <a:r>
              <a:rPr b="0" i="0" lang="vi-VN" sz="4000" u="none" cap="none" strike="noStrike">
                <a:solidFill>
                  <a:srgbClr val="0C0C0C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b="0" i="0" lang="vi-VN" sz="4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b="1" i="0" lang="vi-VN" sz="4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b="0" i="0" lang="vi-VN" sz="4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ĐỀ TÀI</a:t>
            </a:r>
            <a:r>
              <a:rPr b="0" i="0" lang="vi-VN" sz="4000" u="none" cap="none" strike="noStrike">
                <a:solidFill>
                  <a:srgbClr val="0C0C0C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!</a:t>
            </a:r>
            <a:endParaRPr b="0" i="0" sz="4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4"/>
          <p:cNvSpPr/>
          <p:nvPr/>
        </p:nvSpPr>
        <p:spPr>
          <a:xfrm>
            <a:off x="685800" y="1828800"/>
            <a:ext cx="7543800" cy="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LiquorStore.com – đồ án kì 2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Group 4 – T1.2108.A0 – FPT APTECH HCM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Nguyễn Đình Đức– Project Lead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Đào Đức Minh–</a:t>
            </a:r>
            <a:r>
              <a:rPr lang="vi-VN" sz="210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Tester/Writer</a:t>
            </a:r>
            <a:endParaRPr b="0" i="0" sz="21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Huỳnh Thị Xuân Mai– Developer</a:t>
            </a:r>
            <a:endParaRPr b="0" i="0" sz="2100" u="none" cap="none" strike="noStrike">
              <a:solidFill>
                <a:srgbClr val="0C0C0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C0C0C"/>
              </a:buClr>
              <a:buSzPts val="2100"/>
              <a:buFont typeface="Sniglet"/>
              <a:buChar char="⮚"/>
            </a:pPr>
            <a:r>
              <a:rPr b="0" i="0" lang="vi-VN" sz="2100" u="none" cap="none" strike="noStrike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Trần VĂn Lưu– Developer</a:t>
            </a:r>
            <a:endParaRPr b="0" i="0" sz="2100" u="none" cap="none" strike="noStrike">
              <a:solidFill>
                <a:srgbClr val="0C0C0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0C0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4"/>
          <p:cNvSpPr/>
          <p:nvPr/>
        </p:nvSpPr>
        <p:spPr>
          <a:xfrm>
            <a:off x="2743200" y="1760040"/>
            <a:ext cx="3158280" cy="68760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7" name="Google Shape;397;p94"/>
          <p:cNvSpPr/>
          <p:nvPr/>
        </p:nvSpPr>
        <p:spPr>
          <a:xfrm>
            <a:off x="3970440" y="228600"/>
            <a:ext cx="601560" cy="63720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5"/>
          <p:cNvSpPr/>
          <p:nvPr/>
        </p:nvSpPr>
        <p:spPr>
          <a:xfrm>
            <a:off x="256320" y="951840"/>
            <a:ext cx="549936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91368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r>
              <a:rPr b="0" i="1" lang="vi-VN" sz="32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 ỨNG DỤNG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5"/>
          <p:cNvSpPr/>
          <p:nvPr/>
        </p:nvSpPr>
        <p:spPr>
          <a:xfrm>
            <a:off x="621000" y="229500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Cung cấp 1 công cụ bán hàng online (Mặt hàng chủ đạo là các loại</a:t>
            </a:r>
            <a:r>
              <a:rPr lang="vi-V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thực phẩm hữu cơ</a:t>
            </a: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r>
              <a:rPr lang="vi-V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nhằm để</a:t>
            </a: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hỗ trợ </a:t>
            </a:r>
            <a:r>
              <a:rPr lang="vi-V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 lí hệ thống </a:t>
            </a: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bán hàng và ph</a:t>
            </a:r>
            <a:r>
              <a:rPr lang="vi-V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ân tích </a:t>
            </a:r>
            <a:r>
              <a:rPr b="0" i="0" lang="vi-VN" sz="2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xu hướng tiêu dùng c</a:t>
            </a:r>
            <a:r>
              <a:rPr lang="vi-V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ủa khách hàng :)))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5"/>
          <p:cNvSpPr/>
          <p:nvPr/>
        </p:nvSpPr>
        <p:spPr>
          <a:xfrm>
            <a:off x="7973280" y="17640"/>
            <a:ext cx="1156320" cy="1159200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5" name="Google Shape;405;p95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5"/>
          <p:cNvSpPr/>
          <p:nvPr/>
        </p:nvSpPr>
        <p:spPr>
          <a:xfrm>
            <a:off x="140760" y="136800"/>
            <a:ext cx="4366080" cy="10152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95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2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5"/>
          <p:cNvSpPr/>
          <p:nvPr/>
        </p:nvSpPr>
        <p:spPr>
          <a:xfrm>
            <a:off x="8314560" y="360920"/>
            <a:ext cx="473777" cy="47266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6"/>
          <p:cNvSpPr/>
          <p:nvPr/>
        </p:nvSpPr>
        <p:spPr>
          <a:xfrm>
            <a:off x="140760" y="97704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91368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 startAt="2"/>
            </a:pPr>
            <a:r>
              <a:rPr b="0" i="1" lang="vi-VN" sz="32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ĐỐI TƯỢNG SỬ DỤNG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6"/>
          <p:cNvSpPr/>
          <p:nvPr/>
        </p:nvSpPr>
        <p:spPr>
          <a:xfrm>
            <a:off x="925200" y="2042650"/>
            <a:ext cx="72936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Chủ shop đại lý bán </a:t>
            </a:r>
            <a:r>
              <a:rPr lang="vi-V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thực phẩm hữu cơ</a:t>
            </a: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 viên quản trị.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Khách hàng chưa đăng nhập.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Khách hàng đã đăng nhập.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6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6"/>
          <p:cNvSpPr/>
          <p:nvPr/>
        </p:nvSpPr>
        <p:spPr>
          <a:xfrm>
            <a:off x="140760" y="136800"/>
            <a:ext cx="4366080" cy="10152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p96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2"/>
            </a:pPr>
            <a:r>
              <a:rPr b="1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6"/>
          <p:cNvSpPr/>
          <p:nvPr/>
        </p:nvSpPr>
        <p:spPr>
          <a:xfrm>
            <a:off x="7973280" y="17640"/>
            <a:ext cx="1156320" cy="1159200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9" name="Google Shape;419;p96"/>
          <p:cNvSpPr/>
          <p:nvPr/>
        </p:nvSpPr>
        <p:spPr>
          <a:xfrm>
            <a:off x="8314560" y="360720"/>
            <a:ext cx="473760" cy="472680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7"/>
          <p:cNvSpPr/>
          <p:nvPr/>
        </p:nvSpPr>
        <p:spPr>
          <a:xfrm>
            <a:off x="1580612" y="1288440"/>
            <a:ext cx="5741640" cy="81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3"/>
            </a:pPr>
            <a:r>
              <a:rPr b="1" i="0" lang="vi-VN" sz="4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KHUYẾT ĐIỂM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7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7"/>
          <p:cNvSpPr/>
          <p:nvPr/>
        </p:nvSpPr>
        <p:spPr>
          <a:xfrm>
            <a:off x="787875" y="2241063"/>
            <a:ext cx="80496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Trang web trình bày đẹp.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Tốc độ query data optimized (trên 10,000+ records).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Hỗ trợ thu thập thông tin từ visitors và customers.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4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Ứng dụng business intelligence.</a:t>
            </a:r>
            <a:endParaRPr sz="2000">
              <a:solidFill>
                <a:schemeClr val="dk1"/>
              </a:solidFill>
            </a:endParaRPr>
          </a:p>
          <a:p>
            <a:pPr indent="-21564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vi-VN" sz="2000">
                <a:solidFill>
                  <a:schemeClr val="dk1"/>
                </a:solidFill>
              </a:rPr>
              <a:t>Có thể đặt hàng khi không có tài khoản.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27" name="Google Shape;427;p97"/>
          <p:cNvSpPr/>
          <p:nvPr/>
        </p:nvSpPr>
        <p:spPr>
          <a:xfrm>
            <a:off x="90720" y="1848823"/>
            <a:ext cx="457128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372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r>
              <a:rPr b="0" i="1" lang="vi-VN" sz="32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ĐIỂM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/>
          <p:nvPr/>
        </p:nvSpPr>
        <p:spPr>
          <a:xfrm>
            <a:off x="1636095" y="1317650"/>
            <a:ext cx="5741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3"/>
            </a:pPr>
            <a:r>
              <a:rPr b="1" i="0" lang="vi-VN" sz="4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KHUYẾT ĐIỂM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8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8"/>
          <p:cNvSpPr/>
          <p:nvPr/>
        </p:nvSpPr>
        <p:spPr>
          <a:xfrm>
            <a:off x="1753711" y="2721119"/>
            <a:ext cx="55065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Hệ thống cho trang web vừa và nhỏ.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Hệ thống quản lý nhà kho đơn giản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Chức năng notification still</a:t>
            </a:r>
            <a:r>
              <a:rPr lang="vi-V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basic</a:t>
            </a: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Hệ thống thanh toán còn </a:t>
            </a:r>
            <a:r>
              <a:rPr lang="vi-V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giới hạn</a:t>
            </a: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8"/>
          <p:cNvSpPr/>
          <p:nvPr/>
        </p:nvSpPr>
        <p:spPr>
          <a:xfrm>
            <a:off x="211001" y="1992925"/>
            <a:ext cx="45714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372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 startAt="2"/>
            </a:pPr>
            <a:r>
              <a:rPr b="0" i="1" lang="vi-VN" sz="32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KHUYẾT ĐIỂM 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9"/>
          <p:cNvSpPr/>
          <p:nvPr/>
        </p:nvSpPr>
        <p:spPr>
          <a:xfrm>
            <a:off x="731160" y="19710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513720" lvl="0" marL="514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4"/>
            </a:pPr>
            <a:r>
              <a:rPr b="1" i="0" lang="vi-V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CÔNG NGHỆ PHÁT TRIỂN </a:t>
            </a:r>
            <a:br>
              <a:rPr b="0" i="0" lang="vi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vi-V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9"/>
          <p:cNvSpPr/>
          <p:nvPr/>
        </p:nvSpPr>
        <p:spPr>
          <a:xfrm>
            <a:off x="1143000" y="1053900"/>
            <a:ext cx="4063680" cy="25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HTML/CSS/JS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PHP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LARAVEL FRAMEWORK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PHP MYADMIN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AJAX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DATATABLES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Laravel-FullCalendar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b="0" i="0" lang="vi-VN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Google Js Map Api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9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9"/>
          <p:cNvSpPr/>
          <p:nvPr/>
        </p:nvSpPr>
        <p:spPr>
          <a:xfrm>
            <a:off x="5051520" y="1053900"/>
            <a:ext cx="4063680" cy="25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</a:pPr>
            <a:r>
              <a:rPr lang="vi-V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Bootstrap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</a:pPr>
            <a:r>
              <a:rPr lang="vi-V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Jqery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</a:pPr>
            <a:r>
              <a:rPr lang="vi-V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Jqery Ui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</a:pPr>
            <a:r>
              <a:rPr lang="vi-V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Notify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0"/>
          <p:cNvSpPr/>
          <p:nvPr/>
        </p:nvSpPr>
        <p:spPr>
          <a:xfrm>
            <a:off x="685800" y="286164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1142280" lvl="0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b="0" i="0" lang="vi-VN" sz="4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00"/>
          <p:cNvGrpSpPr/>
          <p:nvPr/>
        </p:nvGrpSpPr>
        <p:grpSpPr>
          <a:xfrm>
            <a:off x="6084361" y="1474537"/>
            <a:ext cx="1555633" cy="1698886"/>
            <a:chOff x="6084361" y="1474537"/>
            <a:chExt cx="1555633" cy="1698886"/>
          </a:xfrm>
        </p:grpSpPr>
        <p:sp>
          <p:nvSpPr>
            <p:cNvPr id="450" name="Google Shape;450;p100"/>
            <p:cNvSpPr/>
            <p:nvPr/>
          </p:nvSpPr>
          <p:spPr>
            <a:xfrm rot="-7230000">
              <a:off x="6166440" y="1843920"/>
              <a:ext cx="1406160" cy="96012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1" name="Google Shape;451;p100"/>
            <p:cNvSpPr/>
            <p:nvPr/>
          </p:nvSpPr>
          <p:spPr>
            <a:xfrm rot="-7230000">
              <a:off x="6102360" y="1811160"/>
              <a:ext cx="273960" cy="19836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52" name="Google Shape;452;p100"/>
          <p:cNvGrpSpPr/>
          <p:nvPr/>
        </p:nvGrpSpPr>
        <p:grpSpPr>
          <a:xfrm>
            <a:off x="2060070" y="1673809"/>
            <a:ext cx="1058820" cy="1316729"/>
            <a:chOff x="2060070" y="1673809"/>
            <a:chExt cx="1058820" cy="1316729"/>
          </a:xfrm>
        </p:grpSpPr>
        <p:sp>
          <p:nvSpPr>
            <p:cNvPr id="453" name="Google Shape;453;p100"/>
            <p:cNvSpPr/>
            <p:nvPr/>
          </p:nvSpPr>
          <p:spPr>
            <a:xfrm flipH="1" rot="4843800">
              <a:off x="2054520" y="1941120"/>
              <a:ext cx="1069920" cy="89820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4" name="Google Shape;454;p100"/>
            <p:cNvSpPr/>
            <p:nvPr/>
          </p:nvSpPr>
          <p:spPr>
            <a:xfrm flipH="1" rot="4843800">
              <a:off x="2842920" y="1695960"/>
              <a:ext cx="246240" cy="236880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55" name="Google Shape;455;p100"/>
          <p:cNvGrpSpPr/>
          <p:nvPr/>
        </p:nvGrpSpPr>
        <p:grpSpPr>
          <a:xfrm>
            <a:off x="2697451" y="723355"/>
            <a:ext cx="992505" cy="692558"/>
            <a:chOff x="2697451" y="723355"/>
            <a:chExt cx="992505" cy="692558"/>
          </a:xfrm>
        </p:grpSpPr>
        <p:sp>
          <p:nvSpPr>
            <p:cNvPr id="456" name="Google Shape;456;p100"/>
            <p:cNvSpPr/>
            <p:nvPr/>
          </p:nvSpPr>
          <p:spPr>
            <a:xfrm rot="2011200">
              <a:off x="2642040" y="978480"/>
              <a:ext cx="949680" cy="85320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7" name="Google Shape;457;p100"/>
            <p:cNvSpPr/>
            <p:nvPr/>
          </p:nvSpPr>
          <p:spPr>
            <a:xfrm rot="2011200">
              <a:off x="3391920" y="1101960"/>
              <a:ext cx="244080" cy="268920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58" name="Google Shape;458;p100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0"/>
          <p:cNvSpPr/>
          <p:nvPr/>
        </p:nvSpPr>
        <p:spPr>
          <a:xfrm>
            <a:off x="3859920" y="634680"/>
            <a:ext cx="1957320" cy="184680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