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63" r:id="rId3"/>
    <p:sldId id="264" r:id="rId4"/>
    <p:sldId id="261" r:id="rId5"/>
    <p:sldId id="262" r:id="rId6"/>
    <p:sldId id="260" r:id="rId7"/>
    <p:sldId id="258" r:id="rId8"/>
    <p:sldId id="259" r:id="rId9"/>
    <p:sldId id="265" r:id="rId10"/>
    <p:sldId id="269" r:id="rId11"/>
    <p:sldId id="270" r:id="rId12"/>
    <p:sldId id="271" r:id="rId13"/>
    <p:sldId id="272" r:id="rId14"/>
    <p:sldId id="273" r:id="rId15"/>
    <p:sldId id="274" r:id="rId16"/>
    <p:sldId id="275" r:id="rId17"/>
    <p:sldId id="268" r:id="rId18"/>
    <p:sldId id="276" r:id="rId19"/>
    <p:sldId id="267" r:id="rId20"/>
    <p:sldId id="266" r:id="rId21"/>
    <p:sldId id="277" r:id="rId22"/>
    <p:sldId id="278" r:id="rId23"/>
    <p:sldId id="279" r:id="rId24"/>
    <p:sldId id="280" r:id="rId25"/>
    <p:sldId id="281" r:id="rId26"/>
    <p:sldId id="282" r:id="rId27"/>
    <p:sldId id="288" r:id="rId28"/>
    <p:sldId id="287" r:id="rId29"/>
    <p:sldId id="283" r:id="rId30"/>
    <p:sldId id="286" r:id="rId31"/>
    <p:sldId id="285" r:id="rId32"/>
    <p:sldId id="284" r:id="rId33"/>
    <p:sldId id="297" r:id="rId34"/>
    <p:sldId id="293" r:id="rId35"/>
    <p:sldId id="292" r:id="rId36"/>
    <p:sldId id="291" r:id="rId37"/>
    <p:sldId id="294" r:id="rId38"/>
    <p:sldId id="295" r:id="rId39"/>
    <p:sldId id="298" r:id="rId40"/>
    <p:sldId id="290"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E24F098E-D64A-4D0E-8AB6-7ACAAB697C8D}">
          <p14:sldIdLst>
            <p14:sldId id="257"/>
            <p14:sldId id="263"/>
            <p14:sldId id="264"/>
            <p14:sldId id="261"/>
            <p14:sldId id="262"/>
            <p14:sldId id="260"/>
            <p14:sldId id="258"/>
            <p14:sldId id="259"/>
            <p14:sldId id="265"/>
            <p14:sldId id="269"/>
            <p14:sldId id="270"/>
            <p14:sldId id="271"/>
            <p14:sldId id="272"/>
            <p14:sldId id="273"/>
            <p14:sldId id="274"/>
            <p14:sldId id="275"/>
            <p14:sldId id="268"/>
            <p14:sldId id="276"/>
            <p14:sldId id="267"/>
            <p14:sldId id="266"/>
            <p14:sldId id="277"/>
            <p14:sldId id="278"/>
            <p14:sldId id="279"/>
            <p14:sldId id="280"/>
            <p14:sldId id="281"/>
            <p14:sldId id="282"/>
            <p14:sldId id="288"/>
            <p14:sldId id="287"/>
            <p14:sldId id="283"/>
            <p14:sldId id="286"/>
            <p14:sldId id="285"/>
            <p14:sldId id="284"/>
            <p14:sldId id="297"/>
            <p14:sldId id="293"/>
            <p14:sldId id="292"/>
            <p14:sldId id="291"/>
            <p14:sldId id="294"/>
            <p14:sldId id="295"/>
            <p14:sldId id="298"/>
            <p14:sldId id="29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1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67D9AF4-EE30-40D3-944D-D1E63B7E5F6A}" type="datetimeFigureOut">
              <a:rPr lang="en-US" smtClean="0"/>
              <a:t>6/3/2021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4C4AD6-0644-4895-9532-83856C97E6DF}" type="slidenum">
              <a:rPr lang="en-US" smtClean="0"/>
              <a:t>‹#›</a:t>
            </a:fld>
            <a:endParaRPr lang="en-US"/>
          </a:p>
        </p:txBody>
      </p:sp>
    </p:spTree>
    <p:extLst>
      <p:ext uri="{BB962C8B-B14F-4D97-AF65-F5344CB8AC3E}">
        <p14:creationId xmlns:p14="http://schemas.microsoft.com/office/powerpoint/2010/main" val="13473541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67D9AF4-EE30-40D3-944D-D1E63B7E5F6A}" type="datetimeFigureOut">
              <a:rPr lang="en-US" smtClean="0"/>
              <a:t>6/3/2021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4C4AD6-0644-4895-9532-83856C97E6DF}" type="slidenum">
              <a:rPr lang="en-US" smtClean="0"/>
              <a:t>‹#›</a:t>
            </a:fld>
            <a:endParaRPr lang="en-US"/>
          </a:p>
        </p:txBody>
      </p:sp>
    </p:spTree>
    <p:extLst>
      <p:ext uri="{BB962C8B-B14F-4D97-AF65-F5344CB8AC3E}">
        <p14:creationId xmlns:p14="http://schemas.microsoft.com/office/powerpoint/2010/main" val="1949556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67D9AF4-EE30-40D3-944D-D1E63B7E5F6A}" type="datetimeFigureOut">
              <a:rPr lang="en-US" smtClean="0"/>
              <a:t>6/3/2021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4C4AD6-0644-4895-9532-83856C97E6DF}" type="slidenum">
              <a:rPr lang="en-US" smtClean="0"/>
              <a:t>‹#›</a:t>
            </a:fld>
            <a:endParaRPr lang="en-US"/>
          </a:p>
        </p:txBody>
      </p:sp>
    </p:spTree>
    <p:extLst>
      <p:ext uri="{BB962C8B-B14F-4D97-AF65-F5344CB8AC3E}">
        <p14:creationId xmlns:p14="http://schemas.microsoft.com/office/powerpoint/2010/main" val="34614143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67D9AF4-EE30-40D3-944D-D1E63B7E5F6A}" type="datetimeFigureOut">
              <a:rPr lang="en-US" smtClean="0"/>
              <a:t>6/3/2021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4C4AD6-0644-4895-9532-83856C97E6DF}" type="slidenum">
              <a:rPr lang="en-US" smtClean="0"/>
              <a:t>‹#›</a:t>
            </a:fld>
            <a:endParaRPr lang="en-US"/>
          </a:p>
        </p:txBody>
      </p:sp>
    </p:spTree>
    <p:extLst>
      <p:ext uri="{BB962C8B-B14F-4D97-AF65-F5344CB8AC3E}">
        <p14:creationId xmlns:p14="http://schemas.microsoft.com/office/powerpoint/2010/main" val="4720782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67D9AF4-EE30-40D3-944D-D1E63B7E5F6A}" type="datetimeFigureOut">
              <a:rPr lang="en-US" smtClean="0"/>
              <a:t>6/3/2021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4C4AD6-0644-4895-9532-83856C97E6DF}" type="slidenum">
              <a:rPr lang="en-US" smtClean="0"/>
              <a:t>‹#›</a:t>
            </a:fld>
            <a:endParaRPr lang="en-US"/>
          </a:p>
        </p:txBody>
      </p:sp>
    </p:spTree>
    <p:extLst>
      <p:ext uri="{BB962C8B-B14F-4D97-AF65-F5344CB8AC3E}">
        <p14:creationId xmlns:p14="http://schemas.microsoft.com/office/powerpoint/2010/main" val="20412576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67D9AF4-EE30-40D3-944D-D1E63B7E5F6A}" type="datetimeFigureOut">
              <a:rPr lang="en-US" smtClean="0"/>
              <a:t>6/3/2021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4C4AD6-0644-4895-9532-83856C97E6DF}" type="slidenum">
              <a:rPr lang="en-US" smtClean="0"/>
              <a:t>‹#›</a:t>
            </a:fld>
            <a:endParaRPr lang="en-US"/>
          </a:p>
        </p:txBody>
      </p:sp>
    </p:spTree>
    <p:extLst>
      <p:ext uri="{BB962C8B-B14F-4D97-AF65-F5344CB8AC3E}">
        <p14:creationId xmlns:p14="http://schemas.microsoft.com/office/powerpoint/2010/main" val="8765550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67D9AF4-EE30-40D3-944D-D1E63B7E5F6A}" type="datetimeFigureOut">
              <a:rPr lang="en-US" smtClean="0"/>
              <a:t>6/3/2021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F4C4AD6-0644-4895-9532-83856C97E6DF}" type="slidenum">
              <a:rPr lang="en-US" smtClean="0"/>
              <a:t>‹#›</a:t>
            </a:fld>
            <a:endParaRPr lang="en-US"/>
          </a:p>
        </p:txBody>
      </p:sp>
    </p:spTree>
    <p:extLst>
      <p:ext uri="{BB962C8B-B14F-4D97-AF65-F5344CB8AC3E}">
        <p14:creationId xmlns:p14="http://schemas.microsoft.com/office/powerpoint/2010/main" val="22437577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67D9AF4-EE30-40D3-944D-D1E63B7E5F6A}" type="datetimeFigureOut">
              <a:rPr lang="en-US" smtClean="0"/>
              <a:t>6/3/2021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F4C4AD6-0644-4895-9532-83856C97E6DF}" type="slidenum">
              <a:rPr lang="en-US" smtClean="0"/>
              <a:t>‹#›</a:t>
            </a:fld>
            <a:endParaRPr lang="en-US"/>
          </a:p>
        </p:txBody>
      </p:sp>
    </p:spTree>
    <p:extLst>
      <p:ext uri="{BB962C8B-B14F-4D97-AF65-F5344CB8AC3E}">
        <p14:creationId xmlns:p14="http://schemas.microsoft.com/office/powerpoint/2010/main" val="2469427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67D9AF4-EE30-40D3-944D-D1E63B7E5F6A}" type="datetimeFigureOut">
              <a:rPr lang="en-US" smtClean="0"/>
              <a:t>6/3/2021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F4C4AD6-0644-4895-9532-83856C97E6DF}" type="slidenum">
              <a:rPr lang="en-US" smtClean="0"/>
              <a:t>‹#›</a:t>
            </a:fld>
            <a:endParaRPr lang="en-US"/>
          </a:p>
        </p:txBody>
      </p:sp>
    </p:spTree>
    <p:extLst>
      <p:ext uri="{BB962C8B-B14F-4D97-AF65-F5344CB8AC3E}">
        <p14:creationId xmlns:p14="http://schemas.microsoft.com/office/powerpoint/2010/main" val="22851601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67D9AF4-EE30-40D3-944D-D1E63B7E5F6A}" type="datetimeFigureOut">
              <a:rPr lang="en-US" smtClean="0"/>
              <a:t>6/3/2021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4C4AD6-0644-4895-9532-83856C97E6DF}" type="slidenum">
              <a:rPr lang="en-US" smtClean="0"/>
              <a:t>‹#›</a:t>
            </a:fld>
            <a:endParaRPr lang="en-US"/>
          </a:p>
        </p:txBody>
      </p:sp>
    </p:spTree>
    <p:extLst>
      <p:ext uri="{BB962C8B-B14F-4D97-AF65-F5344CB8AC3E}">
        <p14:creationId xmlns:p14="http://schemas.microsoft.com/office/powerpoint/2010/main" val="13585616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67D9AF4-EE30-40D3-944D-D1E63B7E5F6A}" type="datetimeFigureOut">
              <a:rPr lang="en-US" smtClean="0"/>
              <a:t>6/3/2021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4C4AD6-0644-4895-9532-83856C97E6DF}" type="slidenum">
              <a:rPr lang="en-US" smtClean="0"/>
              <a:t>‹#›</a:t>
            </a:fld>
            <a:endParaRPr lang="en-US"/>
          </a:p>
        </p:txBody>
      </p:sp>
    </p:spTree>
    <p:extLst>
      <p:ext uri="{BB962C8B-B14F-4D97-AF65-F5344CB8AC3E}">
        <p14:creationId xmlns:p14="http://schemas.microsoft.com/office/powerpoint/2010/main" val="24392322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67D9AF4-EE30-40D3-944D-D1E63B7E5F6A}" type="datetimeFigureOut">
              <a:rPr lang="en-US" smtClean="0"/>
              <a:t>6/3/2021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F4C4AD6-0644-4895-9532-83856C97E6DF}" type="slidenum">
              <a:rPr lang="en-US" smtClean="0"/>
              <a:t>‹#›</a:t>
            </a:fld>
            <a:endParaRPr lang="en-US"/>
          </a:p>
        </p:txBody>
      </p:sp>
    </p:spTree>
    <p:extLst>
      <p:ext uri="{BB962C8B-B14F-4D97-AF65-F5344CB8AC3E}">
        <p14:creationId xmlns:p14="http://schemas.microsoft.com/office/powerpoint/2010/main" val="24563488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normAutofit fontScale="90000"/>
          </a:bodyPr>
          <a:lstStyle/>
          <a:p>
            <a:r>
              <a:rPr lang="vi-VN" dirty="0"/>
              <a:t>Chapter 16. Protocol Handlers – Xử lý giao thức</a:t>
            </a:r>
            <a:r>
              <a:rPr lang="en-US" dirty="0"/>
              <a:t/>
            </a:r>
            <a:br>
              <a:rPr lang="en-US" dirty="0"/>
            </a:br>
            <a:endParaRPr lang="en-US" dirty="0"/>
          </a:p>
        </p:txBody>
      </p:sp>
      <p:sp>
        <p:nvSpPr>
          <p:cNvPr id="11" name="Content Placeholder 10"/>
          <p:cNvSpPr>
            <a:spLocks noGrp="1"/>
          </p:cNvSpPr>
          <p:nvPr>
            <p:ph idx="1"/>
          </p:nvPr>
        </p:nvSpPr>
        <p:spPr/>
        <p:txBody>
          <a:bodyPr>
            <a:normAutofit fontScale="92500" lnSpcReduction="10000"/>
          </a:bodyPr>
          <a:lstStyle/>
          <a:p>
            <a:pPr marL="0" indent="0">
              <a:buNone/>
            </a:pPr>
            <a:r>
              <a:rPr lang="en-US" dirty="0" smtClean="0"/>
              <a:t>- </a:t>
            </a:r>
            <a:r>
              <a:rPr lang="vi-VN" dirty="0"/>
              <a:t>Xử lý giao thức có nghĩa là quan tâm đến sự tương tác giữa máy khách và máy chủ: tạo yêu cầu ở định dạng chính xác, diễn giải các tiêu đề quay lại với dữ liệu, xác nhận rằng dữ liệu đã được nhận, </a:t>
            </a:r>
            <a:r>
              <a:rPr lang="vi-VN" dirty="0" smtClean="0"/>
              <a:t>v.v</a:t>
            </a:r>
            <a:endParaRPr lang="en-US" dirty="0" smtClean="0"/>
          </a:p>
          <a:p>
            <a:pPr marL="0" indent="0">
              <a:buNone/>
            </a:pPr>
            <a:r>
              <a:rPr lang="en-US" dirty="0" smtClean="0"/>
              <a:t>- C</a:t>
            </a:r>
            <a:r>
              <a:rPr lang="vi-VN" dirty="0" smtClean="0"/>
              <a:t>ác </a:t>
            </a:r>
            <a:r>
              <a:rPr lang="vi-VN" dirty="0"/>
              <a:t>phần của cơ chế xử lý giao thức được thực hiện bởi bốn lớp khác nhau trong gói java.net: URL, URLStreamHandler, URLConnection và URLStreamHandlerFactory. URL là lớp cụ thể duy nhất trong nhóm này; URLStreamHandler và URLConnection đều là các lớp trừu tượng và URLStreamHandlerFactory là một giao diện. Do đó, nếu bạn định triển khai một trình xử lý giao thức mới, bạn phải viết các lớp con cụ thể cho URLStreamHandler và URLConnection. Để sử dụng các lớp này, bạn cũng có thể phải viết một lớp triển khai giao diện URLStreamHandlerFactory</a:t>
            </a:r>
            <a:endParaRPr lang="en-US" dirty="0"/>
          </a:p>
        </p:txBody>
      </p:sp>
    </p:spTree>
    <p:extLst>
      <p:ext uri="{BB962C8B-B14F-4D97-AF65-F5344CB8AC3E}">
        <p14:creationId xmlns:p14="http://schemas.microsoft.com/office/powerpoint/2010/main" val="4076273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0080" y="0"/>
            <a:ext cx="10515600" cy="1325563"/>
          </a:xfrm>
        </p:spPr>
        <p:txBody>
          <a:bodyPr>
            <a:normAutofit fontScale="90000"/>
          </a:bodyPr>
          <a:lstStyle/>
          <a:p>
            <a:r>
              <a:rPr lang="vi-VN" dirty="0"/>
              <a:t>. </a:t>
            </a:r>
            <a:r>
              <a:rPr lang="vi-VN" sz="3600" dirty="0" smtClean="0"/>
              <a:t>Lớp </a:t>
            </a:r>
            <a:r>
              <a:rPr lang="vi-VN" sz="3600" dirty="0"/>
              <a:t>đó sẽ cung cấp một số loại phương thức </a:t>
            </a:r>
            <a:r>
              <a:rPr lang="vi-VN" sz="3600" dirty="0" smtClean="0"/>
              <a:t>getUserName ():</a:t>
            </a:r>
            <a:r>
              <a:rPr lang="en-US" sz="3600" dirty="0"/>
              <a:t/>
            </a:r>
            <a:br>
              <a:rPr lang="en-US" sz="3600" dirty="0"/>
            </a:br>
            <a:endParaRPr lang="en-US" sz="3600" dirty="0"/>
          </a:p>
        </p:txBody>
      </p:sp>
      <p:sp>
        <p:nvSpPr>
          <p:cNvPr id="3" name="Content Placeholder 2"/>
          <p:cNvSpPr>
            <a:spLocks noGrp="1"/>
          </p:cNvSpPr>
          <p:nvPr>
            <p:ph idx="1"/>
          </p:nvPr>
        </p:nvSpPr>
        <p:spPr>
          <a:xfrm>
            <a:off x="640080" y="901337"/>
            <a:ext cx="10713720" cy="5172892"/>
          </a:xfrm>
        </p:spPr>
        <p:txBody>
          <a:bodyPr>
            <a:normAutofit fontScale="25000" lnSpcReduction="20000"/>
          </a:bodyPr>
          <a:lstStyle/>
          <a:p>
            <a:r>
              <a:rPr lang="vi-VN" sz="4200" b="1" dirty="0"/>
              <a:t>String username = "";</a:t>
            </a:r>
            <a:endParaRPr lang="en-US" sz="4200" dirty="0"/>
          </a:p>
          <a:p>
            <a:r>
              <a:rPr lang="vi-VN" sz="4200" b="1" i="1" dirty="0"/>
              <a:t> </a:t>
            </a:r>
            <a:endParaRPr lang="en-US" sz="4200" dirty="0"/>
          </a:p>
          <a:p>
            <a:r>
              <a:rPr lang="vi-VN" sz="4200" dirty="0"/>
              <a:t>public void parseURL(URL u, String spec, int start, int limit) {</a:t>
            </a:r>
            <a:endParaRPr lang="en-US" sz="4200" dirty="0"/>
          </a:p>
          <a:p>
            <a:r>
              <a:rPr lang="vi-VN" sz="4200" dirty="0"/>
              <a:t>	</a:t>
            </a:r>
            <a:endParaRPr lang="en-US" sz="4200" dirty="0"/>
          </a:p>
          <a:p>
            <a:r>
              <a:rPr lang="vi-VN" sz="4200" dirty="0"/>
              <a:t> String protocol = u.getProtocol(  );</a:t>
            </a:r>
            <a:endParaRPr lang="en-US" sz="4200" dirty="0"/>
          </a:p>
          <a:p>
            <a:r>
              <a:rPr lang="vi-VN" sz="4200" dirty="0"/>
              <a:t>  String host = "";</a:t>
            </a:r>
            <a:endParaRPr lang="en-US" sz="4200" dirty="0"/>
          </a:p>
          <a:p>
            <a:r>
              <a:rPr lang="vi-VN" sz="4200" dirty="0"/>
              <a:t>  int port = u.getPort(  );</a:t>
            </a:r>
            <a:endParaRPr lang="en-US" sz="4200" dirty="0"/>
          </a:p>
          <a:p>
            <a:r>
              <a:rPr lang="vi-VN" sz="4200" dirty="0"/>
              <a:t>  String file = "";</a:t>
            </a:r>
            <a:endParaRPr lang="en-US" sz="4200" dirty="0"/>
          </a:p>
          <a:p>
            <a:r>
              <a:rPr lang="vi-VN" sz="4200" dirty="0"/>
              <a:t> </a:t>
            </a:r>
            <a:endParaRPr lang="en-US" sz="4200" dirty="0"/>
          </a:p>
          <a:p>
            <a:r>
              <a:rPr lang="vi-VN" sz="4200" dirty="0"/>
              <a:t> String ref = null;</a:t>
            </a:r>
            <a:endParaRPr lang="en-US" sz="4200" dirty="0"/>
          </a:p>
          <a:p>
            <a:r>
              <a:rPr lang="vi-VN" sz="4200" dirty="0"/>
              <a:t> </a:t>
            </a:r>
            <a:endParaRPr lang="en-US" sz="4200" dirty="0"/>
          </a:p>
          <a:p>
            <a:r>
              <a:rPr lang="vi-VN" sz="4200" dirty="0"/>
              <a:t> if( start &lt; limit) {</a:t>
            </a:r>
            <a:endParaRPr lang="en-US" sz="4200" dirty="0"/>
          </a:p>
          <a:p>
            <a:r>
              <a:rPr lang="vi-VN" sz="4200" dirty="0"/>
              <a:t>    String address = spec.substring(start, limit);</a:t>
            </a:r>
            <a:endParaRPr lang="en-US" sz="4200" dirty="0"/>
          </a:p>
          <a:p>
            <a:r>
              <a:rPr lang="vi-VN" sz="4200" dirty="0"/>
              <a:t>    int atSign = address.indexOf('@');</a:t>
            </a:r>
            <a:endParaRPr lang="en-US" sz="4200" dirty="0"/>
          </a:p>
          <a:p>
            <a:r>
              <a:rPr lang="vi-VN" sz="4200" dirty="0"/>
              <a:t>    if (atSign &gt;= 0) {</a:t>
            </a:r>
            <a:endParaRPr lang="en-US" sz="4200" dirty="0"/>
          </a:p>
          <a:p>
            <a:r>
              <a:rPr lang="vi-VN" sz="4200" dirty="0"/>
              <a:t> </a:t>
            </a:r>
            <a:endParaRPr lang="en-US" sz="4200" dirty="0"/>
          </a:p>
          <a:p>
            <a:r>
              <a:rPr lang="vi-VN" sz="4200" dirty="0"/>
              <a:t>     host = address.substring(atSign+1);</a:t>
            </a:r>
            <a:endParaRPr lang="en-US" sz="4200" dirty="0"/>
          </a:p>
          <a:p>
            <a:r>
              <a:rPr lang="vi-VN" sz="4200" dirty="0"/>
              <a:t> </a:t>
            </a:r>
            <a:endParaRPr lang="en-US" sz="4200" dirty="0"/>
          </a:p>
          <a:p>
            <a:r>
              <a:rPr lang="vi-VN" sz="4200" b="1" dirty="0"/>
              <a:t>     this.username = address.substring(0, atSign);</a:t>
            </a:r>
            <a:endParaRPr lang="en-US" sz="4200" dirty="0"/>
          </a:p>
          <a:p>
            <a:r>
              <a:rPr lang="vi-VN" sz="4200" dirty="0"/>
              <a:t> </a:t>
            </a:r>
            <a:endParaRPr lang="en-US" sz="4200" dirty="0"/>
          </a:p>
          <a:p>
            <a:r>
              <a:rPr lang="vi-VN" sz="4200" dirty="0"/>
              <a:t>} }</a:t>
            </a:r>
            <a:endParaRPr lang="en-US" sz="4200" dirty="0"/>
          </a:p>
          <a:p>
            <a:r>
              <a:rPr lang="vi-VN" sz="4200" dirty="0"/>
              <a:t> this.setURL(u, protocol, host, port, file, ref);</a:t>
            </a:r>
            <a:endParaRPr lang="en-US" sz="4200" dirty="0"/>
          </a:p>
          <a:p>
            <a:r>
              <a:rPr lang="vi-VN" sz="4200" dirty="0"/>
              <a:t>}</a:t>
            </a:r>
            <a:endParaRPr lang="en-US" sz="4200" dirty="0"/>
          </a:p>
          <a:p>
            <a:endParaRPr lang="en-US" dirty="0"/>
          </a:p>
        </p:txBody>
      </p:sp>
    </p:spTree>
    <p:extLst>
      <p:ext uri="{BB962C8B-B14F-4D97-AF65-F5344CB8AC3E}">
        <p14:creationId xmlns:p14="http://schemas.microsoft.com/office/powerpoint/2010/main" val="21285708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435710"/>
            <a:ext cx="10515600" cy="4351338"/>
          </a:xfrm>
        </p:spPr>
        <p:txBody>
          <a:bodyPr>
            <a:normAutofit lnSpcReduction="10000"/>
          </a:bodyPr>
          <a:lstStyle/>
          <a:p>
            <a:pPr marL="0" indent="0">
              <a:buNone/>
            </a:pPr>
            <a:r>
              <a:rPr lang="vi-VN" dirty="0"/>
              <a:t>Phương thức này đặt các phần của URL u — nghĩa là, các trường giao thức, máy chủ, cổng, tệp và tham chiếu của nó — trở lại với nhau trong một Chuỗi. Nếu bạn ghi đè parseURL (), bạn cũng nên ghi đè thànhExternalForm (). Đây là một phương thức toExternalForm () cho một URL mailto; nó giả định rằng tên người dùng đã được lưu trữ trong trường máy chủ của URL:</a:t>
            </a:r>
            <a:endParaRPr lang="en-US" dirty="0"/>
          </a:p>
          <a:p>
            <a:pPr marL="0" indent="0">
              <a:buNone/>
            </a:pPr>
            <a:r>
              <a:rPr lang="vi-VN" dirty="0"/>
              <a:t>protected String toExternalForm(URL u) {</a:t>
            </a:r>
            <a:endParaRPr lang="en-US" dirty="0"/>
          </a:p>
          <a:p>
            <a:pPr marL="0" indent="0">
              <a:buNone/>
            </a:pPr>
            <a:r>
              <a:rPr lang="vi-VN" dirty="0" smtClean="0"/>
              <a:t> </a:t>
            </a:r>
            <a:r>
              <a:rPr lang="en-US" dirty="0" smtClean="0"/>
              <a:t>     </a:t>
            </a:r>
            <a:r>
              <a:rPr lang="vi-VN" dirty="0" smtClean="0"/>
              <a:t>return </a:t>
            </a:r>
            <a:r>
              <a:rPr lang="vi-VN" dirty="0"/>
              <a:t>"mailto:" + u.getFile() + "@" + u.getHost(  );</a:t>
            </a:r>
            <a:endParaRPr lang="en-US" dirty="0"/>
          </a:p>
          <a:p>
            <a:pPr marL="0" indent="0">
              <a:buNone/>
            </a:pPr>
            <a:r>
              <a:rPr lang="vi-VN" dirty="0"/>
              <a:t> </a:t>
            </a:r>
            <a:endParaRPr lang="en-US" dirty="0"/>
          </a:p>
          <a:p>
            <a:pPr marL="0" indent="0">
              <a:buNone/>
            </a:pPr>
            <a:r>
              <a:rPr lang="vi-VN" dirty="0"/>
              <a:t>}</a:t>
            </a:r>
            <a:endParaRPr lang="en-US" dirty="0"/>
          </a:p>
          <a:p>
            <a:endParaRPr lang="en-US" dirty="0"/>
          </a:p>
        </p:txBody>
      </p:sp>
      <p:sp>
        <p:nvSpPr>
          <p:cNvPr id="4" name="Rectangle 1"/>
          <p:cNvSpPr>
            <a:spLocks noGrp="1" noChangeArrowheads="1"/>
          </p:cNvSpPr>
          <p:nvPr>
            <p:ph type="title"/>
          </p:nvPr>
        </p:nvSpPr>
        <p:spPr bwMode="auto">
          <a:xfrm>
            <a:off x="838200" y="620102"/>
            <a:ext cx="7174849" cy="815608"/>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en-US" sz="2400" b="0" i="0" u="none" strike="noStrike" cap="none" normalizeH="0" baseline="0" dirty="0" smtClean="0">
                <a:ln>
                  <a:noFill/>
                </a:ln>
                <a:solidFill>
                  <a:srgbClr val="202124"/>
                </a:solidFill>
                <a:effectLst/>
                <a:latin typeface="inherit"/>
                <a:cs typeface="Arial" panose="020B0604020202020204" pitchFamily="34" charset="0"/>
              </a:rPr>
              <a:t>16.2.2.2 Chuỗi được bảo vệ toExternalForm (URL u)</a:t>
            </a:r>
            <a:endParaRPr kumimoji="0" lang="vi-VN" altLang="en-US" sz="2400" b="0" i="0" u="none" strike="noStrike" cap="none" normalizeH="0" baseline="0" dirty="0" smtClean="0">
              <a:ln>
                <a:noFill/>
              </a:ln>
              <a:solidFill>
                <a:srgbClr val="202124"/>
              </a:solidFill>
              <a:effectLst/>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en-US" sz="1100" b="0" i="0" u="none" strike="noStrike" cap="none" normalizeH="0" baseline="0" dirty="0" smtClean="0">
                <a:ln>
                  <a:noFill/>
                </a:ln>
                <a:solidFill>
                  <a:srgbClr val="202124"/>
                </a:solidFill>
                <a:effectLst/>
                <a:latin typeface="Arial" panose="020B0604020202020204" pitchFamily="34" charset="0"/>
                <a:cs typeface="Arial" panose="020B0604020202020204" pitchFamily="34" charset="0"/>
              </a:rPr>
              <a:t/>
            </a:r>
            <a:br>
              <a:rPr kumimoji="0" lang="vi-VN" altLang="en-US" sz="1100" b="0" i="0" u="none" strike="noStrike" cap="none" normalizeH="0" baseline="0" dirty="0" smtClean="0">
                <a:ln>
                  <a:noFill/>
                </a:ln>
                <a:solidFill>
                  <a:srgbClr val="202124"/>
                </a:solidFill>
                <a:effectLst/>
                <a:latin typeface="Arial" panose="020B0604020202020204" pitchFamily="34" charset="0"/>
                <a:cs typeface="Arial" panose="020B0604020202020204" pitchFamily="34" charset="0"/>
              </a:rPr>
            </a:br>
            <a:endParaRPr kumimoji="0" lang="vi-VN"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9210717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31965" y="1058090"/>
            <a:ext cx="10228217" cy="2622193"/>
          </a:xfrm>
          <a:prstGeom prst="rect">
            <a:avLst/>
          </a:prstGeom>
        </p:spPr>
        <p:txBody>
          <a:bodyPr wrap="square">
            <a:spAutoFit/>
          </a:bodyPr>
          <a:lstStyle/>
          <a:p>
            <a:pPr>
              <a:lnSpc>
                <a:spcPct val="137000"/>
              </a:lnSpc>
              <a:spcBef>
                <a:spcPts val="1200"/>
              </a:spcBef>
              <a:spcAft>
                <a:spcPts val="1200"/>
              </a:spcAft>
            </a:pPr>
            <a:r>
              <a:rPr lang="vi-VN" sz="2400" dirty="0" smtClean="0">
                <a:ea typeface="Arial" panose="020B0604020202020204" pitchFamily="34" charset="0"/>
              </a:rPr>
              <a:t>Vì </a:t>
            </a:r>
            <a:r>
              <a:rPr lang="vi-VN" sz="2400" dirty="0">
                <a:ea typeface="Arial" panose="020B0604020202020204" pitchFamily="34" charset="0"/>
              </a:rPr>
              <a:t>toExternalForm () được bảo vệ, có thể bạn sẽ không gọi phương thức này trực tiếp. Tuy nhiên, nó được gọi bởi các phương thức public toExternalForm () và toString () của lớp URL, vì vậy bất kỳ thay đổi nào </a:t>
            </a:r>
            <a:r>
              <a:rPr lang="vi-VN" sz="2400" dirty="0" smtClean="0">
                <a:ea typeface="Arial" panose="020B0604020202020204" pitchFamily="34" charset="0"/>
              </a:rPr>
              <a:t>ạn </a:t>
            </a:r>
            <a:r>
              <a:rPr lang="vi-VN" sz="2400" dirty="0">
                <a:ea typeface="Arial" panose="020B0604020202020204" pitchFamily="34" charset="0"/>
              </a:rPr>
              <a:t>thực hiện ở đây đều được phản ánh khi bạn chuyển đổi các đối tượng URL thành chuỗi.</a:t>
            </a:r>
            <a:endParaRPr lang="en-US" sz="2400"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14149706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r>
              <a:rPr lang="vi-VN" dirty="0"/>
              <a:t>Phương thức này đặt các trường máy chủ, cổng, tệp và tham chiếu của URL u thành các giá trị đã cho. Nó đặt trường giao thức thành đối số giao thức chỉ trong Java 1.1.x trở về trước. (Trong Java 1.2 trở lên, trường này được đặt trước khi phương thức này được gọi và không thể thay đổi được. Đối số giao thức bị bỏ qua.) Phương thức này được parseURL () sử dụng để đặt các trường này thành các giá trị mà nó đã tìm thấy bằng cách phân tích cú pháp URL . Bạn cần gọi phương thức này ở cuối phương thức parseURL () khi bạn phân lớp URLStreamHandler. Phương thức này không được chấp nhận trong Java 1.3 (mặc dù không có trong Java 1.2). Lý do là Java 1.3 cũng cho phép bạn thêm chuỗi truy vấn, thông tin người dùng và quyền vào URL</a:t>
            </a:r>
            <a:endParaRPr lang="en-US" dirty="0"/>
          </a:p>
        </p:txBody>
      </p:sp>
      <p:sp>
        <p:nvSpPr>
          <p:cNvPr id="4" name="Rectangle 1"/>
          <p:cNvSpPr>
            <a:spLocks noGrp="1" noChangeArrowheads="1"/>
          </p:cNvSpPr>
          <p:nvPr>
            <p:ph type="title"/>
          </p:nvPr>
        </p:nvSpPr>
        <p:spPr bwMode="auto">
          <a:xfrm>
            <a:off x="838200" y="619919"/>
            <a:ext cx="10515600" cy="70340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7457" rIns="0" bIns="-17457"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en-US" sz="2400" b="0" i="0" u="none" strike="noStrike" cap="none" normalizeH="0" baseline="0" dirty="0" smtClean="0">
                <a:ln>
                  <a:noFill/>
                </a:ln>
                <a:solidFill>
                  <a:srgbClr val="202124"/>
                </a:solidFill>
                <a:effectLst/>
                <a:latin typeface="inherit"/>
              </a:rPr>
              <a:t>16.2.2.3 void setURL được bảo vệ (URL u, Giao thức chuỗi, Máy chủ chuỗi, cổng int, Tệp chuỗi, Tham chiếu chuỗi)</a:t>
            </a:r>
            <a:r>
              <a:rPr kumimoji="0" lang="vi-VN" altLang="en-US" sz="2400" b="0" i="0" u="none" strike="noStrike" cap="none" normalizeH="0" baseline="0" dirty="0" smtClean="0">
                <a:ln>
                  <a:noFill/>
                </a:ln>
                <a:solidFill>
                  <a:schemeClr val="tx1"/>
                </a:solidFill>
                <a:effectLst/>
              </a:rPr>
              <a:t> </a:t>
            </a:r>
            <a:endParaRPr kumimoji="0" lang="vi-VN" altLang="en-US" sz="24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919682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vi-VN" dirty="0"/>
              <a:t>Java 1.3 thích phương thức setURL () thay thế này, hỗ trợ các tính năng đó:</a:t>
            </a:r>
            <a:r>
              <a:rPr lang="en-US" dirty="0"/>
              <a:t/>
            </a:r>
            <a:br>
              <a:rPr lang="en-US" dirty="0"/>
            </a:br>
            <a:endParaRPr lang="en-US" dirty="0"/>
          </a:p>
        </p:txBody>
      </p:sp>
      <p:sp>
        <p:nvSpPr>
          <p:cNvPr id="3" name="Content Placeholder 2"/>
          <p:cNvSpPr>
            <a:spLocks noGrp="1"/>
          </p:cNvSpPr>
          <p:nvPr>
            <p:ph idx="1"/>
          </p:nvPr>
        </p:nvSpPr>
        <p:spPr/>
        <p:txBody>
          <a:bodyPr/>
          <a:lstStyle/>
          <a:p>
            <a:pPr marL="0" indent="0">
              <a:buNone/>
            </a:pPr>
            <a:endParaRPr lang="en-US" dirty="0"/>
          </a:p>
          <a:p>
            <a:pPr marL="0" indent="0">
              <a:buNone/>
            </a:pPr>
            <a:r>
              <a:rPr lang="vi-VN" dirty="0"/>
              <a:t>protected void setURL(URL u, String protocol, String host, int port,</a:t>
            </a:r>
            <a:endParaRPr lang="en-US" dirty="0"/>
          </a:p>
          <a:p>
            <a:pPr marL="0" indent="0">
              <a:buNone/>
            </a:pPr>
            <a:r>
              <a:rPr lang="vi-VN" dirty="0" smtClean="0"/>
              <a:t>// Java </a:t>
            </a:r>
            <a:r>
              <a:rPr lang="vi-VN" dirty="0"/>
              <a:t>1.3</a:t>
            </a:r>
            <a:endParaRPr lang="en-US" dirty="0"/>
          </a:p>
          <a:p>
            <a:pPr marL="0" indent="0">
              <a:buNone/>
            </a:pPr>
            <a:r>
              <a:rPr lang="vi-VN" dirty="0"/>
              <a:t> </a:t>
            </a:r>
            <a:endParaRPr lang="en-US" dirty="0"/>
          </a:p>
          <a:p>
            <a:pPr marL="0" indent="0">
              <a:buNone/>
            </a:pPr>
            <a:r>
              <a:rPr lang="vi-VN" dirty="0"/>
              <a:t>String authority, String userInfo, String path, String query,</a:t>
            </a:r>
            <a:endParaRPr lang="en-US" dirty="0"/>
          </a:p>
          <a:p>
            <a:pPr marL="0" indent="0">
              <a:buNone/>
            </a:pPr>
            <a:r>
              <a:rPr lang="vi-VN" dirty="0" smtClean="0"/>
              <a:t>String </a:t>
            </a:r>
            <a:r>
              <a:rPr lang="vi-VN" dirty="0"/>
              <a:t>ref)</a:t>
            </a:r>
            <a:endParaRPr lang="en-US" dirty="0"/>
          </a:p>
          <a:p>
            <a:endParaRPr lang="en-US" dirty="0"/>
          </a:p>
        </p:txBody>
      </p:sp>
    </p:spTree>
    <p:extLst>
      <p:ext uri="{BB962C8B-B14F-4D97-AF65-F5344CB8AC3E}">
        <p14:creationId xmlns:p14="http://schemas.microsoft.com/office/powerpoint/2010/main" val="29714247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normAutofit/>
          </a:bodyPr>
          <a:lstStyle/>
          <a:p>
            <a:r>
              <a:rPr lang="en-US" sz="3200" dirty="0"/>
              <a:t>P</a:t>
            </a:r>
            <a:r>
              <a:rPr lang="vi-VN" sz="3200" dirty="0" smtClean="0"/>
              <a:t>hương thức parseURL () ở trên để hỗ trợ các URL mailto ở định </a:t>
            </a:r>
            <a:r>
              <a:rPr lang="vi-VN" sz="3200" dirty="0"/>
              <a:t>dạng này, kết quả sẽ như </a:t>
            </a:r>
            <a:r>
              <a:rPr lang="vi-VN" sz="3200" dirty="0" smtClean="0"/>
              <a:t>sau</a:t>
            </a:r>
            <a:endParaRPr lang="en-US" sz="3200" dirty="0"/>
          </a:p>
        </p:txBody>
      </p:sp>
      <p:sp>
        <p:nvSpPr>
          <p:cNvPr id="3" name="Content Placeholder 2"/>
          <p:cNvSpPr>
            <a:spLocks noGrp="1"/>
          </p:cNvSpPr>
          <p:nvPr>
            <p:ph idx="1"/>
          </p:nvPr>
        </p:nvSpPr>
        <p:spPr>
          <a:xfrm>
            <a:off x="511630" y="1453650"/>
            <a:ext cx="10842170" cy="5404350"/>
          </a:xfrm>
        </p:spPr>
        <p:txBody>
          <a:bodyPr>
            <a:normAutofit fontScale="92500" lnSpcReduction="20000"/>
          </a:bodyPr>
          <a:lstStyle/>
          <a:p>
            <a:pPr marL="0" indent="0">
              <a:buNone/>
            </a:pPr>
            <a:r>
              <a:rPr lang="vi-VN" dirty="0"/>
              <a:t>public void parseURL(URL u, String spec, int start, int limit) {</a:t>
            </a:r>
            <a:endParaRPr lang="en-US" dirty="0"/>
          </a:p>
          <a:p>
            <a:pPr marL="0" indent="0">
              <a:buNone/>
            </a:pPr>
            <a:r>
              <a:rPr lang="vi-VN" dirty="0" smtClean="0"/>
              <a:t>String </a:t>
            </a:r>
            <a:r>
              <a:rPr lang="vi-VN" dirty="0"/>
              <a:t>protocol = u.getProtocol(  );</a:t>
            </a:r>
            <a:endParaRPr lang="en-US" dirty="0"/>
          </a:p>
          <a:p>
            <a:pPr marL="0" indent="0">
              <a:buNone/>
            </a:pPr>
            <a:r>
              <a:rPr lang="vi-VN" dirty="0"/>
              <a:t> </a:t>
            </a:r>
            <a:endParaRPr lang="en-US" dirty="0"/>
          </a:p>
          <a:p>
            <a:pPr marL="0" indent="0">
              <a:buNone/>
            </a:pPr>
            <a:r>
              <a:rPr lang="vi-VN" dirty="0"/>
              <a:t>String host</a:t>
            </a:r>
            <a:endParaRPr lang="en-US" dirty="0"/>
          </a:p>
          <a:p>
            <a:pPr marL="0" indent="0">
              <a:buNone/>
            </a:pPr>
            <a:r>
              <a:rPr lang="vi-VN" dirty="0"/>
              <a:t>int port</a:t>
            </a:r>
            <a:endParaRPr lang="en-US" dirty="0"/>
          </a:p>
          <a:p>
            <a:pPr marL="0" indent="0">
              <a:buNone/>
            </a:pPr>
            <a:r>
              <a:rPr lang="vi-VN" dirty="0"/>
              <a:t>String file</a:t>
            </a:r>
            <a:endParaRPr lang="en-US" dirty="0"/>
          </a:p>
          <a:p>
            <a:pPr marL="0" indent="0">
              <a:buNone/>
            </a:pPr>
            <a:r>
              <a:rPr lang="vi-VN" dirty="0"/>
              <a:t>String userInfo = null;</a:t>
            </a:r>
            <a:endParaRPr lang="en-US" dirty="0"/>
          </a:p>
          <a:p>
            <a:pPr marL="0" indent="0">
              <a:buNone/>
            </a:pPr>
            <a:r>
              <a:rPr lang="vi-VN" dirty="0"/>
              <a:t>String query    = null;</a:t>
            </a:r>
            <a:endParaRPr lang="en-US" dirty="0"/>
          </a:p>
          <a:p>
            <a:pPr marL="0" indent="0">
              <a:buNone/>
            </a:pPr>
            <a:r>
              <a:rPr lang="vi-VN" dirty="0"/>
              <a:t>String ref      = null;</a:t>
            </a:r>
            <a:endParaRPr lang="en-US" dirty="0"/>
          </a:p>
          <a:p>
            <a:pPr marL="0" indent="0">
              <a:buNone/>
            </a:pPr>
            <a:r>
              <a:rPr lang="vi-VN" dirty="0"/>
              <a:t> </a:t>
            </a:r>
            <a:endParaRPr lang="en-US" dirty="0"/>
          </a:p>
          <a:p>
            <a:pPr marL="0" indent="0">
              <a:buNone/>
            </a:pPr>
            <a:r>
              <a:rPr lang="vi-VN" dirty="0"/>
              <a:t>= "";</a:t>
            </a:r>
            <a:endParaRPr lang="en-US" dirty="0"/>
          </a:p>
          <a:p>
            <a:pPr marL="0" indent="0">
              <a:buNone/>
            </a:pPr>
            <a:r>
              <a:rPr lang="vi-VN" dirty="0"/>
              <a:t>= u.getPort(  );</a:t>
            </a:r>
            <a:endParaRPr lang="en-US" dirty="0"/>
          </a:p>
          <a:p>
            <a:pPr marL="0" indent="0">
              <a:buNone/>
            </a:pPr>
            <a:r>
              <a:rPr lang="vi-VN" dirty="0"/>
              <a:t>= "";</a:t>
            </a:r>
            <a:endParaRPr lang="en-US" dirty="0"/>
          </a:p>
          <a:p>
            <a:endParaRPr lang="en-US" dirty="0"/>
          </a:p>
        </p:txBody>
      </p:sp>
    </p:spTree>
    <p:extLst>
      <p:ext uri="{BB962C8B-B14F-4D97-AF65-F5344CB8AC3E}">
        <p14:creationId xmlns:p14="http://schemas.microsoft.com/office/powerpoint/2010/main" val="32688770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763486" y="0"/>
            <a:ext cx="8843553" cy="7681590"/>
          </a:xfrm>
          <a:prstGeom prst="rect">
            <a:avLst/>
          </a:prstGeom>
        </p:spPr>
        <p:txBody>
          <a:bodyPr wrap="square">
            <a:spAutoFit/>
          </a:bodyPr>
          <a:lstStyle/>
          <a:p>
            <a:pPr>
              <a:lnSpc>
                <a:spcPct val="137000"/>
              </a:lnSpc>
              <a:spcAft>
                <a:spcPts val="0"/>
              </a:spcAft>
            </a:pPr>
            <a:r>
              <a:rPr lang="vi-VN" dirty="0" smtClean="0">
                <a:ea typeface="Arial" panose="020B0604020202020204" pitchFamily="34" charset="0"/>
              </a:rPr>
              <a:t>if </a:t>
            </a:r>
            <a:r>
              <a:rPr lang="vi-VN" dirty="0">
                <a:ea typeface="Arial" panose="020B0604020202020204" pitchFamily="34" charset="0"/>
              </a:rPr>
              <a:t>(start &lt; limit) {</a:t>
            </a:r>
            <a:endParaRPr lang="en-US" sz="2400" dirty="0">
              <a:latin typeface="Arial" panose="020B0604020202020204" pitchFamily="34" charset="0"/>
              <a:ea typeface="Arial" panose="020B0604020202020204" pitchFamily="34" charset="0"/>
            </a:endParaRPr>
          </a:p>
          <a:p>
            <a:pPr>
              <a:lnSpc>
                <a:spcPct val="137000"/>
              </a:lnSpc>
              <a:spcAft>
                <a:spcPts val="0"/>
              </a:spcAft>
            </a:pPr>
            <a:r>
              <a:rPr lang="vi-VN" dirty="0">
                <a:ea typeface="Arial" panose="020B0604020202020204" pitchFamily="34" charset="0"/>
              </a:rPr>
              <a:t>    String address = spec.substring(start, limit);</a:t>
            </a:r>
            <a:endParaRPr lang="en-US" sz="2400" dirty="0">
              <a:latin typeface="Arial" panose="020B0604020202020204" pitchFamily="34" charset="0"/>
              <a:ea typeface="Arial" panose="020B0604020202020204" pitchFamily="34" charset="0"/>
            </a:endParaRPr>
          </a:p>
          <a:p>
            <a:pPr>
              <a:lnSpc>
                <a:spcPct val="137000"/>
              </a:lnSpc>
              <a:spcAft>
                <a:spcPts val="0"/>
              </a:spcAft>
            </a:pPr>
            <a:r>
              <a:rPr lang="vi-VN" dirty="0">
                <a:ea typeface="Arial" panose="020B0604020202020204" pitchFamily="34" charset="0"/>
              </a:rPr>
              <a:t>    int atSign = address.indexOf('@');</a:t>
            </a:r>
            <a:endParaRPr lang="en-US" sz="2400" dirty="0">
              <a:latin typeface="Arial" panose="020B0604020202020204" pitchFamily="34" charset="0"/>
              <a:ea typeface="Arial" panose="020B0604020202020204" pitchFamily="34" charset="0"/>
            </a:endParaRPr>
          </a:p>
          <a:p>
            <a:pPr>
              <a:lnSpc>
                <a:spcPct val="137000"/>
              </a:lnSpc>
              <a:spcAft>
                <a:spcPts val="0"/>
              </a:spcAft>
            </a:pPr>
            <a:r>
              <a:rPr lang="vi-VN" dirty="0">
                <a:ea typeface="Arial" panose="020B0604020202020204" pitchFamily="34" charset="0"/>
              </a:rPr>
              <a:t>    int questionMark = address.indexOf('?');</a:t>
            </a:r>
            <a:endParaRPr lang="en-US" sz="2400" dirty="0">
              <a:latin typeface="Arial" panose="020B0604020202020204" pitchFamily="34" charset="0"/>
              <a:ea typeface="Arial" panose="020B0604020202020204" pitchFamily="34" charset="0"/>
            </a:endParaRPr>
          </a:p>
          <a:p>
            <a:pPr>
              <a:lnSpc>
                <a:spcPct val="137000"/>
              </a:lnSpc>
              <a:spcAft>
                <a:spcPts val="0"/>
              </a:spcAft>
            </a:pPr>
            <a:r>
              <a:rPr lang="vi-VN" dirty="0">
                <a:ea typeface="Arial" panose="020B0604020202020204" pitchFamily="34" charset="0"/>
              </a:rPr>
              <a:t>    int hostEnd = questionMark &gt;= 0 ? questionMark </a:t>
            </a:r>
            <a:r>
              <a:rPr lang="vi-VN" dirty="0" smtClean="0">
                <a:ea typeface="Arial" panose="020B0604020202020204" pitchFamily="34" charset="0"/>
              </a:rPr>
              <a:t>:</a:t>
            </a:r>
            <a:endParaRPr lang="en-US" sz="2400" dirty="0">
              <a:latin typeface="Arial" panose="020B0604020202020204" pitchFamily="34" charset="0"/>
              <a:ea typeface="Arial" panose="020B0604020202020204" pitchFamily="34" charset="0"/>
            </a:endParaRPr>
          </a:p>
          <a:p>
            <a:pPr>
              <a:lnSpc>
                <a:spcPct val="137000"/>
              </a:lnSpc>
              <a:spcAft>
                <a:spcPts val="0"/>
              </a:spcAft>
            </a:pPr>
            <a:r>
              <a:rPr lang="vi-VN" dirty="0">
                <a:ea typeface="Arial" panose="020B0604020202020204" pitchFamily="34" charset="0"/>
              </a:rPr>
              <a:t>address.length(  );</a:t>
            </a:r>
            <a:endParaRPr lang="en-US" sz="2400" dirty="0">
              <a:latin typeface="Arial" panose="020B0604020202020204" pitchFamily="34" charset="0"/>
              <a:ea typeface="Arial" panose="020B0604020202020204" pitchFamily="34" charset="0"/>
            </a:endParaRPr>
          </a:p>
          <a:p>
            <a:pPr>
              <a:lnSpc>
                <a:spcPct val="137000"/>
              </a:lnSpc>
              <a:spcAft>
                <a:spcPts val="0"/>
              </a:spcAft>
            </a:pPr>
            <a:r>
              <a:rPr lang="vi-VN" dirty="0">
                <a:ea typeface="Arial" panose="020B0604020202020204" pitchFamily="34" charset="0"/>
              </a:rPr>
              <a:t>    if (atSign &gt;= 0) </a:t>
            </a:r>
            <a:r>
              <a:rPr lang="vi-VN" dirty="0" smtClean="0">
                <a:ea typeface="Arial" panose="020B0604020202020204" pitchFamily="34" charset="0"/>
              </a:rPr>
              <a:t>{</a:t>
            </a:r>
            <a:endParaRPr lang="en-US" sz="2400" dirty="0">
              <a:latin typeface="Arial" panose="020B0604020202020204" pitchFamily="34" charset="0"/>
              <a:ea typeface="Arial" panose="020B0604020202020204" pitchFamily="34" charset="0"/>
            </a:endParaRPr>
          </a:p>
          <a:p>
            <a:pPr>
              <a:lnSpc>
                <a:spcPct val="137000"/>
              </a:lnSpc>
              <a:spcAft>
                <a:spcPts val="0"/>
              </a:spcAft>
            </a:pPr>
            <a:r>
              <a:rPr lang="vi-VN" dirty="0">
                <a:ea typeface="Arial" panose="020B0604020202020204" pitchFamily="34" charset="0"/>
              </a:rPr>
              <a:t>     host = address.substring(atSign+1, hostEnd</a:t>
            </a:r>
            <a:r>
              <a:rPr lang="vi-VN" dirty="0" smtClean="0">
                <a:ea typeface="Arial" panose="020B0604020202020204" pitchFamily="34" charset="0"/>
              </a:rPr>
              <a:t>);</a:t>
            </a:r>
            <a:endParaRPr lang="en-US" sz="2400" dirty="0">
              <a:latin typeface="Arial" panose="020B0604020202020204" pitchFamily="34" charset="0"/>
              <a:ea typeface="Arial" panose="020B0604020202020204" pitchFamily="34" charset="0"/>
            </a:endParaRPr>
          </a:p>
          <a:p>
            <a:pPr>
              <a:lnSpc>
                <a:spcPct val="137000"/>
              </a:lnSpc>
              <a:spcAft>
                <a:spcPts val="0"/>
              </a:spcAft>
            </a:pPr>
            <a:r>
              <a:rPr lang="vi-VN" dirty="0">
                <a:ea typeface="Arial" panose="020B0604020202020204" pitchFamily="34" charset="0"/>
              </a:rPr>
              <a:t>     userInfo = address.substring(0, atSign);</a:t>
            </a:r>
            <a:endParaRPr lang="en-US" sz="2400" dirty="0">
              <a:latin typeface="Arial" panose="020B0604020202020204" pitchFamily="34" charset="0"/>
              <a:ea typeface="Arial" panose="020B0604020202020204" pitchFamily="34" charset="0"/>
            </a:endParaRPr>
          </a:p>
          <a:p>
            <a:pPr>
              <a:lnSpc>
                <a:spcPct val="137000"/>
              </a:lnSpc>
              <a:spcAft>
                <a:spcPts val="0"/>
              </a:spcAft>
            </a:pPr>
            <a:r>
              <a:rPr lang="vi-VN" dirty="0">
                <a:ea typeface="Arial" panose="020B0604020202020204" pitchFamily="34" charset="0"/>
              </a:rPr>
              <a:t>    </a:t>
            </a:r>
            <a:r>
              <a:rPr lang="vi-VN" dirty="0" smtClean="0">
                <a:ea typeface="Arial" panose="020B0604020202020204" pitchFamily="34" charset="0"/>
              </a:rPr>
              <a:t>}</a:t>
            </a:r>
            <a:endParaRPr lang="en-US" sz="2400" dirty="0">
              <a:latin typeface="Arial" panose="020B0604020202020204" pitchFamily="34" charset="0"/>
              <a:ea typeface="Arial" panose="020B0604020202020204" pitchFamily="34" charset="0"/>
            </a:endParaRPr>
          </a:p>
          <a:p>
            <a:pPr>
              <a:lnSpc>
                <a:spcPct val="137000"/>
              </a:lnSpc>
              <a:spcAft>
                <a:spcPts val="0"/>
              </a:spcAft>
            </a:pPr>
            <a:r>
              <a:rPr lang="vi-VN" dirty="0">
                <a:ea typeface="Arial" panose="020B0604020202020204" pitchFamily="34" charset="0"/>
              </a:rPr>
              <a:t>   if (questionMark &gt;= 0 &amp;&amp; questionMark &gt; atSign) </a:t>
            </a:r>
            <a:r>
              <a:rPr lang="vi-VN" dirty="0" smtClean="0">
                <a:ea typeface="Arial" panose="020B0604020202020204" pitchFamily="34" charset="0"/>
              </a:rPr>
              <a:t>{</a:t>
            </a:r>
            <a:endParaRPr lang="en-US" sz="2400" dirty="0">
              <a:latin typeface="Arial" panose="020B0604020202020204" pitchFamily="34" charset="0"/>
              <a:ea typeface="Arial" panose="020B0604020202020204" pitchFamily="34" charset="0"/>
            </a:endParaRPr>
          </a:p>
          <a:p>
            <a:pPr>
              <a:lnSpc>
                <a:spcPct val="137000"/>
              </a:lnSpc>
              <a:spcAft>
                <a:spcPts val="0"/>
              </a:spcAft>
            </a:pPr>
            <a:r>
              <a:rPr lang="vi-VN" dirty="0">
                <a:ea typeface="Arial" panose="020B0604020202020204" pitchFamily="34" charset="0"/>
              </a:rPr>
              <a:t>     query = address.substring(questionMark + 1);</a:t>
            </a:r>
            <a:endParaRPr lang="en-US" sz="2400" dirty="0">
              <a:latin typeface="Arial" panose="020B0604020202020204" pitchFamily="34" charset="0"/>
              <a:ea typeface="Arial" panose="020B0604020202020204" pitchFamily="34" charset="0"/>
            </a:endParaRPr>
          </a:p>
          <a:p>
            <a:pPr>
              <a:lnSpc>
                <a:spcPct val="137000"/>
              </a:lnSpc>
              <a:spcAft>
                <a:spcPts val="0"/>
              </a:spcAft>
            </a:pPr>
            <a:r>
              <a:rPr lang="vi-VN" dirty="0">
                <a:ea typeface="Arial" panose="020B0604020202020204" pitchFamily="34" charset="0"/>
              </a:rPr>
              <a:t>    </a:t>
            </a:r>
            <a:r>
              <a:rPr lang="vi-VN" dirty="0" smtClean="0">
                <a:ea typeface="Arial" panose="020B0604020202020204" pitchFamily="34" charset="0"/>
              </a:rPr>
              <a:t>}</a:t>
            </a:r>
            <a:endParaRPr lang="en-US" sz="2400" dirty="0">
              <a:latin typeface="Arial" panose="020B0604020202020204" pitchFamily="34" charset="0"/>
              <a:ea typeface="Arial" panose="020B0604020202020204" pitchFamily="34" charset="0"/>
            </a:endParaRPr>
          </a:p>
          <a:p>
            <a:pPr>
              <a:lnSpc>
                <a:spcPct val="137000"/>
              </a:lnSpc>
              <a:spcAft>
                <a:spcPts val="0"/>
              </a:spcAft>
            </a:pPr>
            <a:r>
              <a:rPr lang="vi-VN" dirty="0">
                <a:ea typeface="Arial" panose="020B0604020202020204" pitchFamily="34" charset="0"/>
              </a:rPr>
              <a:t> }</a:t>
            </a:r>
            <a:endParaRPr lang="en-US" sz="2400" dirty="0">
              <a:latin typeface="Arial" panose="020B0604020202020204" pitchFamily="34" charset="0"/>
              <a:ea typeface="Arial" panose="020B0604020202020204" pitchFamily="34" charset="0"/>
            </a:endParaRPr>
          </a:p>
          <a:p>
            <a:pPr>
              <a:lnSpc>
                <a:spcPct val="137000"/>
              </a:lnSpc>
              <a:spcAft>
                <a:spcPts val="0"/>
              </a:spcAft>
            </a:pPr>
            <a:r>
              <a:rPr lang="vi-VN" dirty="0">
                <a:ea typeface="Arial" panose="020B0604020202020204" pitchFamily="34" charset="0"/>
              </a:rPr>
              <a:t>  String authority = "";</a:t>
            </a:r>
            <a:endParaRPr lang="en-US" sz="2400" dirty="0">
              <a:latin typeface="Arial" panose="020B0604020202020204" pitchFamily="34" charset="0"/>
              <a:ea typeface="Arial" panose="020B0604020202020204" pitchFamily="34" charset="0"/>
            </a:endParaRPr>
          </a:p>
          <a:p>
            <a:pPr>
              <a:lnSpc>
                <a:spcPct val="137000"/>
              </a:lnSpc>
              <a:spcAft>
                <a:spcPts val="0"/>
              </a:spcAft>
            </a:pPr>
            <a:r>
              <a:rPr lang="vi-VN" dirty="0">
                <a:ea typeface="Arial" panose="020B0604020202020204" pitchFamily="34" charset="0"/>
              </a:rPr>
              <a:t>  if (userInfo != null) authority += userInfo + '@';</a:t>
            </a:r>
            <a:endParaRPr lang="en-US" sz="2400" dirty="0">
              <a:latin typeface="Arial" panose="020B0604020202020204" pitchFamily="34" charset="0"/>
              <a:ea typeface="Arial" panose="020B0604020202020204" pitchFamily="34" charset="0"/>
            </a:endParaRPr>
          </a:p>
          <a:p>
            <a:pPr>
              <a:lnSpc>
                <a:spcPct val="137000"/>
              </a:lnSpc>
              <a:spcAft>
                <a:spcPts val="0"/>
              </a:spcAft>
            </a:pPr>
            <a:r>
              <a:rPr lang="vi-VN" dirty="0">
                <a:ea typeface="Arial" panose="020B0604020202020204" pitchFamily="34" charset="0"/>
              </a:rPr>
              <a:t>  authority += host;</a:t>
            </a:r>
            <a:endParaRPr lang="en-US" sz="2400" dirty="0">
              <a:latin typeface="Arial" panose="020B0604020202020204" pitchFamily="34" charset="0"/>
              <a:ea typeface="Arial" panose="020B0604020202020204" pitchFamily="34" charset="0"/>
            </a:endParaRPr>
          </a:p>
          <a:p>
            <a:pPr>
              <a:lnSpc>
                <a:spcPct val="137000"/>
              </a:lnSpc>
              <a:spcAft>
                <a:spcPts val="0"/>
              </a:spcAft>
            </a:pPr>
            <a:r>
              <a:rPr lang="vi-VN" dirty="0">
                <a:ea typeface="Arial" panose="020B0604020202020204" pitchFamily="34" charset="0"/>
              </a:rPr>
              <a:t>  if (port &gt;= 0) authority += ":" + port</a:t>
            </a:r>
            <a:r>
              <a:rPr lang="vi-VN" dirty="0" smtClean="0">
                <a:ea typeface="Arial" panose="020B0604020202020204" pitchFamily="34" charset="0"/>
              </a:rPr>
              <a:t>;</a:t>
            </a:r>
            <a:endParaRPr lang="en-US" sz="2400" dirty="0">
              <a:latin typeface="Arial" panose="020B0604020202020204" pitchFamily="34" charset="0"/>
              <a:ea typeface="Arial" panose="020B0604020202020204" pitchFamily="34" charset="0"/>
            </a:endParaRPr>
          </a:p>
          <a:p>
            <a:pPr>
              <a:lnSpc>
                <a:spcPct val="137000"/>
              </a:lnSpc>
              <a:spcAft>
                <a:spcPts val="0"/>
              </a:spcAft>
            </a:pPr>
            <a:r>
              <a:rPr lang="vi-VN" dirty="0">
                <a:ea typeface="Arial" panose="020B0604020202020204" pitchFamily="34" charset="0"/>
              </a:rPr>
              <a:t> this.setURL(u, protocol, host, port, authority, userInfo, file,</a:t>
            </a:r>
            <a:endParaRPr lang="en-US" sz="2400" dirty="0">
              <a:latin typeface="Arial" panose="020B0604020202020204" pitchFamily="34" charset="0"/>
              <a:ea typeface="Arial" panose="020B0604020202020204" pitchFamily="34" charset="0"/>
            </a:endParaRPr>
          </a:p>
          <a:p>
            <a:pPr>
              <a:lnSpc>
                <a:spcPct val="137000"/>
              </a:lnSpc>
              <a:spcAft>
                <a:spcPts val="0"/>
              </a:spcAft>
            </a:pPr>
            <a:r>
              <a:rPr lang="vi-VN" dirty="0">
                <a:ea typeface="Arial" panose="020B0604020202020204" pitchFamily="34" charset="0"/>
              </a:rPr>
              <a:t>   query, ref);</a:t>
            </a:r>
            <a:endParaRPr lang="en-US" sz="2400"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11404022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15686" y="2344465"/>
            <a:ext cx="10515600" cy="4351338"/>
          </a:xfrm>
        </p:spPr>
        <p:txBody>
          <a:bodyPr>
            <a:normAutofit fontScale="92500" lnSpcReduction="10000"/>
          </a:bodyPr>
          <a:lstStyle/>
          <a:p>
            <a:pPr marL="0" indent="0">
              <a:buNone/>
            </a:pPr>
            <a:r>
              <a:rPr lang="en-US" dirty="0" smtClean="0"/>
              <a:t>       </a:t>
            </a:r>
            <a:r>
              <a:rPr lang="vi-VN" dirty="0" smtClean="0"/>
              <a:t>Java </a:t>
            </a:r>
            <a:r>
              <a:rPr lang="vi-VN" dirty="0"/>
              <a:t>1.3 thêm một phương thức getDefaultPort () vào lớp URLStreamHandler có trách nhiệm trả lại cổng mặc định cho giao thức; ví dụ: 80 cho HTTP. Việc triển khai mặc định của phương thức này chỉ trả về -1, nhưng mỗi lớp con sẽ ghi đè lên đó bằng cổng mặc định thích hợp cho giao thức mà nó xử lý. Ví dụ: đây là phương thức getDefaultPort () cho giao thức ngón tay thường hoạt động trên cổng 79:</a:t>
            </a:r>
            <a:endParaRPr lang="en-US" dirty="0"/>
          </a:p>
          <a:p>
            <a:pPr marL="0" indent="0">
              <a:buNone/>
            </a:pPr>
            <a:endParaRPr lang="en-US" dirty="0" smtClean="0"/>
          </a:p>
          <a:p>
            <a:pPr marL="0" indent="0">
              <a:buNone/>
            </a:pPr>
            <a:r>
              <a:rPr lang="vi-VN" dirty="0" smtClean="0"/>
              <a:t>public </a:t>
            </a:r>
            <a:r>
              <a:rPr lang="vi-VN" dirty="0"/>
              <a:t>int getDefaultPort(  ) {</a:t>
            </a:r>
            <a:endParaRPr lang="en-US" dirty="0"/>
          </a:p>
          <a:p>
            <a:pPr marL="0" indent="0">
              <a:buNone/>
            </a:pPr>
            <a:r>
              <a:rPr lang="vi-VN" dirty="0"/>
              <a:t> </a:t>
            </a:r>
            <a:endParaRPr lang="en-US" dirty="0"/>
          </a:p>
          <a:p>
            <a:pPr marL="0" indent="0">
              <a:buNone/>
            </a:pPr>
            <a:r>
              <a:rPr lang="vi-VN" dirty="0"/>
              <a:t>return 79; }</a:t>
            </a:r>
            <a:endParaRPr lang="en-US" dirty="0"/>
          </a:p>
        </p:txBody>
      </p:sp>
      <p:sp>
        <p:nvSpPr>
          <p:cNvPr id="5" name="Rectangle 2"/>
          <p:cNvSpPr>
            <a:spLocks noGrp="1" noChangeArrowheads="1"/>
          </p:cNvSpPr>
          <p:nvPr>
            <p:ph type="title"/>
          </p:nvPr>
        </p:nvSpPr>
        <p:spPr bwMode="auto">
          <a:xfrm>
            <a:off x="752475" y="856462"/>
            <a:ext cx="9754273" cy="457188"/>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7457" rIns="0" bIns="-17457"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en-US" sz="3200" b="0" i="0" u="none" strike="noStrike" cap="none" normalizeH="0" baseline="0" dirty="0" smtClean="0">
                <a:ln>
                  <a:noFill/>
                </a:ln>
                <a:solidFill>
                  <a:srgbClr val="202124"/>
                </a:solidFill>
                <a:effectLst/>
                <a:latin typeface="inherit"/>
              </a:rPr>
              <a:t>16.2.2.4 Được bảo vệ int getDefaultPort () // Java 1.3</a:t>
            </a:r>
            <a:r>
              <a:rPr kumimoji="0" lang="vi-VN" altLang="en-US" sz="3200" b="0" i="0" u="none" strike="noStrike" cap="none" normalizeH="0" baseline="0" dirty="0" smtClean="0">
                <a:ln>
                  <a:noFill/>
                </a:ln>
                <a:solidFill>
                  <a:schemeClr val="tx1"/>
                </a:solidFill>
                <a:effectLst/>
              </a:rPr>
              <a:t> </a:t>
            </a:r>
            <a:endParaRPr kumimoji="0" lang="vi-VN" altLang="en-US" sz="32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649880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44583" y="836024"/>
            <a:ext cx="9522823" cy="4524315"/>
          </a:xfrm>
          <a:prstGeom prst="rect">
            <a:avLst/>
          </a:prstGeom>
        </p:spPr>
        <p:txBody>
          <a:bodyPr wrap="square">
            <a:spAutoFit/>
          </a:bodyPr>
          <a:lstStyle/>
          <a:p>
            <a:r>
              <a:rPr lang="vi-VN" sz="3200" dirty="0">
                <a:ea typeface="Arial" panose="020B0604020202020204" pitchFamily="34" charset="0"/>
              </a:rPr>
              <a:t>Ngoài việc cung cấp cổng phù hợp cho ngón tay, phương pháp ghi đè này cũng đặt getDefaultPort () ở chế độ công khai. Mặc dù chỉ có một triển khai mặc định của phương thức này trong Java 1.3, không có lý do gì bạn không thể cung cấp nó trong các lớp con của riêng mình trong bất kỳ phiên bản Java nào. Đơn giản là bạn sẽ không thể gọi nó một cách đa hình từ một tham chiếu được đánh là lớp cha</a:t>
            </a:r>
            <a:endParaRPr lang="en-US" sz="3200" dirty="0"/>
          </a:p>
        </p:txBody>
      </p:sp>
    </p:spTree>
    <p:extLst>
      <p:ext uri="{BB962C8B-B14F-4D97-AF65-F5344CB8AC3E}">
        <p14:creationId xmlns:p14="http://schemas.microsoft.com/office/powerpoint/2010/main" val="29438150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vi-VN" dirty="0"/>
              <a:t>Java 1.3 cũng thêm một phương thức getHostAddress () vào lớp URLStreamHandler có trách nhiệm trả về một đối tượng InetAddress trỏ đến máy chủ trong URL. Điều này yêu cầu tra cứu DNS và phương pháp này sẽ chặn trong khi thực hiện tra cứu. Tuy nhiên, nó không ném bất kỳ ngoại lệ nào. Nếu không thể định vị máy chủ lưu trữ, cho dù do URL không chứa phần máy chủ lưu trữ hoặc có lỗi DNS hoặc SecurityException, thì nó chỉ trả về null. Việc triển khai mặc định của phương pháp này là đủ cho mọi trường hợp hợp lý. Không cần thiết phải ghi đè nó.</a:t>
            </a:r>
            <a:endParaRPr lang="en-US" dirty="0"/>
          </a:p>
          <a:p>
            <a:endParaRPr lang="en-US" dirty="0"/>
          </a:p>
        </p:txBody>
      </p:sp>
      <p:sp>
        <p:nvSpPr>
          <p:cNvPr id="4" name="Rectangle 1"/>
          <p:cNvSpPr>
            <a:spLocks noGrp="1" noChangeArrowheads="1"/>
          </p:cNvSpPr>
          <p:nvPr>
            <p:ph type="title"/>
          </p:nvPr>
        </p:nvSpPr>
        <p:spPr bwMode="auto">
          <a:xfrm>
            <a:off x="838200" y="688475"/>
            <a:ext cx="9977846" cy="82651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7457" rIns="0" bIns="-17457"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en-US" sz="2800" b="0" i="0" u="none" strike="noStrike" cap="none" normalizeH="0" baseline="0" dirty="0" smtClean="0">
                <a:ln>
                  <a:noFill/>
                </a:ln>
                <a:solidFill>
                  <a:srgbClr val="202124"/>
                </a:solidFill>
                <a:effectLst/>
                <a:latin typeface="inherit"/>
              </a:rPr>
              <a:t>16.2.2.5 InetAddress được bảo vệ getHostAddress (URL u) // Java 1.3</a:t>
            </a:r>
            <a:r>
              <a:rPr kumimoji="0" lang="vi-VN" altLang="en-US" sz="2800" b="0" i="0" u="none" strike="noStrike" cap="none" normalizeH="0" baseline="0" dirty="0" smtClean="0">
                <a:ln>
                  <a:noFill/>
                </a:ln>
                <a:solidFill>
                  <a:schemeClr val="tx1"/>
                </a:solidFill>
                <a:effectLst/>
              </a:rPr>
              <a:t> </a:t>
            </a:r>
            <a:endParaRPr kumimoji="0" lang="vi-VN" altLang="en-US" sz="2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916524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vi-VN" dirty="0"/>
              <a:t>16.1 What Is a Protocol Handler? Xử lý giao thức là gì?</a:t>
            </a:r>
            <a:r>
              <a:rPr lang="en-US" dirty="0"/>
              <a:t/>
            </a:r>
            <a:br>
              <a:rPr lang="en-US" dirty="0"/>
            </a:br>
            <a:endParaRPr lang="en-US" dirty="0"/>
          </a:p>
        </p:txBody>
      </p:sp>
      <p:sp>
        <p:nvSpPr>
          <p:cNvPr id="3" name="Content Placeholder 2"/>
          <p:cNvSpPr>
            <a:spLocks noGrp="1"/>
          </p:cNvSpPr>
          <p:nvPr>
            <p:ph idx="1"/>
          </p:nvPr>
        </p:nvSpPr>
        <p:spPr/>
        <p:txBody>
          <a:bodyPr/>
          <a:lstStyle/>
          <a:p>
            <a:r>
              <a:rPr lang="vi-VN" dirty="0"/>
              <a:t>Cách các lớp URL, URLStreamHandler, URLConnection và URLStreamHandlerFactory hoạt động cùng nhau có thể gây nhầm lẫn. Mọi thứ bắt đầu với một URL, đại diện cho một con trỏ đến một tài nguyên Internet cụ thể. Mỗi URL chỉ định giao thức được sử dụng để truy cập tài nguyên; các giá trị điển hình cho giao thức bao gồm mailto, http và ftp. Khi bạn tạo một đối tượng URL từ biểu diễn chuỗi của URL, hàm tạo sẽ tách trường giao thức và chuyển nó đến theURLStreamHandlerFactory</a:t>
            </a:r>
            <a:endParaRPr lang="en-US" dirty="0"/>
          </a:p>
        </p:txBody>
      </p:sp>
    </p:spTree>
    <p:extLst>
      <p:ext uri="{BB962C8B-B14F-4D97-AF65-F5344CB8AC3E}">
        <p14:creationId xmlns:p14="http://schemas.microsoft.com/office/powerpoint/2010/main" val="21640407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r>
              <a:rPr lang="vi-VN" dirty="0"/>
              <a:t>Java 1.3's hostsEqual () xác định xem hai URL có tham chiếu đến cùng một máy chủ hay không. Phương pháp này cố gắng sử dụng DNS để thực sự tra cứu các máy chủ. Nếu điều đó thành công cho cả hai máy chủ, thì nó có thể nói rằng, ví dụ: http://metalab.unc.edu/Dave/Dr- Fun / new.jpg và ftp://sunsite.unc.edu/pub/linux/ các bản phân phối / redhat / current / là cùng một máy chủ. Tuy nhiên, nếu tra cứu DNS không thành công vì bất kỳ lý do gì, thì hostsEqual () sẽ trở lại so sánh chuỗi đơn giản không phân biệt chữ hoa chữ thường, trong trường hợp đó nó sẽ nghĩ rằng đó là hai máy chủ khác nhau. Việc triển khai mặc định của phương pháp này là đủ cho hầu hết các trường hợp. Bạn có thể sẽ không cần ghi đè nó. Trường hợp duy nhất tôi có thể tưởng tượng nơi bạn có thể muốn là nếu bạn đang cố gắng làm cho các trang nhân bản trên các máy chủ khác nhau trông giống nhau.</a:t>
            </a:r>
            <a:endParaRPr lang="en-US" dirty="0"/>
          </a:p>
          <a:p>
            <a:endParaRPr lang="en-US" dirty="0"/>
          </a:p>
        </p:txBody>
      </p:sp>
      <p:sp>
        <p:nvSpPr>
          <p:cNvPr id="4" name="Rectangle 1"/>
          <p:cNvSpPr>
            <a:spLocks noGrp="1" noChangeArrowheads="1"/>
          </p:cNvSpPr>
          <p:nvPr>
            <p:ph type="title"/>
          </p:nvPr>
        </p:nvSpPr>
        <p:spPr bwMode="auto">
          <a:xfrm>
            <a:off x="603069" y="395475"/>
            <a:ext cx="11361122" cy="949630"/>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7457" rIns="0" bIns="-17457"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en-US" sz="3200" b="0" i="0" u="none" strike="noStrike" cap="none" normalizeH="0" baseline="0" dirty="0" smtClean="0">
                <a:ln>
                  <a:noFill/>
                </a:ln>
                <a:solidFill>
                  <a:srgbClr val="202124"/>
                </a:solidFill>
                <a:effectLst/>
                <a:latin typeface="inherit"/>
              </a:rPr>
              <a:t>16.2.2.6 Hosts boolean được bảo vệEqual (URL u1, URL u2) // Java 1.3</a:t>
            </a:r>
            <a:r>
              <a:rPr kumimoji="0" lang="vi-VN" altLang="en-US" sz="3200" b="0" i="0" u="none" strike="noStrike" cap="none" normalizeH="0" baseline="0" dirty="0" smtClean="0">
                <a:ln>
                  <a:noFill/>
                </a:ln>
                <a:solidFill>
                  <a:schemeClr val="tx1"/>
                </a:solidFill>
                <a:effectLst/>
              </a:rPr>
              <a:t> </a:t>
            </a:r>
            <a:endParaRPr kumimoji="0" lang="vi-VN" altLang="en-US" sz="32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352935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22514" y="1825625"/>
            <a:ext cx="10831286" cy="4901746"/>
          </a:xfrm>
        </p:spPr>
        <p:txBody>
          <a:bodyPr>
            <a:normAutofit fontScale="92500" lnSpcReduction="10000"/>
          </a:bodyPr>
          <a:lstStyle/>
          <a:p>
            <a:pPr marL="0" indent="0">
              <a:buNone/>
            </a:pPr>
            <a:r>
              <a:rPr lang="vi-VN" dirty="0"/>
              <a:t>Java 1.3's sameFile () xác định xem hai URL có trỏ đến cùng một tệp hay không. Nó thực hiện điều này bằng cách so sánh giao thức, máy chủ, cổng và đường dẫn. Các tệp chỉ được coi là giống nhau nếu mỗi phần trong số bốn phần đó giống nhau. Tuy nhiên, nó không xem xét chuỗi truy vấn hoặc tham chiếu. Hơn nữa, các máy chủ được so sánh bằng phương thức hostsEqual () để metalab.unc.edu và Sunite.unc.edu có thể được nhận dạng là giống nhau nếu DNS có thể phân giải chúng. Điều này tương tự với phương thức sameFile () của lớp URL. Thật vậy, trong Java 1.3, phương thức sameFile () đó chỉ gọi phương thức sameFile () này. Việc triển khai mặc định của phương pháp này là đủ cho hầu hết các trường hợp. Bạn có thể sẽ không cần ghi đè nó. Tuy nhiên, có lẽ bạn có thể muốn làm như vậy nếu bạn cần một thử nghiệm phức tạp hơn để chuyển đổi đường dẫn thành đường dẫn chuẩn hoặc chuyển hướng theo sau trước khi xác định xem hai URL có cùng một phần tệp hay không.</a:t>
            </a:r>
            <a:endParaRPr lang="en-US" dirty="0"/>
          </a:p>
          <a:p>
            <a:endParaRPr lang="en-US" dirty="0"/>
          </a:p>
        </p:txBody>
      </p:sp>
      <p:sp>
        <p:nvSpPr>
          <p:cNvPr id="4" name="Rectangle 1"/>
          <p:cNvSpPr>
            <a:spLocks noGrp="1" noChangeArrowheads="1"/>
          </p:cNvSpPr>
          <p:nvPr>
            <p:ph type="title"/>
          </p:nvPr>
        </p:nvSpPr>
        <p:spPr bwMode="auto">
          <a:xfrm>
            <a:off x="838200" y="830090"/>
            <a:ext cx="11175111" cy="395632"/>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7457" rIns="0" bIns="-17457"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en-US" sz="2800" b="0" i="0" u="none" strike="noStrike" cap="none" normalizeH="0" baseline="0" dirty="0" smtClean="0">
                <a:ln>
                  <a:noFill/>
                </a:ln>
                <a:solidFill>
                  <a:srgbClr val="202124"/>
                </a:solidFill>
                <a:effectLst/>
                <a:latin typeface="inherit"/>
              </a:rPr>
              <a:t>16.2.2.7 sameFile boolean được bảo vệ (URL u1, URL u2) // Java 1.3</a:t>
            </a:r>
            <a:r>
              <a:rPr kumimoji="0" lang="vi-VN" altLang="en-US" sz="2800" b="0" i="0" u="none" strike="noStrike" cap="none" normalizeH="0" baseline="0" dirty="0" smtClean="0">
                <a:ln>
                  <a:noFill/>
                </a:ln>
                <a:solidFill>
                  <a:schemeClr val="tx1"/>
                </a:solidFill>
                <a:effectLst/>
              </a:rPr>
              <a:t> </a:t>
            </a:r>
            <a:endParaRPr kumimoji="0" lang="vi-VN" altLang="en-US" sz="2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370766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39634" y="1825624"/>
            <a:ext cx="11014166" cy="5032375"/>
          </a:xfrm>
        </p:spPr>
        <p:txBody>
          <a:bodyPr>
            <a:normAutofit lnSpcReduction="10000"/>
          </a:bodyPr>
          <a:lstStyle/>
          <a:p>
            <a:pPr marL="0" indent="0">
              <a:buNone/>
            </a:pPr>
            <a:r>
              <a:rPr lang="vi-VN" dirty="0"/>
              <a:t>Phương thức bình đẳng cuối cùng được Java 1.3 thêm vào kiểm tra gần như toàn bộ URL, bao gồm giao thức, máy chủ, tệp, đường dẫn và ref. Chỉ chuỗi truy vấn bị bỏ qua. Tất cả năm điều này phải bằng nhau để hai URL được coi là bằng nhau. Tất cả mọi thứ ngoại trừ giới thiệu là được so sánh bởi phương thức sameFile (), vì vậy việc ghi đè phương thức đó sẽ thay đổi hành vi của phương thức này. Các tham chiếu được so sánh bằng đẳng thức chuỗi đơn giản. Vì phương thức sameFile () sử dụng hostsEqual () để so sánh các máy chủ, phương thức này cũng vậy. Do đó, nó thực hiện tra cứu DNS nếu có thể và có thể chặn. Trong Java 1.3, phương thức equals () của lớp URL gọi phương thức này để so sánh hai đối tượng URL cho bằng nhau. Một lần nữa, bạn có thể sẽ không cần ghi đè phương thức này. Việc triển khai mặc định sẽ đủ cho hầu hết các mục đích.</a:t>
            </a:r>
            <a:endParaRPr lang="en-US" dirty="0"/>
          </a:p>
          <a:p>
            <a:endParaRPr lang="en-US" dirty="0"/>
          </a:p>
        </p:txBody>
      </p:sp>
      <p:sp>
        <p:nvSpPr>
          <p:cNvPr id="4" name="Rectangle 1"/>
          <p:cNvSpPr>
            <a:spLocks noGrp="1" noChangeArrowheads="1"/>
          </p:cNvSpPr>
          <p:nvPr>
            <p:ph type="title"/>
          </p:nvPr>
        </p:nvSpPr>
        <p:spPr bwMode="auto">
          <a:xfrm>
            <a:off x="838200" y="830091"/>
            <a:ext cx="10554749" cy="395632"/>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7457" rIns="0" bIns="-17457"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en-US" sz="2800" b="0" i="0" u="none" strike="noStrike" cap="none" normalizeH="0" baseline="0" dirty="0" smtClean="0">
                <a:ln>
                  <a:noFill/>
                </a:ln>
                <a:solidFill>
                  <a:srgbClr val="202124"/>
                </a:solidFill>
                <a:effectLst/>
                <a:latin typeface="inherit"/>
              </a:rPr>
              <a:t>16.2.2.8 Boolean được bảo vệ bằng (URL u1, URL u2) // Java 1.3</a:t>
            </a:r>
            <a:r>
              <a:rPr kumimoji="0" lang="vi-VN" altLang="en-US" sz="2800" b="0" i="0" u="none" strike="noStrike" cap="none" normalizeH="0" baseline="0" dirty="0" smtClean="0">
                <a:ln>
                  <a:noFill/>
                </a:ln>
                <a:solidFill>
                  <a:schemeClr val="tx1"/>
                </a:solidFill>
                <a:effectLst/>
              </a:rPr>
              <a:t> </a:t>
            </a:r>
            <a:endParaRPr kumimoji="0" lang="vi-VN" altLang="en-US" sz="2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046883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vi-VN" dirty="0"/>
              <a:t>Java 1.3 cũng cho URLStreamHandlers cơ hội thay đổi cách tính mã băm mặc định bằng cách ghi đè phương thức này. Bạn nên làm điều này nếu bạn ghi đè bằng equals (), sameFile () hoặc hostsEqual () để đảm bảo rằng hai đối tượng URL bằng nhau sẽ có cùng mã băm và hai đối tượng URL không bằng nhau sẽ không có cùng mã băm, ít nhất là đối với một mức độ xác suất rất cao.</a:t>
            </a:r>
            <a:endParaRPr lang="en-US" dirty="0"/>
          </a:p>
          <a:p>
            <a:endParaRPr lang="en-US" dirty="0"/>
          </a:p>
        </p:txBody>
      </p:sp>
      <p:sp>
        <p:nvSpPr>
          <p:cNvPr id="4" name="Rectangle 1"/>
          <p:cNvSpPr>
            <a:spLocks noGrp="1" noChangeArrowheads="1"/>
          </p:cNvSpPr>
          <p:nvPr>
            <p:ph type="title"/>
          </p:nvPr>
        </p:nvSpPr>
        <p:spPr bwMode="auto">
          <a:xfrm>
            <a:off x="838200" y="799312"/>
            <a:ext cx="10149381" cy="457188"/>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7457" rIns="0" bIns="-17457"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en-US" sz="3200" b="0" i="0" u="none" strike="noStrike" cap="none" normalizeH="0" baseline="0" dirty="0" smtClean="0">
                <a:ln>
                  <a:noFill/>
                </a:ln>
                <a:solidFill>
                  <a:srgbClr val="202124"/>
                </a:solidFill>
                <a:effectLst/>
                <a:latin typeface="inherit"/>
              </a:rPr>
              <a:t>16.2.2.9 Được bảo vệ int hashCode (URL u) // Java 1.3</a:t>
            </a:r>
            <a:r>
              <a:rPr kumimoji="0" lang="vi-VN" altLang="en-US" sz="3200" b="0" i="0" u="none" strike="noStrike" cap="none" normalizeH="0" baseline="0" dirty="0" smtClean="0">
                <a:ln>
                  <a:noFill/>
                </a:ln>
                <a:solidFill>
                  <a:schemeClr val="tx1"/>
                </a:solidFill>
                <a:effectLst/>
              </a:rPr>
              <a:t> </a:t>
            </a:r>
            <a:endParaRPr kumimoji="0" lang="vi-VN" altLang="en-US" sz="32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71161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60714" y="1812562"/>
            <a:ext cx="8632371" cy="4351338"/>
          </a:xfrm>
        </p:spPr>
        <p:txBody>
          <a:bodyPr/>
          <a:lstStyle/>
          <a:p>
            <a:pPr marL="0" indent="0">
              <a:buNone/>
            </a:pPr>
            <a:r>
              <a:rPr lang="vi-VN" dirty="0"/>
              <a:t>Trách nhiệm thứ hai của URLStreamHandler là tạo một đối tượng URLConnection phù hợp với URL. Điều này được thực hiện bởi phương thức trừu tượng openConnection ().</a:t>
            </a:r>
            <a:endParaRPr lang="en-US" dirty="0"/>
          </a:p>
        </p:txBody>
      </p:sp>
      <p:sp>
        <p:nvSpPr>
          <p:cNvPr id="4" name="Rectangle 1"/>
          <p:cNvSpPr>
            <a:spLocks noGrp="1" noChangeArrowheads="1"/>
          </p:cNvSpPr>
          <p:nvPr>
            <p:ph type="title"/>
          </p:nvPr>
        </p:nvSpPr>
        <p:spPr bwMode="auto">
          <a:xfrm>
            <a:off x="838200" y="737757"/>
            <a:ext cx="6513001" cy="580298"/>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7457" rIns="0" bIns="-17457"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en-US" sz="4000" b="0" i="0" u="none" strike="noStrike" cap="none" normalizeH="0" baseline="0" dirty="0" smtClean="0">
                <a:ln>
                  <a:noFill/>
                </a:ln>
                <a:solidFill>
                  <a:srgbClr val="202124"/>
                </a:solidFill>
                <a:effectLst/>
                <a:latin typeface="inherit"/>
              </a:rPr>
              <a:t>16.2.3 Phương pháp kết nối</a:t>
            </a:r>
            <a:r>
              <a:rPr kumimoji="0" lang="vi-VN" altLang="en-US" sz="4000" b="0" i="0" u="none" strike="noStrike" cap="none" normalizeH="0" baseline="0" dirty="0" smtClean="0">
                <a:ln>
                  <a:noFill/>
                </a:ln>
                <a:solidFill>
                  <a:schemeClr val="tx1"/>
                </a:solidFill>
                <a:effectLst/>
              </a:rPr>
              <a:t> </a:t>
            </a:r>
            <a:endParaRPr kumimoji="0" lang="vi-VN" altLang="en-US" sz="40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761927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37419" y="1595299"/>
            <a:ext cx="11027229" cy="5393330"/>
          </a:xfrm>
        </p:spPr>
        <p:txBody>
          <a:bodyPr>
            <a:normAutofit/>
          </a:bodyPr>
          <a:lstStyle/>
          <a:p>
            <a:pPr marL="0" indent="0">
              <a:buNone/>
            </a:pPr>
            <a:r>
              <a:rPr lang="vi-VN" dirty="0"/>
              <a:t>Phương thức này phải được ghi đè trong mỗi lớp con của URLConnection. Nó cần một đối số u, là URL để kết nối. Nó trả về một URLConnection chưa mở, hướng đến tài nguyên mà bạn trỏ đến. Mỗi lớp con của URLStreamHandler phải biết cách tìm đúng lớp con của URLConnection cho giao thức mà nó xử lý. Phương thức openConnection () được bảo vệ, vì vậy bạn thường không gọi nó trực tiếp; nó được gọi bằng phương thức openConnection () của một lớp URL. URL u được chuyển làm đối số là URL cần kết nối. Bạn ghi đè phương thức này trong các lớp con của mình để xử lý một giao thức cụ thể. Phương thức openConnection () của lớp con của bạn thường cực kỳ đơn giản; trong hầu hết các trường hợp, nó chỉ gọi hàm tạo cho lớp con thích hợp của URLConnection. </a:t>
            </a:r>
            <a:endParaRPr lang="en-US" dirty="0"/>
          </a:p>
        </p:txBody>
      </p:sp>
      <p:sp>
        <p:nvSpPr>
          <p:cNvPr id="4" name="Rectangle 1"/>
          <p:cNvSpPr>
            <a:spLocks noGrp="1" noChangeArrowheads="1"/>
          </p:cNvSpPr>
          <p:nvPr>
            <p:ph type="title"/>
          </p:nvPr>
        </p:nvSpPr>
        <p:spPr bwMode="auto">
          <a:xfrm>
            <a:off x="838200" y="287249"/>
            <a:ext cx="10625668" cy="1308050"/>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en-US" sz="2800" b="0" i="0" u="none" strike="noStrike" cap="none" normalizeH="0" baseline="0" dirty="0" smtClean="0">
                <a:ln>
                  <a:noFill/>
                </a:ln>
                <a:solidFill>
                  <a:srgbClr val="202124"/>
                </a:solidFill>
                <a:effectLst/>
                <a:latin typeface="inherit"/>
                <a:cs typeface="Arial" panose="020B0604020202020204" pitchFamily="34" charset="0"/>
              </a:rPr>
              <a:t>16.2.3.1 URL trừu tượng được bảo vệ openConnection (URL u) ném IOException</a:t>
            </a:r>
            <a:endParaRPr kumimoji="0" lang="vi-VN" altLang="en-US" sz="2800" b="0" i="0" u="none" strike="noStrike" cap="none" normalizeH="0" baseline="0" dirty="0" smtClean="0">
              <a:ln>
                <a:noFill/>
              </a:ln>
              <a:solidFill>
                <a:srgbClr val="202124"/>
              </a:solidFill>
              <a:effectLst/>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en-US" sz="1100" b="0" i="0" u="none" strike="noStrike" cap="none" normalizeH="0" baseline="0" dirty="0" smtClean="0">
                <a:ln>
                  <a:noFill/>
                </a:ln>
                <a:solidFill>
                  <a:srgbClr val="202124"/>
                </a:solidFill>
                <a:effectLst/>
                <a:latin typeface="Arial" panose="020B0604020202020204" pitchFamily="34" charset="0"/>
                <a:cs typeface="Arial" panose="020B0604020202020204" pitchFamily="34" charset="0"/>
              </a:rPr>
              <a:t/>
            </a:r>
            <a:br>
              <a:rPr kumimoji="0" lang="vi-VN" altLang="en-US" sz="1100" b="0" i="0" u="none" strike="noStrike" cap="none" normalizeH="0" baseline="0" dirty="0" smtClean="0">
                <a:ln>
                  <a:noFill/>
                </a:ln>
                <a:solidFill>
                  <a:srgbClr val="202124"/>
                </a:solidFill>
                <a:effectLst/>
                <a:latin typeface="Arial" panose="020B0604020202020204" pitchFamily="34" charset="0"/>
                <a:cs typeface="Arial" panose="020B0604020202020204" pitchFamily="34" charset="0"/>
              </a:rPr>
            </a:br>
            <a:endParaRPr kumimoji="0" lang="vi-VN"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2306912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4436914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vi-VN" dirty="0"/>
              <a:t>Ví dụ: URLStreamHandler cho giao thức mailto có thể có phương thức openConnection () giống như sau:</a:t>
            </a:r>
            <a:endParaRPr lang="en-US" dirty="0"/>
          </a:p>
        </p:txBody>
      </p:sp>
      <p:sp>
        <p:nvSpPr>
          <p:cNvPr id="3" name="Content Placeholder 2"/>
          <p:cNvSpPr>
            <a:spLocks noGrp="1"/>
          </p:cNvSpPr>
          <p:nvPr>
            <p:ph idx="1"/>
          </p:nvPr>
        </p:nvSpPr>
        <p:spPr>
          <a:xfrm>
            <a:off x="838200" y="2282825"/>
            <a:ext cx="10515600" cy="4351338"/>
          </a:xfrm>
        </p:spPr>
        <p:txBody>
          <a:bodyPr/>
          <a:lstStyle/>
          <a:p>
            <a:pPr marL="0" indent="0">
              <a:buNone/>
            </a:pPr>
            <a:r>
              <a:rPr lang="vi-VN" dirty="0"/>
              <a:t>protected URLConnection openConnection(URL u) throws IOException {</a:t>
            </a:r>
            <a:endParaRPr lang="en-US" dirty="0"/>
          </a:p>
          <a:p>
            <a:pPr marL="0" indent="0">
              <a:buNone/>
            </a:pPr>
            <a:r>
              <a:rPr lang="vi-VN" dirty="0"/>
              <a:t> </a:t>
            </a:r>
            <a:endParaRPr lang="en-US" dirty="0"/>
          </a:p>
          <a:p>
            <a:pPr marL="0" indent="0">
              <a:buNone/>
            </a:pPr>
            <a:r>
              <a:rPr lang="vi-VN" dirty="0"/>
              <a:t>   return new com.macfaq.net.www.protocol.MailtoURLConnection(u);</a:t>
            </a:r>
            <a:endParaRPr lang="en-US" dirty="0"/>
          </a:p>
          <a:p>
            <a:pPr marL="0" indent="0">
              <a:buNone/>
            </a:pPr>
            <a:r>
              <a:rPr lang="vi-VN" dirty="0"/>
              <a:t>  }</a:t>
            </a:r>
            <a:endParaRPr lang="en-US" dirty="0"/>
          </a:p>
          <a:p>
            <a:pPr marL="0" indent="0">
              <a:buNone/>
            </a:pPr>
            <a:endParaRPr lang="en-US" dirty="0"/>
          </a:p>
        </p:txBody>
      </p:sp>
    </p:spTree>
    <p:extLst>
      <p:ext uri="{BB962C8B-B14F-4D97-AF65-F5344CB8AC3E}">
        <p14:creationId xmlns:p14="http://schemas.microsoft.com/office/powerpoint/2010/main" val="22395588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53143" y="1447496"/>
            <a:ext cx="10700657" cy="5306001"/>
          </a:xfrm>
        </p:spPr>
        <p:txBody>
          <a:bodyPr>
            <a:normAutofit/>
          </a:bodyPr>
          <a:lstStyle/>
          <a:p>
            <a:r>
              <a:rPr lang="vi-VN" dirty="0"/>
              <a:t>Phương thức này phải được ghi đè trong mỗi lớp con của URLConnection. Nó cần một đối số u, là URL để kết nối. Nó trả về một URLConnection chưa mở, hướng đến tài nguyên mà bạn trỏ đến. Mỗi lớp con của URLStreamHandler phải biết cách tìm đúng lớp con của URLConnection cho giao thức mà nó xử lý. Phương thức openConnection () được bảo vệ, vì vậy bạn thường không gọi nó trực tiếp; nó được gọi bằng phương thức openConnection () của một lớp URL. URL u được chuyển làm đối số là URL cần kết nối. Bạn ghi đè phương thức này trong các lớp con của mình để xử lý một giao thức cụ thể. Phương thức openConnection () của lớp con của bạn thường cực kỳ đơn giản; trong hầu hết các trường hợp, nó chỉ gọi hàm tạo cho lớp con thích hợp của URLConnection. </a:t>
            </a:r>
            <a:endParaRPr lang="en-US" dirty="0"/>
          </a:p>
        </p:txBody>
      </p:sp>
      <p:sp>
        <p:nvSpPr>
          <p:cNvPr id="4" name="Rectangle 1"/>
          <p:cNvSpPr>
            <a:spLocks noGrp="1" noChangeArrowheads="1"/>
          </p:cNvSpPr>
          <p:nvPr>
            <p:ph type="title"/>
          </p:nvPr>
        </p:nvSpPr>
        <p:spPr bwMode="auto">
          <a:xfrm>
            <a:off x="838200" y="508777"/>
            <a:ext cx="8436429" cy="93871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en-US" sz="3200" b="0" i="0" u="none" strike="noStrike" cap="none" normalizeH="0" baseline="0" dirty="0" smtClean="0">
                <a:ln>
                  <a:noFill/>
                </a:ln>
                <a:solidFill>
                  <a:srgbClr val="202124"/>
                </a:solidFill>
                <a:effectLst/>
                <a:latin typeface="inherit"/>
                <a:cs typeface="Arial" panose="020B0604020202020204" pitchFamily="34" charset="0"/>
              </a:rPr>
              <a:t>16.3 Viết một trình xử lý giao thức</a:t>
            </a:r>
            <a:endParaRPr kumimoji="0" lang="vi-VN" altLang="en-US" sz="3200" b="0" i="0" u="none" strike="noStrike" cap="none" normalizeH="0" baseline="0" dirty="0" smtClean="0">
              <a:ln>
                <a:noFill/>
              </a:ln>
              <a:solidFill>
                <a:srgbClr val="202124"/>
              </a:solidFill>
              <a:effectLst/>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en-US" sz="1100" b="0" i="0" u="none" strike="noStrike" cap="none" normalizeH="0" baseline="0" dirty="0" smtClean="0">
                <a:ln>
                  <a:noFill/>
                </a:ln>
                <a:solidFill>
                  <a:srgbClr val="202124"/>
                </a:solidFill>
                <a:effectLst/>
                <a:latin typeface="Arial" panose="020B0604020202020204" pitchFamily="34" charset="0"/>
                <a:cs typeface="Arial" panose="020B0604020202020204" pitchFamily="34" charset="0"/>
              </a:rPr>
              <a:t/>
            </a:r>
            <a:br>
              <a:rPr kumimoji="0" lang="vi-VN" altLang="en-US" sz="1100" b="0" i="0" u="none" strike="noStrike" cap="none" normalizeH="0" baseline="0" dirty="0" smtClean="0">
                <a:ln>
                  <a:noFill/>
                </a:ln>
                <a:solidFill>
                  <a:srgbClr val="202124"/>
                </a:solidFill>
                <a:effectLst/>
                <a:latin typeface="Arial" panose="020B0604020202020204" pitchFamily="34" charset="0"/>
                <a:cs typeface="Arial" panose="020B0604020202020204" pitchFamily="34" charset="0"/>
              </a:rPr>
            </a:br>
            <a:endParaRPr kumimoji="0" lang="vi-VN"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4056578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vi-VN" sz="3600" dirty="0"/>
              <a:t>Ví dụ: URLStreamHandler cho giao thức mailto có thể có phương thức openConnection () giống như sau:</a:t>
            </a:r>
            <a:endParaRPr lang="en-US" sz="3600" dirty="0"/>
          </a:p>
        </p:txBody>
      </p:sp>
      <p:sp>
        <p:nvSpPr>
          <p:cNvPr id="3" name="Content Placeholder 2"/>
          <p:cNvSpPr>
            <a:spLocks noGrp="1"/>
          </p:cNvSpPr>
          <p:nvPr>
            <p:ph idx="1"/>
          </p:nvPr>
        </p:nvSpPr>
        <p:spPr>
          <a:xfrm>
            <a:off x="548640" y="1825624"/>
            <a:ext cx="10805160" cy="4875621"/>
          </a:xfrm>
        </p:spPr>
        <p:txBody>
          <a:bodyPr>
            <a:normAutofit fontScale="92500" lnSpcReduction="20000"/>
          </a:bodyPr>
          <a:lstStyle/>
          <a:p>
            <a:pPr marL="0" indent="0">
              <a:buNone/>
            </a:pPr>
            <a:r>
              <a:rPr lang="vi-VN" dirty="0"/>
              <a:t>% </a:t>
            </a:r>
            <a:r>
              <a:rPr lang="vi-VN" b="1" dirty="0"/>
              <a:t>telnet rama.poly.edu 79 </a:t>
            </a:r>
            <a:r>
              <a:rPr lang="vi-VN" dirty="0"/>
              <a:t>Trying 128.238.10.212... Connected to rama.poly.edu. Escape character is '^]'.</a:t>
            </a:r>
            <a:endParaRPr lang="en-US" dirty="0"/>
          </a:p>
          <a:p>
            <a:pPr marL="0" indent="0">
              <a:buNone/>
            </a:pPr>
            <a:r>
              <a:rPr lang="vi-VN" dirty="0"/>
              <a:t>Login       Name</a:t>
            </a:r>
            <a:endParaRPr lang="en-US" dirty="0"/>
          </a:p>
          <a:p>
            <a:pPr marL="0" indent="0">
              <a:buNone/>
            </a:pPr>
            <a:r>
              <a:rPr lang="vi-VN" dirty="0"/>
              <a:t>jacola   Jane Colaginae</a:t>
            </a:r>
            <a:endParaRPr lang="en-US" dirty="0"/>
          </a:p>
          <a:p>
            <a:pPr marL="0" indent="0">
              <a:buNone/>
            </a:pPr>
            <a:r>
              <a:rPr lang="vi-VN" dirty="0"/>
              <a:t>marcus   Marcus Tullius</a:t>
            </a:r>
            <a:endParaRPr lang="en-US" dirty="0"/>
          </a:p>
          <a:p>
            <a:pPr marL="0" indent="0">
              <a:buNone/>
            </a:pPr>
            <a:r>
              <a:rPr lang="vi-VN" dirty="0"/>
              <a:t>dialup11.poly.e</a:t>
            </a:r>
            <a:endParaRPr lang="en-US" dirty="0"/>
          </a:p>
          <a:p>
            <a:pPr marL="0" indent="0">
              <a:buNone/>
            </a:pPr>
            <a:r>
              <a:rPr lang="vi-VN" dirty="0"/>
              <a:t>matewa</a:t>
            </a:r>
            <a:endParaRPr lang="en-US" dirty="0"/>
          </a:p>
          <a:p>
            <a:pPr marL="0" indent="0">
              <a:buNone/>
            </a:pPr>
            <a:r>
              <a:rPr lang="vi-VN" dirty="0"/>
              <a:t>n  Sepin Matewan</a:t>
            </a:r>
            <a:endParaRPr lang="en-US" dirty="0"/>
          </a:p>
          <a:p>
            <a:pPr marL="0" indent="0">
              <a:buNone/>
            </a:pPr>
            <a:r>
              <a:rPr lang="vi-VN" dirty="0"/>
              <a:t>hengpi   Heng Pin</a:t>
            </a:r>
            <a:endParaRPr lang="en-US" dirty="0"/>
          </a:p>
          <a:p>
            <a:pPr marL="0" indent="0">
              <a:buNone/>
            </a:pPr>
            <a:r>
              <a:rPr lang="vi-VN" dirty="0"/>
              <a:t>nadats   Nabeel Datsun</a:t>
            </a:r>
            <a:endParaRPr lang="en-US" dirty="0"/>
          </a:p>
          <a:p>
            <a:pPr marL="0" indent="0">
              <a:buNone/>
            </a:pPr>
            <a:r>
              <a:rPr lang="vi-VN" dirty="0"/>
              <a:t>matewan  Sepin Matewan</a:t>
            </a:r>
            <a:endParaRPr lang="en-US" dirty="0"/>
          </a:p>
          <a:p>
            <a:pPr marL="0" indent="0">
              <a:buNone/>
            </a:pPr>
            <a:r>
              <a:rPr lang="vi-VN" dirty="0"/>
              <a:t>Connection closed by foreign host. </a:t>
            </a:r>
            <a:endParaRPr lang="en-US" dirty="0"/>
          </a:p>
          <a:p>
            <a:endParaRPr lang="en-US" dirty="0"/>
          </a:p>
        </p:txBody>
      </p:sp>
    </p:spTree>
    <p:extLst>
      <p:ext uri="{BB962C8B-B14F-4D97-AF65-F5344CB8AC3E}">
        <p14:creationId xmlns:p14="http://schemas.microsoft.com/office/powerpoint/2010/main" val="36661852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vi-VN" sz="3200" dirty="0"/>
              <a:t>URL và tạo một lớp con của URLConnection biết cách nói chuyện với các máy chủ sử dụng giao thức này</a:t>
            </a:r>
            <a:endParaRPr lang="en-US" sz="3200" dirty="0"/>
          </a:p>
        </p:txBody>
      </p:sp>
      <p:sp>
        <p:nvSpPr>
          <p:cNvPr id="3" name="Content Placeholder 2"/>
          <p:cNvSpPr>
            <a:spLocks noGrp="1"/>
          </p:cNvSpPr>
          <p:nvPr>
            <p:ph idx="1"/>
          </p:nvPr>
        </p:nvSpPr>
        <p:spPr/>
        <p:txBody>
          <a:bodyPr/>
          <a:lstStyle/>
          <a:p>
            <a:pPr marL="0" indent="0">
              <a:buNone/>
            </a:pPr>
            <a:r>
              <a:rPr lang="en-US" dirty="0" smtClean="0"/>
              <a:t>          </a:t>
            </a:r>
            <a:r>
              <a:rPr lang="vi-VN" dirty="0" smtClean="0"/>
              <a:t>Các </a:t>
            </a:r>
            <a:r>
              <a:rPr lang="vi-VN" dirty="0"/>
              <a:t>lớp con URLStreamHandler và các lớp </a:t>
            </a:r>
            <a:r>
              <a:rPr lang="vi-VN" dirty="0" smtClean="0"/>
              <a:t>con</a:t>
            </a:r>
            <a:r>
              <a:rPr lang="en-US" dirty="0" smtClean="0"/>
              <a:t> </a:t>
            </a:r>
            <a:r>
              <a:rPr lang="vi-VN" dirty="0" smtClean="0"/>
              <a:t>URLConnection </a:t>
            </a:r>
            <a:r>
              <a:rPr lang="vi-VN" dirty="0"/>
              <a:t>luôn đi theo cặp; trình xử lý luồng cho một giao thức luôn biết cách tìm một URLConnection thích hợp cho giao thức của nó. Cần lưu ý rằng trình xử lý luồng thực hiện hầu hết công việc phân tích cú pháp URL. Định dạng của URL, mặc dù nó là tiêu chuẩn, phụ thuộc vào giao thức; do đó, nó phải được phân tích cú pháp bởi một URLStreamHandler, biết về một giao thức cụ thể, chứ không phải bởi đối tượng URL, là đối tượng chung chung và do đó không được biết về các giao thức cụ thể</a:t>
            </a:r>
            <a:endParaRPr lang="en-US" dirty="0"/>
          </a:p>
        </p:txBody>
      </p:sp>
    </p:spTree>
    <p:extLst>
      <p:ext uri="{BB962C8B-B14F-4D97-AF65-F5344CB8AC3E}">
        <p14:creationId xmlns:p14="http://schemas.microsoft.com/office/powerpoint/2010/main" val="107379187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39445"/>
            <a:ext cx="10515600" cy="758281"/>
          </a:xfrm>
        </p:spPr>
        <p:txBody>
          <a:bodyPr>
            <a:noAutofit/>
          </a:bodyPr>
          <a:lstStyle/>
          <a:p>
            <a:r>
              <a:rPr lang="vi-VN" sz="3600" dirty="0"/>
              <a:t>16.4 More Protocol Handler Examples and Techniques - Ví dụ và kỹ cách kỹ thuật xử lý giao thức</a:t>
            </a:r>
            <a:r>
              <a:rPr lang="en-US" sz="3600" dirty="0"/>
              <a:t/>
            </a:r>
            <a:br>
              <a:rPr lang="en-US" sz="3600" dirty="0"/>
            </a:br>
            <a:endParaRPr lang="en-US" sz="3600" dirty="0"/>
          </a:p>
        </p:txBody>
      </p:sp>
      <p:sp>
        <p:nvSpPr>
          <p:cNvPr id="3" name="Content Placeholder 2"/>
          <p:cNvSpPr>
            <a:spLocks noGrp="1"/>
          </p:cNvSpPr>
          <p:nvPr>
            <p:ph idx="1"/>
          </p:nvPr>
        </p:nvSpPr>
        <p:spPr/>
        <p:txBody>
          <a:bodyPr/>
          <a:lstStyle/>
          <a:p>
            <a:pPr marL="0" indent="0">
              <a:buNone/>
            </a:pPr>
            <a:r>
              <a:rPr lang="en-US" dirty="0" err="1" smtClean="0"/>
              <a:t>Bây</a:t>
            </a:r>
            <a:r>
              <a:rPr lang="en-US" dirty="0" smtClean="0"/>
              <a:t> </a:t>
            </a:r>
            <a:r>
              <a:rPr lang="vi-VN" dirty="0" smtClean="0"/>
              <a:t>giờ </a:t>
            </a:r>
            <a:r>
              <a:rPr lang="vi-VN" dirty="0"/>
              <a:t>bạn đã thấy cách viết một trình xử lý giao thức, không khó để viết thêm. Hãy nhớ năm bước cơ bản để tạo một trình xử lý giao thức mới</a:t>
            </a:r>
            <a:r>
              <a:rPr lang="vi-VN" dirty="0" smtClean="0"/>
              <a:t>:</a:t>
            </a:r>
            <a:endParaRPr lang="en-US" dirty="0" smtClean="0"/>
          </a:p>
          <a:p>
            <a:pPr marL="0" indent="0">
              <a:buNone/>
            </a:pPr>
            <a:r>
              <a:rPr lang="vi-VN" dirty="0" smtClean="0"/>
              <a:t> </a:t>
            </a:r>
            <a:r>
              <a:rPr lang="vi-VN" dirty="0"/>
              <a:t>1. Thiết kế một URL cho giao thức, nếu một URL chuẩn cho giao thức đó chưa tồn tại. Kể từ tháng 7 năm 2000, danh sách chính thức của các lược đồ URL tại IANA (http://www.isi.edu/in-notes/iana/assignments/url-schemes) chỉ bao gồm 29 lược đồ khác nhau và dự trữ thêm ba lược đồ khác. Đối với bất cứ điều gì khác, bạn cần phải xác định của riêng bạn. Tạo URL mới của bạn giống với URL http nhất có thể</a:t>
            </a:r>
            <a:endParaRPr lang="en-US" dirty="0"/>
          </a:p>
        </p:txBody>
      </p:sp>
    </p:spTree>
    <p:extLst>
      <p:ext uri="{BB962C8B-B14F-4D97-AF65-F5344CB8AC3E}">
        <p14:creationId xmlns:p14="http://schemas.microsoft.com/office/powerpoint/2010/main" val="220574933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
            <a:ext cx="12192000" cy="7109639"/>
          </a:xfrm>
          <a:prstGeom prst="rect">
            <a:avLst/>
          </a:prstGeom>
        </p:spPr>
        <p:txBody>
          <a:bodyPr wrap="square">
            <a:spAutoFit/>
          </a:bodyPr>
          <a:lstStyle/>
          <a:p>
            <a:r>
              <a:rPr lang="en-US" sz="2400" dirty="0" smtClean="0">
                <a:ea typeface="Arial" panose="020B0604020202020204" pitchFamily="34" charset="0"/>
              </a:rPr>
              <a:t>          </a:t>
            </a:r>
            <a:r>
              <a:rPr lang="vi-VN" sz="2400" dirty="0" smtClean="0">
                <a:ea typeface="Arial" panose="020B0604020202020204" pitchFamily="34" charset="0"/>
              </a:rPr>
              <a:t>2</a:t>
            </a:r>
            <a:r>
              <a:rPr lang="vi-VN" sz="2400" dirty="0">
                <a:ea typeface="Arial" panose="020B0604020202020204" pitchFamily="34" charset="0"/>
              </a:rPr>
              <a:t>. Quyết định kiểu MIME nào sẽ được trả về bằng phương thức getContentType () của trình xử lý giao thức. Loại nội dung văn bản / nội dung thuần túy thường thích hợp cho các giao thức kế thừa. Một tùy chọn khác là chuyển đổi dữ liệu đến sang HTML bên trong getInputStream () và trả về văn bản / html. Dữ liệu nhị phân thường sử dụng một trong các nhiều loại ứng dụng. Trong một số trường hợp, bạn có thể sử dụng phương thức URLConnection.guessContentTypeFromName () hoặc URLConnection.guessContentTypeFromStream () để xác định loại MIME phù </a:t>
            </a:r>
            <a:r>
              <a:rPr lang="vi-VN" sz="2400" dirty="0" smtClean="0">
                <a:ea typeface="Arial" panose="020B0604020202020204" pitchFamily="34" charset="0"/>
              </a:rPr>
              <a:t>hợp</a:t>
            </a:r>
            <a:endParaRPr lang="en-US" sz="2400" dirty="0" smtClean="0">
              <a:ea typeface="Arial" panose="020B0604020202020204" pitchFamily="34" charset="0"/>
            </a:endParaRPr>
          </a:p>
          <a:p>
            <a:r>
              <a:rPr lang="en-US" sz="2400" dirty="0" smtClean="0"/>
              <a:t>           </a:t>
            </a:r>
            <a:r>
              <a:rPr lang="vi-VN" sz="2400" dirty="0" smtClean="0"/>
              <a:t>3</a:t>
            </a:r>
            <a:r>
              <a:rPr lang="vi-VN" sz="2400" dirty="0"/>
              <a:t>. Viết một lớp con của URLConnection hiểu giao thức này. Nó phải triển khai phương thức connect () và có thể ghi đè các phương thức getContent Type (), getOutputStream () và getInputStream () của URL Connection. Nó cũng cần một hàm tạo xây dựng một URLConnection mới từ một </a:t>
            </a:r>
            <a:r>
              <a:rPr lang="vi-VN" sz="2400" dirty="0" smtClean="0"/>
              <a:t>URL</a:t>
            </a:r>
            <a:endParaRPr lang="en-US" sz="2400" dirty="0" smtClean="0"/>
          </a:p>
          <a:p>
            <a:r>
              <a:rPr lang="en-US" sz="2400" dirty="0" smtClean="0"/>
              <a:t>            </a:t>
            </a:r>
            <a:r>
              <a:rPr lang="vi-VN" sz="2400" dirty="0" smtClean="0"/>
              <a:t>4</a:t>
            </a:r>
            <a:r>
              <a:rPr lang="vi-VN" sz="2400" dirty="0"/>
              <a:t>. Viết một lớp con của URLStreamHandler với một phương thức openConnection () biết cách trả về một phiên bản mới của lớp con URLConnection của bạn. Đồng thời cung cấp phương thức getDefaultPort () trả về cổng nổi tiếng cho giao thức. Nếu URL của bạn không giống URL http, hãy ghi đè parseURL () và toExternalForm (). </a:t>
            </a:r>
            <a:endParaRPr lang="en-US" sz="2400" dirty="0" smtClean="0"/>
          </a:p>
          <a:p>
            <a:r>
              <a:rPr lang="en-US" sz="2400" dirty="0" smtClean="0"/>
              <a:t>             </a:t>
            </a:r>
            <a:r>
              <a:rPr lang="vi-VN" sz="2400" dirty="0" smtClean="0"/>
              <a:t>5</a:t>
            </a:r>
            <a:r>
              <a:rPr lang="vi-VN" sz="2400" dirty="0"/>
              <a:t>. Triển khai giao diện URLStreamHandlerFactory và phương thức createStream Handler () trong một lớp thuận tiện. Chúng ta hãy xem xét các trình xử lý cho hai giao thức khác, ban ngày và chargen, sẽ đưa ra những thách thức khác nhau.</a:t>
            </a:r>
            <a:endParaRPr lang="en-US" sz="2400" dirty="0"/>
          </a:p>
          <a:p>
            <a:endParaRPr lang="en-US" sz="2400" dirty="0"/>
          </a:p>
        </p:txBody>
      </p:sp>
    </p:spTree>
    <p:extLst>
      <p:ext uri="{BB962C8B-B14F-4D97-AF65-F5344CB8AC3E}">
        <p14:creationId xmlns:p14="http://schemas.microsoft.com/office/powerpoint/2010/main" val="219339644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vi-VN" dirty="0"/>
              <a:t>16.4.1 A daytime Protocol Handler - Trình xử lý giao thức ban ngày</a:t>
            </a:r>
            <a:r>
              <a:rPr lang="en-US" dirty="0"/>
              <a:t/>
            </a:r>
            <a:br>
              <a:rPr lang="en-US" dirty="0"/>
            </a:br>
            <a:endParaRPr lang="en-US" dirty="0"/>
          </a:p>
        </p:txBody>
      </p:sp>
      <p:sp>
        <p:nvSpPr>
          <p:cNvPr id="3" name="Content Placeholder 2"/>
          <p:cNvSpPr>
            <a:spLocks noGrp="1"/>
          </p:cNvSpPr>
          <p:nvPr>
            <p:ph idx="1"/>
          </p:nvPr>
        </p:nvSpPr>
        <p:spPr>
          <a:xfrm>
            <a:off x="391886" y="1476104"/>
            <a:ext cx="11800114" cy="5381896"/>
          </a:xfrm>
        </p:spPr>
        <p:txBody>
          <a:bodyPr>
            <a:normAutofit/>
          </a:bodyPr>
          <a:lstStyle/>
          <a:p>
            <a:pPr marL="0" indent="0">
              <a:buNone/>
            </a:pPr>
            <a:r>
              <a:rPr lang="vi-VN" dirty="0"/>
              <a:t>Đối với trình xử lý giao thức ban ngày, giả sử rằng URL sẽ giống như ban ngày: //metalab.unc.edu. Chúng tôi sẽ cho phép gán cổng không chuẩn theo cách tương tự như với HTTP: theo sau tên máy chủ bằng dấu hai chấm và cổng (daily: //metalab.unc.edu: 2082). Cuối cùng, cho phép một dấu gạch chéo kết thúc và bỏ qua mọi thứ sau dấu gạch chéo. Ví dụ: ban ngày: //metalab.unc.edu/index.html tương đương với ban ngày: //metalab.unc.edu. Điều này đủ tương tự với một URL http mà bạn sẽ có thể sử dụng các phương thức toExternalForm () và parseURL () mặc định. Mặc dù nội dung được trả về bởi giao thức ban ngày thực sự là văn bản / đơn giản, trình xử lý giao thức này sẽ định dạng lại dữ liệu thành một trang HTML. Sau đó, nó có thể trả về một loại nội dung là văn bản / html và cho phép trình duyệt web hiển thị nó một cách rõ ràng hơn. </a:t>
            </a:r>
            <a:endParaRPr lang="en-US" dirty="0"/>
          </a:p>
        </p:txBody>
      </p:sp>
    </p:spTree>
    <p:extLst>
      <p:ext uri="{BB962C8B-B14F-4D97-AF65-F5344CB8AC3E}">
        <p14:creationId xmlns:p14="http://schemas.microsoft.com/office/powerpoint/2010/main" val="400647623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HTML kết quả sẽ giống như </a:t>
            </a:r>
            <a:r>
              <a:rPr lang="vi-VN" dirty="0" smtClean="0"/>
              <a:t>sau</a:t>
            </a:r>
            <a:r>
              <a:rPr lang="en-US" dirty="0" smtClean="0"/>
              <a:t>:</a:t>
            </a:r>
            <a:endParaRPr lang="en-US" dirty="0"/>
          </a:p>
        </p:txBody>
      </p:sp>
      <p:sp>
        <p:nvSpPr>
          <p:cNvPr id="3" name="Content Placeholder 2"/>
          <p:cNvSpPr>
            <a:spLocks noGrp="1"/>
          </p:cNvSpPr>
          <p:nvPr>
            <p:ph idx="1"/>
          </p:nvPr>
        </p:nvSpPr>
        <p:spPr>
          <a:xfrm>
            <a:off x="274320" y="1690688"/>
            <a:ext cx="11769634" cy="4305163"/>
          </a:xfrm>
        </p:spPr>
        <p:txBody>
          <a:bodyPr>
            <a:normAutofit/>
          </a:bodyPr>
          <a:lstStyle/>
          <a:p>
            <a:pPr marL="0" indent="0">
              <a:buNone/>
            </a:pPr>
            <a:r>
              <a:rPr lang="vi-VN" dirty="0"/>
              <a:t>&lt;html&gt;&lt;head&gt;&lt;title&gt;The Time at metalab.unc.edu&lt;/title&gt;&lt;/head&gt;&lt;body&gt; &lt;h1&gt;Fri Oct 29 14:32:07 1999&lt;/h1&gt;</a:t>
            </a:r>
            <a:endParaRPr lang="en-US" dirty="0"/>
          </a:p>
          <a:p>
            <a:pPr marL="0" indent="0">
              <a:buNone/>
            </a:pPr>
            <a:endParaRPr lang="en-US" dirty="0" smtClean="0"/>
          </a:p>
          <a:p>
            <a:pPr marL="0" indent="0">
              <a:buNone/>
            </a:pPr>
            <a:r>
              <a:rPr lang="vi-VN" dirty="0" smtClean="0"/>
              <a:t>&lt;/</a:t>
            </a:r>
            <a:r>
              <a:rPr lang="vi-VN" dirty="0"/>
              <a:t>body&gt;&lt;/html&gt;</a:t>
            </a:r>
            <a:endParaRPr lang="en-US" dirty="0"/>
          </a:p>
          <a:p>
            <a:endParaRPr lang="en-US" dirty="0"/>
          </a:p>
        </p:txBody>
      </p:sp>
    </p:spTree>
    <p:extLst>
      <p:ext uri="{BB962C8B-B14F-4D97-AF65-F5344CB8AC3E}">
        <p14:creationId xmlns:p14="http://schemas.microsoft.com/office/powerpoint/2010/main" val="143949881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Bí quyết là trang có thể được chia thành ba chuỗi khác nhau: </a:t>
            </a:r>
            <a:endParaRPr lang="en-US" dirty="0"/>
          </a:p>
        </p:txBody>
      </p:sp>
      <p:sp>
        <p:nvSpPr>
          <p:cNvPr id="3" name="Content Placeholder 2"/>
          <p:cNvSpPr>
            <a:spLocks noGrp="1"/>
          </p:cNvSpPr>
          <p:nvPr>
            <p:ph idx="1"/>
          </p:nvPr>
        </p:nvSpPr>
        <p:spPr/>
        <p:txBody>
          <a:bodyPr/>
          <a:lstStyle/>
          <a:p>
            <a:pPr marL="0" indent="0">
              <a:buNone/>
            </a:pPr>
            <a:r>
              <a:rPr lang="vi-VN" dirty="0" smtClean="0"/>
              <a:t> </a:t>
            </a:r>
            <a:r>
              <a:rPr lang="vi-VN" dirty="0"/>
              <a:t>• Mọi thứ trước thời điểm </a:t>
            </a:r>
            <a:endParaRPr lang="en-US" dirty="0" smtClean="0"/>
          </a:p>
          <a:p>
            <a:pPr marL="0" indent="0">
              <a:buNone/>
            </a:pPr>
            <a:r>
              <a:rPr lang="vi-VN" dirty="0" smtClean="0"/>
              <a:t>• </a:t>
            </a:r>
            <a:r>
              <a:rPr lang="vi-VN" dirty="0"/>
              <a:t>Thời </a:t>
            </a:r>
            <a:r>
              <a:rPr lang="vi-VN" dirty="0" smtClean="0"/>
              <a:t>gian</a:t>
            </a:r>
            <a:endParaRPr lang="en-US" dirty="0" smtClean="0"/>
          </a:p>
          <a:p>
            <a:pPr marL="0" indent="0">
              <a:buNone/>
            </a:pPr>
            <a:r>
              <a:rPr lang="vi-VN" dirty="0" smtClean="0"/>
              <a:t> </a:t>
            </a:r>
            <a:r>
              <a:rPr lang="vi-VN" dirty="0"/>
              <a:t>• Mọi thứ sau thời gian </a:t>
            </a:r>
            <a:endParaRPr lang="en-US" dirty="0" smtClean="0"/>
          </a:p>
          <a:p>
            <a:pPr marL="0" indent="0">
              <a:buNone/>
            </a:pPr>
            <a:r>
              <a:rPr lang="vi-VN" dirty="0" smtClean="0"/>
              <a:t>Chuỗi </a:t>
            </a:r>
            <a:r>
              <a:rPr lang="vi-VN" dirty="0"/>
              <a:t>đầu tiên và chuỗi thứ ba có thể được tính toán trước khi kết nối được mở. </a:t>
            </a:r>
            <a:endParaRPr lang="en-US" dirty="0"/>
          </a:p>
        </p:txBody>
      </p:sp>
    </p:spTree>
    <p:extLst>
      <p:ext uri="{BB962C8B-B14F-4D97-AF65-F5344CB8AC3E}">
        <p14:creationId xmlns:p14="http://schemas.microsoft.com/office/powerpoint/2010/main" val="368637190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vi-VN" dirty="0"/>
              <a:t>16.4.2 A chargen Protocol Handler - Trình xử lý giao thức hàng loạt</a:t>
            </a:r>
            <a:r>
              <a:rPr lang="en-US" dirty="0"/>
              <a:t/>
            </a:r>
            <a:br>
              <a:rPr lang="en-US" dirty="0"/>
            </a:br>
            <a:endParaRPr lang="en-US" dirty="0"/>
          </a:p>
        </p:txBody>
      </p:sp>
      <p:sp>
        <p:nvSpPr>
          <p:cNvPr id="3" name="Content Placeholder 2"/>
          <p:cNvSpPr>
            <a:spLocks noGrp="1"/>
          </p:cNvSpPr>
          <p:nvPr>
            <p:ph idx="1"/>
          </p:nvPr>
        </p:nvSpPr>
        <p:spPr/>
        <p:txBody>
          <a:bodyPr/>
          <a:lstStyle/>
          <a:p>
            <a:pPr marL="0" indent="0">
              <a:buNone/>
            </a:pPr>
            <a:r>
              <a:rPr lang="en-US" dirty="0" smtClean="0"/>
              <a:t>      </a:t>
            </a:r>
            <a:r>
              <a:rPr lang="vi-VN" dirty="0" smtClean="0"/>
              <a:t>Giao </a:t>
            </a:r>
            <a:r>
              <a:rPr lang="vi-VN" dirty="0"/>
              <a:t>thức chargen, được định nghĩa trong RFC 864, là một giao thức rất đơn giản được thiết kế cho khách hàng thử nghiệm. Máy chủ lắng nghe các kết nối trên cổng 19. Khi một máy khách kết nối, máy chủ sẽ gửi một luồng ký tự vô tận cho đến khi máy khách ngắt kết nối. Bất kỳ đầu vào nào từ máy khách đều bị bỏ qua. RFC không chỉ định chuỗi ký tự nào sẽ gửi, nhưng khuyến nghị rằng máy chủ sử dụng một mẫu dễ nhận biết</a:t>
            </a:r>
            <a:endParaRPr lang="en-US" dirty="0"/>
          </a:p>
        </p:txBody>
      </p:sp>
    </p:spTree>
    <p:extLst>
      <p:ext uri="{BB962C8B-B14F-4D97-AF65-F5344CB8AC3E}">
        <p14:creationId xmlns:p14="http://schemas.microsoft.com/office/powerpoint/2010/main" val="6427258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8382" y="83956"/>
            <a:ext cx="10515600" cy="1325563"/>
          </a:xfrm>
        </p:spPr>
        <p:txBody>
          <a:bodyPr>
            <a:noAutofit/>
          </a:bodyPr>
          <a:lstStyle/>
          <a:p>
            <a:r>
              <a:rPr lang="vi-VN" sz="3200" dirty="0"/>
              <a:t> Một mẫu phổ biến là xoay, các dòng phân cách 72 ký tự xuống dòng / dòng phân cách dòng của 95 ký tự in ASCII như thế này:</a:t>
            </a:r>
            <a:endParaRPr lang="en-US" sz="3200" dirty="0"/>
          </a:p>
        </p:txBody>
      </p:sp>
      <p:sp>
        <p:nvSpPr>
          <p:cNvPr id="3" name="Content Placeholder 2"/>
          <p:cNvSpPr>
            <a:spLocks noGrp="1"/>
          </p:cNvSpPr>
          <p:nvPr>
            <p:ph idx="1"/>
          </p:nvPr>
        </p:nvSpPr>
        <p:spPr>
          <a:xfrm>
            <a:off x="0" y="1737360"/>
            <a:ext cx="12192000" cy="4010297"/>
          </a:xfrm>
        </p:spPr>
        <p:txBody>
          <a:bodyPr>
            <a:normAutofit/>
          </a:bodyPr>
          <a:lstStyle/>
          <a:p>
            <a:pPr marL="0" indent="0">
              <a:buNone/>
            </a:pPr>
            <a:r>
              <a:rPr lang="en-US" sz="2400" dirty="0"/>
              <a:t> </a:t>
            </a:r>
            <a:r>
              <a:rPr lang="vi-VN" sz="2400" dirty="0"/>
              <a:t>[\]^_!"#$%&amp;'( )*+,- ./0123456789:;&lt;=&gt;?@ABCDEFGHIJKLMNOPQRSTUVWXYZ[\]^_`abcdefgh "#$%&amp;'( )*+,- ./0123456789:;&lt;=&gt;?@ABCDEFGHIJKLMNOPQRSTUVWXYZ[\]^_`abcdefghi #$%&amp;'( )*+,- ./0123456789:;&lt;=&gt;?@ABCDEFGHIJKLMNOPQRSTUVWXYZ[\]^_`abcdefghij $%&amp;'( )*+,- ./0123456789:;&lt;=&gt;?@ABCDEFGHIJKLMNOPQRSTUVWXYZ[\]^_`abcdefghijk %&amp;'( )*+,- ./0123456789:;&lt;=&gt;?@ABCDEFGHIJKLMNOPQRSTUVWXYZ[\]^_`abcdefghijkl &amp;'( )*+,- ./0123456789:;&lt;=&gt;?@ABCDEFGHIJKLMNOPQRSTUVWXYZ[\]^_`abcdefghijklm '( )*+,- ./0123456789:;&lt;=&gt;?@ABCDEFGHIJKLMNOPQRSTUVWXYZ[\]^_`abcdefghijklmn ( )*+,- ./0123456789:;&lt;=&gt;?@ABCDEFGHIJKLMNOPQRSTUVWXYZ `abcdefghijklmno</a:t>
            </a:r>
            <a:endParaRPr lang="en-US" sz="2400" dirty="0"/>
          </a:p>
          <a:p>
            <a:pPr marL="0" indent="0">
              <a:buNone/>
            </a:pPr>
            <a:endParaRPr lang="en-US" dirty="0"/>
          </a:p>
        </p:txBody>
      </p:sp>
    </p:spTree>
    <p:extLst>
      <p:ext uri="{BB962C8B-B14F-4D97-AF65-F5344CB8AC3E}">
        <p14:creationId xmlns:p14="http://schemas.microsoft.com/office/powerpoint/2010/main" val="382936745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dirty="0" smtClean="0"/>
              <a:t>        </a:t>
            </a:r>
            <a:r>
              <a:rPr lang="vi-VN" dirty="0" smtClean="0"/>
              <a:t>Phần </a:t>
            </a:r>
            <a:r>
              <a:rPr lang="vi-VN" dirty="0"/>
              <a:t>cuối cùng đã hướng dẫn bạn cách cài đặt các trình xử lý giao thức mới mà bạn đã viết vào HotJava, một ứng dụng mà người khác đã viết. Tuy nhiên, nếu bạn viết ứng dụng của riêng mình, bạn có thể triển khai lược đồ của riêng mình để tìm và tải các trình xử lý giao thức ing. Cách dễ nhất để làm điều này là cài đặt URLStream HandlerFactory trong ứng dụng của bạn</a:t>
            </a:r>
            <a:r>
              <a:rPr lang="vi-VN" dirty="0" smtClean="0"/>
              <a:t>:</a:t>
            </a:r>
            <a:endParaRPr lang="en-US" dirty="0" smtClean="0"/>
          </a:p>
          <a:p>
            <a:pPr marL="0" indent="0">
              <a:buNone/>
            </a:pPr>
            <a:r>
              <a:rPr lang="en-US" dirty="0" smtClean="0"/>
              <a:t>  </a:t>
            </a:r>
            <a:r>
              <a:rPr lang="vi-VN" dirty="0" smtClean="0"/>
              <a:t>public </a:t>
            </a:r>
            <a:r>
              <a:rPr lang="vi-VN" dirty="0"/>
              <a:t>abstract interface URLStreamHandlerFactory</a:t>
            </a:r>
            <a:endParaRPr lang="en-US" dirty="0"/>
          </a:p>
          <a:p>
            <a:pPr marL="0" indent="0">
              <a:buNone/>
            </a:pPr>
            <a:endParaRPr lang="en-US" dirty="0"/>
          </a:p>
          <a:p>
            <a:endParaRPr lang="en-US" dirty="0"/>
          </a:p>
        </p:txBody>
      </p:sp>
      <p:sp>
        <p:nvSpPr>
          <p:cNvPr id="4" name="Rectangle 1"/>
          <p:cNvSpPr>
            <a:spLocks noGrp="1" noChangeArrowheads="1"/>
          </p:cNvSpPr>
          <p:nvPr>
            <p:ph type="title"/>
          </p:nvPr>
        </p:nvSpPr>
        <p:spPr bwMode="auto">
          <a:xfrm>
            <a:off x="838200" y="799312"/>
            <a:ext cx="7822654" cy="457188"/>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7457" rIns="0" bIns="-17457"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en-US" sz="3200" b="0" i="0" u="none" strike="noStrike" cap="none" normalizeH="0" baseline="0" dirty="0" smtClean="0">
                <a:ln>
                  <a:noFill/>
                </a:ln>
                <a:solidFill>
                  <a:srgbClr val="202124"/>
                </a:solidFill>
                <a:effectLst/>
                <a:latin typeface="inherit"/>
              </a:rPr>
              <a:t>16.5 Giao diện URLStreamHandlerFactory</a:t>
            </a:r>
            <a:r>
              <a:rPr kumimoji="0" lang="vi-VN" altLang="en-US" sz="3200" b="0" i="0" u="none" strike="noStrike" cap="none" normalizeH="0" baseline="0" dirty="0" smtClean="0">
                <a:ln>
                  <a:noFill/>
                </a:ln>
                <a:solidFill>
                  <a:schemeClr val="tx1"/>
                </a:solidFill>
                <a:effectLst/>
              </a:rPr>
              <a:t> </a:t>
            </a:r>
            <a:endParaRPr kumimoji="0" lang="vi-VN" altLang="en-US" sz="32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5325283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82879" y="1097280"/>
            <a:ext cx="11874137" cy="5496313"/>
          </a:xfrm>
          <a:prstGeom prst="rect">
            <a:avLst/>
          </a:prstGeom>
        </p:spPr>
        <p:txBody>
          <a:bodyPr wrap="square">
            <a:spAutoFit/>
          </a:bodyPr>
          <a:lstStyle/>
          <a:p>
            <a:pPr>
              <a:lnSpc>
                <a:spcPct val="137000"/>
              </a:lnSpc>
              <a:spcBef>
                <a:spcPts val="1200"/>
              </a:spcBef>
              <a:spcAft>
                <a:spcPts val="1200"/>
              </a:spcAft>
            </a:pPr>
            <a:r>
              <a:rPr lang="vi-VN" sz="2400" dirty="0">
                <a:ea typeface="Arial" panose="020B0604020202020204" pitchFamily="34" charset="0"/>
              </a:rPr>
              <a:t>Chỉ các ứng dụng mới được phép cài đặt URL StreamHandlerFactory mới. Các applet chạy trong trình xem applet hoặc trình duyệt web phải sử dụng URLStreamHandlerFactory được cung cấp. Nỗ lực đặt một cái khác sẽ không thành công, vì một nhà máy khác đã được cài đặt hoặc do một SecurityException.</a:t>
            </a:r>
            <a:endParaRPr lang="en-US" sz="2400" dirty="0">
              <a:latin typeface="Arial" panose="020B0604020202020204" pitchFamily="34" charset="0"/>
              <a:ea typeface="Arial" panose="020B0604020202020204" pitchFamily="34" charset="0"/>
            </a:endParaRPr>
          </a:p>
          <a:p>
            <a:pPr>
              <a:lnSpc>
                <a:spcPct val="137000"/>
              </a:lnSpc>
              <a:spcAft>
                <a:spcPts val="0"/>
              </a:spcAft>
            </a:pPr>
            <a:r>
              <a:rPr lang="vi-VN" sz="2400" dirty="0">
                <a:ea typeface="Arial" panose="020B0604020202020204" pitchFamily="34" charset="0"/>
              </a:rPr>
              <a:t>                                                     </a:t>
            </a:r>
            <a:endParaRPr lang="en-US" sz="2400" dirty="0">
              <a:latin typeface="Arial" panose="020B0604020202020204" pitchFamily="34" charset="0"/>
              <a:ea typeface="Arial" panose="020B0604020202020204" pitchFamily="34" charset="0"/>
            </a:endParaRPr>
          </a:p>
          <a:p>
            <a:pPr>
              <a:lnSpc>
                <a:spcPct val="137000"/>
              </a:lnSpc>
              <a:spcBef>
                <a:spcPts val="1200"/>
              </a:spcBef>
              <a:spcAft>
                <a:spcPts val="1200"/>
              </a:spcAft>
            </a:pPr>
            <a:r>
              <a:rPr lang="vi-VN" sz="2400" dirty="0">
                <a:ea typeface="Arial" panose="020B0604020202020204" pitchFamily="34" charset="0"/>
              </a:rPr>
              <a:t>The URLStreamHandlerFactory interface declares a single method, createURLStreamHandler( ):</a:t>
            </a:r>
            <a:endParaRPr lang="en-US" sz="2400" dirty="0">
              <a:latin typeface="Arial" panose="020B0604020202020204" pitchFamily="34" charset="0"/>
              <a:ea typeface="Arial" panose="020B0604020202020204" pitchFamily="34" charset="0"/>
            </a:endParaRPr>
          </a:p>
          <a:p>
            <a:pPr>
              <a:lnSpc>
                <a:spcPct val="137000"/>
              </a:lnSpc>
              <a:spcAft>
                <a:spcPts val="0"/>
              </a:spcAft>
            </a:pPr>
            <a:r>
              <a:rPr lang="vi-VN" sz="2400" dirty="0">
                <a:ea typeface="Arial" panose="020B0604020202020204" pitchFamily="34" charset="0"/>
              </a:rPr>
              <a:t>public abstract URLStreamHandler createURLStreamHandler(String</a:t>
            </a:r>
            <a:endParaRPr lang="en-US" sz="2400" dirty="0">
              <a:latin typeface="Arial" panose="020B0604020202020204" pitchFamily="34" charset="0"/>
              <a:ea typeface="Arial" panose="020B0604020202020204" pitchFamily="34" charset="0"/>
            </a:endParaRPr>
          </a:p>
          <a:p>
            <a:pPr>
              <a:lnSpc>
                <a:spcPct val="137000"/>
              </a:lnSpc>
              <a:spcAft>
                <a:spcPts val="0"/>
              </a:spcAft>
            </a:pPr>
            <a:r>
              <a:rPr lang="vi-VN" sz="2400" dirty="0">
                <a:ea typeface="Arial" panose="020B0604020202020204" pitchFamily="34" charset="0"/>
              </a:rPr>
              <a:t>protocol)</a:t>
            </a:r>
            <a:endParaRPr lang="en-US" sz="2400" dirty="0">
              <a:latin typeface="Arial" panose="020B0604020202020204" pitchFamily="34" charset="0"/>
              <a:ea typeface="Arial" panose="020B0604020202020204" pitchFamily="34" charset="0"/>
            </a:endParaRPr>
          </a:p>
          <a:p>
            <a:pPr>
              <a:lnSpc>
                <a:spcPct val="115000"/>
              </a:lnSpc>
              <a:spcAft>
                <a:spcPts val="0"/>
              </a:spcAft>
            </a:pPr>
            <a:r>
              <a:rPr lang="vi-VN" sz="2400" dirty="0">
                <a:ea typeface="Arial" panose="020B0604020202020204" pitchFamily="34" charset="0"/>
              </a:rPr>
              <a:t> </a:t>
            </a:r>
            <a:endParaRPr lang="en-US" sz="2400"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14860752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6753" y="391887"/>
            <a:ext cx="11834949" cy="5693866"/>
          </a:xfrm>
          <a:prstGeom prst="rect">
            <a:avLst/>
          </a:prstGeom>
        </p:spPr>
        <p:txBody>
          <a:bodyPr wrap="square">
            <a:spAutoFit/>
          </a:bodyPr>
          <a:lstStyle/>
          <a:p>
            <a:r>
              <a:rPr lang="vi-VN" sz="2800" dirty="0">
                <a:ea typeface="Arial" panose="020B0604020202020204" pitchFamily="34" charset="0"/>
              </a:rPr>
              <a:t>Phương thức này tải trình xử lý giao thức thích hợp cho giao thức được chỉ định. Để sử dụng phương thức này, hãy viết một lớp triển khai giao diện URLStreamHandlerFactory và bao gồm một phương thức createURLStreamHandler () trong lớp đó. Phương pháp này cần biết cách tìm trình xử lý giao thức cho một giao thức nhất định. Điều này không phức tạp hơn việc biết tên và gói của các giao thức tùy chỉnh mà bạn đã triển khai. Phương thức createURLStreamHandler () không cần biết tên của tất cả các trình xử lý giao thức đã cài đặt. Nếu nó không nhận ra một giao thức, thì nó sẽ chỉ trả về null. Điều này yêu cầu Java tuân theo quy trình mặc định để định vị trình xử lý luồng; nghĩa là, để tìm kiếm một lớp có tên là protocol.Handler trong một trong các gói được liệt kê trong thuộc tính hệ thống java.protocol.handler.pkgs hoặc trong sun.net.www.protocol. </a:t>
            </a:r>
            <a:endParaRPr lang="en-US" sz="2800" dirty="0"/>
          </a:p>
        </p:txBody>
      </p:sp>
    </p:spTree>
    <p:extLst>
      <p:ext uri="{BB962C8B-B14F-4D97-AF65-F5344CB8AC3E}">
        <p14:creationId xmlns:p14="http://schemas.microsoft.com/office/powerpoint/2010/main" val="6058214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vi-VN" dirty="0"/>
              <a:t>Lớp URLStreamHandler trừu tượng là lớp cha dành cho các lớp xử lý các giao thức cụ thể — ví dụ: HTTP. Bạn hiếm khi gọi trực tiếp các phương thức của lớp URLStreamHandler; chúng được gọi bằng các phương thức khác trong các lớp URL vàURLConnection. Bằng cách ghi đè các phương thức URLStreamHandler của riêng bạn lớp con, bạn dạy lớp URL cách xử lý các giao thức mới. Do đó, chúng tôi sẽ tập trung vào việc ghi đè các phương thức của URLStreamHandler hơn là gọi các phương thức</a:t>
            </a:r>
            <a:endParaRPr lang="en-US" dirty="0"/>
          </a:p>
        </p:txBody>
      </p:sp>
      <p:sp>
        <p:nvSpPr>
          <p:cNvPr id="4" name="Rectangle 1"/>
          <p:cNvSpPr>
            <a:spLocks noGrp="1" noChangeArrowheads="1"/>
          </p:cNvSpPr>
          <p:nvPr>
            <p:ph type="title"/>
          </p:nvPr>
        </p:nvSpPr>
        <p:spPr bwMode="auto">
          <a:xfrm>
            <a:off x="838200" y="768535"/>
            <a:ext cx="6112251" cy="518743"/>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7457" rIns="0" bIns="-17457"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en-US" sz="3600" b="0" i="0" u="none" strike="noStrike" cap="none" normalizeH="0" baseline="0" dirty="0" smtClean="0">
                <a:ln>
                  <a:noFill/>
                </a:ln>
                <a:solidFill>
                  <a:srgbClr val="202124"/>
                </a:solidFill>
                <a:effectLst/>
                <a:latin typeface="inherit"/>
              </a:rPr>
              <a:t>16.2 Lớp URLStreamHandler</a:t>
            </a:r>
            <a:r>
              <a:rPr kumimoji="0" lang="vi-VN" altLang="en-US" sz="3600" b="0" i="0" u="none" strike="noStrike" cap="none" normalizeH="0" baseline="0" dirty="0" smtClean="0">
                <a:ln>
                  <a:noFill/>
                </a:ln>
                <a:solidFill>
                  <a:schemeClr val="tx1"/>
                </a:solidFill>
                <a:effectLst/>
              </a:rPr>
              <a:t> </a:t>
            </a:r>
            <a:endParaRPr kumimoji="0" lang="vi-VN" altLang="en-US" sz="36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5677638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358536"/>
            <a:ext cx="12192000" cy="3239590"/>
          </a:xfrm>
          <a:prstGeom prst="rect">
            <a:avLst/>
          </a:prstGeom>
        </p:spPr>
        <p:txBody>
          <a:bodyPr wrap="square">
            <a:spAutoFit/>
          </a:bodyPr>
          <a:lstStyle/>
          <a:p>
            <a:pPr>
              <a:lnSpc>
                <a:spcPct val="137000"/>
              </a:lnSpc>
              <a:spcBef>
                <a:spcPts val="1200"/>
              </a:spcBef>
              <a:spcAft>
                <a:spcPts val="1200"/>
              </a:spcAft>
            </a:pPr>
            <a:r>
              <a:rPr lang="vi-VN" sz="2400" dirty="0">
                <a:ea typeface="Arial" panose="020B0604020202020204" pitchFamily="34" charset="0"/>
              </a:rPr>
              <a:t>Để cài đặt nhà máy xử lý luồng, hãy chuyển một phiên bản của lớp triển khai giao diện URLStreamHandlerFactory tới phương thức tĩnh URL.setURLStreamHandlerFactory () khi bắt đầu chương trình của bạn. Ví dụ 16.9 là một URLStreamHandlerFactory () có phương thức createURLStreamHandler () nhận dạng các giao thức ngón tay, ban ngày và chargen và trả về trình xử lý thích hợp từ một số ví dụ cuối cùng. Vì tất cả các lớp này đều được đặt tên là Handler, các tên đủ điều kiện gói hoàn toàn được sử dụng.</a:t>
            </a:r>
            <a:endParaRPr lang="en-US" sz="2400"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13992266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r>
              <a:rPr lang="vi-VN" dirty="0"/>
              <a:t>Bạn không tạo trực tiếp các đối tượng URLStreamHandler. Thay vào đó, khi một URL được tạo bằng một giao thức chưa từng thấy trước đây, Java sẽ yêu cầu URLStreamHandlerFactory của ứng dụng tạo lớp con URLStreamHandler thích hợp cho giao thức. Nếu không thành công, Java sẽ đoán ở tên đầy đủ đủ điều kiện gói của lớp URLStreamHandler và sử dụng Class.forName () để cố gắng xây dựng một đối tượng như vậy. Điều này có nghĩa là các lớp con bê tông phải có một hàm tạo noargs. Hàm tạo duy nhất cho URLStreamHandler không nhận bất kỳ đối số nào: URL công khaiStreamHandler () Vì URLStreamHandler là một lớp trừu tượng, hàm tạo này không bao giờ được gọi trực tiếp; nó chỉ được gọi từ các hàm tạo của các lớp con</a:t>
            </a:r>
            <a:endParaRPr lang="en-US" dirty="0"/>
          </a:p>
        </p:txBody>
      </p:sp>
      <p:sp>
        <p:nvSpPr>
          <p:cNvPr id="4" name="Rectangle 1"/>
          <p:cNvSpPr>
            <a:spLocks noGrp="1" noChangeArrowheads="1"/>
          </p:cNvSpPr>
          <p:nvPr>
            <p:ph type="title"/>
          </p:nvPr>
        </p:nvSpPr>
        <p:spPr bwMode="auto">
          <a:xfrm>
            <a:off x="838200" y="872694"/>
            <a:ext cx="3579506" cy="580298"/>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7457" rIns="0" bIns="-17457"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en-US" sz="4000" b="0" i="0" u="none" strike="noStrike" cap="none" normalizeH="0" baseline="0" dirty="0" smtClean="0">
                <a:ln>
                  <a:noFill/>
                </a:ln>
                <a:solidFill>
                  <a:srgbClr val="202124"/>
                </a:solidFill>
                <a:effectLst/>
                <a:latin typeface="inherit"/>
              </a:rPr>
              <a:t>16.2.1 Khối tạo</a:t>
            </a:r>
            <a:r>
              <a:rPr kumimoji="0" lang="vi-VN" altLang="en-US" sz="4000" b="0" i="0" u="none" strike="noStrike" cap="none" normalizeH="0" baseline="0" dirty="0" smtClean="0">
                <a:ln>
                  <a:noFill/>
                </a:ln>
                <a:solidFill>
                  <a:schemeClr val="tx1"/>
                </a:solidFill>
                <a:effectLst/>
              </a:rPr>
              <a:t> </a:t>
            </a:r>
            <a:endParaRPr kumimoji="0" lang="vi-VN" altLang="en-US" sz="40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757353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vi-VN" dirty="0"/>
              <a:t>Trách nhiệm đầu tiên của URLStreamHandler là chia biểu diễn chuỗi của một URL thành các phần thành phần của nó và sử dụng các phần đó để đặt các trường khác nhau của đối tượng URL. Phương thức parseURL () chia URL thành các phần, có thể sử dụng setURL () để gán giá trị cho các trường của URL. Rất khó để hình dung một tình huống mà bạn sẽ gọi trực tiếp parseURL (); thay vào đó, bạn ghi đè nó để thay đổi hành vi của lớp URL</a:t>
            </a:r>
            <a:endParaRPr lang="en-US" dirty="0"/>
          </a:p>
        </p:txBody>
      </p:sp>
      <p:sp>
        <p:nvSpPr>
          <p:cNvPr id="4" name="Rectangle 1"/>
          <p:cNvSpPr>
            <a:spLocks noGrp="1" noChangeArrowheads="1"/>
          </p:cNvSpPr>
          <p:nvPr>
            <p:ph type="title"/>
          </p:nvPr>
        </p:nvSpPr>
        <p:spPr bwMode="auto">
          <a:xfrm>
            <a:off x="992777" y="614991"/>
            <a:ext cx="10361023" cy="949630"/>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7457" rIns="0" bIns="-17457"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en-US" sz="3200" b="0" i="0" u="none" strike="noStrike" cap="none" normalizeH="0" baseline="0" dirty="0" smtClean="0">
                <a:ln>
                  <a:noFill/>
                </a:ln>
                <a:solidFill>
                  <a:srgbClr val="202124"/>
                </a:solidFill>
                <a:effectLst/>
                <a:latin typeface="inherit"/>
              </a:rPr>
              <a:t>16.2.2 Phương thức phân tích cú pháp URL - URL chuyển đổi phương thức</a:t>
            </a:r>
            <a:r>
              <a:rPr kumimoji="0" lang="vi-VN" altLang="en-US" sz="3200" b="0" i="0" u="none" strike="noStrike" cap="none" normalizeH="0" baseline="0" dirty="0" smtClean="0">
                <a:ln>
                  <a:noFill/>
                </a:ln>
                <a:solidFill>
                  <a:schemeClr val="tx1"/>
                </a:solidFill>
                <a:effectLst/>
              </a:rPr>
              <a:t> </a:t>
            </a:r>
            <a:endParaRPr kumimoji="0" lang="vi-VN" altLang="en-US" sz="32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908619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r>
              <a:rPr lang="vi-VN" dirty="0"/>
              <a:t>Phương thức này phân tích cú pháp một chuỗi đặc tả thành một URL u. Tất cả các ký tự trong chuỗi đặc tả trước khi bắt đầu đã được phân tích cú pháp thành URL u. Các ký tự sau khi giới hạn bị bỏ qua. Nói chung, giao thức sẽ đã được phân tích cú pháp và lưu trữ trong u trước khi phương thức này được gọi và khởi động sẽ được điều chỉnh để nó bắt đầu bằng ký tự sau dấu hai chấm phân định giao thức. Nhiệm vụ của parseURL () là đặt các trường giao thức, máy chủ, cổng, tệp và tham chiếu của URL u. Nó có thể giả định rằng bất kỳ phần nào của Chuỗi trước khi bắt đầu và sau giới hạn đã được phân tích cú pháp hoặc có thể bị bỏ qua. Phương thức parseURL () mà Java cung cấp giả định rằng URL trông giống hoặc ít hơn một URL http: giao thức: //www.host.com: port / directory / another_directory / file # ref Điều này hoạt động cho các URL ftp và gopher</a:t>
            </a:r>
            <a:endParaRPr lang="en-US" dirty="0"/>
          </a:p>
        </p:txBody>
      </p:sp>
      <p:sp>
        <p:nvSpPr>
          <p:cNvPr id="4" name="Rectangle 1"/>
          <p:cNvSpPr>
            <a:spLocks noGrp="1" noChangeArrowheads="1"/>
          </p:cNvSpPr>
          <p:nvPr>
            <p:ph type="title"/>
          </p:nvPr>
        </p:nvSpPr>
        <p:spPr bwMode="auto">
          <a:xfrm>
            <a:off x="838200" y="388891"/>
            <a:ext cx="6886303" cy="949630"/>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7457" rIns="0" bIns="-17457"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en-US" sz="3200" b="0" i="0" u="none" strike="noStrike" cap="none" normalizeH="0" baseline="0" dirty="0" smtClean="0">
                <a:ln>
                  <a:noFill/>
                </a:ln>
                <a:solidFill>
                  <a:srgbClr val="202124"/>
                </a:solidFill>
                <a:effectLst/>
                <a:latin typeface="inherit"/>
              </a:rPr>
              <a:t>16.2.2.1 void parseURL được bảo vệ (URL u, String spec, int start, int limit)</a:t>
            </a:r>
            <a:r>
              <a:rPr kumimoji="0" lang="vi-VN" altLang="en-US" sz="3200" b="0" i="0" u="none" strike="noStrike" cap="none" normalizeH="0" baseline="0" dirty="0" smtClean="0">
                <a:ln>
                  <a:noFill/>
                </a:ln>
                <a:solidFill>
                  <a:schemeClr val="tx1"/>
                </a:solidFill>
                <a:effectLst/>
              </a:rPr>
              <a:t> </a:t>
            </a:r>
            <a:endParaRPr kumimoji="0" lang="vi-VN" altLang="en-US" sz="32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036181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vi-VN" dirty="0"/>
              <a:t>Phương thức parseURL () theo sau sẽ triển khai lược đồ này:</a:t>
            </a:r>
            <a:r>
              <a:rPr lang="en-US" dirty="0"/>
              <a:t/>
            </a:r>
            <a:br>
              <a:rPr lang="en-US" dirty="0"/>
            </a:br>
            <a:endParaRPr lang="en-US" dirty="0"/>
          </a:p>
        </p:txBody>
      </p:sp>
      <p:sp>
        <p:nvSpPr>
          <p:cNvPr id="3" name="Content Placeholder 2"/>
          <p:cNvSpPr>
            <a:spLocks noGrp="1"/>
          </p:cNvSpPr>
          <p:nvPr>
            <p:ph idx="1"/>
          </p:nvPr>
        </p:nvSpPr>
        <p:spPr>
          <a:xfrm>
            <a:off x="0" y="1690688"/>
            <a:ext cx="12192000" cy="5167312"/>
          </a:xfrm>
        </p:spPr>
        <p:txBody>
          <a:bodyPr>
            <a:normAutofit fontScale="25000" lnSpcReduction="20000"/>
          </a:bodyPr>
          <a:lstStyle/>
          <a:p>
            <a:r>
              <a:rPr lang="vi-VN" sz="4400" dirty="0"/>
              <a:t>public void parseURL(URL u, String spec, int start, int limit) {</a:t>
            </a:r>
            <a:endParaRPr lang="en-US" sz="4400" dirty="0"/>
          </a:p>
          <a:p>
            <a:r>
              <a:rPr lang="vi-VN" sz="4400" dirty="0"/>
              <a:t> </a:t>
            </a:r>
            <a:endParaRPr lang="en-US" sz="4400" dirty="0"/>
          </a:p>
          <a:p>
            <a:r>
              <a:rPr lang="vi-VN" sz="4400" dirty="0"/>
              <a:t> String protocol = u.getProtocol(  );</a:t>
            </a:r>
            <a:endParaRPr lang="en-US" sz="4400" dirty="0"/>
          </a:p>
          <a:p>
            <a:r>
              <a:rPr lang="vi-VN" sz="4400" dirty="0"/>
              <a:t>  String host = "";</a:t>
            </a:r>
            <a:endParaRPr lang="en-US" sz="4400" dirty="0"/>
          </a:p>
          <a:p>
            <a:r>
              <a:rPr lang="vi-VN" sz="4400" dirty="0"/>
              <a:t>  int port = u.getPort(  );</a:t>
            </a:r>
            <a:endParaRPr lang="en-US" sz="4400" dirty="0"/>
          </a:p>
          <a:p>
            <a:r>
              <a:rPr lang="vi-VN" sz="4400" dirty="0"/>
              <a:t>  String file = ""; // really username</a:t>
            </a:r>
            <a:endParaRPr lang="en-US" sz="4400" dirty="0"/>
          </a:p>
          <a:p>
            <a:r>
              <a:rPr lang="vi-VN" sz="4400" dirty="0"/>
              <a:t>  String ref = null;</a:t>
            </a:r>
            <a:endParaRPr lang="en-US" sz="4400" dirty="0"/>
          </a:p>
          <a:p>
            <a:r>
              <a:rPr lang="vi-VN" sz="4400" dirty="0"/>
              <a:t> </a:t>
            </a:r>
            <a:endParaRPr lang="en-US" sz="4400" dirty="0"/>
          </a:p>
          <a:p>
            <a:r>
              <a:rPr lang="vi-VN" sz="4400" dirty="0"/>
              <a:t> if( start &lt; limit) {</a:t>
            </a:r>
            <a:endParaRPr lang="en-US" sz="4400" dirty="0"/>
          </a:p>
          <a:p>
            <a:r>
              <a:rPr lang="vi-VN" sz="4400" dirty="0"/>
              <a:t>    String address = spec.substring(start, limit);</a:t>
            </a:r>
            <a:endParaRPr lang="en-US" sz="4400" dirty="0"/>
          </a:p>
          <a:p>
            <a:r>
              <a:rPr lang="vi-VN" sz="4400" dirty="0"/>
              <a:t>    int atSign = address.indexOf('@');</a:t>
            </a:r>
            <a:endParaRPr lang="en-US" sz="4400" dirty="0"/>
          </a:p>
          <a:p>
            <a:r>
              <a:rPr lang="vi-VN" sz="4400" dirty="0"/>
              <a:t>    if (atSign &gt;= 0) {</a:t>
            </a:r>
            <a:endParaRPr lang="en-US" sz="4400" dirty="0"/>
          </a:p>
          <a:p>
            <a:r>
              <a:rPr lang="vi-VN" sz="4400" dirty="0"/>
              <a:t> </a:t>
            </a:r>
            <a:endParaRPr lang="en-US" sz="4400" dirty="0"/>
          </a:p>
          <a:p>
            <a:r>
              <a:rPr lang="vi-VN" sz="4400" dirty="0"/>
              <a:t>     host = address.substring(atSign+1);</a:t>
            </a:r>
            <a:endParaRPr lang="en-US" sz="4400" dirty="0"/>
          </a:p>
          <a:p>
            <a:r>
              <a:rPr lang="vi-VN" sz="4400" dirty="0"/>
              <a:t> </a:t>
            </a:r>
            <a:endParaRPr lang="en-US" sz="4400" dirty="0"/>
          </a:p>
          <a:p>
            <a:r>
              <a:rPr lang="vi-VN" sz="4400" dirty="0"/>
              <a:t>     file = address.substring(0, atSign);</a:t>
            </a:r>
            <a:endParaRPr lang="en-US" sz="4400" dirty="0"/>
          </a:p>
          <a:p>
            <a:r>
              <a:rPr lang="vi-VN" sz="4400" dirty="0"/>
              <a:t>    }</a:t>
            </a:r>
            <a:endParaRPr lang="en-US" sz="4400" dirty="0"/>
          </a:p>
          <a:p>
            <a:r>
              <a:rPr lang="vi-VN" sz="4400" dirty="0"/>
              <a:t> </a:t>
            </a:r>
            <a:endParaRPr lang="en-US" sz="4400" dirty="0"/>
          </a:p>
          <a:p>
            <a:r>
              <a:rPr lang="vi-VN" sz="4400" dirty="0"/>
              <a:t>}</a:t>
            </a:r>
            <a:endParaRPr lang="en-US" sz="4400" dirty="0"/>
          </a:p>
          <a:p>
            <a:r>
              <a:rPr lang="vi-VN" sz="4400" dirty="0"/>
              <a:t> this.setURL(u, protocol, host, port, file, ref);</a:t>
            </a:r>
            <a:endParaRPr lang="en-US" sz="4400" dirty="0"/>
          </a:p>
          <a:p>
            <a:r>
              <a:rPr lang="vi-VN" sz="4400" dirty="0"/>
              <a:t>}</a:t>
            </a:r>
            <a:endParaRPr lang="en-US" sz="4400" dirty="0"/>
          </a:p>
          <a:p>
            <a:endParaRPr lang="en-US" dirty="0"/>
          </a:p>
        </p:txBody>
      </p:sp>
    </p:spTree>
    <p:extLst>
      <p:ext uri="{BB962C8B-B14F-4D97-AF65-F5344CB8AC3E}">
        <p14:creationId xmlns:p14="http://schemas.microsoft.com/office/powerpoint/2010/main" val="12527999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692332" y="989602"/>
            <a:ext cx="10515600" cy="4351338"/>
          </a:xfrm>
        </p:spPr>
        <p:txBody>
          <a:bodyPr/>
          <a:lstStyle/>
          <a:p>
            <a:r>
              <a:rPr lang="vi-VN" dirty="0"/>
              <a:t>Thay vì mượn một trường không sử dụng từ đối tượng URL, có thể là một ý tưởng tốt hơn để lưu trữ các phần cụ thể của giao thức của URL, chẳng hạn như tên người dùng, trong các trường của lớp con URLStreamHandler. Nhược điểm của cách tiếp cận này là các trường như vậy chỉ có thể được nhìn thấy bằng mã của riêng bạn; trong ví dụ này, bạn không thể sử dụng phương thức getFile () trong lớp URL để truy xuất tên người dùng. Đây là phiên bản của parseURL () lưu trữ tên người dùng trong một trường của lớp con Trình xử lý. Khi kết nối được mở, tên người dùng có thể được sao chép vào đối tượng Mailto URLConnection</a:t>
            </a:r>
            <a:endParaRPr lang="en-US" dirty="0"/>
          </a:p>
        </p:txBody>
      </p:sp>
    </p:spTree>
    <p:extLst>
      <p:ext uri="{BB962C8B-B14F-4D97-AF65-F5344CB8AC3E}">
        <p14:creationId xmlns:p14="http://schemas.microsoft.com/office/powerpoint/2010/main" val="15920329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166</TotalTime>
  <Words>4728</Words>
  <Application>Microsoft Office PowerPoint</Application>
  <PresentationFormat>Widescreen</PresentationFormat>
  <Paragraphs>188</Paragraphs>
  <Slides>40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40</vt:i4>
      </vt:variant>
    </vt:vector>
  </HeadingPairs>
  <TitlesOfParts>
    <vt:vector size="46" baseType="lpstr">
      <vt:lpstr>Arial</vt:lpstr>
      <vt:lpstr>Calibri</vt:lpstr>
      <vt:lpstr>Calibri Light</vt:lpstr>
      <vt:lpstr>inherit</vt:lpstr>
      <vt:lpstr>Times New Roman</vt:lpstr>
      <vt:lpstr>Office Theme</vt:lpstr>
      <vt:lpstr>Chapter 16. Protocol Handlers – Xử lý giao thức </vt:lpstr>
      <vt:lpstr>16.1 What Is a Protocol Handler? Xử lý giao thức là gì? </vt:lpstr>
      <vt:lpstr>URL và tạo một lớp con của URLConnection biết cách nói chuyện với các máy chủ sử dụng giao thức này</vt:lpstr>
      <vt:lpstr>16.2 Lớp URLStreamHandler </vt:lpstr>
      <vt:lpstr>16.2.1 Khối tạo </vt:lpstr>
      <vt:lpstr>16.2.2 Phương thức phân tích cú pháp URL - URL chuyển đổi phương thức </vt:lpstr>
      <vt:lpstr>16.2.2.1 void parseURL được bảo vệ (URL u, String spec, int start, int limit) </vt:lpstr>
      <vt:lpstr>Phương thức parseURL () theo sau sẽ triển khai lược đồ này: </vt:lpstr>
      <vt:lpstr>PowerPoint Presentation</vt:lpstr>
      <vt:lpstr>. Lớp đó sẽ cung cấp một số loại phương thức getUserName (): </vt:lpstr>
      <vt:lpstr>16.2.2.2 Chuỗi được bảo vệ toExternalForm (URL u)  </vt:lpstr>
      <vt:lpstr>PowerPoint Presentation</vt:lpstr>
      <vt:lpstr>16.2.2.3 void setURL được bảo vệ (URL u, Giao thức chuỗi, Máy chủ chuỗi, cổng int, Tệp chuỗi, Tham chiếu chuỗi) </vt:lpstr>
      <vt:lpstr>Java 1.3 thích phương thức setURL () thay thế này, hỗ trợ các tính năng đó: </vt:lpstr>
      <vt:lpstr>Phương thức parseURL () ở trên để hỗ trợ các URL mailto ở định dạng này, kết quả sẽ như sau</vt:lpstr>
      <vt:lpstr>PowerPoint Presentation</vt:lpstr>
      <vt:lpstr>16.2.2.4 Được bảo vệ int getDefaultPort () // Java 1.3 </vt:lpstr>
      <vt:lpstr>PowerPoint Presentation</vt:lpstr>
      <vt:lpstr>16.2.2.5 InetAddress được bảo vệ getHostAddress (URL u) // Java 1.3 </vt:lpstr>
      <vt:lpstr>16.2.2.6 Hosts boolean được bảo vệEqual (URL u1, URL u2) // Java 1.3 </vt:lpstr>
      <vt:lpstr>16.2.2.7 sameFile boolean được bảo vệ (URL u1, URL u2) // Java 1.3 </vt:lpstr>
      <vt:lpstr>16.2.2.8 Boolean được bảo vệ bằng (URL u1, URL u2) // Java 1.3 </vt:lpstr>
      <vt:lpstr>16.2.2.9 Được bảo vệ int hashCode (URL u) // Java 1.3 </vt:lpstr>
      <vt:lpstr>16.2.3 Phương pháp kết nối </vt:lpstr>
      <vt:lpstr>16.2.3.1 URL trừu tượng được bảo vệ openConnection (URL u) ném IOException  </vt:lpstr>
      <vt:lpstr>PowerPoint Presentation</vt:lpstr>
      <vt:lpstr>Ví dụ: URLStreamHandler cho giao thức mailto có thể có phương thức openConnection () giống như sau:</vt:lpstr>
      <vt:lpstr>16.3 Viết một trình xử lý giao thức  </vt:lpstr>
      <vt:lpstr>Ví dụ: URLStreamHandler cho giao thức mailto có thể có phương thức openConnection () giống như sau:</vt:lpstr>
      <vt:lpstr>16.4 More Protocol Handler Examples and Techniques - Ví dụ và kỹ cách kỹ thuật xử lý giao thức </vt:lpstr>
      <vt:lpstr>PowerPoint Presentation</vt:lpstr>
      <vt:lpstr>16.4.1 A daytime Protocol Handler - Trình xử lý giao thức ban ngày </vt:lpstr>
      <vt:lpstr>HTML kết quả sẽ giống như sau:</vt:lpstr>
      <vt:lpstr>Bí quyết là trang có thể được chia thành ba chuỗi khác nhau: </vt:lpstr>
      <vt:lpstr>16.4.2 A chargen Protocol Handler - Trình xử lý giao thức hàng loạt </vt:lpstr>
      <vt:lpstr> Một mẫu phổ biến là xoay, các dòng phân cách 72 ký tự xuống dòng / dòng phân cách dòng của 95 ký tự in ASCII như thế này:</vt:lpstr>
      <vt:lpstr>16.5 Giao diện URLStreamHandlerFactory </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16. Protocol Handlers – Xử lý giao thức</dc:title>
  <dc:creator>Windows User</dc:creator>
  <cp:lastModifiedBy>Windows User</cp:lastModifiedBy>
  <cp:revision>15</cp:revision>
  <dcterms:created xsi:type="dcterms:W3CDTF">2021-06-02T07:43:09Z</dcterms:created>
  <dcterms:modified xsi:type="dcterms:W3CDTF">2021-06-03T01:41:24Z</dcterms:modified>
</cp:coreProperties>
</file>