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80" r:id="rId14"/>
    <p:sldId id="281" r:id="rId15"/>
    <p:sldId id="270" r:id="rId16"/>
    <p:sldId id="272" r:id="rId17"/>
    <p:sldId id="273" r:id="rId18"/>
    <p:sldId id="274" r:id="rId19"/>
    <p:sldId id="275" r:id="rId20"/>
    <p:sldId id="314" r:id="rId21"/>
    <p:sldId id="276" r:id="rId22"/>
    <p:sldId id="277" r:id="rId23"/>
    <p:sldId id="278" r:id="rId24"/>
    <p:sldId id="271" r:id="rId25"/>
    <p:sldId id="283" r:id="rId26"/>
    <p:sldId id="284" r:id="rId27"/>
    <p:sldId id="285" r:id="rId28"/>
    <p:sldId id="279" r:id="rId29"/>
    <p:sldId id="286"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21" r:id="rId53"/>
    <p:sldId id="322" r:id="rId54"/>
    <p:sldId id="323" r:id="rId55"/>
    <p:sldId id="324" r:id="rId56"/>
    <p:sldId id="325" r:id="rId57"/>
    <p:sldId id="326" r:id="rId58"/>
    <p:sldId id="327" r:id="rId59"/>
    <p:sldId id="328" r:id="rId60"/>
    <p:sldId id="329" r:id="rId61"/>
    <p:sldId id="330" r:id="rId62"/>
    <p:sldId id="331" r:id="rId63"/>
    <p:sldId id="313" r:id="rId64"/>
    <p:sldId id="315" r:id="rId65"/>
    <p:sldId id="316" r:id="rId66"/>
    <p:sldId id="317" r:id="rId67"/>
    <p:sldId id="318" r:id="rId68"/>
    <p:sldId id="319" r:id="rId69"/>
    <p:sldId id="320"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FA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5"/>
    <p:restoredTop sz="95952" autoAdjust="0"/>
  </p:normalViewPr>
  <p:slideViewPr>
    <p:cSldViewPr snapToGrid="0" snapToObjects="1">
      <p:cViewPr>
        <p:scale>
          <a:sx n="121" d="100"/>
          <a:sy n="121" d="100"/>
        </p:scale>
        <p:origin x="181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2D39AF-3B51-834C-B9C8-D90D5486642E}" type="datetimeFigureOut">
              <a:rPr lang="en-US" smtClean="0"/>
              <a:t>8/21/20</a:t>
            </a:fld>
            <a:endParaRPr lang="fr-F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617200-9B94-5740-BC36-87F32BF50714}" type="slidenum">
              <a:rPr lang="fr-FR" smtClean="0"/>
              <a:t>‹#›</a:t>
            </a:fld>
            <a:endParaRPr lang="fr-FR"/>
          </a:p>
        </p:txBody>
      </p:sp>
    </p:spTree>
    <p:extLst>
      <p:ext uri="{BB962C8B-B14F-4D97-AF65-F5344CB8AC3E}">
        <p14:creationId xmlns:p14="http://schemas.microsoft.com/office/powerpoint/2010/main" val="1527988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C3BD8-8BBC-414E-96F1-0A897D6C61E2}" type="datetimeFigureOut">
              <a:rPr lang="en-US" smtClean="0"/>
              <a:t>8/21/20</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7D37DC-5558-D94A-9C3A-4BB33DD41995}" type="slidenum">
              <a:rPr lang="fr-FR" smtClean="0"/>
              <a:t>‹#›</a:t>
            </a:fld>
            <a:endParaRPr lang="fr-FR"/>
          </a:p>
        </p:txBody>
      </p:sp>
    </p:spTree>
    <p:extLst>
      <p:ext uri="{BB962C8B-B14F-4D97-AF65-F5344CB8AC3E}">
        <p14:creationId xmlns:p14="http://schemas.microsoft.com/office/powerpoint/2010/main" val="184065807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1</a:t>
            </a:fld>
            <a:endParaRPr lang="fr-FR"/>
          </a:p>
        </p:txBody>
      </p:sp>
    </p:spTree>
    <p:extLst>
      <p:ext uri="{BB962C8B-B14F-4D97-AF65-F5344CB8AC3E}">
        <p14:creationId xmlns:p14="http://schemas.microsoft.com/office/powerpoint/2010/main" val="378433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Kn</a:t>
            </a:r>
            <a:r>
              <a:rPr lang="en-US" dirty="0"/>
              <a:t>| = n(n-1) / 2</a:t>
            </a:r>
          </a:p>
        </p:txBody>
      </p:sp>
      <p:sp>
        <p:nvSpPr>
          <p:cNvPr id="4" name="Slide Number Placeholder 3"/>
          <p:cNvSpPr>
            <a:spLocks noGrp="1"/>
          </p:cNvSpPr>
          <p:nvPr>
            <p:ph type="sldNum" sz="quarter" idx="10"/>
          </p:nvPr>
        </p:nvSpPr>
        <p:spPr/>
        <p:txBody>
          <a:bodyPr/>
          <a:lstStyle/>
          <a:p>
            <a:fld id="{EB7D37DC-5558-D94A-9C3A-4BB33DD41995}" type="slidenum">
              <a:rPr lang="fr-FR" smtClean="0"/>
              <a:t>16</a:t>
            </a:fld>
            <a:endParaRPr lang="fr-FR"/>
          </a:p>
        </p:txBody>
      </p:sp>
    </p:spTree>
    <p:extLst>
      <p:ext uri="{BB962C8B-B14F-4D97-AF65-F5344CB8AC3E}">
        <p14:creationId xmlns:p14="http://schemas.microsoft.com/office/powerpoint/2010/main" val="1376868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Cn</a:t>
            </a:r>
            <a:r>
              <a:rPr lang="en-US" dirty="0"/>
              <a:t>|</a:t>
            </a:r>
            <a:r>
              <a:rPr lang="en-US" baseline="0" dirty="0"/>
              <a:t> = n</a:t>
            </a:r>
          </a:p>
          <a:p>
            <a:r>
              <a:rPr lang="en-US" baseline="0" dirty="0"/>
              <a:t>|</a:t>
            </a:r>
            <a:r>
              <a:rPr lang="en-US" baseline="0" dirty="0" err="1"/>
              <a:t>Wn</a:t>
            </a:r>
            <a:r>
              <a:rPr lang="en-US" baseline="0" dirty="0"/>
              <a:t>| = 2n</a:t>
            </a:r>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17</a:t>
            </a:fld>
            <a:endParaRPr lang="fr-FR"/>
          </a:p>
        </p:txBody>
      </p:sp>
    </p:spTree>
    <p:extLst>
      <p:ext uri="{BB962C8B-B14F-4D97-AF65-F5344CB8AC3E}">
        <p14:creationId xmlns:p14="http://schemas.microsoft.com/office/powerpoint/2010/main" val="1929695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Qn</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 nx2</a:t>
            </a:r>
            <a:r>
              <a:rPr lang="en-US" sz="1200" kern="1200" baseline="30000" dirty="0">
                <a:solidFill>
                  <a:schemeClr val="tx1"/>
                </a:solidFill>
                <a:effectLst/>
                <a:latin typeface="+mn-lt"/>
                <a:ea typeface="+mn-ea"/>
                <a:cs typeface="+mn-cs"/>
              </a:rPr>
              <a:t>n-1</a:t>
            </a:r>
            <a:endParaRPr lang="en-US" sz="1200"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err="1">
                <a:solidFill>
                  <a:schemeClr val="tx1"/>
                </a:solidFill>
                <a:effectLst/>
                <a:latin typeface="+mn-lt"/>
                <a:ea typeface="+mn-ea"/>
                <a:cs typeface="+mn-cs"/>
              </a:rPr>
              <a:t>sdf</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18</a:t>
            </a:fld>
            <a:endParaRPr lang="fr-FR"/>
          </a:p>
        </p:txBody>
      </p:sp>
    </p:spTree>
    <p:extLst>
      <p:ext uri="{BB962C8B-B14F-4D97-AF65-F5344CB8AC3E}">
        <p14:creationId xmlns:p14="http://schemas.microsoft.com/office/powerpoint/2010/main" val="3856371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Graph G is bipartite because its vertex set is the union of two disjoint sets, {a, b, d} and {c, e, f, g}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Graph H is not bipartite because its </a:t>
            </a:r>
            <a:r>
              <a:rPr lang="en-US" sz="1200" kern="1200" baseline="0" dirty="0">
                <a:solidFill>
                  <a:schemeClr val="tx1"/>
                </a:solidFill>
                <a:effectLst/>
                <a:latin typeface="+mn-lt"/>
                <a:ea typeface="+mn-ea"/>
                <a:cs typeface="+mn-cs"/>
              </a:rPr>
              <a:t>contains triangles (a, b, f)</a:t>
            </a:r>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19</a:t>
            </a:fld>
            <a:endParaRPr lang="fr-FR"/>
          </a:p>
        </p:txBody>
      </p:sp>
    </p:spTree>
    <p:extLst>
      <p:ext uri="{BB962C8B-B14F-4D97-AF65-F5344CB8AC3E}">
        <p14:creationId xmlns:p14="http://schemas.microsoft.com/office/powerpoint/2010/main" val="1979576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Graph G is bipartite because its vertex set is the union of two disjoint sets, {a, b, d} and {c, e, f, g}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Graph H is not bipartite because its </a:t>
            </a:r>
            <a:r>
              <a:rPr lang="en-US" sz="1200" kern="1200" baseline="0" dirty="0">
                <a:solidFill>
                  <a:schemeClr val="tx1"/>
                </a:solidFill>
                <a:effectLst/>
                <a:latin typeface="+mn-lt"/>
                <a:ea typeface="+mn-ea"/>
                <a:cs typeface="+mn-cs"/>
              </a:rPr>
              <a:t>contains triangles (a, b, f)</a:t>
            </a:r>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20</a:t>
            </a:fld>
            <a:endParaRPr lang="fr-FR"/>
          </a:p>
        </p:txBody>
      </p:sp>
    </p:spTree>
    <p:extLst>
      <p:ext uri="{BB962C8B-B14F-4D97-AF65-F5344CB8AC3E}">
        <p14:creationId xmlns:p14="http://schemas.microsoft.com/office/powerpoint/2010/main" val="2734470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Which graphs </a:t>
            </a:r>
            <a:r>
              <a:rPr lang="en-US" sz="1200" kern="1200" dirty="0" err="1">
                <a:solidFill>
                  <a:schemeClr val="tx1"/>
                </a:solidFill>
                <a:effectLst/>
                <a:latin typeface="+mn-lt"/>
                <a:ea typeface="+mn-ea"/>
                <a:cs typeface="+mn-cs"/>
              </a:rPr>
              <a:t>Kn,Cn,Wn,Qn</a:t>
            </a:r>
            <a:r>
              <a:rPr lang="en-US" sz="1200" kern="1200" dirty="0">
                <a:solidFill>
                  <a:schemeClr val="tx1"/>
                </a:solidFill>
                <a:effectLst/>
                <a:latin typeface="+mn-lt"/>
                <a:ea typeface="+mn-ea"/>
                <a:cs typeface="+mn-cs"/>
              </a:rPr>
              <a:t> are bipartite? </a:t>
            </a:r>
            <a:endParaRPr lang="en-US" dirty="0">
              <a:effectLst/>
            </a:endParaRPr>
          </a:p>
          <a:p>
            <a:r>
              <a:rPr lang="en-US" dirty="0"/>
              <a:t>In 2009 Netflix gave a $1Million prize to the group that was best able to predict how much someone would enjoy a movie based on their preferences. This can be viewed, and in the submissions often was, as a bipartite graph problem. The viewers are the vertices U and the movies the vertices V and there is an edge from u to v if u viewed v.</a:t>
            </a:r>
          </a:p>
        </p:txBody>
      </p:sp>
      <p:sp>
        <p:nvSpPr>
          <p:cNvPr id="4" name="Slide Number Placeholder 3"/>
          <p:cNvSpPr>
            <a:spLocks noGrp="1"/>
          </p:cNvSpPr>
          <p:nvPr>
            <p:ph type="sldNum" sz="quarter" idx="10"/>
          </p:nvPr>
        </p:nvSpPr>
        <p:spPr/>
        <p:txBody>
          <a:bodyPr/>
          <a:lstStyle/>
          <a:p>
            <a:fld id="{EB7D37DC-5558-D94A-9C3A-4BB33DD41995}" type="slidenum">
              <a:rPr lang="fr-FR" smtClean="0"/>
              <a:t>21</a:t>
            </a:fld>
            <a:endParaRPr lang="fr-FR"/>
          </a:p>
        </p:txBody>
      </p:sp>
    </p:spTree>
    <p:extLst>
      <p:ext uri="{BB962C8B-B14F-4D97-AF65-F5344CB8AC3E}">
        <p14:creationId xmlns:p14="http://schemas.microsoft.com/office/powerpoint/2010/main" val="134905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B7D37DC-5558-D94A-9C3A-4BB33DD41995}" type="slidenum">
              <a:rPr lang="fr-FR" smtClean="0"/>
              <a:t>24</a:t>
            </a:fld>
            <a:endParaRPr lang="fr-FR"/>
          </a:p>
        </p:txBody>
      </p:sp>
    </p:spTree>
    <p:extLst>
      <p:ext uri="{BB962C8B-B14F-4D97-AF65-F5344CB8AC3E}">
        <p14:creationId xmlns:p14="http://schemas.microsoft.com/office/powerpoint/2010/main" val="3981262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matrices</a:t>
            </a:r>
          </a:p>
          <a:p>
            <a:r>
              <a:rPr lang="en-US" dirty="0"/>
              <a:t>symmetric</a:t>
            </a:r>
          </a:p>
          <a:p>
            <a:r>
              <a:rPr lang="en-US" dirty="0"/>
              <a:t>----- Meeting Notes (11/12/14 19:34) -----</a:t>
            </a:r>
          </a:p>
          <a:p>
            <a:r>
              <a:rPr lang="en-US" dirty="0"/>
              <a:t>Câu hỏi thi: Cho đồ thị vô hướng, vẽ các ma trận không đối xứng, có 1 đáp án đối xứng</a:t>
            </a:r>
          </a:p>
        </p:txBody>
      </p:sp>
      <p:sp>
        <p:nvSpPr>
          <p:cNvPr id="4" name="Slide Number Placeholder 3"/>
          <p:cNvSpPr>
            <a:spLocks noGrp="1"/>
          </p:cNvSpPr>
          <p:nvPr>
            <p:ph type="sldNum" sz="quarter" idx="10"/>
          </p:nvPr>
        </p:nvSpPr>
        <p:spPr/>
        <p:txBody>
          <a:bodyPr/>
          <a:lstStyle/>
          <a:p>
            <a:fld id="{EB7D37DC-5558-D94A-9C3A-4BB33DD41995}" type="slidenum">
              <a:rPr lang="fr-FR" smtClean="0"/>
              <a:t>26</a:t>
            </a:fld>
            <a:endParaRPr lang="fr-FR"/>
          </a:p>
        </p:txBody>
      </p:sp>
    </p:spTree>
    <p:extLst>
      <p:ext uri="{BB962C8B-B14F-4D97-AF65-F5344CB8AC3E}">
        <p14:creationId xmlns:p14="http://schemas.microsoft.com/office/powerpoint/2010/main" val="1390505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matrices</a:t>
            </a:r>
          </a:p>
          <a:p>
            <a:r>
              <a:rPr lang="en-US" dirty="0"/>
              <a:t>not symmetric</a:t>
            </a:r>
          </a:p>
        </p:txBody>
      </p:sp>
      <p:sp>
        <p:nvSpPr>
          <p:cNvPr id="4" name="Slide Number Placeholder 3"/>
          <p:cNvSpPr>
            <a:spLocks noGrp="1"/>
          </p:cNvSpPr>
          <p:nvPr>
            <p:ph type="sldNum" sz="quarter" idx="10"/>
          </p:nvPr>
        </p:nvSpPr>
        <p:spPr/>
        <p:txBody>
          <a:bodyPr/>
          <a:lstStyle/>
          <a:p>
            <a:fld id="{EB7D37DC-5558-D94A-9C3A-4BB33DD41995}" type="slidenum">
              <a:rPr lang="fr-FR" smtClean="0"/>
              <a:t>27</a:t>
            </a:fld>
            <a:endParaRPr lang="fr-FR"/>
          </a:p>
        </p:txBody>
      </p:sp>
    </p:spTree>
    <p:extLst>
      <p:ext uri="{BB962C8B-B14F-4D97-AF65-F5344CB8AC3E}">
        <p14:creationId xmlns:p14="http://schemas.microsoft.com/office/powerpoint/2010/main" val="203574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(5/14/15 21:10) -----</a:t>
            </a:r>
          </a:p>
          <a:p>
            <a:r>
              <a:rPr lang="en-US"/>
              <a:t>Câu hỏi thi: When representing graph by incidence matrix, Which is true:</a:t>
            </a:r>
          </a:p>
          <a:p>
            <a:r>
              <a:rPr lang="en-US"/>
              <a:t>A row that all values is 0</a:t>
            </a:r>
          </a:p>
          <a:p>
            <a:r>
              <a:rPr lang="en-US"/>
              <a:t>A column that all values is 0</a:t>
            </a:r>
          </a:p>
          <a:p>
            <a:r>
              <a:rPr lang="en-US"/>
              <a:t>A column that has 3 number 1</a:t>
            </a:r>
          </a:p>
          <a:p>
            <a:r>
              <a:rPr lang="en-US"/>
              <a:t>None of them</a:t>
            </a:r>
          </a:p>
        </p:txBody>
      </p:sp>
      <p:sp>
        <p:nvSpPr>
          <p:cNvPr id="4" name="Slide Number Placeholder 3"/>
          <p:cNvSpPr>
            <a:spLocks noGrp="1"/>
          </p:cNvSpPr>
          <p:nvPr>
            <p:ph type="sldNum" sz="quarter" idx="10"/>
          </p:nvPr>
        </p:nvSpPr>
        <p:spPr/>
        <p:txBody>
          <a:bodyPr/>
          <a:lstStyle/>
          <a:p>
            <a:fld id="{EB7D37DC-5558-D94A-9C3A-4BB33DD41995}" type="slidenum">
              <a:rPr lang="fr-FR" smtClean="0"/>
              <a:t>30</a:t>
            </a:fld>
            <a:endParaRPr lang="fr-FR"/>
          </a:p>
        </p:txBody>
      </p:sp>
    </p:spTree>
    <p:extLst>
      <p:ext uri="{BB962C8B-B14F-4D97-AF65-F5344CB8AC3E}">
        <p14:creationId xmlns:p14="http://schemas.microsoft.com/office/powerpoint/2010/main" val="239377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Last</a:t>
            </a:r>
            <a:r>
              <a:rPr lang="en-US" baseline="0" noProof="0" dirty="0"/>
              <a:t> week: using graph represent relations</a:t>
            </a:r>
          </a:p>
          <a:p>
            <a:r>
              <a:rPr lang="en-US" baseline="0" noProof="0" dirty="0"/>
              <a:t>Project planning: Network analysis like CPM</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finding the shortest path between two cities in a transportation network </a:t>
            </a:r>
            <a:endParaRPr lang="en-US" dirty="0"/>
          </a:p>
          <a:p>
            <a:endParaRPr lang="en-US" noProof="0" dirty="0"/>
          </a:p>
        </p:txBody>
      </p:sp>
      <p:sp>
        <p:nvSpPr>
          <p:cNvPr id="4" name="Slide Number Placeholder 3"/>
          <p:cNvSpPr>
            <a:spLocks noGrp="1"/>
          </p:cNvSpPr>
          <p:nvPr>
            <p:ph type="sldNum" sz="quarter" idx="10"/>
          </p:nvPr>
        </p:nvSpPr>
        <p:spPr/>
        <p:txBody>
          <a:bodyPr/>
          <a:lstStyle/>
          <a:p>
            <a:fld id="{EB7D37DC-5558-D94A-9C3A-4BB33DD41995}" type="slidenum">
              <a:rPr lang="fr-FR" smtClean="0"/>
              <a:t>2</a:t>
            </a:fld>
            <a:endParaRPr lang="fr-FR"/>
          </a:p>
        </p:txBody>
      </p:sp>
    </p:spTree>
    <p:extLst>
      <p:ext uri="{BB962C8B-B14F-4D97-AF65-F5344CB8AC3E}">
        <p14:creationId xmlns:p14="http://schemas.microsoft.com/office/powerpoint/2010/main" val="3981262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Last</a:t>
            </a:r>
            <a:r>
              <a:rPr lang="en-US" baseline="0" noProof="0" dirty="0"/>
              <a:t> week: using graph represent relations</a:t>
            </a:r>
          </a:p>
          <a:p>
            <a:r>
              <a:rPr lang="en-US" baseline="0" noProof="0" dirty="0"/>
              <a:t>Project planning: Network analysis like CPM</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finding the shortest path between two cities in a transportation network </a:t>
            </a:r>
            <a:endParaRPr lang="en-US" dirty="0"/>
          </a:p>
          <a:p>
            <a:endParaRPr lang="en-US" noProof="0" dirty="0"/>
          </a:p>
        </p:txBody>
      </p:sp>
      <p:sp>
        <p:nvSpPr>
          <p:cNvPr id="4" name="Slide Number Placeholder 3"/>
          <p:cNvSpPr>
            <a:spLocks noGrp="1"/>
          </p:cNvSpPr>
          <p:nvPr>
            <p:ph type="sldNum" sz="quarter" idx="10"/>
          </p:nvPr>
        </p:nvSpPr>
        <p:spPr/>
        <p:txBody>
          <a:bodyPr/>
          <a:lstStyle/>
          <a:p>
            <a:fld id="{EB7D37DC-5558-D94A-9C3A-4BB33DD41995}" type="slidenum">
              <a:rPr lang="fr-FR" smtClean="0"/>
              <a:t>31</a:t>
            </a:fld>
            <a:endParaRPr lang="fr-FR"/>
          </a:p>
        </p:txBody>
      </p:sp>
    </p:spTree>
    <p:extLst>
      <p:ext uri="{BB962C8B-B14F-4D97-AF65-F5344CB8AC3E}">
        <p14:creationId xmlns:p14="http://schemas.microsoft.com/office/powerpoint/2010/main" val="3981262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Chú</a:t>
            </a:r>
            <a:r>
              <a:rPr lang="en-US" baseline="0" dirty="0"/>
              <a:t> </a:t>
            </a:r>
            <a:r>
              <a:rPr lang="en-US" baseline="0" dirty="0" err="1"/>
              <a:t>ý</a:t>
            </a:r>
            <a:r>
              <a:rPr lang="en-US" baseline="0" dirty="0"/>
              <a:t> </a:t>
            </a:r>
            <a:r>
              <a:rPr lang="en-US" baseline="0" dirty="0" err="1"/>
              <a:t>với</a:t>
            </a:r>
            <a:r>
              <a:rPr lang="en-US" baseline="0" dirty="0"/>
              <a:t> graph </a:t>
            </a:r>
            <a:r>
              <a:rPr lang="en-US" baseline="0" dirty="0" err="1"/>
              <a:t>có</a:t>
            </a:r>
            <a:r>
              <a:rPr lang="en-US" baseline="0" dirty="0"/>
              <a:t> loops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Example: </a:t>
            </a:r>
            <a:r>
              <a:rPr lang="en-US" sz="1200" b="1" kern="1200" dirty="0">
                <a:solidFill>
                  <a:schemeClr val="tx1"/>
                </a:solidFill>
                <a:effectLst/>
                <a:latin typeface="+mn-lt"/>
                <a:ea typeface="+mn-ea"/>
                <a:cs typeface="+mn-cs"/>
              </a:rPr>
              <a:t>Acquaintanceship Graphs </a:t>
            </a:r>
            <a:r>
              <a:rPr lang="en-US" sz="1200" b="0" kern="1200" dirty="0">
                <a:solidFill>
                  <a:schemeClr val="tx1"/>
                </a:solidFill>
                <a:effectLst/>
                <a:latin typeface="+mn-lt"/>
                <a:ea typeface="+mn-ea"/>
                <a:cs typeface="+mn-cs"/>
              </a:rPr>
              <a:t>:</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Photocopie</a:t>
            </a:r>
            <a:r>
              <a:rPr lang="en-US" sz="1200" b="0" kern="1200" baseline="0" dirty="0">
                <a:solidFill>
                  <a:schemeClr val="tx1"/>
                </a:solidFill>
                <a:effectLst/>
                <a:latin typeface="+mn-lt"/>
                <a:ea typeface="+mn-ea"/>
                <a:cs typeface="+mn-cs"/>
              </a:rPr>
              <a:t> girl (Chloe) -&gt; Her colleague (Isaac)-&gt; Phoebe friends’ (jasmine?) -&gt; Jasmine’s roommates -&gt; Gunther -&gt; Rachel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Always think about the trail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path = walk</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circuit = closed walk</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simple path = trail</a:t>
            </a:r>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32</a:t>
            </a:fld>
            <a:endParaRPr lang="fr-FR"/>
          </a:p>
        </p:txBody>
      </p:sp>
    </p:spTree>
    <p:extLst>
      <p:ext uri="{BB962C8B-B14F-4D97-AF65-F5344CB8AC3E}">
        <p14:creationId xmlns:p14="http://schemas.microsoft.com/office/powerpoint/2010/main" val="1676214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Khi</a:t>
            </a:r>
            <a:r>
              <a:rPr lang="en-US" dirty="0"/>
              <a:t> </a:t>
            </a:r>
            <a:r>
              <a:rPr lang="en-US" dirty="0" err="1"/>
              <a:t>nào</a:t>
            </a:r>
            <a:r>
              <a:rPr lang="en-US" baseline="0" dirty="0"/>
              <a:t> </a:t>
            </a:r>
            <a:r>
              <a:rPr lang="en-US" baseline="0" dirty="0" err="1"/>
              <a:t>thì</a:t>
            </a:r>
            <a:r>
              <a:rPr lang="en-US" baseline="0" dirty="0"/>
              <a:t> k(G) = 0? </a:t>
            </a:r>
            <a:r>
              <a:rPr lang="en-US" baseline="0" dirty="0" err="1"/>
              <a:t>Khi</a:t>
            </a:r>
            <a:r>
              <a:rPr lang="en-US" baseline="0" dirty="0"/>
              <a:t> </a:t>
            </a:r>
            <a:r>
              <a:rPr lang="en-US" baseline="0" dirty="0" err="1"/>
              <a:t>nào</a:t>
            </a:r>
            <a:r>
              <a:rPr lang="en-US" baseline="0" dirty="0"/>
              <a:t> </a:t>
            </a:r>
            <a:r>
              <a:rPr lang="en-US" baseline="0" dirty="0" err="1"/>
              <a:t>thì</a:t>
            </a:r>
            <a:r>
              <a:rPr lang="en-US" baseline="0" dirty="0"/>
              <a:t> k(G) = n – 1</a:t>
            </a:r>
          </a:p>
          <a:p>
            <a:endParaRPr lang="en-US" dirty="0"/>
          </a:p>
          <a:p>
            <a:r>
              <a:rPr lang="is-IS" dirty="0"/>
              <a:t>Κ	κ	kappa	/'kæpə/</a:t>
            </a:r>
          </a:p>
          <a:p>
            <a:r>
              <a:rPr lang="is-IS" dirty="0"/>
              <a:t>Λ	λ	lambda	/'læmdə/</a:t>
            </a:r>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35</a:t>
            </a:fld>
            <a:endParaRPr lang="fr-FR"/>
          </a:p>
        </p:txBody>
      </p:sp>
    </p:spTree>
    <p:extLst>
      <p:ext uri="{BB962C8B-B14F-4D97-AF65-F5344CB8AC3E}">
        <p14:creationId xmlns:p14="http://schemas.microsoft.com/office/powerpoint/2010/main" val="4004800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 graph</a:t>
            </a:r>
            <a:r>
              <a:rPr lang="en-US" baseline="0" dirty="0"/>
              <a:t> without cut edge?</a:t>
            </a:r>
          </a:p>
          <a:p>
            <a:endParaRPr lang="en-US" baseline="0" dirty="0"/>
          </a:p>
          <a:p>
            <a:r>
              <a:rPr lang="is-IS" dirty="0"/>
              <a:t>Κ	κ	kappa	/'kæpə/</a:t>
            </a:r>
          </a:p>
          <a:p>
            <a:r>
              <a:rPr lang="is-IS" dirty="0"/>
              <a:t>Λ	λ	lambda	/'læmdə/</a:t>
            </a:r>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36</a:t>
            </a:fld>
            <a:endParaRPr lang="fr-FR"/>
          </a:p>
        </p:txBody>
      </p:sp>
    </p:spTree>
    <p:extLst>
      <p:ext uri="{BB962C8B-B14F-4D97-AF65-F5344CB8AC3E}">
        <p14:creationId xmlns:p14="http://schemas.microsoft.com/office/powerpoint/2010/main" val="1643468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a:t>Κ	κ	kappa	/'kæpə/</a:t>
            </a:r>
          </a:p>
          <a:p>
            <a:r>
              <a:rPr lang="is-IS" dirty="0"/>
              <a:t>Λ	λ	lambda	/'læmdə/</a:t>
            </a:r>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38</a:t>
            </a:fld>
            <a:endParaRPr lang="fr-FR"/>
          </a:p>
        </p:txBody>
      </p:sp>
    </p:spTree>
    <p:extLst>
      <p:ext uri="{BB962C8B-B14F-4D97-AF65-F5344CB8AC3E}">
        <p14:creationId xmlns:p14="http://schemas.microsoft.com/office/powerpoint/2010/main" val="2860705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Last</a:t>
            </a:r>
            <a:r>
              <a:rPr lang="en-US" baseline="0" noProof="0" dirty="0"/>
              <a:t> week: using graph represent relations</a:t>
            </a:r>
          </a:p>
          <a:p>
            <a:r>
              <a:rPr lang="en-US" baseline="0" noProof="0" dirty="0"/>
              <a:t>Project planning: Network analysis like CPM</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finding the shortest path between two cities in a transportation network </a:t>
            </a:r>
            <a:endParaRPr lang="en-US" dirty="0"/>
          </a:p>
          <a:p>
            <a:endParaRPr lang="en-US" noProof="0" dirty="0"/>
          </a:p>
        </p:txBody>
      </p:sp>
      <p:sp>
        <p:nvSpPr>
          <p:cNvPr id="4" name="Slide Number Placeholder 3"/>
          <p:cNvSpPr>
            <a:spLocks noGrp="1"/>
          </p:cNvSpPr>
          <p:nvPr>
            <p:ph type="sldNum" sz="quarter" idx="10"/>
          </p:nvPr>
        </p:nvSpPr>
        <p:spPr/>
        <p:txBody>
          <a:bodyPr/>
          <a:lstStyle/>
          <a:p>
            <a:fld id="{EB7D37DC-5558-D94A-9C3A-4BB33DD41995}" type="slidenum">
              <a:rPr lang="fr-FR" smtClean="0"/>
              <a:t>39</a:t>
            </a:fld>
            <a:endParaRPr lang="fr-FR"/>
          </a:p>
        </p:txBody>
      </p:sp>
    </p:spTree>
    <p:extLst>
      <p:ext uri="{BB962C8B-B14F-4D97-AF65-F5344CB8AC3E}">
        <p14:creationId xmlns:p14="http://schemas.microsoft.com/office/powerpoint/2010/main" val="3981262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 a, b, c, d, b </a:t>
            </a:r>
            <a:endParaRPr lang="en-US" dirty="0"/>
          </a:p>
          <a:p>
            <a:endParaRPr lang="en-US" dirty="0"/>
          </a:p>
          <a:p>
            <a:r>
              <a:rPr lang="en-US" dirty="0"/>
              <a:t>Are there conditions for</a:t>
            </a:r>
            <a:r>
              <a:rPr lang="en-US" baseline="0" dirty="0"/>
              <a:t> existence of </a:t>
            </a:r>
            <a:r>
              <a:rPr lang="en-US" baseline="0" dirty="0" err="1"/>
              <a:t>euler</a:t>
            </a:r>
            <a:r>
              <a:rPr lang="en-US" baseline="0" dirty="0"/>
              <a:t> path / circuit?</a:t>
            </a:r>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41</a:t>
            </a:fld>
            <a:endParaRPr lang="fr-FR"/>
          </a:p>
        </p:txBody>
      </p:sp>
    </p:spTree>
    <p:extLst>
      <p:ext uri="{BB962C8B-B14F-4D97-AF65-F5344CB8AC3E}">
        <p14:creationId xmlns:p14="http://schemas.microsoft.com/office/powerpoint/2010/main" val="1930099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is no</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Euler paths and circuits can be used to solve many practical problems. For example, many applications ask for a path or circuit that traverses each street in a neighborhood, each road in a transportation network </a:t>
            </a:r>
            <a:endParaRPr lang="en-US" dirty="0"/>
          </a:p>
          <a:p>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42</a:t>
            </a:fld>
            <a:endParaRPr lang="fr-FR"/>
          </a:p>
        </p:txBody>
      </p:sp>
    </p:spTree>
    <p:extLst>
      <p:ext uri="{BB962C8B-B14F-4D97-AF65-F5344CB8AC3E}">
        <p14:creationId xmlns:p14="http://schemas.microsoft.com/office/powerpoint/2010/main" val="1147300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 there a simple way to determine whether a graph has a Hamilton circuit or path? At first, it might seem that there should be an easy way to determine this, because there is a simple way to answer the similar question of whether a graph has an Euler circuit. Surprisingly, there are no known simple </a:t>
            </a:r>
            <a:r>
              <a:rPr lang="en-US" sz="1200" b="1" kern="1200" dirty="0">
                <a:solidFill>
                  <a:srgbClr val="FF0000"/>
                </a:solidFill>
                <a:effectLst/>
                <a:latin typeface="+mn-lt"/>
                <a:ea typeface="+mn-ea"/>
                <a:cs typeface="+mn-cs"/>
              </a:rPr>
              <a:t>necessary and sufficient </a:t>
            </a:r>
            <a:r>
              <a:rPr lang="en-US" sz="1200" kern="1200" dirty="0">
                <a:solidFill>
                  <a:schemeClr val="tx1"/>
                </a:solidFill>
                <a:effectLst/>
                <a:latin typeface="+mn-lt"/>
                <a:ea typeface="+mn-ea"/>
                <a:cs typeface="+mn-cs"/>
              </a:rPr>
              <a:t>criteria for the existence of Hamilton circuits. </a:t>
            </a:r>
            <a:endParaRPr lang="en-US" dirty="0"/>
          </a:p>
          <a:p>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44</a:t>
            </a:fld>
            <a:endParaRPr lang="fr-FR"/>
          </a:p>
        </p:txBody>
      </p:sp>
    </p:spTree>
    <p:extLst>
      <p:ext uri="{BB962C8B-B14F-4D97-AF65-F5344CB8AC3E}">
        <p14:creationId xmlns:p14="http://schemas.microsoft.com/office/powerpoint/2010/main" val="1180338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45</a:t>
            </a:fld>
            <a:endParaRPr lang="fr-FR"/>
          </a:p>
        </p:txBody>
      </p:sp>
    </p:spTree>
    <p:extLst>
      <p:ext uri="{BB962C8B-B14F-4D97-AF65-F5344CB8AC3E}">
        <p14:creationId xmlns:p14="http://schemas.microsoft.com/office/powerpoint/2010/main" val="1306362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B7D37DC-5558-D94A-9C3A-4BB33DD41995}" type="slidenum">
              <a:rPr lang="fr-FR" smtClean="0"/>
              <a:t>3</a:t>
            </a:fld>
            <a:endParaRPr lang="fr-FR"/>
          </a:p>
        </p:txBody>
      </p:sp>
    </p:spTree>
    <p:extLst>
      <p:ext uri="{BB962C8B-B14F-4D97-AF65-F5344CB8AC3E}">
        <p14:creationId xmlns:p14="http://schemas.microsoft.com/office/powerpoint/2010/main" val="3981262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Can someone cross all the bridges shown in this map ex- </a:t>
            </a:r>
            <a:r>
              <a:rPr lang="en-US" sz="1200" kern="1200" dirty="0" err="1">
                <a:solidFill>
                  <a:schemeClr val="tx1"/>
                </a:solidFill>
                <a:effectLst/>
                <a:latin typeface="+mn-lt"/>
                <a:ea typeface="+mn-ea"/>
                <a:cs typeface="+mn-cs"/>
              </a:rPr>
              <a:t>actly</a:t>
            </a:r>
            <a:r>
              <a:rPr lang="en-US" sz="1200" kern="1200" dirty="0">
                <a:solidFill>
                  <a:schemeClr val="tx1"/>
                </a:solidFill>
                <a:effectLst/>
                <a:latin typeface="+mn-lt"/>
                <a:ea typeface="+mn-ea"/>
                <a:cs typeface="+mn-cs"/>
              </a:rPr>
              <a:t> once and return to the starting point? </a:t>
            </a:r>
            <a:endParaRPr lang="en-US" dirty="0"/>
          </a:p>
          <a:p>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46</a:t>
            </a:fld>
            <a:endParaRPr lang="fr-FR"/>
          </a:p>
        </p:txBody>
      </p:sp>
    </p:spTree>
    <p:extLst>
      <p:ext uri="{BB962C8B-B14F-4D97-AF65-F5344CB8AC3E}">
        <p14:creationId xmlns:p14="http://schemas.microsoft.com/office/powerpoint/2010/main" val="2543133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B7D37DC-5558-D94A-9C3A-4BB33DD41995}" type="slidenum">
              <a:rPr lang="fr-FR" smtClean="0"/>
              <a:t>48</a:t>
            </a:fld>
            <a:endParaRPr lang="fr-FR"/>
          </a:p>
        </p:txBody>
      </p:sp>
    </p:spTree>
    <p:extLst>
      <p:ext uri="{BB962C8B-B14F-4D97-AF65-F5344CB8AC3E}">
        <p14:creationId xmlns:p14="http://schemas.microsoft.com/office/powerpoint/2010/main" val="3981262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Find the path of shortest length between two vertices in a weighted graph. </a:t>
            </a:r>
            <a:endParaRPr lang="en-US" dirty="0">
              <a:effectLst/>
            </a:endParaRPr>
          </a:p>
        </p:txBody>
      </p:sp>
      <p:sp>
        <p:nvSpPr>
          <p:cNvPr id="4" name="Slide Number Placeholder 3"/>
          <p:cNvSpPr>
            <a:spLocks noGrp="1"/>
          </p:cNvSpPr>
          <p:nvPr>
            <p:ph type="sldNum" sz="quarter" idx="10"/>
          </p:nvPr>
        </p:nvSpPr>
        <p:spPr/>
        <p:txBody>
          <a:bodyPr/>
          <a:lstStyle/>
          <a:p>
            <a:fld id="{EB7D37DC-5558-D94A-9C3A-4BB33DD41995}" type="slidenum">
              <a:rPr lang="fr-FR" smtClean="0"/>
              <a:t>49</a:t>
            </a:fld>
            <a:endParaRPr lang="fr-FR"/>
          </a:p>
        </p:txBody>
      </p:sp>
    </p:spTree>
    <p:extLst>
      <p:ext uri="{BB962C8B-B14F-4D97-AF65-F5344CB8AC3E}">
        <p14:creationId xmlns:p14="http://schemas.microsoft.com/office/powerpoint/2010/main" val="3210792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Airline connections</a:t>
            </a:r>
          </a:p>
          <a:p>
            <a:r>
              <a:rPr lang="en-US" dirty="0"/>
              <a:t>Metro/bus maps</a:t>
            </a:r>
          </a:p>
          <a:p>
            <a:r>
              <a:rPr lang="en-US" dirty="0"/>
              <a:t>Computer networks</a:t>
            </a:r>
          </a:p>
        </p:txBody>
      </p:sp>
      <p:sp>
        <p:nvSpPr>
          <p:cNvPr id="4" name="Slide Number Placeholder 3"/>
          <p:cNvSpPr>
            <a:spLocks noGrp="1"/>
          </p:cNvSpPr>
          <p:nvPr>
            <p:ph type="sldNum" sz="quarter" idx="10"/>
          </p:nvPr>
        </p:nvSpPr>
        <p:spPr/>
        <p:txBody>
          <a:bodyPr/>
          <a:lstStyle/>
          <a:p>
            <a:fld id="{EB7D37DC-5558-D94A-9C3A-4BB33DD41995}" type="slidenum">
              <a:rPr lang="fr-FR" smtClean="0"/>
              <a:t>4</a:t>
            </a:fld>
            <a:endParaRPr lang="fr-FR"/>
          </a:p>
        </p:txBody>
      </p:sp>
    </p:spTree>
    <p:extLst>
      <p:ext uri="{BB962C8B-B14F-4D97-AF65-F5344CB8AC3E}">
        <p14:creationId xmlns:p14="http://schemas.microsoft.com/office/powerpoint/2010/main" val="358020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B7D37DC-5558-D94A-9C3A-4BB33DD41995}" type="slidenum">
              <a:rPr lang="fr-FR" smtClean="0"/>
              <a:t>8</a:t>
            </a:fld>
            <a:endParaRPr lang="fr-FR"/>
          </a:p>
        </p:txBody>
      </p:sp>
    </p:spTree>
    <p:extLst>
      <p:ext uri="{BB962C8B-B14F-4D97-AF65-F5344CB8AC3E}">
        <p14:creationId xmlns:p14="http://schemas.microsoft.com/office/powerpoint/2010/main" val="3981262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Hinh</a:t>
            </a:r>
            <a:r>
              <a:rPr lang="en-US" baseline="0" dirty="0"/>
              <a:t> 2: </a:t>
            </a:r>
            <a:r>
              <a:rPr lang="en-US" baseline="0" dirty="0" err="1"/>
              <a:t>deg</a:t>
            </a:r>
            <a:r>
              <a:rPr lang="en-US" baseline="0" dirty="0"/>
              <a:t>(b) = 6</a:t>
            </a:r>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9</a:t>
            </a:fld>
            <a:endParaRPr lang="fr-FR"/>
          </a:p>
        </p:txBody>
      </p:sp>
    </p:spTree>
    <p:extLst>
      <p:ext uri="{BB962C8B-B14F-4D97-AF65-F5344CB8AC3E}">
        <p14:creationId xmlns:p14="http://schemas.microsoft.com/office/powerpoint/2010/main" val="2379950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Proof: </a:t>
            </a:r>
            <a:r>
              <a:rPr lang="en-US" sz="1200" kern="1200" dirty="0">
                <a:solidFill>
                  <a:schemeClr val="tx1"/>
                </a:solidFill>
                <a:effectLst/>
                <a:latin typeface="+mn-lt"/>
                <a:ea typeface="+mn-ea"/>
                <a:cs typeface="+mn-cs"/>
              </a:rPr>
              <a:t>Each edge contributes two to the sum of the degrees of the vertices because an edge is incident with exactly two (possibly equal) vertices. This means that the sum of the degrees of the vertices is twice the number of edges. </a:t>
            </a:r>
            <a:endParaRPr lang="en-US" dirty="0"/>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Proof: </a:t>
            </a:r>
            <a:r>
              <a:rPr lang="en-US" sz="1200" kern="1200" dirty="0">
                <a:solidFill>
                  <a:schemeClr val="tx1"/>
                </a:solidFill>
                <a:effectLst/>
                <a:latin typeface="+mn-lt"/>
                <a:ea typeface="+mn-ea"/>
                <a:cs typeface="+mn-cs"/>
              </a:rPr>
              <a:t>Let V1 and V2 be the set of vertices of even degree and the set of vertices of odd degree, respectively.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Because </a:t>
            </a:r>
            <a:r>
              <a:rPr lang="en-US" sz="1200" kern="1200" dirty="0" err="1">
                <a:solidFill>
                  <a:schemeClr val="tx1"/>
                </a:solidFill>
                <a:effectLst/>
                <a:latin typeface="+mn-lt"/>
                <a:ea typeface="+mn-ea"/>
                <a:cs typeface="+mn-cs"/>
              </a:rPr>
              <a:t>deg</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v</a:t>
            </a:r>
            <a:r>
              <a:rPr lang="en-US" sz="1200" kern="1200" dirty="0">
                <a:solidFill>
                  <a:schemeClr val="tx1"/>
                </a:solidFill>
                <a:effectLst/>
                <a:latin typeface="+mn-lt"/>
                <a:ea typeface="+mn-ea"/>
                <a:cs typeface="+mn-cs"/>
              </a:rPr>
              <a:t>) is even for </a:t>
            </a:r>
            <a:r>
              <a:rPr lang="en-US" sz="1200" i="1" kern="1200" dirty="0">
                <a:solidFill>
                  <a:schemeClr val="tx1"/>
                </a:solidFill>
                <a:effectLst/>
                <a:latin typeface="+mn-lt"/>
                <a:ea typeface="+mn-ea"/>
                <a:cs typeface="+mn-cs"/>
              </a:rPr>
              <a:t>v </a:t>
            </a:r>
            <a:r>
              <a:rPr lang="en-US" sz="1200" kern="1200" dirty="0">
                <a:solidFill>
                  <a:schemeClr val="tx1"/>
                </a:solidFill>
                <a:effectLst/>
                <a:latin typeface="+mn-lt"/>
                <a:ea typeface="+mn-ea"/>
                <a:cs typeface="+mn-cs"/>
              </a:rPr>
              <a:t>∈ V1, the first term in the right-hand side of the last equality is even. Furthermore, the sum of the two terms on the right-hand side of the last equality is even, because this sum is 2m. Hence, the second term in the sum is also even. Because all the terms in this sum are odd, there must be an even number of such terms. Thus, there are an even number of vertices of odd degree. </a:t>
            </a:r>
            <a:endParaRPr lang="en-US" dirty="0"/>
          </a:p>
          <a:p>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10</a:t>
            </a:fld>
            <a:endParaRPr lang="fr-FR"/>
          </a:p>
        </p:txBody>
      </p:sp>
    </p:spTree>
    <p:extLst>
      <p:ext uri="{BB962C8B-B14F-4D97-AF65-F5344CB8AC3E}">
        <p14:creationId xmlns:p14="http://schemas.microsoft.com/office/powerpoint/2010/main" val="2330743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Because each edge has an initial vertex and a terminal vertex, the sum of the in-degrees and the sum of the out-degrees of all vertices in a graph with directed edges are the same. Both of these sums are the number of edges in the graph </a:t>
            </a:r>
            <a:endParaRPr lang="en-US" dirty="0"/>
          </a:p>
          <a:p>
            <a:endParaRPr lang="en-US" dirty="0"/>
          </a:p>
        </p:txBody>
      </p:sp>
      <p:sp>
        <p:nvSpPr>
          <p:cNvPr id="4" name="Slide Number Placeholder 3"/>
          <p:cNvSpPr>
            <a:spLocks noGrp="1"/>
          </p:cNvSpPr>
          <p:nvPr>
            <p:ph type="sldNum" sz="quarter" idx="10"/>
          </p:nvPr>
        </p:nvSpPr>
        <p:spPr/>
        <p:txBody>
          <a:bodyPr/>
          <a:lstStyle/>
          <a:p>
            <a:fld id="{EB7D37DC-5558-D94A-9C3A-4BB33DD41995}" type="slidenum">
              <a:rPr lang="fr-FR" smtClean="0"/>
              <a:t>12</a:t>
            </a:fld>
            <a:endParaRPr lang="fr-FR"/>
          </a:p>
        </p:txBody>
      </p:sp>
    </p:spTree>
    <p:extLst>
      <p:ext uri="{BB962C8B-B14F-4D97-AF65-F5344CB8AC3E}">
        <p14:creationId xmlns:p14="http://schemas.microsoft.com/office/powerpoint/2010/main" val="341155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Last</a:t>
            </a:r>
            <a:r>
              <a:rPr lang="en-US" baseline="0" noProof="0" dirty="0"/>
              <a:t> week: using graph represent relations</a:t>
            </a:r>
          </a:p>
          <a:p>
            <a:r>
              <a:rPr lang="en-US" baseline="0" noProof="0" dirty="0"/>
              <a:t>Project planning: Network analysis like CPM</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finding the shortest path between two cities in a transportation network </a:t>
            </a:r>
            <a:endParaRPr lang="en-US" dirty="0"/>
          </a:p>
          <a:p>
            <a:endParaRPr lang="en-US" noProof="0" dirty="0"/>
          </a:p>
        </p:txBody>
      </p:sp>
      <p:sp>
        <p:nvSpPr>
          <p:cNvPr id="4" name="Slide Number Placeholder 3"/>
          <p:cNvSpPr>
            <a:spLocks noGrp="1"/>
          </p:cNvSpPr>
          <p:nvPr>
            <p:ph type="sldNum" sz="quarter" idx="10"/>
          </p:nvPr>
        </p:nvSpPr>
        <p:spPr/>
        <p:txBody>
          <a:bodyPr/>
          <a:lstStyle/>
          <a:p>
            <a:fld id="{EB7D37DC-5558-D94A-9C3A-4BB33DD41995}" type="slidenum">
              <a:rPr lang="fr-FR" smtClean="0"/>
              <a:t>15</a:t>
            </a:fld>
            <a:endParaRPr lang="fr-FR"/>
          </a:p>
        </p:txBody>
      </p:sp>
    </p:spTree>
    <p:extLst>
      <p:ext uri="{BB962C8B-B14F-4D97-AF65-F5344CB8AC3E}">
        <p14:creationId xmlns:p14="http://schemas.microsoft.com/office/powerpoint/2010/main" val="398126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3240" y="4624668"/>
            <a:ext cx="5825960" cy="933450"/>
          </a:xfrm>
        </p:spPr>
        <p:txBody>
          <a:bodyPr>
            <a:norm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3013240" y="5562599"/>
            <a:ext cx="5825960" cy="748553"/>
          </a:xfrm>
        </p:spPr>
        <p:txBody>
          <a:bodyPr>
            <a:normAutofit/>
          </a:bodyPr>
          <a:lstStyle>
            <a:lvl1pPr marL="0" indent="0" algn="l">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a:xfrm>
            <a:off x="282576" y="6425640"/>
            <a:ext cx="8646272" cy="365125"/>
          </a:xfrm>
        </p:spPr>
        <p:txBody>
          <a:bodyPr/>
          <a:lstStyle>
            <a:lvl1pPr algn="r">
              <a:defRPr/>
            </a:lvl1pPr>
          </a:lstStyle>
          <a:p>
            <a:r>
              <a:rPr lang="en-US"/>
              <a:t>Discrete Mathematics course for FU-FGR by Dr. Doan Trung Tung, based on Discrete Mathematics and its Application 7th edition </a:t>
            </a:r>
            <a:endParaRPr lang="en-US"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a:xfrm>
            <a:off x="6795247" y="642358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a:xfrm>
            <a:off x="6795247" y="6423585"/>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6795247" y="6423585"/>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a:prstGeom prst="rect">
            <a:avLst/>
          </a:prstGeom>
        </p:spPr>
        <p:txBody>
          <a:bodyPr/>
          <a:lstStyle/>
          <a:p>
            <a:endParaRPr lang="en-US"/>
          </a:p>
        </p:txBody>
      </p:sp>
      <p:sp>
        <p:nvSpPr>
          <p:cNvPr id="6" name="Footer Placeholder 5"/>
          <p:cNvSpPr>
            <a:spLocks noGrp="1"/>
          </p:cNvSpPr>
          <p:nvPr>
            <p:ph type="ftr" sz="quarter" idx="11"/>
          </p:nvPr>
        </p:nvSpPr>
        <p:spPr>
          <a:xfrm>
            <a:off x="3859305" y="6423585"/>
            <a:ext cx="3316941" cy="365125"/>
          </a:xfrm>
        </p:spPr>
        <p:txBody>
          <a:bodyPr/>
          <a:lstStyle/>
          <a:p>
            <a:r>
              <a:rPr lang="en-US"/>
              <a:t>Discrete Mathematics course for FU-FGR by Dr. Doan Trung Tung, based on Discrete Mathematics and its Application 7th edition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a:prstGeom prst="rect">
            <a:avLst/>
          </a:prstGeo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Discrete Mathematics course for FU-FGR by Dr. Doan Trung Tung, based on Discrete Mathematics and its Application 7th edition </a:t>
            </a:r>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95247" y="642358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a:prstGeom prst="rect">
            <a:avLst/>
          </a:prstGeo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a:t>Discrete Mathematics course for FU-FGR by Dr. Doan Trung Tung, based on Discrete Mathematics and its Application 7th edition </a:t>
            </a:r>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a:prstGeom prst="rect">
            <a:avLst/>
          </a:prstGeo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a:t>Discrete Mathematics course for FU-FGR by Dr. Doan Trung Tung, based on Discrete Mathematics and its Application 7th edition </a:t>
            </a:r>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a:prstGeom prst="rect">
            <a:avLst/>
          </a:prstGeo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Discrete Mathematics course for FU-FGR by Dr. Doan Trung Tung, based on Discrete Mathematics and its Application 7th edition </a:t>
            </a:r>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95247" y="642358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a:xfrm>
            <a:off x="498475" y="6412503"/>
            <a:ext cx="8354172" cy="365125"/>
          </a:xfrm>
        </p:spPr>
        <p:txBody>
          <a:bodyPr/>
          <a:lstStyle>
            <a:lvl1pPr algn="r">
              <a:defRPr/>
            </a:lvl1pPr>
          </a:lstStyle>
          <a:p>
            <a:r>
              <a:rPr lang="en-US"/>
              <a:t>Discrete Mathematics course for FU-FGR by Dr. Doan Trung Tung, based on Discrete Mathematics and its Application 7th edition </a:t>
            </a:r>
            <a:endParaRPr lang="en-US" dirty="0"/>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95247" y="642358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a:xfrm>
            <a:off x="201705" y="6423585"/>
            <a:ext cx="8658133" cy="365125"/>
          </a:xfrm>
        </p:spPr>
        <p:txBody>
          <a:bodyPr/>
          <a:lstStyle/>
          <a:p>
            <a:r>
              <a:rPr lang="en-US"/>
              <a:t>Discrete Mathematics course for FU-FGR by Dr. Doan Trung Tung, based on Discrete Mathematics and its Application 7th edition </a:t>
            </a:r>
            <a:endParaRPr lang="en-US" dirty="0"/>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a:prstGeom prst="rect">
            <a:avLst/>
          </a:prstGeom>
        </p:spPr>
        <p:txBody>
          <a:bodyPr/>
          <a:lstStyle>
            <a:lvl1pPr algn="l">
              <a:defRPr/>
            </a:lvl1pPr>
          </a:lstStyle>
          <a:p>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Discrete Mathematics course for FU-FGR by Dr. Doan Trung Tung, based on Discrete Mathematics and its Application 7th edition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a:prstGeom prst="rect">
            <a:avLst/>
          </a:prstGeom>
        </p:spPr>
        <p:txBody>
          <a:bodyPr/>
          <a:lstStyle>
            <a:lvl1pPr algn="l">
              <a:defRPr>
                <a:solidFill>
                  <a:schemeClr val="bg1"/>
                </a:solidFill>
              </a:defRPr>
            </a:lvl1pPr>
          </a:lstStyle>
          <a:p>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6795247" y="6423585"/>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6795247" y="642358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6795247" y="642358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201705" y="6423585"/>
            <a:ext cx="8658133"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t>Discrete Mathematics course for FU-FGR by Dr. Doan Trung Tung, based on Discrete Mathematics and its Application 7th edition </a:t>
            </a:r>
            <a:endParaRPr lang="en-US"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notesSlide" Target="../notesSlides/notesSlide8.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2.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dirty="0"/>
              <a:t>DISCRETE MATHEMATICS</a:t>
            </a:r>
          </a:p>
        </p:txBody>
      </p:sp>
      <p:sp>
        <p:nvSpPr>
          <p:cNvPr id="3" name="Subtitle 2"/>
          <p:cNvSpPr>
            <a:spLocks noGrp="1"/>
          </p:cNvSpPr>
          <p:nvPr>
            <p:ph type="subTitle" idx="1"/>
          </p:nvPr>
        </p:nvSpPr>
        <p:spPr/>
        <p:txBody>
          <a:bodyPr/>
          <a:lstStyle/>
          <a:p>
            <a:r>
              <a:rPr lang="fr-FR" dirty="0"/>
              <a:t>GRAPHS</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Tree>
    <p:extLst>
      <p:ext uri="{BB962C8B-B14F-4D97-AF65-F5344CB8AC3E}">
        <p14:creationId xmlns:p14="http://schemas.microsoft.com/office/powerpoint/2010/main" val="211880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Handshaking theorem for undirected graph</a:t>
            </a:r>
          </a:p>
        </p:txBody>
      </p:sp>
      <p:sp>
        <p:nvSpPr>
          <p:cNvPr id="3" name="Content Placeholder 2"/>
          <p:cNvSpPr>
            <a:spLocks noGrp="1"/>
          </p:cNvSpPr>
          <p:nvPr>
            <p:ph idx="1"/>
          </p:nvPr>
        </p:nvSpPr>
        <p:spPr/>
        <p:txBody>
          <a:bodyPr/>
          <a:lstStyle/>
          <a:p>
            <a:r>
              <a:rPr lang="en-US" dirty="0"/>
              <a:t>Let G = (V , E) be an undirected graph with m edges. Then</a:t>
            </a:r>
          </a:p>
          <a:p>
            <a:endParaRPr lang="en-US" dirty="0"/>
          </a:p>
          <a:p>
            <a:endParaRPr lang="en-US" dirty="0"/>
          </a:p>
          <a:p>
            <a:r>
              <a:rPr lang="en-US" dirty="0"/>
              <a:t>An undirected graph has an even number of vertices of odd degree.</a:t>
            </a:r>
            <a:br>
              <a:rPr lang="en-US" dirty="0"/>
            </a:br>
            <a:endParaRPr lang="en-US" dirty="0"/>
          </a:p>
          <a:p>
            <a:r>
              <a:rPr lang="en-US" dirty="0"/>
              <a:t> Example: Can we have a simple graph with 5 vertices of degrees: 1, 2, 3, 3, 4?</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10</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172544719"/>
              </p:ext>
            </p:extLst>
          </p:nvPr>
        </p:nvGraphicFramePr>
        <p:xfrm>
          <a:off x="2953845" y="2524125"/>
          <a:ext cx="2354755" cy="898525"/>
        </p:xfrm>
        <a:graphic>
          <a:graphicData uri="http://schemas.openxmlformats.org/presentationml/2006/ole">
            <mc:AlternateContent xmlns:mc="http://schemas.openxmlformats.org/markup-compatibility/2006">
              <mc:Choice xmlns:v="urn:schemas-microsoft-com:vml" Requires="v">
                <p:oleObj spid="_x0000_s1213" name="Equation" r:id="rId4" imgW="965200" imgH="368300" progId="Equation.3">
                  <p:embed/>
                </p:oleObj>
              </mc:Choice>
              <mc:Fallback>
                <p:oleObj name="Equation" r:id="rId4" imgW="965200" imgH="368300" progId="Equation.3">
                  <p:embed/>
                  <p:pic>
                    <p:nvPicPr>
                      <p:cNvPr id="0" name=""/>
                      <p:cNvPicPr/>
                      <p:nvPr/>
                    </p:nvPicPr>
                    <p:blipFill>
                      <a:blip r:embed="rId5"/>
                      <a:stretch>
                        <a:fillRect/>
                      </a:stretch>
                    </p:blipFill>
                    <p:spPr>
                      <a:xfrm>
                        <a:off x="2953845" y="2524125"/>
                        <a:ext cx="2354755" cy="898525"/>
                      </a:xfrm>
                      <a:prstGeom prst="rect">
                        <a:avLst/>
                      </a:prstGeom>
                    </p:spPr>
                  </p:pic>
                </p:oleObj>
              </mc:Fallback>
            </mc:AlternateContent>
          </a:graphicData>
        </a:graphic>
      </p:graphicFrame>
    </p:spTree>
    <p:extLst>
      <p:ext uri="{BB962C8B-B14F-4D97-AF65-F5344CB8AC3E}">
        <p14:creationId xmlns:p14="http://schemas.microsoft.com/office/powerpoint/2010/main" val="312998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 for directed graph</a:t>
            </a:r>
          </a:p>
        </p:txBody>
      </p:sp>
      <p:sp>
        <p:nvSpPr>
          <p:cNvPr id="3" name="Content Placeholder 2"/>
          <p:cNvSpPr>
            <a:spLocks noGrp="1"/>
          </p:cNvSpPr>
          <p:nvPr>
            <p:ph idx="1"/>
          </p:nvPr>
        </p:nvSpPr>
        <p:spPr>
          <a:xfrm>
            <a:off x="498474" y="1981200"/>
            <a:ext cx="7677151" cy="4144963"/>
          </a:xfrm>
        </p:spPr>
        <p:txBody>
          <a:bodyPr/>
          <a:lstStyle/>
          <a:p>
            <a:r>
              <a:rPr lang="en-US" dirty="0"/>
              <a:t>If e = (</a:t>
            </a:r>
            <a:r>
              <a:rPr lang="en-US" dirty="0" err="1"/>
              <a:t>u,v</a:t>
            </a:r>
            <a:r>
              <a:rPr lang="en-US" dirty="0"/>
              <a:t>) is an edge of a directed graph, u is said to be </a:t>
            </a:r>
            <a:r>
              <a:rPr lang="en-US" b="1" dirty="0">
                <a:solidFill>
                  <a:srgbClr val="800000"/>
                </a:solidFill>
              </a:rPr>
              <a:t>adjacent to</a:t>
            </a:r>
            <a:r>
              <a:rPr lang="en-US" dirty="0"/>
              <a:t> v and v is </a:t>
            </a:r>
            <a:r>
              <a:rPr lang="en-US" b="1" dirty="0">
                <a:solidFill>
                  <a:srgbClr val="800000"/>
                </a:solidFill>
              </a:rPr>
              <a:t>adjacent from </a:t>
            </a:r>
            <a:r>
              <a:rPr lang="en-US" dirty="0"/>
              <a:t>u. The vertex u is called the </a:t>
            </a:r>
            <a:r>
              <a:rPr lang="en-US" b="1" dirty="0">
                <a:solidFill>
                  <a:srgbClr val="800000"/>
                </a:solidFill>
              </a:rPr>
              <a:t>initial</a:t>
            </a:r>
            <a:r>
              <a:rPr lang="en-US" dirty="0">
                <a:solidFill>
                  <a:srgbClr val="800000"/>
                </a:solidFill>
              </a:rPr>
              <a:t> </a:t>
            </a:r>
            <a:r>
              <a:rPr lang="en-US" dirty="0"/>
              <a:t>and v is called the </a:t>
            </a:r>
            <a:r>
              <a:rPr lang="en-US" b="1" dirty="0">
                <a:solidFill>
                  <a:srgbClr val="800000"/>
                </a:solidFill>
              </a:rPr>
              <a:t>terminal</a:t>
            </a:r>
            <a:r>
              <a:rPr lang="en-US" dirty="0">
                <a:solidFill>
                  <a:srgbClr val="800000"/>
                </a:solidFill>
              </a:rPr>
              <a:t> </a:t>
            </a:r>
            <a:r>
              <a:rPr lang="en-US" dirty="0"/>
              <a:t>or end vertex of e. </a:t>
            </a:r>
          </a:p>
          <a:p>
            <a:r>
              <a:rPr lang="en-US" dirty="0"/>
              <a:t>The </a:t>
            </a:r>
            <a:r>
              <a:rPr lang="en-US" b="1" dirty="0">
                <a:solidFill>
                  <a:srgbClr val="800000"/>
                </a:solidFill>
              </a:rPr>
              <a:t>in-degree </a:t>
            </a:r>
            <a:r>
              <a:rPr lang="en-US" dirty="0"/>
              <a:t>of a vertex v in a directed graph, denoted by </a:t>
            </a:r>
            <a:r>
              <a:rPr lang="en-US" dirty="0" err="1"/>
              <a:t>deg</a:t>
            </a:r>
            <a:r>
              <a:rPr lang="en-US" baseline="30000" dirty="0"/>
              <a:t>−</a:t>
            </a:r>
            <a:r>
              <a:rPr lang="en-US" dirty="0"/>
              <a:t>(v), is the number of edges with v as their terminal vertex. The</a:t>
            </a:r>
            <a:r>
              <a:rPr lang="en-US" b="1" dirty="0">
                <a:solidFill>
                  <a:srgbClr val="800000"/>
                </a:solidFill>
              </a:rPr>
              <a:t> out-degree</a:t>
            </a:r>
            <a:r>
              <a:rPr lang="en-US" dirty="0"/>
              <a:t> of u, denoted by </a:t>
            </a:r>
            <a:r>
              <a:rPr lang="en-US" dirty="0" err="1"/>
              <a:t>deg</a:t>
            </a:r>
            <a:r>
              <a:rPr lang="en-US" baseline="30000" dirty="0"/>
              <a:t>+</a:t>
            </a:r>
            <a:r>
              <a:rPr lang="en-US" dirty="0"/>
              <a:t>(v), is the number of edges with v as their initial vertex.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11</a:t>
            </a:fld>
            <a:endParaRPr lang="en-US"/>
          </a:p>
        </p:txBody>
      </p:sp>
      <p:pic>
        <p:nvPicPr>
          <p:cNvPr id="6" name="Picture 5"/>
          <p:cNvPicPr>
            <a:picLocks noChangeAspect="1"/>
          </p:cNvPicPr>
          <p:nvPr/>
        </p:nvPicPr>
        <p:blipFill>
          <a:blip r:embed="rId2"/>
          <a:stretch>
            <a:fillRect/>
          </a:stretch>
        </p:blipFill>
        <p:spPr>
          <a:xfrm>
            <a:off x="1336675" y="4506193"/>
            <a:ext cx="3108325" cy="1859682"/>
          </a:xfrm>
          <a:prstGeom prst="rect">
            <a:avLst/>
          </a:prstGeom>
        </p:spPr>
      </p:pic>
      <p:sp>
        <p:nvSpPr>
          <p:cNvPr id="7" name="TextBox 6"/>
          <p:cNvSpPr txBox="1"/>
          <p:nvPr/>
        </p:nvSpPr>
        <p:spPr>
          <a:xfrm>
            <a:off x="4984750" y="4714875"/>
            <a:ext cx="2736647" cy="1477328"/>
          </a:xfrm>
          <a:prstGeom prst="rect">
            <a:avLst/>
          </a:prstGeom>
          <a:noFill/>
        </p:spPr>
        <p:txBody>
          <a:bodyPr wrap="none" rtlCol="0">
            <a:spAutoFit/>
          </a:bodyPr>
          <a:lstStyle/>
          <a:p>
            <a:pPr marL="342900" indent="-342900">
              <a:buFont typeface="Arial"/>
              <a:buChar char="•"/>
            </a:pPr>
            <a:r>
              <a:rPr lang="en-US" dirty="0"/>
              <a:t>a is adjacent to c</a:t>
            </a:r>
          </a:p>
          <a:p>
            <a:pPr marL="342900" indent="-342900">
              <a:buFont typeface="Arial"/>
              <a:buChar char="•"/>
            </a:pPr>
            <a:r>
              <a:rPr lang="en-US" dirty="0"/>
              <a:t>d is </a:t>
            </a:r>
            <a:r>
              <a:rPr lang="en-US" dirty="0" err="1"/>
              <a:t>adjancent</a:t>
            </a:r>
            <a:r>
              <a:rPr lang="en-US" dirty="0"/>
              <a:t> from b</a:t>
            </a:r>
          </a:p>
          <a:p>
            <a:pPr marL="342900" indent="-342900">
              <a:buFont typeface="Arial"/>
              <a:buChar char="•"/>
            </a:pPr>
            <a:r>
              <a:rPr lang="en-US" dirty="0" err="1"/>
              <a:t>deg</a:t>
            </a:r>
            <a:r>
              <a:rPr lang="en-US" baseline="30000" dirty="0"/>
              <a:t>−</a:t>
            </a:r>
            <a:r>
              <a:rPr lang="en-US" dirty="0"/>
              <a:t>(c) = 3 </a:t>
            </a:r>
          </a:p>
          <a:p>
            <a:pPr marL="342900" indent="-342900">
              <a:buFont typeface="Arial"/>
              <a:buChar char="•"/>
            </a:pPr>
            <a:r>
              <a:rPr lang="en-US" dirty="0" err="1"/>
              <a:t>deg</a:t>
            </a:r>
            <a:r>
              <a:rPr lang="en-US" baseline="30000" dirty="0"/>
              <a:t>+</a:t>
            </a:r>
            <a:r>
              <a:rPr lang="en-US" dirty="0"/>
              <a:t>(c) = 2 </a:t>
            </a:r>
          </a:p>
          <a:p>
            <a:pPr marL="342900" indent="-342900">
              <a:buFont typeface="Arial"/>
              <a:buChar char="•"/>
            </a:pPr>
            <a:r>
              <a:rPr lang="en-US" dirty="0" err="1"/>
              <a:t>deg</a:t>
            </a:r>
            <a:r>
              <a:rPr lang="en-US" baseline="30000" dirty="0"/>
              <a:t>-</a:t>
            </a:r>
            <a:r>
              <a:rPr lang="en-US" dirty="0"/>
              <a:t>(f) = </a:t>
            </a:r>
            <a:r>
              <a:rPr lang="en-US" dirty="0" err="1"/>
              <a:t>deg</a:t>
            </a:r>
            <a:r>
              <a:rPr lang="en-US" baseline="30000" dirty="0"/>
              <a:t>+</a:t>
            </a:r>
            <a:r>
              <a:rPr lang="en-US" dirty="0"/>
              <a:t>(f) = 0</a:t>
            </a:r>
          </a:p>
        </p:txBody>
      </p:sp>
    </p:spTree>
    <p:extLst>
      <p:ext uri="{BB962C8B-B14F-4D97-AF65-F5344CB8AC3E}">
        <p14:creationId xmlns:p14="http://schemas.microsoft.com/office/powerpoint/2010/main" val="126182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Handshaking theorem for directed graph</a:t>
            </a:r>
          </a:p>
        </p:txBody>
      </p:sp>
      <p:sp>
        <p:nvSpPr>
          <p:cNvPr id="3" name="Content Placeholder 2"/>
          <p:cNvSpPr>
            <a:spLocks noGrp="1"/>
          </p:cNvSpPr>
          <p:nvPr>
            <p:ph idx="1"/>
          </p:nvPr>
        </p:nvSpPr>
        <p:spPr/>
        <p:txBody>
          <a:bodyPr/>
          <a:lstStyle/>
          <a:p>
            <a:r>
              <a:rPr lang="en-US" dirty="0"/>
              <a:t>Let G = (V , E) be a graph with directed edges. Then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12</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315689697"/>
              </p:ext>
            </p:extLst>
          </p:nvPr>
        </p:nvGraphicFramePr>
        <p:xfrm>
          <a:off x="2122871" y="2682875"/>
          <a:ext cx="3877879" cy="803275"/>
        </p:xfrm>
        <a:graphic>
          <a:graphicData uri="http://schemas.openxmlformats.org/presentationml/2006/ole">
            <mc:AlternateContent xmlns:mc="http://schemas.openxmlformats.org/markup-compatibility/2006">
              <mc:Choice xmlns:v="urn:schemas-microsoft-com:vml" Requires="v">
                <p:oleObj spid="_x0000_s2387" name="Equation" r:id="rId4" imgW="1778000" imgH="368300" progId="Equation.3">
                  <p:embed/>
                </p:oleObj>
              </mc:Choice>
              <mc:Fallback>
                <p:oleObj name="Equation" r:id="rId4" imgW="1778000" imgH="368300" progId="Equation.3">
                  <p:embed/>
                  <p:pic>
                    <p:nvPicPr>
                      <p:cNvPr id="0" name=""/>
                      <p:cNvPicPr/>
                      <p:nvPr/>
                    </p:nvPicPr>
                    <p:blipFill>
                      <a:blip r:embed="rId5"/>
                      <a:stretch>
                        <a:fillRect/>
                      </a:stretch>
                    </p:blipFill>
                    <p:spPr>
                      <a:xfrm>
                        <a:off x="2122871" y="2682875"/>
                        <a:ext cx="3877879" cy="803275"/>
                      </a:xfrm>
                      <a:prstGeom prst="rect">
                        <a:avLst/>
                      </a:prstGeom>
                    </p:spPr>
                  </p:pic>
                </p:oleObj>
              </mc:Fallback>
            </mc:AlternateContent>
          </a:graphicData>
        </a:graphic>
      </p:graphicFrame>
      <p:pic>
        <p:nvPicPr>
          <p:cNvPr id="7" name="Picture 6"/>
          <p:cNvPicPr>
            <a:picLocks noChangeAspect="1"/>
          </p:cNvPicPr>
          <p:nvPr/>
        </p:nvPicPr>
        <p:blipFill>
          <a:blip r:embed="rId6"/>
          <a:stretch>
            <a:fillRect/>
          </a:stretch>
        </p:blipFill>
        <p:spPr>
          <a:xfrm>
            <a:off x="1336675" y="3982318"/>
            <a:ext cx="3108325" cy="1859682"/>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459750435"/>
              </p:ext>
            </p:extLst>
          </p:nvPr>
        </p:nvGraphicFramePr>
        <p:xfrm>
          <a:off x="4605338" y="4597400"/>
          <a:ext cx="3851275" cy="803275"/>
        </p:xfrm>
        <a:graphic>
          <a:graphicData uri="http://schemas.openxmlformats.org/presentationml/2006/ole">
            <mc:AlternateContent xmlns:mc="http://schemas.openxmlformats.org/markup-compatibility/2006">
              <mc:Choice xmlns:v="urn:schemas-microsoft-com:vml" Requires="v">
                <p:oleObj spid="_x0000_s2388" name="Equation" r:id="rId7" imgW="1765300" imgH="368300" progId="Equation.3">
                  <p:embed/>
                </p:oleObj>
              </mc:Choice>
              <mc:Fallback>
                <p:oleObj name="Equation" r:id="rId7" imgW="1765300" imgH="368300" progId="Equation.3">
                  <p:embed/>
                  <p:pic>
                    <p:nvPicPr>
                      <p:cNvPr id="0" name=""/>
                      <p:cNvPicPr/>
                      <p:nvPr/>
                    </p:nvPicPr>
                    <p:blipFill>
                      <a:blip r:embed="rId8"/>
                      <a:stretch>
                        <a:fillRect/>
                      </a:stretch>
                    </p:blipFill>
                    <p:spPr>
                      <a:xfrm>
                        <a:off x="4605338" y="4597400"/>
                        <a:ext cx="3851275" cy="803275"/>
                      </a:xfrm>
                      <a:prstGeom prst="rect">
                        <a:avLst/>
                      </a:prstGeom>
                    </p:spPr>
                  </p:pic>
                </p:oleObj>
              </mc:Fallback>
            </mc:AlternateContent>
          </a:graphicData>
        </a:graphic>
      </p:graphicFrame>
    </p:spTree>
    <p:extLst>
      <p:ext uri="{BB962C8B-B14F-4D97-AF65-F5344CB8AC3E}">
        <p14:creationId xmlns:p14="http://schemas.microsoft.com/office/powerpoint/2010/main" val="188454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Union</a:t>
            </a:r>
          </a:p>
        </p:txBody>
      </p:sp>
      <p:sp>
        <p:nvSpPr>
          <p:cNvPr id="3" name="Content Placeholder 2"/>
          <p:cNvSpPr>
            <a:spLocks noGrp="1"/>
          </p:cNvSpPr>
          <p:nvPr>
            <p:ph idx="1"/>
          </p:nvPr>
        </p:nvSpPr>
        <p:spPr/>
        <p:txBody>
          <a:bodyPr/>
          <a:lstStyle/>
          <a:p>
            <a:r>
              <a:rPr lang="en-US" dirty="0"/>
              <a:t>The union of 2 graphs G and H is a new graph whose vertex set consists of vertices of G and H, and whose edge set consists of edges of G and H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13</a:t>
            </a:fld>
            <a:endParaRPr lang="en-US"/>
          </a:p>
        </p:txBody>
      </p:sp>
      <p:pic>
        <p:nvPicPr>
          <p:cNvPr id="6" name="Picture 5"/>
          <p:cNvPicPr>
            <a:picLocks noChangeAspect="1"/>
          </p:cNvPicPr>
          <p:nvPr/>
        </p:nvPicPr>
        <p:blipFill>
          <a:blip r:embed="rId2"/>
          <a:stretch>
            <a:fillRect/>
          </a:stretch>
        </p:blipFill>
        <p:spPr>
          <a:xfrm>
            <a:off x="338138" y="3660775"/>
            <a:ext cx="8521700" cy="2235200"/>
          </a:xfrm>
          <a:prstGeom prst="rect">
            <a:avLst/>
          </a:prstGeom>
        </p:spPr>
      </p:pic>
    </p:spTree>
    <p:extLst>
      <p:ext uri="{BB962C8B-B14F-4D97-AF65-F5344CB8AC3E}">
        <p14:creationId xmlns:p14="http://schemas.microsoft.com/office/powerpoint/2010/main" val="61824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Subgraph</a:t>
            </a:r>
            <a:endParaRPr lang="en-US" dirty="0"/>
          </a:p>
        </p:txBody>
      </p:sp>
      <p:sp>
        <p:nvSpPr>
          <p:cNvPr id="3" name="Content Placeholder 2"/>
          <p:cNvSpPr>
            <a:spLocks noGrp="1"/>
          </p:cNvSpPr>
          <p:nvPr>
            <p:ph idx="1"/>
          </p:nvPr>
        </p:nvSpPr>
        <p:spPr/>
        <p:txBody>
          <a:bodyPr/>
          <a:lstStyle/>
          <a:p>
            <a:r>
              <a:rPr lang="en-US" dirty="0"/>
              <a:t>A </a:t>
            </a:r>
            <a:r>
              <a:rPr lang="en-US" dirty="0" err="1"/>
              <a:t>subgraph</a:t>
            </a:r>
            <a:r>
              <a:rPr lang="en-US" dirty="0"/>
              <a:t> of a graph G = (V,E) is a graph H = (W,F), where W ⊆ V and F ⊆ E. A </a:t>
            </a:r>
            <a:r>
              <a:rPr lang="en-US" dirty="0" err="1"/>
              <a:t>subgraph</a:t>
            </a:r>
            <a:r>
              <a:rPr lang="en-US" dirty="0"/>
              <a:t> H of G is a proper </a:t>
            </a:r>
            <a:r>
              <a:rPr lang="en-US" dirty="0" err="1"/>
              <a:t>subgraph</a:t>
            </a:r>
            <a:r>
              <a:rPr lang="en-US" dirty="0"/>
              <a:t> of G if H ≠ G.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14</a:t>
            </a:fld>
            <a:endParaRPr lang="en-US"/>
          </a:p>
        </p:txBody>
      </p:sp>
      <p:pic>
        <p:nvPicPr>
          <p:cNvPr id="6" name="Picture 5"/>
          <p:cNvPicPr>
            <a:picLocks noChangeAspect="1"/>
          </p:cNvPicPr>
          <p:nvPr/>
        </p:nvPicPr>
        <p:blipFill>
          <a:blip r:embed="rId2"/>
          <a:stretch>
            <a:fillRect/>
          </a:stretch>
        </p:blipFill>
        <p:spPr>
          <a:xfrm>
            <a:off x="1447800" y="3190874"/>
            <a:ext cx="5998170" cy="2651125"/>
          </a:xfrm>
          <a:prstGeom prst="rect">
            <a:avLst/>
          </a:prstGeom>
        </p:spPr>
      </p:pic>
    </p:spTree>
    <p:extLst>
      <p:ext uri="{BB962C8B-B14F-4D97-AF65-F5344CB8AC3E}">
        <p14:creationId xmlns:p14="http://schemas.microsoft.com/office/powerpoint/2010/main" val="188396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TOPICS</a:t>
            </a:r>
          </a:p>
        </p:txBody>
      </p:sp>
      <p:sp>
        <p:nvSpPr>
          <p:cNvPr id="3" name="Content Placeholder 2"/>
          <p:cNvSpPr>
            <a:spLocks noGrp="1"/>
          </p:cNvSpPr>
          <p:nvPr>
            <p:ph idx="1"/>
          </p:nvPr>
        </p:nvSpPr>
        <p:spPr/>
        <p:txBody>
          <a:bodyPr/>
          <a:lstStyle/>
          <a:p>
            <a:r>
              <a:rPr lang="en-US" dirty="0"/>
              <a:t>Graphs and Graph Models</a:t>
            </a:r>
          </a:p>
          <a:p>
            <a:r>
              <a:rPr lang="en-US" dirty="0"/>
              <a:t>Graph Terminology </a:t>
            </a:r>
          </a:p>
          <a:p>
            <a:r>
              <a:rPr lang="en-US" b="1" dirty="0">
                <a:solidFill>
                  <a:srgbClr val="800000"/>
                </a:solidFill>
              </a:rPr>
              <a:t>Special Types of Graphs</a:t>
            </a:r>
          </a:p>
          <a:p>
            <a:r>
              <a:rPr lang="en-US" dirty="0"/>
              <a:t>Representing Graphs </a:t>
            </a:r>
          </a:p>
          <a:p>
            <a:r>
              <a:rPr lang="en-US" dirty="0"/>
              <a:t>Connectivity</a:t>
            </a:r>
          </a:p>
          <a:p>
            <a:r>
              <a:rPr lang="en-US" dirty="0"/>
              <a:t>Euler and Hamilton Paths</a:t>
            </a:r>
          </a:p>
          <a:p>
            <a:r>
              <a:rPr lang="en-US" dirty="0"/>
              <a:t>Shortest-Path Problems </a:t>
            </a:r>
          </a:p>
          <a:p>
            <a:endParaRPr lang="fr-FR" dirty="0"/>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15</a:t>
            </a:fld>
            <a:endParaRPr lang="en-US"/>
          </a:p>
        </p:txBody>
      </p:sp>
    </p:spTree>
    <p:extLst>
      <p:ext uri="{BB962C8B-B14F-4D97-AF65-F5344CB8AC3E}">
        <p14:creationId xmlns:p14="http://schemas.microsoft.com/office/powerpoint/2010/main" val="391479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graph</a:t>
            </a:r>
          </a:p>
        </p:txBody>
      </p:sp>
      <p:sp>
        <p:nvSpPr>
          <p:cNvPr id="3" name="Content Placeholder 2"/>
          <p:cNvSpPr>
            <a:spLocks noGrp="1"/>
          </p:cNvSpPr>
          <p:nvPr>
            <p:ph idx="1"/>
          </p:nvPr>
        </p:nvSpPr>
        <p:spPr/>
        <p:txBody>
          <a:bodyPr/>
          <a:lstStyle/>
          <a:p>
            <a:r>
              <a:rPr lang="en-US" dirty="0"/>
              <a:t>A complete graph on n vertices, denoted by </a:t>
            </a:r>
            <a:r>
              <a:rPr lang="en-US" dirty="0" err="1"/>
              <a:t>K</a:t>
            </a:r>
            <a:r>
              <a:rPr lang="en-US" baseline="-25000" dirty="0" err="1"/>
              <a:t>n</a:t>
            </a:r>
            <a:r>
              <a:rPr lang="en-US" dirty="0"/>
              <a:t>, is a simple graph that contains </a:t>
            </a:r>
            <a:r>
              <a:rPr lang="en-US" b="1" dirty="0">
                <a:solidFill>
                  <a:srgbClr val="800000"/>
                </a:solidFill>
              </a:rPr>
              <a:t>exactly one</a:t>
            </a:r>
            <a:r>
              <a:rPr lang="en-US" dirty="0"/>
              <a:t> edge between </a:t>
            </a:r>
            <a:r>
              <a:rPr lang="en-US" b="1" dirty="0">
                <a:solidFill>
                  <a:srgbClr val="800000"/>
                </a:solidFill>
              </a:rPr>
              <a:t>each pair of distinct</a:t>
            </a:r>
            <a:r>
              <a:rPr lang="en-US" dirty="0"/>
              <a:t> vertices.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16</a:t>
            </a:fld>
            <a:endParaRPr lang="en-US"/>
          </a:p>
        </p:txBody>
      </p:sp>
      <p:pic>
        <p:nvPicPr>
          <p:cNvPr id="6" name="Picture 5"/>
          <p:cNvPicPr>
            <a:picLocks noChangeAspect="1"/>
          </p:cNvPicPr>
          <p:nvPr/>
        </p:nvPicPr>
        <p:blipFill>
          <a:blip r:embed="rId3"/>
          <a:stretch>
            <a:fillRect/>
          </a:stretch>
        </p:blipFill>
        <p:spPr>
          <a:xfrm>
            <a:off x="746125" y="3422650"/>
            <a:ext cx="7366000" cy="1968500"/>
          </a:xfrm>
          <a:prstGeom prst="rect">
            <a:avLst/>
          </a:prstGeom>
        </p:spPr>
      </p:pic>
    </p:spTree>
    <p:extLst>
      <p:ext uri="{BB962C8B-B14F-4D97-AF65-F5344CB8AC3E}">
        <p14:creationId xmlns:p14="http://schemas.microsoft.com/office/powerpoint/2010/main" val="1841397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882775" y="2708275"/>
            <a:ext cx="4911725" cy="1396912"/>
          </a:xfrm>
          <a:prstGeom prst="rect">
            <a:avLst/>
          </a:prstGeom>
        </p:spPr>
      </p:pic>
      <p:sp>
        <p:nvSpPr>
          <p:cNvPr id="2" name="Title 1"/>
          <p:cNvSpPr>
            <a:spLocks noGrp="1"/>
          </p:cNvSpPr>
          <p:nvPr>
            <p:ph type="title"/>
          </p:nvPr>
        </p:nvSpPr>
        <p:spPr/>
        <p:txBody>
          <a:bodyPr/>
          <a:lstStyle/>
          <a:p>
            <a:r>
              <a:rPr lang="en-US" dirty="0"/>
              <a:t>Cycle graph &amp; Wheel graph</a:t>
            </a:r>
          </a:p>
        </p:txBody>
      </p:sp>
      <p:sp>
        <p:nvSpPr>
          <p:cNvPr id="3" name="Content Placeholder 2"/>
          <p:cNvSpPr>
            <a:spLocks noGrp="1"/>
          </p:cNvSpPr>
          <p:nvPr>
            <p:ph idx="1"/>
          </p:nvPr>
        </p:nvSpPr>
        <p:spPr/>
        <p:txBody>
          <a:bodyPr/>
          <a:lstStyle/>
          <a:p>
            <a:r>
              <a:rPr lang="en-US" dirty="0"/>
              <a:t>A cycle </a:t>
            </a:r>
            <a:r>
              <a:rPr lang="en-US" dirty="0" err="1"/>
              <a:t>C</a:t>
            </a:r>
            <a:r>
              <a:rPr lang="en-US" baseline="-25000" dirty="0" err="1"/>
              <a:t>n</a:t>
            </a:r>
            <a:r>
              <a:rPr lang="en-US" dirty="0"/>
              <a:t>, n ≥ 3, consists of n vertices v</a:t>
            </a:r>
            <a:r>
              <a:rPr lang="en-US" baseline="-25000" dirty="0"/>
              <a:t>1</a:t>
            </a:r>
            <a:r>
              <a:rPr lang="en-US" dirty="0"/>
              <a:t>, v</a:t>
            </a:r>
            <a:r>
              <a:rPr lang="en-US" baseline="-25000" dirty="0"/>
              <a:t>2</a:t>
            </a:r>
            <a:r>
              <a:rPr lang="en-US" dirty="0"/>
              <a:t>, . . . , </a:t>
            </a:r>
            <a:r>
              <a:rPr lang="en-US" dirty="0" err="1"/>
              <a:t>v</a:t>
            </a:r>
            <a:r>
              <a:rPr lang="en-US" baseline="-25000" dirty="0" err="1"/>
              <a:t>n</a:t>
            </a:r>
            <a:r>
              <a:rPr lang="en-US" dirty="0"/>
              <a:t> and edges {v</a:t>
            </a:r>
            <a:r>
              <a:rPr lang="en-US" baseline="-25000" dirty="0"/>
              <a:t>1</a:t>
            </a:r>
            <a:r>
              <a:rPr lang="en-US" dirty="0"/>
              <a:t>, v</a:t>
            </a:r>
            <a:r>
              <a:rPr lang="en-US" baseline="-25000" dirty="0"/>
              <a:t>2</a:t>
            </a:r>
            <a:r>
              <a:rPr lang="en-US" dirty="0"/>
              <a:t>}, {v</a:t>
            </a:r>
            <a:r>
              <a:rPr lang="en-US" baseline="-25000" dirty="0"/>
              <a:t>2</a:t>
            </a:r>
            <a:r>
              <a:rPr lang="en-US" dirty="0"/>
              <a:t>, v</a:t>
            </a:r>
            <a:r>
              <a:rPr lang="en-US" baseline="-25000" dirty="0"/>
              <a:t>3</a:t>
            </a:r>
            <a:r>
              <a:rPr lang="en-US" dirty="0"/>
              <a:t>}, . . . , {v</a:t>
            </a:r>
            <a:r>
              <a:rPr lang="en-US" baseline="-25000" dirty="0"/>
              <a:t>n−1</a:t>
            </a:r>
            <a:r>
              <a:rPr lang="en-US" dirty="0"/>
              <a:t>, </a:t>
            </a:r>
            <a:r>
              <a:rPr lang="en-US" dirty="0" err="1"/>
              <a:t>v</a:t>
            </a:r>
            <a:r>
              <a:rPr lang="en-US" baseline="-25000" dirty="0" err="1"/>
              <a:t>n</a:t>
            </a:r>
            <a:r>
              <a:rPr lang="en-US" dirty="0"/>
              <a:t>}, and {</a:t>
            </a:r>
            <a:r>
              <a:rPr lang="en-US" dirty="0" err="1"/>
              <a:t>v</a:t>
            </a:r>
            <a:r>
              <a:rPr lang="en-US" baseline="-25000" dirty="0" err="1"/>
              <a:t>n</a:t>
            </a:r>
            <a:r>
              <a:rPr lang="en-US" dirty="0"/>
              <a:t>, v</a:t>
            </a:r>
            <a:r>
              <a:rPr lang="en-US" baseline="-25000" dirty="0"/>
              <a:t>1</a:t>
            </a:r>
            <a:r>
              <a:rPr lang="en-US" dirty="0"/>
              <a:t>}. </a:t>
            </a:r>
          </a:p>
          <a:p>
            <a:endParaRPr lang="en-US" dirty="0"/>
          </a:p>
          <a:p>
            <a:endParaRPr lang="en-US" dirty="0"/>
          </a:p>
          <a:p>
            <a:r>
              <a:rPr lang="en-US" dirty="0"/>
              <a:t>We obtain a wheel </a:t>
            </a:r>
            <a:r>
              <a:rPr lang="en-US" dirty="0" err="1"/>
              <a:t>W</a:t>
            </a:r>
            <a:r>
              <a:rPr lang="en-US" baseline="-25000" dirty="0" err="1"/>
              <a:t>n</a:t>
            </a:r>
            <a:r>
              <a:rPr lang="en-US" dirty="0"/>
              <a:t> when we add an additional vertex to a cycle </a:t>
            </a:r>
            <a:r>
              <a:rPr lang="en-US" dirty="0" err="1"/>
              <a:t>C</a:t>
            </a:r>
            <a:r>
              <a:rPr lang="en-US" baseline="-25000" dirty="0" err="1"/>
              <a:t>n</a:t>
            </a:r>
            <a:r>
              <a:rPr lang="en-US" dirty="0"/>
              <a:t>, for n ≥ 3, and connect this new vertex to each of the n vertices in </a:t>
            </a:r>
            <a:r>
              <a:rPr lang="en-US" dirty="0" err="1"/>
              <a:t>C</a:t>
            </a:r>
            <a:r>
              <a:rPr lang="en-US" baseline="-25000" dirty="0" err="1"/>
              <a:t>n</a:t>
            </a:r>
            <a:r>
              <a:rPr lang="en-US" dirty="0"/>
              <a:t>, by new edges. </a:t>
            </a:r>
          </a:p>
          <a:p>
            <a:endParaRPr lang="en-US" dirty="0"/>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17</a:t>
            </a:fld>
            <a:endParaRPr lang="en-US"/>
          </a:p>
        </p:txBody>
      </p:sp>
      <p:pic>
        <p:nvPicPr>
          <p:cNvPr id="7" name="Picture 6"/>
          <p:cNvPicPr>
            <a:picLocks noChangeAspect="1"/>
          </p:cNvPicPr>
          <p:nvPr/>
        </p:nvPicPr>
        <p:blipFill>
          <a:blip r:embed="rId4"/>
          <a:stretch>
            <a:fillRect/>
          </a:stretch>
        </p:blipFill>
        <p:spPr>
          <a:xfrm>
            <a:off x="1943100" y="4982874"/>
            <a:ext cx="4994275" cy="1382004"/>
          </a:xfrm>
          <a:prstGeom prst="rect">
            <a:avLst/>
          </a:prstGeom>
        </p:spPr>
      </p:pic>
    </p:spTree>
    <p:extLst>
      <p:ext uri="{BB962C8B-B14F-4D97-AF65-F5344CB8AC3E}">
        <p14:creationId xmlns:p14="http://schemas.microsoft.com/office/powerpoint/2010/main" val="466446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n-cube graph</a:t>
            </a:r>
          </a:p>
        </p:txBody>
      </p:sp>
      <p:sp>
        <p:nvSpPr>
          <p:cNvPr id="3" name="Content Placeholder 2"/>
          <p:cNvSpPr>
            <a:spLocks noGrp="1"/>
          </p:cNvSpPr>
          <p:nvPr>
            <p:ph idx="1"/>
          </p:nvPr>
        </p:nvSpPr>
        <p:spPr/>
        <p:txBody>
          <a:bodyPr/>
          <a:lstStyle/>
          <a:p>
            <a:r>
              <a:rPr lang="en-US" dirty="0"/>
              <a:t>An n-dimensional hypercube, or n-cube, denoted by </a:t>
            </a:r>
            <a:r>
              <a:rPr lang="en-US" dirty="0" err="1"/>
              <a:t>Q</a:t>
            </a:r>
            <a:r>
              <a:rPr lang="en-US" baseline="-25000" dirty="0" err="1"/>
              <a:t>n</a:t>
            </a:r>
            <a:r>
              <a:rPr lang="en-US" dirty="0"/>
              <a:t>, is a graph that has vertices representing the bit strings of length n. Two vertices are </a:t>
            </a:r>
            <a:r>
              <a:rPr lang="en-US" b="1" dirty="0">
                <a:solidFill>
                  <a:srgbClr val="800000"/>
                </a:solidFill>
              </a:rPr>
              <a:t>adjacent</a:t>
            </a:r>
            <a:r>
              <a:rPr lang="en-US" dirty="0"/>
              <a:t> if and only if the bit strings that they represent </a:t>
            </a:r>
            <a:r>
              <a:rPr lang="en-US" b="1" dirty="0">
                <a:solidFill>
                  <a:srgbClr val="800000"/>
                </a:solidFill>
              </a:rPr>
              <a:t>differ in exactly one bit</a:t>
            </a:r>
            <a:r>
              <a:rPr lang="en-US" dirty="0"/>
              <a:t> position.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18</a:t>
            </a:fld>
            <a:endParaRPr lang="en-US"/>
          </a:p>
        </p:txBody>
      </p:sp>
      <p:pic>
        <p:nvPicPr>
          <p:cNvPr id="6" name="Picture 5"/>
          <p:cNvPicPr>
            <a:picLocks noChangeAspect="1"/>
          </p:cNvPicPr>
          <p:nvPr/>
        </p:nvPicPr>
        <p:blipFill>
          <a:blip r:embed="rId3"/>
          <a:stretch>
            <a:fillRect/>
          </a:stretch>
        </p:blipFill>
        <p:spPr>
          <a:xfrm>
            <a:off x="498474" y="3778250"/>
            <a:ext cx="4944503" cy="2157413"/>
          </a:xfrm>
          <a:prstGeom prst="rect">
            <a:avLst/>
          </a:prstGeom>
        </p:spPr>
      </p:pic>
      <p:pic>
        <p:nvPicPr>
          <p:cNvPr id="7" name="Picture 6"/>
          <p:cNvPicPr>
            <a:picLocks noChangeAspect="1"/>
          </p:cNvPicPr>
          <p:nvPr/>
        </p:nvPicPr>
        <p:blipFill>
          <a:blip r:embed="rId4"/>
          <a:stretch>
            <a:fillRect/>
          </a:stretch>
        </p:blipFill>
        <p:spPr>
          <a:xfrm>
            <a:off x="5655948" y="3651250"/>
            <a:ext cx="3186426" cy="1936750"/>
          </a:xfrm>
          <a:prstGeom prst="rect">
            <a:avLst/>
          </a:prstGeom>
        </p:spPr>
      </p:pic>
      <p:sp>
        <p:nvSpPr>
          <p:cNvPr id="8" name="TextBox 7"/>
          <p:cNvSpPr txBox="1"/>
          <p:nvPr/>
        </p:nvSpPr>
        <p:spPr>
          <a:xfrm>
            <a:off x="7064375" y="5618163"/>
            <a:ext cx="464661" cy="338554"/>
          </a:xfrm>
          <a:prstGeom prst="rect">
            <a:avLst/>
          </a:prstGeom>
          <a:noFill/>
        </p:spPr>
        <p:txBody>
          <a:bodyPr wrap="none" rtlCol="0">
            <a:spAutoFit/>
          </a:bodyPr>
          <a:lstStyle/>
          <a:p>
            <a:r>
              <a:rPr lang="en-US" sz="1600" i="1" dirty="0">
                <a:solidFill>
                  <a:srgbClr val="5FA4FF"/>
                </a:solidFill>
              </a:rPr>
              <a:t>Q</a:t>
            </a:r>
            <a:r>
              <a:rPr lang="en-US" sz="1600" i="1" baseline="-25000" dirty="0">
                <a:solidFill>
                  <a:srgbClr val="5FA4FF"/>
                </a:solidFill>
              </a:rPr>
              <a:t>4</a:t>
            </a:r>
            <a:endParaRPr lang="en-US" sz="1600" i="1" dirty="0">
              <a:solidFill>
                <a:srgbClr val="5FA4FF"/>
              </a:solidFill>
            </a:endParaRPr>
          </a:p>
        </p:txBody>
      </p:sp>
    </p:spTree>
    <p:extLst>
      <p:ext uri="{BB962C8B-B14F-4D97-AF65-F5344CB8AC3E}">
        <p14:creationId xmlns:p14="http://schemas.microsoft.com/office/powerpoint/2010/main" val="250471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a:t>
            </a:r>
          </a:p>
        </p:txBody>
      </p:sp>
      <p:sp>
        <p:nvSpPr>
          <p:cNvPr id="3" name="Content Placeholder 2"/>
          <p:cNvSpPr>
            <a:spLocks noGrp="1"/>
          </p:cNvSpPr>
          <p:nvPr>
            <p:ph idx="1"/>
          </p:nvPr>
        </p:nvSpPr>
        <p:spPr/>
        <p:txBody>
          <a:bodyPr/>
          <a:lstStyle/>
          <a:p>
            <a:r>
              <a:rPr lang="en-US" dirty="0"/>
              <a:t>A simple graph G is called bipartite if the vertex set can be divided in </a:t>
            </a:r>
            <a:r>
              <a:rPr lang="en-US" b="1" dirty="0">
                <a:solidFill>
                  <a:srgbClr val="800000"/>
                </a:solidFill>
              </a:rPr>
              <a:t>two disjoint</a:t>
            </a:r>
            <a:r>
              <a:rPr lang="en-US" dirty="0"/>
              <a:t> subsets such that each edge connects </a:t>
            </a:r>
            <a:r>
              <a:rPr lang="en-US" b="1" dirty="0">
                <a:solidFill>
                  <a:srgbClr val="800000"/>
                </a:solidFill>
              </a:rPr>
              <a:t>one</a:t>
            </a:r>
            <a:r>
              <a:rPr lang="en-US" dirty="0">
                <a:solidFill>
                  <a:srgbClr val="800000"/>
                </a:solidFill>
              </a:rPr>
              <a:t> </a:t>
            </a:r>
            <a:r>
              <a:rPr lang="en-US" dirty="0"/>
              <a:t>vertex from one of these two subsets </a:t>
            </a:r>
            <a:r>
              <a:rPr lang="en-US" b="1" dirty="0">
                <a:solidFill>
                  <a:srgbClr val="800000"/>
                </a:solidFill>
              </a:rPr>
              <a:t>to another</a:t>
            </a:r>
            <a:r>
              <a:rPr lang="en-US" dirty="0"/>
              <a:t> vertex of the other subset.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19</a:t>
            </a:fld>
            <a:endParaRPr lang="en-US"/>
          </a:p>
        </p:txBody>
      </p:sp>
      <p:pic>
        <p:nvPicPr>
          <p:cNvPr id="6" name="Picture 5"/>
          <p:cNvPicPr>
            <a:picLocks noChangeAspect="1"/>
          </p:cNvPicPr>
          <p:nvPr/>
        </p:nvPicPr>
        <p:blipFill>
          <a:blip r:embed="rId3"/>
          <a:stretch>
            <a:fillRect/>
          </a:stretch>
        </p:blipFill>
        <p:spPr>
          <a:xfrm>
            <a:off x="2635250" y="3803650"/>
            <a:ext cx="3937000" cy="1841500"/>
          </a:xfrm>
          <a:prstGeom prst="rect">
            <a:avLst/>
          </a:prstGeom>
        </p:spPr>
      </p:pic>
    </p:spTree>
    <p:extLst>
      <p:ext uri="{BB962C8B-B14F-4D97-AF65-F5344CB8AC3E}">
        <p14:creationId xmlns:p14="http://schemas.microsoft.com/office/powerpoint/2010/main" val="83347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TOPICS</a:t>
            </a:r>
          </a:p>
        </p:txBody>
      </p:sp>
      <p:sp>
        <p:nvSpPr>
          <p:cNvPr id="3" name="Content Placeholder 2"/>
          <p:cNvSpPr>
            <a:spLocks noGrp="1"/>
          </p:cNvSpPr>
          <p:nvPr>
            <p:ph idx="1"/>
          </p:nvPr>
        </p:nvSpPr>
        <p:spPr/>
        <p:txBody>
          <a:bodyPr/>
          <a:lstStyle/>
          <a:p>
            <a:r>
              <a:rPr lang="en-US" dirty="0"/>
              <a:t>Graphs and Graph Models</a:t>
            </a:r>
          </a:p>
          <a:p>
            <a:r>
              <a:rPr lang="en-US" dirty="0"/>
              <a:t>Graph Terminology </a:t>
            </a:r>
          </a:p>
          <a:p>
            <a:r>
              <a:rPr lang="en-US" dirty="0"/>
              <a:t>Special Types of Graphs</a:t>
            </a:r>
          </a:p>
          <a:p>
            <a:r>
              <a:rPr lang="en-US" dirty="0"/>
              <a:t>Representing Graphs </a:t>
            </a:r>
          </a:p>
          <a:p>
            <a:r>
              <a:rPr lang="en-US" dirty="0"/>
              <a:t>Connectivity</a:t>
            </a:r>
          </a:p>
          <a:p>
            <a:r>
              <a:rPr lang="en-US" dirty="0"/>
              <a:t>Euler and Hamilton Paths</a:t>
            </a:r>
          </a:p>
          <a:p>
            <a:r>
              <a:rPr lang="en-US" dirty="0"/>
              <a:t>Shortest-Path Problems </a:t>
            </a:r>
          </a:p>
          <a:p>
            <a:endParaRPr lang="fr-FR" dirty="0"/>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2</a:t>
            </a:fld>
            <a:endParaRPr lang="en-US"/>
          </a:p>
        </p:txBody>
      </p:sp>
    </p:spTree>
    <p:extLst>
      <p:ext uri="{BB962C8B-B14F-4D97-AF65-F5344CB8AC3E}">
        <p14:creationId xmlns:p14="http://schemas.microsoft.com/office/powerpoint/2010/main" val="285708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a:t>
            </a:r>
          </a:p>
        </p:txBody>
      </p:sp>
      <p:sp>
        <p:nvSpPr>
          <p:cNvPr id="3" name="Content Placeholder 2"/>
          <p:cNvSpPr>
            <a:spLocks noGrp="1"/>
          </p:cNvSpPr>
          <p:nvPr>
            <p:ph idx="1"/>
          </p:nvPr>
        </p:nvSpPr>
        <p:spPr/>
        <p:txBody>
          <a:bodyPr/>
          <a:lstStyle/>
          <a:p>
            <a:r>
              <a:rPr lang="en-US" dirty="0"/>
              <a:t>A simple graph G is called bipartite if the vertex set can be divided in </a:t>
            </a:r>
            <a:r>
              <a:rPr lang="en-US" b="1" dirty="0">
                <a:solidFill>
                  <a:srgbClr val="800000"/>
                </a:solidFill>
              </a:rPr>
              <a:t>two disjoint</a:t>
            </a:r>
            <a:r>
              <a:rPr lang="en-US" dirty="0"/>
              <a:t> subsets such that each edge connects </a:t>
            </a:r>
            <a:r>
              <a:rPr lang="en-US" b="1" dirty="0">
                <a:solidFill>
                  <a:srgbClr val="800000"/>
                </a:solidFill>
              </a:rPr>
              <a:t>one</a:t>
            </a:r>
            <a:r>
              <a:rPr lang="en-US" dirty="0">
                <a:solidFill>
                  <a:srgbClr val="800000"/>
                </a:solidFill>
              </a:rPr>
              <a:t> </a:t>
            </a:r>
            <a:r>
              <a:rPr lang="en-US" dirty="0"/>
              <a:t>vertex from one of these two subsets </a:t>
            </a:r>
            <a:r>
              <a:rPr lang="en-US" b="1" dirty="0">
                <a:solidFill>
                  <a:srgbClr val="800000"/>
                </a:solidFill>
              </a:rPr>
              <a:t>to another</a:t>
            </a:r>
            <a:r>
              <a:rPr lang="en-US" dirty="0"/>
              <a:t> vertex of the other subset.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20</a:t>
            </a:fld>
            <a:endParaRPr lang="en-US"/>
          </a:p>
        </p:txBody>
      </p:sp>
      <p:pic>
        <p:nvPicPr>
          <p:cNvPr id="7" name="Picture 6"/>
          <p:cNvPicPr>
            <a:picLocks noChangeAspect="1"/>
          </p:cNvPicPr>
          <p:nvPr/>
        </p:nvPicPr>
        <p:blipFill>
          <a:blip r:embed="rId3"/>
          <a:stretch>
            <a:fillRect/>
          </a:stretch>
        </p:blipFill>
        <p:spPr>
          <a:xfrm>
            <a:off x="1181100" y="3459163"/>
            <a:ext cx="7124700" cy="2667000"/>
          </a:xfrm>
          <a:prstGeom prst="rect">
            <a:avLst/>
          </a:prstGeom>
        </p:spPr>
      </p:pic>
    </p:spTree>
    <p:extLst>
      <p:ext uri="{BB962C8B-B14F-4D97-AF65-F5344CB8AC3E}">
        <p14:creationId xmlns:p14="http://schemas.microsoft.com/office/powerpoint/2010/main" val="40649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98475" y="1981200"/>
            <a:ext cx="4803776" cy="4144963"/>
          </a:xfrm>
        </p:spPr>
        <p:txBody>
          <a:bodyPr>
            <a:normAutofit lnSpcReduction="10000"/>
          </a:bodyPr>
          <a:lstStyle/>
          <a:p>
            <a:r>
              <a:rPr lang="en-US" dirty="0"/>
              <a:t>A simple graph is bipartite if and only if it is possible to assign </a:t>
            </a:r>
            <a:r>
              <a:rPr lang="en-US" b="1" dirty="0">
                <a:solidFill>
                  <a:srgbClr val="800000"/>
                </a:solidFill>
              </a:rPr>
              <a:t>1 of 2 different colors</a:t>
            </a:r>
            <a:r>
              <a:rPr lang="en-US" dirty="0"/>
              <a:t> to each vertex of the graph so that no two adjacent vertices are assigned the same color.</a:t>
            </a:r>
          </a:p>
          <a:p>
            <a:r>
              <a:rPr lang="en-US" dirty="0"/>
              <a:t>A </a:t>
            </a:r>
            <a:r>
              <a:rPr lang="en-US" b="1" dirty="0">
                <a:solidFill>
                  <a:srgbClr val="800000"/>
                </a:solidFill>
              </a:rPr>
              <a:t>complete bipartite graph</a:t>
            </a:r>
            <a:r>
              <a:rPr lang="en-US" b="1" dirty="0"/>
              <a:t> </a:t>
            </a:r>
            <a:r>
              <a:rPr lang="en-US" dirty="0" err="1"/>
              <a:t>Km,n</a:t>
            </a:r>
            <a:r>
              <a:rPr lang="en-US" dirty="0"/>
              <a:t> is a graph that has its vertex set partitioned into two subsets of </a:t>
            </a:r>
            <a:r>
              <a:rPr lang="en-US" dirty="0">
                <a:solidFill>
                  <a:srgbClr val="800000"/>
                </a:solidFill>
              </a:rPr>
              <a:t>m</a:t>
            </a:r>
            <a:r>
              <a:rPr lang="en-US" dirty="0"/>
              <a:t> and </a:t>
            </a:r>
            <a:r>
              <a:rPr lang="en-US" dirty="0">
                <a:solidFill>
                  <a:srgbClr val="800000"/>
                </a:solidFill>
              </a:rPr>
              <a:t>n</a:t>
            </a:r>
            <a:r>
              <a:rPr lang="en-US" dirty="0"/>
              <a:t> vertices, respectively with an edge between two vertices if and only if one vertex is in the first subset and the other vertex is in the second subset. </a:t>
            </a:r>
          </a:p>
        </p:txBody>
      </p:sp>
      <p:pic>
        <p:nvPicPr>
          <p:cNvPr id="8" name="Picture 7"/>
          <p:cNvPicPr>
            <a:picLocks noChangeAspect="1"/>
          </p:cNvPicPr>
          <p:nvPr/>
        </p:nvPicPr>
        <p:blipFill rotWithShape="1">
          <a:blip r:embed="rId3"/>
          <a:srcRect l="26537" r="27367"/>
          <a:stretch/>
        </p:blipFill>
        <p:spPr>
          <a:xfrm rot="16200000">
            <a:off x="6532316" y="1087687"/>
            <a:ext cx="1413371" cy="3428998"/>
          </a:xfrm>
          <a:prstGeom prst="rect">
            <a:avLst/>
          </a:prstGeom>
        </p:spPr>
      </p:pic>
      <p:sp>
        <p:nvSpPr>
          <p:cNvPr id="2" name="Title 1"/>
          <p:cNvSpPr>
            <a:spLocks noGrp="1"/>
          </p:cNvSpPr>
          <p:nvPr>
            <p:ph type="title"/>
          </p:nvPr>
        </p:nvSpPr>
        <p:spPr/>
        <p:txBody>
          <a:bodyPr/>
          <a:lstStyle/>
          <a:p>
            <a:r>
              <a:rPr lang="en-US" dirty="0"/>
              <a:t>Bipartite graph</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21</a:t>
            </a:fld>
            <a:endParaRPr lang="en-US"/>
          </a:p>
        </p:txBody>
      </p:sp>
      <p:pic>
        <p:nvPicPr>
          <p:cNvPr id="9" name="Picture 8"/>
          <p:cNvPicPr>
            <a:picLocks noChangeAspect="1"/>
          </p:cNvPicPr>
          <p:nvPr/>
        </p:nvPicPr>
        <p:blipFill>
          <a:blip r:embed="rId4"/>
          <a:stretch>
            <a:fillRect/>
          </a:stretch>
        </p:blipFill>
        <p:spPr>
          <a:xfrm>
            <a:off x="5181601" y="4191000"/>
            <a:ext cx="3771900" cy="1257300"/>
          </a:xfrm>
          <a:prstGeom prst="rect">
            <a:avLst/>
          </a:prstGeom>
        </p:spPr>
      </p:pic>
      <p:sp>
        <p:nvSpPr>
          <p:cNvPr id="10" name="TextBox 9"/>
          <p:cNvSpPr txBox="1"/>
          <p:nvPr/>
        </p:nvSpPr>
        <p:spPr>
          <a:xfrm>
            <a:off x="6810375" y="5476875"/>
            <a:ext cx="540683" cy="369332"/>
          </a:xfrm>
          <a:prstGeom prst="rect">
            <a:avLst/>
          </a:prstGeom>
          <a:noFill/>
        </p:spPr>
        <p:txBody>
          <a:bodyPr wrap="none" rtlCol="0">
            <a:spAutoFit/>
          </a:bodyPr>
          <a:lstStyle/>
          <a:p>
            <a:r>
              <a:rPr lang="en-US" dirty="0"/>
              <a:t>K</a:t>
            </a:r>
            <a:r>
              <a:rPr lang="en-US" baseline="-25000" dirty="0"/>
              <a:t>3,5</a:t>
            </a:r>
          </a:p>
        </p:txBody>
      </p:sp>
    </p:spTree>
    <p:extLst>
      <p:ext uri="{BB962C8B-B14F-4D97-AF65-F5344CB8AC3E}">
        <p14:creationId xmlns:p14="http://schemas.microsoft.com/office/powerpoint/2010/main" val="368636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special types of graph</a:t>
            </a:r>
          </a:p>
        </p:txBody>
      </p:sp>
      <p:sp>
        <p:nvSpPr>
          <p:cNvPr id="3" name="Content Placeholder 2"/>
          <p:cNvSpPr>
            <a:spLocks noGrp="1"/>
          </p:cNvSpPr>
          <p:nvPr>
            <p:ph idx="1"/>
          </p:nvPr>
        </p:nvSpPr>
        <p:spPr/>
        <p:txBody>
          <a:bodyPr/>
          <a:lstStyle/>
          <a:p>
            <a:r>
              <a:rPr lang="en-US" dirty="0"/>
              <a:t>Network topologies</a:t>
            </a:r>
          </a:p>
          <a:p>
            <a:endParaRPr lang="en-US" dirty="0"/>
          </a:p>
          <a:p>
            <a:endParaRPr lang="en-US" dirty="0"/>
          </a:p>
          <a:p>
            <a:r>
              <a:rPr lang="en-US" dirty="0"/>
              <a:t>Network interconnection in parallel computing</a:t>
            </a:r>
          </a:p>
          <a:p>
            <a:r>
              <a:rPr lang="en-US" dirty="0"/>
              <a:t>Matching problems</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22</a:t>
            </a:fld>
            <a:endParaRPr lang="en-US"/>
          </a:p>
        </p:txBody>
      </p:sp>
      <p:pic>
        <p:nvPicPr>
          <p:cNvPr id="6" name="Picture 5"/>
          <p:cNvPicPr>
            <a:picLocks noChangeAspect="1"/>
          </p:cNvPicPr>
          <p:nvPr/>
        </p:nvPicPr>
        <p:blipFill>
          <a:blip r:embed="rId2"/>
          <a:stretch>
            <a:fillRect/>
          </a:stretch>
        </p:blipFill>
        <p:spPr>
          <a:xfrm>
            <a:off x="1682750" y="2339975"/>
            <a:ext cx="5702300" cy="1435100"/>
          </a:xfrm>
          <a:prstGeom prst="rect">
            <a:avLst/>
          </a:prstGeom>
        </p:spPr>
      </p:pic>
      <p:pic>
        <p:nvPicPr>
          <p:cNvPr id="7" name="Picture 6"/>
          <p:cNvPicPr>
            <a:picLocks noChangeAspect="1"/>
          </p:cNvPicPr>
          <p:nvPr/>
        </p:nvPicPr>
        <p:blipFill>
          <a:blip r:embed="rId3"/>
          <a:stretch>
            <a:fillRect/>
          </a:stretch>
        </p:blipFill>
        <p:spPr>
          <a:xfrm>
            <a:off x="6365874" y="3964981"/>
            <a:ext cx="2460625" cy="2140544"/>
          </a:xfrm>
          <a:prstGeom prst="rect">
            <a:avLst/>
          </a:prstGeom>
        </p:spPr>
      </p:pic>
      <p:pic>
        <p:nvPicPr>
          <p:cNvPr id="8" name="Picture 7"/>
          <p:cNvPicPr>
            <a:picLocks noChangeAspect="1"/>
          </p:cNvPicPr>
          <p:nvPr/>
        </p:nvPicPr>
        <p:blipFill>
          <a:blip r:embed="rId4"/>
          <a:stretch>
            <a:fillRect/>
          </a:stretch>
        </p:blipFill>
        <p:spPr>
          <a:xfrm>
            <a:off x="1222375" y="4584385"/>
            <a:ext cx="4089400" cy="1904318"/>
          </a:xfrm>
          <a:prstGeom prst="rect">
            <a:avLst/>
          </a:prstGeom>
        </p:spPr>
      </p:pic>
    </p:spTree>
    <p:extLst>
      <p:ext uri="{BB962C8B-B14F-4D97-AF65-F5344CB8AC3E}">
        <p14:creationId xmlns:p14="http://schemas.microsoft.com/office/powerpoint/2010/main" val="36287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498474" y="1981200"/>
            <a:ext cx="8026401" cy="4144963"/>
          </a:xfrm>
        </p:spPr>
        <p:txBody>
          <a:bodyPr>
            <a:noAutofit/>
          </a:bodyPr>
          <a:lstStyle/>
          <a:p>
            <a:r>
              <a:rPr lang="en-US" dirty="0"/>
              <a:t>Which of these graphs is bipartite?</a:t>
            </a:r>
          </a:p>
          <a:p>
            <a:endParaRPr lang="en-US" dirty="0"/>
          </a:p>
          <a:p>
            <a:endParaRPr lang="en-US" dirty="0"/>
          </a:p>
          <a:p>
            <a:endParaRPr lang="en-US" dirty="0"/>
          </a:p>
          <a:p>
            <a:r>
              <a:rPr lang="en-US" dirty="0"/>
              <a:t>Draw these graphs.</a:t>
            </a:r>
          </a:p>
          <a:p>
            <a:pPr lvl="1"/>
            <a:r>
              <a:rPr lang="en-US" dirty="0"/>
              <a:t>K</a:t>
            </a:r>
            <a:r>
              <a:rPr lang="en-US" baseline="-25000" dirty="0"/>
              <a:t>7</a:t>
            </a:r>
          </a:p>
          <a:p>
            <a:pPr lvl="1"/>
            <a:r>
              <a:rPr lang="en-US" dirty="0"/>
              <a:t>K</a:t>
            </a:r>
            <a:r>
              <a:rPr lang="en-US" baseline="-25000" dirty="0"/>
              <a:t>1,8</a:t>
            </a:r>
          </a:p>
          <a:p>
            <a:pPr lvl="1"/>
            <a:r>
              <a:rPr lang="en-US" dirty="0"/>
              <a:t>K</a:t>
            </a:r>
            <a:r>
              <a:rPr lang="en-US" baseline="-25000" dirty="0"/>
              <a:t>4,4 </a:t>
            </a:r>
          </a:p>
          <a:p>
            <a:pPr lvl="1"/>
            <a:r>
              <a:rPr lang="en-US" dirty="0"/>
              <a:t>C</a:t>
            </a:r>
            <a:r>
              <a:rPr lang="en-US" baseline="-25000" dirty="0"/>
              <a:t>7</a:t>
            </a:r>
            <a:r>
              <a:rPr lang="en-US" dirty="0"/>
              <a:t> </a:t>
            </a:r>
            <a:endParaRPr lang="en-US" b="1" dirty="0"/>
          </a:p>
          <a:p>
            <a:pPr lvl="1"/>
            <a:r>
              <a:rPr lang="en-US" dirty="0"/>
              <a:t>W</a:t>
            </a:r>
            <a:r>
              <a:rPr lang="en-US" baseline="-25000" dirty="0"/>
              <a:t>7</a:t>
            </a:r>
            <a:br>
              <a:rPr lang="en-US" dirty="0"/>
            </a:br>
            <a:endParaRPr lang="en-US" dirty="0"/>
          </a:p>
          <a:p>
            <a:pPr lvl="1"/>
            <a:endParaRPr lang="en-US" dirty="0"/>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23</a:t>
            </a:fld>
            <a:endParaRPr lang="en-US"/>
          </a:p>
        </p:txBody>
      </p:sp>
      <p:pic>
        <p:nvPicPr>
          <p:cNvPr id="6" name="Picture 5"/>
          <p:cNvPicPr>
            <a:picLocks noChangeAspect="1"/>
          </p:cNvPicPr>
          <p:nvPr/>
        </p:nvPicPr>
        <p:blipFill>
          <a:blip r:embed="rId2"/>
          <a:stretch>
            <a:fillRect/>
          </a:stretch>
        </p:blipFill>
        <p:spPr>
          <a:xfrm>
            <a:off x="1047750" y="2527300"/>
            <a:ext cx="2540000" cy="1790700"/>
          </a:xfrm>
          <a:prstGeom prst="rect">
            <a:avLst/>
          </a:prstGeom>
        </p:spPr>
      </p:pic>
      <p:pic>
        <p:nvPicPr>
          <p:cNvPr id="8" name="Picture 7"/>
          <p:cNvPicPr>
            <a:picLocks noChangeAspect="1"/>
          </p:cNvPicPr>
          <p:nvPr/>
        </p:nvPicPr>
        <p:blipFill>
          <a:blip r:embed="rId3"/>
          <a:stretch>
            <a:fillRect/>
          </a:stretch>
        </p:blipFill>
        <p:spPr>
          <a:xfrm>
            <a:off x="4054287" y="2422525"/>
            <a:ext cx="4000500" cy="2006600"/>
          </a:xfrm>
          <a:prstGeom prst="rect">
            <a:avLst/>
          </a:prstGeom>
        </p:spPr>
      </p:pic>
    </p:spTree>
    <p:extLst>
      <p:ext uri="{BB962C8B-B14F-4D97-AF65-F5344CB8AC3E}">
        <p14:creationId xmlns:p14="http://schemas.microsoft.com/office/powerpoint/2010/main" val="4035475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TOPICS</a:t>
            </a:r>
          </a:p>
        </p:txBody>
      </p:sp>
      <p:sp>
        <p:nvSpPr>
          <p:cNvPr id="3" name="Content Placeholder 2"/>
          <p:cNvSpPr>
            <a:spLocks noGrp="1"/>
          </p:cNvSpPr>
          <p:nvPr>
            <p:ph idx="1"/>
          </p:nvPr>
        </p:nvSpPr>
        <p:spPr/>
        <p:txBody>
          <a:bodyPr/>
          <a:lstStyle/>
          <a:p>
            <a:r>
              <a:rPr lang="en-US" dirty="0"/>
              <a:t>Graphs and Graph Models</a:t>
            </a:r>
          </a:p>
          <a:p>
            <a:r>
              <a:rPr lang="en-US" dirty="0"/>
              <a:t>Graph Terminology </a:t>
            </a:r>
          </a:p>
          <a:p>
            <a:r>
              <a:rPr lang="en-US" dirty="0"/>
              <a:t>Special Types of Graphs</a:t>
            </a:r>
          </a:p>
          <a:p>
            <a:r>
              <a:rPr lang="en-US" b="1" dirty="0">
                <a:solidFill>
                  <a:srgbClr val="800000"/>
                </a:solidFill>
              </a:rPr>
              <a:t>Representing Graphs </a:t>
            </a:r>
          </a:p>
          <a:p>
            <a:r>
              <a:rPr lang="en-US" dirty="0"/>
              <a:t>Connectivity</a:t>
            </a:r>
          </a:p>
          <a:p>
            <a:r>
              <a:rPr lang="en-US" dirty="0"/>
              <a:t>Euler and Hamilton Paths</a:t>
            </a:r>
          </a:p>
          <a:p>
            <a:r>
              <a:rPr lang="en-US" dirty="0"/>
              <a:t>Shortest-Path Problems </a:t>
            </a:r>
          </a:p>
          <a:p>
            <a:endParaRPr lang="fr-FR" dirty="0"/>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24</a:t>
            </a:fld>
            <a:endParaRPr lang="en-US"/>
          </a:p>
        </p:txBody>
      </p:sp>
    </p:spTree>
    <p:extLst>
      <p:ext uri="{BB962C8B-B14F-4D97-AF65-F5344CB8AC3E}">
        <p14:creationId xmlns:p14="http://schemas.microsoft.com/office/powerpoint/2010/main" val="3914799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81174" y="2550468"/>
            <a:ext cx="2391475" cy="2095500"/>
          </a:xfrm>
          <a:prstGeom prst="rect">
            <a:avLst/>
          </a:prstGeom>
        </p:spPr>
      </p:pic>
      <p:sp>
        <p:nvSpPr>
          <p:cNvPr id="2" name="Title 1"/>
          <p:cNvSpPr>
            <a:spLocks noGrp="1"/>
          </p:cNvSpPr>
          <p:nvPr>
            <p:ph type="title"/>
          </p:nvPr>
        </p:nvSpPr>
        <p:spPr/>
        <p:txBody>
          <a:bodyPr/>
          <a:lstStyle/>
          <a:p>
            <a:r>
              <a:rPr lang="en-US" dirty="0"/>
              <a:t>Using adjacency list</a:t>
            </a:r>
          </a:p>
        </p:txBody>
      </p:sp>
      <p:sp>
        <p:nvSpPr>
          <p:cNvPr id="3" name="Content Placeholder 2"/>
          <p:cNvSpPr>
            <a:spLocks noGrp="1"/>
          </p:cNvSpPr>
          <p:nvPr>
            <p:ph idx="1"/>
          </p:nvPr>
        </p:nvSpPr>
        <p:spPr/>
        <p:txBody>
          <a:bodyPr/>
          <a:lstStyle/>
          <a:p>
            <a:r>
              <a:rPr lang="en-US" dirty="0"/>
              <a:t>Specify vertices that are adjacent to each vertex of the graph </a:t>
            </a:r>
          </a:p>
          <a:p>
            <a:r>
              <a:rPr lang="en-US" dirty="0"/>
              <a:t>Example:</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25</a:t>
            </a:fld>
            <a:endParaRPr lang="en-US"/>
          </a:p>
        </p:txBody>
      </p:sp>
      <p:pic>
        <p:nvPicPr>
          <p:cNvPr id="7" name="Picture 6"/>
          <p:cNvPicPr>
            <a:picLocks noChangeAspect="1"/>
          </p:cNvPicPr>
          <p:nvPr/>
        </p:nvPicPr>
        <p:blipFill>
          <a:blip r:embed="rId3"/>
          <a:stretch>
            <a:fillRect/>
          </a:stretch>
        </p:blipFill>
        <p:spPr>
          <a:xfrm>
            <a:off x="4905187" y="2518718"/>
            <a:ext cx="2942981" cy="1958032"/>
          </a:xfrm>
          <a:prstGeom prst="rect">
            <a:avLst/>
          </a:prstGeom>
        </p:spPr>
      </p:pic>
      <p:pic>
        <p:nvPicPr>
          <p:cNvPr id="8" name="Picture 7"/>
          <p:cNvPicPr>
            <a:picLocks noChangeAspect="1"/>
          </p:cNvPicPr>
          <p:nvPr/>
        </p:nvPicPr>
        <p:blipFill>
          <a:blip r:embed="rId4"/>
          <a:stretch>
            <a:fillRect/>
          </a:stretch>
        </p:blipFill>
        <p:spPr>
          <a:xfrm>
            <a:off x="1812925" y="4599929"/>
            <a:ext cx="2346325" cy="1931046"/>
          </a:xfrm>
          <a:prstGeom prst="rect">
            <a:avLst/>
          </a:prstGeom>
        </p:spPr>
      </p:pic>
      <p:pic>
        <p:nvPicPr>
          <p:cNvPr id="9" name="Picture 8"/>
          <p:cNvPicPr>
            <a:picLocks noChangeAspect="1"/>
          </p:cNvPicPr>
          <p:nvPr/>
        </p:nvPicPr>
        <p:blipFill>
          <a:blip r:embed="rId5"/>
          <a:stretch>
            <a:fillRect/>
          </a:stretch>
        </p:blipFill>
        <p:spPr>
          <a:xfrm>
            <a:off x="4857562" y="4630911"/>
            <a:ext cx="3149600" cy="1781592"/>
          </a:xfrm>
          <a:prstGeom prst="rect">
            <a:avLst/>
          </a:prstGeom>
        </p:spPr>
      </p:pic>
    </p:spTree>
    <p:extLst>
      <p:ext uri="{BB962C8B-B14F-4D97-AF65-F5344CB8AC3E}">
        <p14:creationId xmlns:p14="http://schemas.microsoft.com/office/powerpoint/2010/main" val="712973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adjacency matrix</a:t>
            </a:r>
          </a:p>
        </p:txBody>
      </p:sp>
      <p:sp>
        <p:nvSpPr>
          <p:cNvPr id="3" name="Content Placeholder 2"/>
          <p:cNvSpPr>
            <a:spLocks noGrp="1"/>
          </p:cNvSpPr>
          <p:nvPr>
            <p:ph idx="1"/>
          </p:nvPr>
        </p:nvSpPr>
        <p:spPr/>
        <p:txBody>
          <a:bodyPr/>
          <a:lstStyle/>
          <a:p>
            <a:r>
              <a:rPr lang="en-US" dirty="0"/>
              <a:t>Let G be a </a:t>
            </a:r>
            <a:r>
              <a:rPr lang="en-US" dirty="0" err="1"/>
              <a:t>pseudograph</a:t>
            </a:r>
            <a:r>
              <a:rPr lang="en-US" dirty="0"/>
              <a:t> with vertices v</a:t>
            </a:r>
            <a:r>
              <a:rPr lang="en-US" baseline="-25000" dirty="0"/>
              <a:t>1</a:t>
            </a:r>
            <a:r>
              <a:rPr lang="en-US" dirty="0"/>
              <a:t>, v</a:t>
            </a:r>
            <a:r>
              <a:rPr lang="en-US" baseline="-25000" dirty="0"/>
              <a:t>2</a:t>
            </a:r>
            <a:r>
              <a:rPr lang="en-US" dirty="0"/>
              <a:t>, . . . , </a:t>
            </a:r>
            <a:r>
              <a:rPr lang="en-US" dirty="0" err="1"/>
              <a:t>v</a:t>
            </a:r>
            <a:r>
              <a:rPr lang="en-US" baseline="-25000" dirty="0" err="1"/>
              <a:t>n</a:t>
            </a:r>
            <a:r>
              <a:rPr lang="en-US" dirty="0"/>
              <a:t>. We can represent G by a square matrix [</a:t>
            </a:r>
            <a:r>
              <a:rPr lang="en-US" dirty="0" err="1"/>
              <a:t>a</a:t>
            </a:r>
            <a:r>
              <a:rPr lang="en-US" baseline="-25000" dirty="0" err="1"/>
              <a:t>ij</a:t>
            </a:r>
            <a:r>
              <a:rPr lang="en-US" dirty="0"/>
              <a:t> ] of order n, whose entries are determined as follows: </a:t>
            </a:r>
            <a:r>
              <a:rPr lang="en-US" dirty="0" err="1"/>
              <a:t>a</a:t>
            </a:r>
            <a:r>
              <a:rPr lang="en-US" baseline="-25000" dirty="0" err="1"/>
              <a:t>ij</a:t>
            </a:r>
            <a:r>
              <a:rPr lang="en-US" dirty="0"/>
              <a:t> = the number of edges in G connecting v</a:t>
            </a:r>
            <a:r>
              <a:rPr lang="en-US" baseline="-25000" dirty="0"/>
              <a:t>i</a:t>
            </a:r>
            <a:r>
              <a:rPr lang="en-US" dirty="0"/>
              <a:t> and </a:t>
            </a:r>
            <a:r>
              <a:rPr lang="en-US" dirty="0" err="1"/>
              <a:t>v</a:t>
            </a:r>
            <a:r>
              <a:rPr lang="en-US" baseline="-25000" dirty="0" err="1"/>
              <a:t>j</a:t>
            </a:r>
            <a:r>
              <a:rPr lang="en-US" dirty="0"/>
              <a:t>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26</a:t>
            </a:fld>
            <a:endParaRPr lang="en-US"/>
          </a:p>
        </p:txBody>
      </p:sp>
      <p:pic>
        <p:nvPicPr>
          <p:cNvPr id="6" name="Picture 5"/>
          <p:cNvPicPr>
            <a:picLocks noChangeAspect="1"/>
          </p:cNvPicPr>
          <p:nvPr/>
        </p:nvPicPr>
        <p:blipFill>
          <a:blip r:embed="rId3"/>
          <a:stretch>
            <a:fillRect/>
          </a:stretch>
        </p:blipFill>
        <p:spPr>
          <a:xfrm>
            <a:off x="2265946" y="3422650"/>
            <a:ext cx="1340853" cy="1498600"/>
          </a:xfrm>
          <a:prstGeom prst="rect">
            <a:avLst/>
          </a:prstGeom>
        </p:spPr>
      </p:pic>
      <p:pic>
        <p:nvPicPr>
          <p:cNvPr id="7" name="Picture 6"/>
          <p:cNvPicPr>
            <a:picLocks noChangeAspect="1"/>
          </p:cNvPicPr>
          <p:nvPr/>
        </p:nvPicPr>
        <p:blipFill>
          <a:blip r:embed="rId4"/>
          <a:stretch>
            <a:fillRect/>
          </a:stretch>
        </p:blipFill>
        <p:spPr>
          <a:xfrm>
            <a:off x="2016125" y="5066303"/>
            <a:ext cx="1803400" cy="1346200"/>
          </a:xfrm>
          <a:prstGeom prst="rect">
            <a:avLst/>
          </a:prstGeom>
        </p:spPr>
      </p:pic>
      <p:pic>
        <p:nvPicPr>
          <p:cNvPr id="8" name="Picture 7"/>
          <p:cNvPicPr>
            <a:picLocks noChangeAspect="1"/>
          </p:cNvPicPr>
          <p:nvPr/>
        </p:nvPicPr>
        <p:blipFill>
          <a:blip r:embed="rId5"/>
          <a:stretch>
            <a:fillRect/>
          </a:stretch>
        </p:blipFill>
        <p:spPr>
          <a:xfrm>
            <a:off x="4746624" y="3136900"/>
            <a:ext cx="1873251" cy="1902520"/>
          </a:xfrm>
          <a:prstGeom prst="rect">
            <a:avLst/>
          </a:prstGeom>
        </p:spPr>
      </p:pic>
      <p:pic>
        <p:nvPicPr>
          <p:cNvPr id="9" name="Picture 8"/>
          <p:cNvPicPr>
            <a:picLocks noChangeAspect="1"/>
          </p:cNvPicPr>
          <p:nvPr/>
        </p:nvPicPr>
        <p:blipFill>
          <a:blip r:embed="rId6"/>
          <a:stretch>
            <a:fillRect/>
          </a:stretch>
        </p:blipFill>
        <p:spPr>
          <a:xfrm>
            <a:off x="4694819" y="5066303"/>
            <a:ext cx="1791705" cy="1346200"/>
          </a:xfrm>
          <a:prstGeom prst="rect">
            <a:avLst/>
          </a:prstGeom>
        </p:spPr>
      </p:pic>
    </p:spTree>
    <p:extLst>
      <p:ext uri="{BB962C8B-B14F-4D97-AF65-F5344CB8AC3E}">
        <p14:creationId xmlns:p14="http://schemas.microsoft.com/office/powerpoint/2010/main" val="2882180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adjacency matrix</a:t>
            </a:r>
          </a:p>
        </p:txBody>
      </p:sp>
      <p:sp>
        <p:nvSpPr>
          <p:cNvPr id="3" name="Content Placeholder 2"/>
          <p:cNvSpPr>
            <a:spLocks noGrp="1"/>
          </p:cNvSpPr>
          <p:nvPr>
            <p:ph idx="1"/>
          </p:nvPr>
        </p:nvSpPr>
        <p:spPr/>
        <p:txBody>
          <a:bodyPr/>
          <a:lstStyle/>
          <a:p>
            <a:r>
              <a:rPr lang="en-US" dirty="0"/>
              <a:t>Let G be a directed graph with vertices v</a:t>
            </a:r>
            <a:r>
              <a:rPr lang="en-US" baseline="-25000" dirty="0"/>
              <a:t>1</a:t>
            </a:r>
            <a:r>
              <a:rPr lang="en-US" dirty="0"/>
              <a:t>, v</a:t>
            </a:r>
            <a:r>
              <a:rPr lang="en-US" baseline="-25000" dirty="0"/>
              <a:t>2</a:t>
            </a:r>
            <a:r>
              <a:rPr lang="en-US" dirty="0"/>
              <a:t>, . . . , </a:t>
            </a:r>
            <a:r>
              <a:rPr lang="en-US" dirty="0" err="1"/>
              <a:t>v</a:t>
            </a:r>
            <a:r>
              <a:rPr lang="en-US" baseline="-25000" dirty="0" err="1"/>
              <a:t>n</a:t>
            </a:r>
            <a:r>
              <a:rPr lang="en-US" dirty="0"/>
              <a:t>. We can represent G by a square matrix [</a:t>
            </a:r>
            <a:r>
              <a:rPr lang="en-US" dirty="0" err="1"/>
              <a:t>a</a:t>
            </a:r>
            <a:r>
              <a:rPr lang="en-US" baseline="-25000" dirty="0" err="1"/>
              <a:t>ij</a:t>
            </a:r>
            <a:r>
              <a:rPr lang="en-US" dirty="0"/>
              <a:t>] of order n, whose entries are determined as follows: </a:t>
            </a:r>
            <a:r>
              <a:rPr lang="en-US" dirty="0" err="1"/>
              <a:t>a</a:t>
            </a:r>
            <a:r>
              <a:rPr lang="en-US" baseline="-25000" dirty="0" err="1"/>
              <a:t>ij</a:t>
            </a:r>
            <a:r>
              <a:rPr lang="en-US" dirty="0"/>
              <a:t> = the number of edges in G whose initial vertex is v</a:t>
            </a:r>
            <a:r>
              <a:rPr lang="en-US" baseline="-25000" dirty="0"/>
              <a:t>i</a:t>
            </a:r>
            <a:r>
              <a:rPr lang="en-US" dirty="0"/>
              <a:t> and whose end vertex is </a:t>
            </a:r>
            <a:r>
              <a:rPr lang="en-US" dirty="0" err="1"/>
              <a:t>v</a:t>
            </a:r>
            <a:r>
              <a:rPr lang="en-US" baseline="-25000" dirty="0" err="1"/>
              <a:t>j</a:t>
            </a:r>
            <a:r>
              <a:rPr lang="en-US" dirty="0"/>
              <a:t> </a:t>
            </a:r>
          </a:p>
          <a:p>
            <a:endParaRPr lang="en-US" dirty="0"/>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27</a:t>
            </a:fld>
            <a:endParaRPr lang="en-US"/>
          </a:p>
        </p:txBody>
      </p:sp>
      <p:pic>
        <p:nvPicPr>
          <p:cNvPr id="6" name="Picture 5"/>
          <p:cNvPicPr>
            <a:picLocks noChangeAspect="1"/>
          </p:cNvPicPr>
          <p:nvPr/>
        </p:nvPicPr>
        <p:blipFill rotWithShape="1">
          <a:blip r:embed="rId3"/>
          <a:srcRect b="9282"/>
          <a:stretch/>
        </p:blipFill>
        <p:spPr>
          <a:xfrm>
            <a:off x="498474" y="3324816"/>
            <a:ext cx="7772400" cy="3087687"/>
          </a:xfrm>
          <a:prstGeom prst="rect">
            <a:avLst/>
          </a:prstGeom>
        </p:spPr>
      </p:pic>
    </p:spTree>
    <p:extLst>
      <p:ext uri="{BB962C8B-B14F-4D97-AF65-F5344CB8AC3E}">
        <p14:creationId xmlns:p14="http://schemas.microsoft.com/office/powerpoint/2010/main" val="1078920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incidence matrix</a:t>
            </a:r>
          </a:p>
        </p:txBody>
      </p:sp>
      <p:sp>
        <p:nvSpPr>
          <p:cNvPr id="3" name="Content Placeholder 2"/>
          <p:cNvSpPr>
            <a:spLocks noGrp="1"/>
          </p:cNvSpPr>
          <p:nvPr>
            <p:ph idx="1"/>
          </p:nvPr>
        </p:nvSpPr>
        <p:spPr>
          <a:xfrm>
            <a:off x="498475" y="1981200"/>
            <a:ext cx="7677150" cy="4144963"/>
          </a:xfrm>
        </p:spPr>
        <p:txBody>
          <a:bodyPr/>
          <a:lstStyle/>
          <a:p>
            <a:r>
              <a:rPr lang="en-US" dirty="0"/>
              <a:t>Let G be a </a:t>
            </a:r>
            <a:r>
              <a:rPr lang="en-US" dirty="0" err="1"/>
              <a:t>pseudograph</a:t>
            </a:r>
            <a:r>
              <a:rPr lang="en-US" dirty="0"/>
              <a:t> with vertices v</a:t>
            </a:r>
            <a:r>
              <a:rPr lang="en-US" baseline="-25000" dirty="0"/>
              <a:t>1</a:t>
            </a:r>
            <a:r>
              <a:rPr lang="en-US" dirty="0"/>
              <a:t>, v</a:t>
            </a:r>
            <a:r>
              <a:rPr lang="en-US" baseline="-25000" dirty="0"/>
              <a:t>2</a:t>
            </a:r>
            <a:r>
              <a:rPr lang="en-US" dirty="0"/>
              <a:t>, . . . , </a:t>
            </a:r>
            <a:r>
              <a:rPr lang="en-US" dirty="0" err="1"/>
              <a:t>v</a:t>
            </a:r>
            <a:r>
              <a:rPr lang="en-US" baseline="-25000" dirty="0" err="1"/>
              <a:t>n</a:t>
            </a:r>
            <a:r>
              <a:rPr lang="en-US" dirty="0"/>
              <a:t> and edges e</a:t>
            </a:r>
            <a:r>
              <a:rPr lang="en-US" baseline="-25000" dirty="0"/>
              <a:t>1</a:t>
            </a:r>
            <a:r>
              <a:rPr lang="en-US" dirty="0"/>
              <a:t>, e</a:t>
            </a:r>
            <a:r>
              <a:rPr lang="en-US" baseline="-25000" dirty="0"/>
              <a:t>2</a:t>
            </a:r>
            <a:r>
              <a:rPr lang="en-US" dirty="0"/>
              <a:t>, . . . , </a:t>
            </a:r>
            <a:r>
              <a:rPr lang="en-US" dirty="0" err="1"/>
              <a:t>e</a:t>
            </a:r>
            <a:r>
              <a:rPr lang="en-US" baseline="-25000" dirty="0" err="1"/>
              <a:t>m</a:t>
            </a:r>
            <a:r>
              <a:rPr lang="en-US" dirty="0"/>
              <a:t>. We can represent G by an incident matrix [</a:t>
            </a:r>
            <a:r>
              <a:rPr lang="en-US" dirty="0" err="1"/>
              <a:t>a</a:t>
            </a:r>
            <a:r>
              <a:rPr lang="en-US" baseline="-25000" dirty="0" err="1"/>
              <a:t>ij</a:t>
            </a:r>
            <a:r>
              <a:rPr lang="en-US" dirty="0"/>
              <a:t>] of size n × m, whose entries are determined as follows: </a:t>
            </a:r>
          </a:p>
          <a:p>
            <a:pPr lvl="1"/>
            <a:r>
              <a:rPr lang="en-US" dirty="0" err="1"/>
              <a:t>a</a:t>
            </a:r>
            <a:r>
              <a:rPr lang="en-US" baseline="-25000" dirty="0" err="1"/>
              <a:t>ij</a:t>
            </a:r>
            <a:r>
              <a:rPr lang="en-US" dirty="0"/>
              <a:t> =1 if </a:t>
            </a:r>
            <a:r>
              <a:rPr lang="en-US" dirty="0" err="1"/>
              <a:t>e</a:t>
            </a:r>
            <a:r>
              <a:rPr lang="en-US" baseline="-25000" dirty="0" err="1"/>
              <a:t>j</a:t>
            </a:r>
            <a:r>
              <a:rPr lang="en-US" dirty="0"/>
              <a:t> is incident to v</a:t>
            </a:r>
            <a:r>
              <a:rPr lang="en-US" baseline="-25000" dirty="0"/>
              <a:t>i</a:t>
            </a:r>
            <a:r>
              <a:rPr lang="en-US" dirty="0"/>
              <a:t>,</a:t>
            </a:r>
          </a:p>
          <a:p>
            <a:pPr lvl="1"/>
            <a:r>
              <a:rPr lang="en-US" dirty="0"/>
              <a:t>and </a:t>
            </a:r>
            <a:r>
              <a:rPr lang="en-US" dirty="0" err="1"/>
              <a:t>a</a:t>
            </a:r>
            <a:r>
              <a:rPr lang="en-US" baseline="-25000" dirty="0" err="1"/>
              <a:t>ij</a:t>
            </a:r>
            <a:r>
              <a:rPr lang="en-US" dirty="0"/>
              <a:t> = 0 otherwise.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28</a:t>
            </a:fld>
            <a:endParaRPr lang="en-US"/>
          </a:p>
        </p:txBody>
      </p:sp>
      <p:pic>
        <p:nvPicPr>
          <p:cNvPr id="6" name="Picture 5"/>
          <p:cNvPicPr>
            <a:picLocks noChangeAspect="1"/>
          </p:cNvPicPr>
          <p:nvPr/>
        </p:nvPicPr>
        <p:blipFill>
          <a:blip r:embed="rId2"/>
          <a:stretch>
            <a:fillRect/>
          </a:stretch>
        </p:blipFill>
        <p:spPr>
          <a:xfrm>
            <a:off x="1155700" y="3835400"/>
            <a:ext cx="7059070" cy="2197100"/>
          </a:xfrm>
          <a:prstGeom prst="rect">
            <a:avLst/>
          </a:prstGeom>
        </p:spPr>
      </p:pic>
    </p:spTree>
    <p:extLst>
      <p:ext uri="{BB962C8B-B14F-4D97-AF65-F5344CB8AC3E}">
        <p14:creationId xmlns:p14="http://schemas.microsoft.com/office/powerpoint/2010/main" val="1519389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incidence matrix</a:t>
            </a:r>
          </a:p>
        </p:txBody>
      </p:sp>
      <p:sp>
        <p:nvSpPr>
          <p:cNvPr id="3" name="Content Placeholder 2"/>
          <p:cNvSpPr>
            <a:spLocks noGrp="1"/>
          </p:cNvSpPr>
          <p:nvPr>
            <p:ph idx="1"/>
          </p:nvPr>
        </p:nvSpPr>
        <p:spPr/>
        <p:txBody>
          <a:bodyPr/>
          <a:lstStyle/>
          <a:p>
            <a:r>
              <a:rPr lang="en-US" dirty="0"/>
              <a:t>Multiple edges: two identical columns</a:t>
            </a:r>
          </a:p>
          <a:p>
            <a:r>
              <a:rPr lang="en-US" dirty="0"/>
              <a:t>Loop: exactly one entry is 1</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29</a:t>
            </a:fld>
            <a:endParaRPr lang="en-US"/>
          </a:p>
        </p:txBody>
      </p:sp>
      <p:pic>
        <p:nvPicPr>
          <p:cNvPr id="6" name="Picture 5"/>
          <p:cNvPicPr>
            <a:picLocks noChangeAspect="1"/>
          </p:cNvPicPr>
          <p:nvPr/>
        </p:nvPicPr>
        <p:blipFill>
          <a:blip r:embed="rId2"/>
          <a:stretch>
            <a:fillRect/>
          </a:stretch>
        </p:blipFill>
        <p:spPr>
          <a:xfrm>
            <a:off x="482600" y="3260725"/>
            <a:ext cx="3213100" cy="2082800"/>
          </a:xfrm>
          <a:prstGeom prst="rect">
            <a:avLst/>
          </a:prstGeom>
        </p:spPr>
      </p:pic>
      <p:pic>
        <p:nvPicPr>
          <p:cNvPr id="7" name="Picture 6"/>
          <p:cNvPicPr>
            <a:picLocks noChangeAspect="1"/>
          </p:cNvPicPr>
          <p:nvPr/>
        </p:nvPicPr>
        <p:blipFill>
          <a:blip r:embed="rId3"/>
          <a:stretch>
            <a:fillRect/>
          </a:stretch>
        </p:blipFill>
        <p:spPr>
          <a:xfrm>
            <a:off x="3759199" y="2974974"/>
            <a:ext cx="5318125" cy="2323349"/>
          </a:xfrm>
          <a:prstGeom prst="rect">
            <a:avLst/>
          </a:prstGeom>
        </p:spPr>
      </p:pic>
      <p:sp>
        <p:nvSpPr>
          <p:cNvPr id="8" name="Rectangle 7"/>
          <p:cNvSpPr/>
          <p:nvPr/>
        </p:nvSpPr>
        <p:spPr>
          <a:xfrm>
            <a:off x="5064125" y="2825750"/>
            <a:ext cx="1047750" cy="25177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8413750" y="4476750"/>
            <a:ext cx="407147" cy="3175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45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TOPICS</a:t>
            </a:r>
          </a:p>
        </p:txBody>
      </p:sp>
      <p:sp>
        <p:nvSpPr>
          <p:cNvPr id="3" name="Content Placeholder 2"/>
          <p:cNvSpPr>
            <a:spLocks noGrp="1"/>
          </p:cNvSpPr>
          <p:nvPr>
            <p:ph idx="1"/>
          </p:nvPr>
        </p:nvSpPr>
        <p:spPr/>
        <p:txBody>
          <a:bodyPr/>
          <a:lstStyle/>
          <a:p>
            <a:r>
              <a:rPr lang="en-US" b="1" dirty="0">
                <a:solidFill>
                  <a:srgbClr val="800000"/>
                </a:solidFill>
              </a:rPr>
              <a:t>Graphs and Graph Models</a:t>
            </a:r>
          </a:p>
          <a:p>
            <a:r>
              <a:rPr lang="en-US" dirty="0"/>
              <a:t>Graph Terminology </a:t>
            </a:r>
          </a:p>
          <a:p>
            <a:r>
              <a:rPr lang="en-US" dirty="0"/>
              <a:t>Special Types of Graphs</a:t>
            </a:r>
          </a:p>
          <a:p>
            <a:r>
              <a:rPr lang="en-US" dirty="0"/>
              <a:t>Representing Graphs </a:t>
            </a:r>
          </a:p>
          <a:p>
            <a:r>
              <a:rPr lang="en-US" dirty="0"/>
              <a:t>Connectivity</a:t>
            </a:r>
          </a:p>
          <a:p>
            <a:r>
              <a:rPr lang="en-US" dirty="0"/>
              <a:t>Euler and Hamilton Paths</a:t>
            </a:r>
          </a:p>
          <a:p>
            <a:r>
              <a:rPr lang="en-US" dirty="0"/>
              <a:t>Shortest-Path Problems </a:t>
            </a:r>
          </a:p>
          <a:p>
            <a:endParaRPr lang="fr-FR" dirty="0"/>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3</a:t>
            </a:fld>
            <a:endParaRPr lang="en-US"/>
          </a:p>
        </p:txBody>
      </p:sp>
    </p:spTree>
    <p:extLst>
      <p:ext uri="{BB962C8B-B14F-4D97-AF65-F5344CB8AC3E}">
        <p14:creationId xmlns:p14="http://schemas.microsoft.com/office/powerpoint/2010/main" val="568803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498474" y="1981200"/>
            <a:ext cx="4121151" cy="1616073"/>
          </a:xfrm>
        </p:spPr>
        <p:txBody>
          <a:bodyPr/>
          <a:lstStyle/>
          <a:p>
            <a:r>
              <a:rPr lang="en-US" dirty="0"/>
              <a:t>Use adjacency list, adjacency matrix and incidence matrix to represent the given graph</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30</a:t>
            </a:fld>
            <a:endParaRPr lang="en-US"/>
          </a:p>
        </p:txBody>
      </p:sp>
      <p:pic>
        <p:nvPicPr>
          <p:cNvPr id="6" name="Picture 5"/>
          <p:cNvPicPr>
            <a:picLocks noChangeAspect="1"/>
          </p:cNvPicPr>
          <p:nvPr/>
        </p:nvPicPr>
        <p:blipFill>
          <a:blip r:embed="rId3"/>
          <a:stretch>
            <a:fillRect/>
          </a:stretch>
        </p:blipFill>
        <p:spPr>
          <a:xfrm>
            <a:off x="701675" y="4057650"/>
            <a:ext cx="2917825" cy="1967575"/>
          </a:xfrm>
          <a:prstGeom prst="rect">
            <a:avLst/>
          </a:prstGeom>
        </p:spPr>
      </p:pic>
      <p:sp>
        <p:nvSpPr>
          <p:cNvPr id="7" name="Content Placeholder 2"/>
          <p:cNvSpPr txBox="1">
            <a:spLocks/>
          </p:cNvSpPr>
          <p:nvPr/>
        </p:nvSpPr>
        <p:spPr>
          <a:xfrm>
            <a:off x="4905375" y="1958975"/>
            <a:ext cx="3947272" cy="1638299"/>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a:t>Draw an undirected graph with the given adjacency matrix then represent it again by adjacency list and incidence matrix</a:t>
            </a:r>
          </a:p>
        </p:txBody>
      </p:sp>
      <p:pic>
        <p:nvPicPr>
          <p:cNvPr id="8" name="Picture 7"/>
          <p:cNvPicPr>
            <a:picLocks noChangeAspect="1"/>
          </p:cNvPicPr>
          <p:nvPr/>
        </p:nvPicPr>
        <p:blipFill>
          <a:blip r:embed="rId4"/>
          <a:stretch>
            <a:fillRect/>
          </a:stretch>
        </p:blipFill>
        <p:spPr>
          <a:xfrm>
            <a:off x="5759450" y="3867150"/>
            <a:ext cx="1828800" cy="1371600"/>
          </a:xfrm>
          <a:prstGeom prst="rect">
            <a:avLst/>
          </a:prstGeom>
        </p:spPr>
      </p:pic>
    </p:spTree>
    <p:extLst>
      <p:ext uri="{BB962C8B-B14F-4D97-AF65-F5344CB8AC3E}">
        <p14:creationId xmlns:p14="http://schemas.microsoft.com/office/powerpoint/2010/main" val="3546169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TOPICS</a:t>
            </a:r>
          </a:p>
        </p:txBody>
      </p:sp>
      <p:sp>
        <p:nvSpPr>
          <p:cNvPr id="3" name="Content Placeholder 2"/>
          <p:cNvSpPr>
            <a:spLocks noGrp="1"/>
          </p:cNvSpPr>
          <p:nvPr>
            <p:ph idx="1"/>
          </p:nvPr>
        </p:nvSpPr>
        <p:spPr/>
        <p:txBody>
          <a:bodyPr/>
          <a:lstStyle/>
          <a:p>
            <a:r>
              <a:rPr lang="en-US" dirty="0"/>
              <a:t>Graphs and Graph Models</a:t>
            </a:r>
          </a:p>
          <a:p>
            <a:r>
              <a:rPr lang="en-US" dirty="0"/>
              <a:t>Graph Terminology </a:t>
            </a:r>
          </a:p>
          <a:p>
            <a:r>
              <a:rPr lang="en-US" dirty="0"/>
              <a:t>Special Types of Graphs</a:t>
            </a:r>
          </a:p>
          <a:p>
            <a:r>
              <a:rPr lang="en-US" dirty="0"/>
              <a:t>Representing Graphs </a:t>
            </a:r>
          </a:p>
          <a:p>
            <a:r>
              <a:rPr lang="en-US" b="1" dirty="0">
                <a:solidFill>
                  <a:srgbClr val="800000"/>
                </a:solidFill>
              </a:rPr>
              <a:t>Connectivity</a:t>
            </a:r>
          </a:p>
          <a:p>
            <a:r>
              <a:rPr lang="en-US" dirty="0"/>
              <a:t>Euler and Hamilton Paths</a:t>
            </a:r>
          </a:p>
          <a:p>
            <a:r>
              <a:rPr lang="en-US" dirty="0"/>
              <a:t>Shortest-Path Problems </a:t>
            </a:r>
          </a:p>
          <a:p>
            <a:endParaRPr lang="fr-FR" dirty="0"/>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31</a:t>
            </a:fld>
            <a:endParaRPr lang="en-US"/>
          </a:p>
        </p:txBody>
      </p:sp>
    </p:spTree>
    <p:extLst>
      <p:ext uri="{BB962C8B-B14F-4D97-AF65-F5344CB8AC3E}">
        <p14:creationId xmlns:p14="http://schemas.microsoft.com/office/powerpoint/2010/main" val="1500619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a:t>
            </a:r>
          </a:p>
        </p:txBody>
      </p:sp>
      <p:sp>
        <p:nvSpPr>
          <p:cNvPr id="3" name="Content Placeholder 2"/>
          <p:cNvSpPr>
            <a:spLocks noGrp="1"/>
          </p:cNvSpPr>
          <p:nvPr>
            <p:ph idx="1"/>
          </p:nvPr>
        </p:nvSpPr>
        <p:spPr>
          <a:xfrm>
            <a:off x="498474" y="1981200"/>
            <a:ext cx="8201026" cy="4144963"/>
          </a:xfrm>
        </p:spPr>
        <p:txBody>
          <a:bodyPr>
            <a:noAutofit/>
          </a:bodyPr>
          <a:lstStyle/>
          <a:p>
            <a:r>
              <a:rPr lang="en-US" dirty="0"/>
              <a:t>Let G be an undirected graph. A </a:t>
            </a:r>
            <a:r>
              <a:rPr lang="en-US" b="1" dirty="0">
                <a:solidFill>
                  <a:srgbClr val="800000"/>
                </a:solidFill>
              </a:rPr>
              <a:t>path</a:t>
            </a:r>
            <a:r>
              <a:rPr lang="en-US" dirty="0"/>
              <a:t> of </a:t>
            </a:r>
            <a:r>
              <a:rPr lang="en-US" b="1" dirty="0">
                <a:solidFill>
                  <a:srgbClr val="800000"/>
                </a:solidFill>
              </a:rPr>
              <a:t>length n</a:t>
            </a:r>
            <a:r>
              <a:rPr lang="en-US" dirty="0"/>
              <a:t> from u to v is a sequence of edges e</a:t>
            </a:r>
            <a:r>
              <a:rPr lang="en-US" baseline="-25000" dirty="0"/>
              <a:t>0</a:t>
            </a:r>
            <a:r>
              <a:rPr lang="en-US" dirty="0"/>
              <a:t> = x</a:t>
            </a:r>
            <a:r>
              <a:rPr lang="en-US" baseline="-25000" dirty="0"/>
              <a:t>0</a:t>
            </a:r>
            <a:r>
              <a:rPr lang="en-US" dirty="0"/>
              <a:t>x</a:t>
            </a:r>
            <a:r>
              <a:rPr lang="en-US" baseline="-25000" dirty="0"/>
              <a:t>1</a:t>
            </a:r>
            <a:r>
              <a:rPr lang="en-US" dirty="0"/>
              <a:t>, e</a:t>
            </a:r>
            <a:r>
              <a:rPr lang="en-US" baseline="-25000" dirty="0"/>
              <a:t>1</a:t>
            </a:r>
            <a:r>
              <a:rPr lang="en-US" dirty="0"/>
              <a:t> = x</a:t>
            </a:r>
            <a:r>
              <a:rPr lang="en-US" baseline="-25000" dirty="0"/>
              <a:t>1</a:t>
            </a:r>
            <a:r>
              <a:rPr lang="en-US" dirty="0"/>
              <a:t>x</a:t>
            </a:r>
            <a:r>
              <a:rPr lang="en-US" baseline="-25000" dirty="0"/>
              <a:t>2</a:t>
            </a:r>
            <a:r>
              <a:rPr lang="en-US" dirty="0"/>
              <a:t>, ..., e</a:t>
            </a:r>
            <a:r>
              <a:rPr lang="en-US" baseline="-25000" dirty="0"/>
              <a:t>n</a:t>
            </a:r>
            <a:r>
              <a:rPr lang="en-US" dirty="0"/>
              <a:t> = x</a:t>
            </a:r>
            <a:r>
              <a:rPr lang="en-US" baseline="-25000" dirty="0"/>
              <a:t>n−1</a:t>
            </a:r>
            <a:r>
              <a:rPr lang="en-US" dirty="0"/>
              <a:t>x</a:t>
            </a:r>
            <a:r>
              <a:rPr lang="en-US" baseline="-25000" dirty="0"/>
              <a:t>n</a:t>
            </a:r>
            <a:r>
              <a:rPr lang="en-US" dirty="0"/>
              <a:t>, where x</a:t>
            </a:r>
            <a:r>
              <a:rPr lang="en-US" baseline="-25000" dirty="0"/>
              <a:t>0</a:t>
            </a:r>
            <a:r>
              <a:rPr lang="en-US" dirty="0"/>
              <a:t> = u, </a:t>
            </a:r>
            <a:r>
              <a:rPr lang="en-US" dirty="0" err="1"/>
              <a:t>x</a:t>
            </a:r>
            <a:r>
              <a:rPr lang="en-US" baseline="-25000" dirty="0" err="1"/>
              <a:t>n</a:t>
            </a:r>
            <a:r>
              <a:rPr lang="en-US" dirty="0"/>
              <a:t> = v. </a:t>
            </a:r>
          </a:p>
          <a:p>
            <a:pPr lvl="1"/>
            <a:r>
              <a:rPr lang="en-US" dirty="0"/>
              <a:t>If  u = v and n &gt; 0, a path is called a </a:t>
            </a:r>
            <a:r>
              <a:rPr lang="en-US" b="1" dirty="0">
                <a:solidFill>
                  <a:srgbClr val="800000"/>
                </a:solidFill>
              </a:rPr>
              <a:t>circuit</a:t>
            </a:r>
          </a:p>
          <a:p>
            <a:pPr lvl="1"/>
            <a:r>
              <a:rPr lang="en-US" dirty="0"/>
              <a:t>A path / circuit is called </a:t>
            </a:r>
            <a:r>
              <a:rPr lang="en-US" b="1" dirty="0">
                <a:solidFill>
                  <a:srgbClr val="800000"/>
                </a:solidFill>
              </a:rPr>
              <a:t>simple</a:t>
            </a:r>
            <a:r>
              <a:rPr lang="en-US" dirty="0">
                <a:solidFill>
                  <a:srgbClr val="800000"/>
                </a:solidFill>
              </a:rPr>
              <a:t> </a:t>
            </a:r>
            <a:r>
              <a:rPr lang="en-US" dirty="0"/>
              <a:t>if it doesn’t contain the same edge more than once.</a:t>
            </a:r>
          </a:p>
          <a:p>
            <a:pPr lvl="1"/>
            <a:endParaRPr lang="en-US" dirty="0"/>
          </a:p>
          <a:p>
            <a:pPr lvl="1"/>
            <a:endParaRPr lang="en-US" dirty="0"/>
          </a:p>
          <a:p>
            <a:pPr lvl="1"/>
            <a:endParaRPr lang="en-US" dirty="0"/>
          </a:p>
          <a:p>
            <a:pPr lvl="1"/>
            <a:endParaRPr lang="en-US" dirty="0"/>
          </a:p>
          <a:p>
            <a:pPr lvl="1"/>
            <a:endParaRPr lang="en-US" dirty="0"/>
          </a:p>
          <a:p>
            <a:r>
              <a:rPr lang="en-US" dirty="0"/>
              <a:t>Same definition for directed graph</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32</a:t>
            </a:fld>
            <a:endParaRPr lang="en-US"/>
          </a:p>
        </p:txBody>
      </p:sp>
      <p:pic>
        <p:nvPicPr>
          <p:cNvPr id="6" name="Picture 5"/>
          <p:cNvPicPr>
            <a:picLocks noChangeAspect="1"/>
          </p:cNvPicPr>
          <p:nvPr/>
        </p:nvPicPr>
        <p:blipFill>
          <a:blip r:embed="rId3"/>
          <a:stretch>
            <a:fillRect/>
          </a:stretch>
        </p:blipFill>
        <p:spPr>
          <a:xfrm>
            <a:off x="1238250" y="3933825"/>
            <a:ext cx="2908300" cy="1993900"/>
          </a:xfrm>
          <a:prstGeom prst="rect">
            <a:avLst/>
          </a:prstGeom>
        </p:spPr>
      </p:pic>
      <p:sp>
        <p:nvSpPr>
          <p:cNvPr id="7" name="TextBox 6"/>
          <p:cNvSpPr txBox="1"/>
          <p:nvPr/>
        </p:nvSpPr>
        <p:spPr>
          <a:xfrm>
            <a:off x="4365625" y="4302125"/>
            <a:ext cx="3826689" cy="1200329"/>
          </a:xfrm>
          <a:prstGeom prst="rect">
            <a:avLst/>
          </a:prstGeom>
          <a:noFill/>
        </p:spPr>
        <p:txBody>
          <a:bodyPr wrap="none" rtlCol="0">
            <a:spAutoFit/>
          </a:bodyPr>
          <a:lstStyle/>
          <a:p>
            <a:r>
              <a:rPr lang="en-US" dirty="0"/>
              <a:t>Path of length 4: a, b, e, f, c</a:t>
            </a:r>
          </a:p>
          <a:p>
            <a:r>
              <a:rPr lang="en-US" dirty="0"/>
              <a:t>Not a path: a, d, c, e</a:t>
            </a:r>
          </a:p>
          <a:p>
            <a:r>
              <a:rPr lang="en-US" dirty="0"/>
              <a:t>Circuit of length 4: b, c, d, e, b</a:t>
            </a:r>
          </a:p>
          <a:p>
            <a:r>
              <a:rPr lang="en-US" dirty="0"/>
              <a:t>Not a simple path: a, b, f, c, d, a, b, f</a:t>
            </a:r>
          </a:p>
        </p:txBody>
      </p:sp>
    </p:spTree>
    <p:extLst>
      <p:ext uri="{BB962C8B-B14F-4D97-AF65-F5344CB8AC3E}">
        <p14:creationId xmlns:p14="http://schemas.microsoft.com/office/powerpoint/2010/main" val="231303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Connectedness in undirected graph</a:t>
            </a:r>
          </a:p>
        </p:txBody>
      </p:sp>
      <p:sp>
        <p:nvSpPr>
          <p:cNvPr id="3" name="Content Placeholder 2"/>
          <p:cNvSpPr>
            <a:spLocks noGrp="1"/>
          </p:cNvSpPr>
          <p:nvPr>
            <p:ph idx="1"/>
          </p:nvPr>
        </p:nvSpPr>
        <p:spPr>
          <a:xfrm>
            <a:off x="498475" y="1981200"/>
            <a:ext cx="4327526" cy="4144963"/>
          </a:xfrm>
        </p:spPr>
        <p:txBody>
          <a:bodyPr/>
          <a:lstStyle/>
          <a:p>
            <a:r>
              <a:rPr lang="en-US" dirty="0"/>
              <a:t>An undirected graph is </a:t>
            </a:r>
            <a:r>
              <a:rPr lang="en-US" b="1" dirty="0">
                <a:solidFill>
                  <a:srgbClr val="800000"/>
                </a:solidFill>
              </a:rPr>
              <a:t>connected</a:t>
            </a:r>
            <a:r>
              <a:rPr lang="en-US" dirty="0"/>
              <a:t> if there is a path between </a:t>
            </a:r>
            <a:r>
              <a:rPr lang="en-US" b="1" dirty="0">
                <a:solidFill>
                  <a:srgbClr val="800000"/>
                </a:solidFill>
              </a:rPr>
              <a:t>any pair</a:t>
            </a:r>
            <a:r>
              <a:rPr lang="en-US" dirty="0"/>
              <a:t> of </a:t>
            </a:r>
            <a:r>
              <a:rPr lang="en-US" b="1" dirty="0">
                <a:solidFill>
                  <a:srgbClr val="800000"/>
                </a:solidFill>
              </a:rPr>
              <a:t>distinct</a:t>
            </a:r>
            <a:r>
              <a:rPr lang="en-US" dirty="0">
                <a:solidFill>
                  <a:srgbClr val="800000"/>
                </a:solidFill>
              </a:rPr>
              <a:t> </a:t>
            </a:r>
            <a:r>
              <a:rPr lang="en-US" dirty="0"/>
              <a:t>vertices. </a:t>
            </a:r>
          </a:p>
          <a:p>
            <a:endParaRPr lang="en-US" dirty="0"/>
          </a:p>
          <a:p>
            <a:r>
              <a:rPr lang="en-US" dirty="0"/>
              <a:t>An undirected graph that is </a:t>
            </a:r>
            <a:r>
              <a:rPr lang="en-US" b="1" dirty="0">
                <a:solidFill>
                  <a:srgbClr val="800000"/>
                </a:solidFill>
              </a:rPr>
              <a:t>not connected</a:t>
            </a:r>
            <a:r>
              <a:rPr lang="en-US" dirty="0"/>
              <a:t> is called </a:t>
            </a:r>
            <a:r>
              <a:rPr lang="en-US" b="1" dirty="0">
                <a:solidFill>
                  <a:srgbClr val="800000"/>
                </a:solidFill>
              </a:rPr>
              <a:t>disconnected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33</a:t>
            </a:fld>
            <a:endParaRPr lang="en-US"/>
          </a:p>
        </p:txBody>
      </p:sp>
      <p:pic>
        <p:nvPicPr>
          <p:cNvPr id="6" name="Picture 5"/>
          <p:cNvPicPr>
            <a:picLocks noChangeAspect="1"/>
          </p:cNvPicPr>
          <p:nvPr/>
        </p:nvPicPr>
        <p:blipFill>
          <a:blip r:embed="rId2"/>
          <a:stretch>
            <a:fillRect/>
          </a:stretch>
        </p:blipFill>
        <p:spPr>
          <a:xfrm>
            <a:off x="4667250" y="2210489"/>
            <a:ext cx="4235450" cy="3088586"/>
          </a:xfrm>
          <a:prstGeom prst="rect">
            <a:avLst/>
          </a:prstGeom>
        </p:spPr>
      </p:pic>
      <p:sp>
        <p:nvSpPr>
          <p:cNvPr id="7" name="TextBox 6"/>
          <p:cNvSpPr txBox="1"/>
          <p:nvPr/>
        </p:nvSpPr>
        <p:spPr>
          <a:xfrm>
            <a:off x="4524376" y="5603875"/>
            <a:ext cx="1899453" cy="369332"/>
          </a:xfrm>
          <a:prstGeom prst="rect">
            <a:avLst/>
          </a:prstGeom>
          <a:noFill/>
        </p:spPr>
        <p:txBody>
          <a:bodyPr wrap="none" rtlCol="0">
            <a:spAutoFit/>
          </a:bodyPr>
          <a:lstStyle/>
          <a:p>
            <a:r>
              <a:rPr lang="en-US" dirty="0"/>
              <a:t>G</a:t>
            </a:r>
            <a:r>
              <a:rPr lang="en-US" baseline="-25000" dirty="0"/>
              <a:t>1</a:t>
            </a:r>
            <a:r>
              <a:rPr lang="en-US" dirty="0"/>
              <a:t> is connected</a:t>
            </a:r>
          </a:p>
        </p:txBody>
      </p:sp>
      <p:sp>
        <p:nvSpPr>
          <p:cNvPr id="8" name="TextBox 7"/>
          <p:cNvSpPr txBox="1"/>
          <p:nvPr/>
        </p:nvSpPr>
        <p:spPr>
          <a:xfrm>
            <a:off x="6898685" y="5622925"/>
            <a:ext cx="2175145" cy="369332"/>
          </a:xfrm>
          <a:prstGeom prst="rect">
            <a:avLst/>
          </a:prstGeom>
          <a:noFill/>
        </p:spPr>
        <p:txBody>
          <a:bodyPr wrap="none" rtlCol="0">
            <a:spAutoFit/>
          </a:bodyPr>
          <a:lstStyle/>
          <a:p>
            <a:r>
              <a:rPr lang="en-US" dirty="0"/>
              <a:t>G</a:t>
            </a:r>
            <a:r>
              <a:rPr lang="en-US" baseline="-25000" dirty="0"/>
              <a:t>2</a:t>
            </a:r>
            <a:r>
              <a:rPr lang="en-US" dirty="0"/>
              <a:t> is disconnected</a:t>
            </a:r>
          </a:p>
        </p:txBody>
      </p:sp>
    </p:spTree>
    <p:extLst>
      <p:ext uri="{BB962C8B-B14F-4D97-AF65-F5344CB8AC3E}">
        <p14:creationId xmlns:p14="http://schemas.microsoft.com/office/powerpoint/2010/main" val="359825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Connectedness in undirected graph</a:t>
            </a:r>
          </a:p>
        </p:txBody>
      </p:sp>
      <p:sp>
        <p:nvSpPr>
          <p:cNvPr id="3" name="Content Placeholder 2"/>
          <p:cNvSpPr>
            <a:spLocks noGrp="1"/>
          </p:cNvSpPr>
          <p:nvPr>
            <p:ph idx="1"/>
          </p:nvPr>
        </p:nvSpPr>
        <p:spPr/>
        <p:txBody>
          <a:bodyPr/>
          <a:lstStyle/>
          <a:p>
            <a:r>
              <a:rPr lang="en-US" dirty="0"/>
              <a:t>A </a:t>
            </a:r>
            <a:r>
              <a:rPr lang="en-US" b="1" dirty="0">
                <a:solidFill>
                  <a:srgbClr val="800000"/>
                </a:solidFill>
              </a:rPr>
              <a:t>connected component</a:t>
            </a:r>
            <a:r>
              <a:rPr lang="en-US" dirty="0"/>
              <a:t> of an undirected graph is a maximal </a:t>
            </a:r>
            <a:r>
              <a:rPr lang="en-US" dirty="0" err="1"/>
              <a:t>subgraph</a:t>
            </a:r>
            <a:r>
              <a:rPr lang="en-US" dirty="0"/>
              <a:t> that is connected. </a:t>
            </a:r>
          </a:p>
          <a:p>
            <a:r>
              <a:rPr lang="en-US" dirty="0"/>
              <a:t>A </a:t>
            </a:r>
            <a:r>
              <a:rPr lang="en-US" b="1" dirty="0">
                <a:solidFill>
                  <a:srgbClr val="800000"/>
                </a:solidFill>
              </a:rPr>
              <a:t>cut vertex</a:t>
            </a:r>
            <a:r>
              <a:rPr lang="en-US" dirty="0"/>
              <a:t>, or an </a:t>
            </a:r>
            <a:r>
              <a:rPr lang="en-US" b="1" dirty="0">
                <a:solidFill>
                  <a:srgbClr val="800000"/>
                </a:solidFill>
              </a:rPr>
              <a:t>articulation point</a:t>
            </a:r>
            <a:r>
              <a:rPr lang="en-US" dirty="0"/>
              <a:t>, is a vertex that if we remove it and all the edges incident with it we will obtain a </a:t>
            </a:r>
            <a:r>
              <a:rPr lang="en-US" dirty="0" err="1"/>
              <a:t>subgraph</a:t>
            </a:r>
            <a:r>
              <a:rPr lang="en-US" dirty="0"/>
              <a:t> having more connected components than the original graph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34</a:t>
            </a:fld>
            <a:endParaRPr lang="en-US"/>
          </a:p>
        </p:txBody>
      </p:sp>
      <p:pic>
        <p:nvPicPr>
          <p:cNvPr id="6" name="Picture 5"/>
          <p:cNvPicPr>
            <a:picLocks noChangeAspect="1"/>
          </p:cNvPicPr>
          <p:nvPr/>
        </p:nvPicPr>
        <p:blipFill>
          <a:blip r:embed="rId2"/>
          <a:stretch>
            <a:fillRect/>
          </a:stretch>
        </p:blipFill>
        <p:spPr>
          <a:xfrm>
            <a:off x="635000" y="4167202"/>
            <a:ext cx="3797300" cy="2261175"/>
          </a:xfrm>
          <a:prstGeom prst="rect">
            <a:avLst/>
          </a:prstGeom>
        </p:spPr>
      </p:pic>
      <p:cxnSp>
        <p:nvCxnSpPr>
          <p:cNvPr id="12" name="Straight Connector 11"/>
          <p:cNvCxnSpPr/>
          <p:nvPr/>
        </p:nvCxnSpPr>
        <p:spPr>
          <a:xfrm>
            <a:off x="5591175" y="4746625"/>
            <a:ext cx="0" cy="1063626"/>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781925" y="4746625"/>
            <a:ext cx="0" cy="120650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5591175" y="4746625"/>
            <a:ext cx="2190750" cy="1206500"/>
            <a:chOff x="5127625" y="4429125"/>
            <a:chExt cx="2190750" cy="1206500"/>
          </a:xfrm>
        </p:grpSpPr>
        <p:cxnSp>
          <p:nvCxnSpPr>
            <p:cNvPr id="8" name="Straight Connector 7"/>
            <p:cNvCxnSpPr/>
            <p:nvPr/>
          </p:nvCxnSpPr>
          <p:spPr>
            <a:xfrm>
              <a:off x="5127625" y="4429125"/>
              <a:ext cx="1000125" cy="66675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127625" y="5095875"/>
              <a:ext cx="1000125" cy="396876"/>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6127750" y="4429125"/>
              <a:ext cx="1190625" cy="66675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127750" y="5095875"/>
              <a:ext cx="1190625" cy="53975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grpSp>
      <p:sp>
        <p:nvSpPr>
          <p:cNvPr id="25" name="Oval 24"/>
          <p:cNvSpPr/>
          <p:nvPr/>
        </p:nvSpPr>
        <p:spPr>
          <a:xfrm>
            <a:off x="6257925" y="5159375"/>
            <a:ext cx="698500" cy="5080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30800" y="4484702"/>
            <a:ext cx="936625" cy="157954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97737" y="4560101"/>
            <a:ext cx="936625" cy="157954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18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Connectedness in undirected graph</a:t>
            </a:r>
          </a:p>
        </p:txBody>
      </p:sp>
      <p:sp>
        <p:nvSpPr>
          <p:cNvPr id="3" name="Content Placeholder 2"/>
          <p:cNvSpPr>
            <a:spLocks noGrp="1"/>
          </p:cNvSpPr>
          <p:nvPr>
            <p:ph idx="1"/>
          </p:nvPr>
        </p:nvSpPr>
        <p:spPr>
          <a:xfrm>
            <a:off x="498473" y="1981200"/>
            <a:ext cx="8354173" cy="4144963"/>
          </a:xfrm>
        </p:spPr>
        <p:txBody>
          <a:bodyPr/>
          <a:lstStyle/>
          <a:p>
            <a:r>
              <a:rPr lang="en-US" dirty="0"/>
              <a:t>A subset V’ of the vertex set V of G = (V, E) is a </a:t>
            </a:r>
            <a:r>
              <a:rPr lang="en-US" b="1" dirty="0">
                <a:solidFill>
                  <a:srgbClr val="800000"/>
                </a:solidFill>
              </a:rPr>
              <a:t>vertex cut</a:t>
            </a:r>
            <a:r>
              <a:rPr lang="en-US" dirty="0"/>
              <a:t>, or </a:t>
            </a:r>
            <a:r>
              <a:rPr lang="en-US" b="1" dirty="0">
                <a:solidFill>
                  <a:srgbClr val="800000"/>
                </a:solidFill>
              </a:rPr>
              <a:t>separating set</a:t>
            </a:r>
            <a:r>
              <a:rPr lang="en-US" dirty="0"/>
              <a:t>, if G − V’ is disconnected. </a:t>
            </a:r>
          </a:p>
          <a:p>
            <a:r>
              <a:rPr lang="en-US" b="1" dirty="0">
                <a:solidFill>
                  <a:srgbClr val="800000"/>
                </a:solidFill>
              </a:rPr>
              <a:t>Vertex connectivity</a:t>
            </a:r>
            <a:r>
              <a:rPr lang="en-US" b="1" dirty="0"/>
              <a:t> </a:t>
            </a:r>
            <a:r>
              <a:rPr lang="en-US" dirty="0"/>
              <a:t>of a graph G, denoted by </a:t>
            </a:r>
            <a:r>
              <a:rPr lang="en-US" dirty="0" err="1"/>
              <a:t>κ</a:t>
            </a:r>
            <a:r>
              <a:rPr lang="en-US" dirty="0"/>
              <a:t>(G), is the minimum number of vertices in a vertex cut. </a:t>
            </a:r>
          </a:p>
          <a:p>
            <a:pPr lvl="1"/>
            <a:r>
              <a:rPr lang="el-GR" dirty="0"/>
              <a:t>0 ≤ κ(G) ≤ n − 1 </a:t>
            </a:r>
          </a:p>
          <a:p>
            <a:r>
              <a:rPr lang="en-US" dirty="0"/>
              <a:t>A graph is </a:t>
            </a:r>
            <a:r>
              <a:rPr lang="en-US" b="1" i="1" dirty="0">
                <a:solidFill>
                  <a:srgbClr val="800000"/>
                </a:solidFill>
              </a:rPr>
              <a:t>k</a:t>
            </a:r>
            <a:r>
              <a:rPr lang="en-US" b="1" dirty="0">
                <a:solidFill>
                  <a:srgbClr val="800000"/>
                </a:solidFill>
              </a:rPr>
              <a:t>-connected</a:t>
            </a:r>
            <a:r>
              <a:rPr lang="en-US" b="1" dirty="0"/>
              <a:t> </a:t>
            </a:r>
            <a:r>
              <a:rPr lang="en-US" dirty="0"/>
              <a:t>(or </a:t>
            </a:r>
            <a:r>
              <a:rPr lang="en-US" i="1" dirty="0">
                <a:solidFill>
                  <a:srgbClr val="800000"/>
                </a:solidFill>
              </a:rPr>
              <a:t>k</a:t>
            </a:r>
            <a:r>
              <a:rPr lang="en-US" b="1" dirty="0">
                <a:solidFill>
                  <a:srgbClr val="800000"/>
                </a:solidFill>
              </a:rPr>
              <a:t>-vertex-connected</a:t>
            </a:r>
            <a:r>
              <a:rPr lang="en-US" dirty="0"/>
              <a:t>), if </a:t>
            </a:r>
            <a:r>
              <a:rPr lang="en-US" dirty="0" err="1"/>
              <a:t>κ</a:t>
            </a:r>
            <a:r>
              <a:rPr lang="en-US" dirty="0"/>
              <a:t>(G) ≥ k </a:t>
            </a:r>
            <a:endParaRPr lang="el-GR" dirty="0"/>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35</a:t>
            </a:fld>
            <a:endParaRPr lang="en-US"/>
          </a:p>
        </p:txBody>
      </p:sp>
      <p:grpSp>
        <p:nvGrpSpPr>
          <p:cNvPr id="21" name="Group 20"/>
          <p:cNvGrpSpPr/>
          <p:nvPr/>
        </p:nvGrpSpPr>
        <p:grpSpPr>
          <a:xfrm>
            <a:off x="1291033" y="4651375"/>
            <a:ext cx="4025389" cy="1565791"/>
            <a:chOff x="1291033" y="4651375"/>
            <a:chExt cx="4025389" cy="1565791"/>
          </a:xfrm>
        </p:grpSpPr>
        <p:cxnSp>
          <p:nvCxnSpPr>
            <p:cNvPr id="6" name="Straight Connector 5"/>
            <p:cNvCxnSpPr/>
            <p:nvPr/>
          </p:nvCxnSpPr>
          <p:spPr>
            <a:xfrm>
              <a:off x="1691083" y="4937125"/>
              <a:ext cx="0" cy="1063626"/>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866083" y="4826000"/>
              <a:ext cx="0" cy="120650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flipV="1">
              <a:off x="1691083" y="4937125"/>
              <a:ext cx="1028700" cy="53975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691083" y="5476875"/>
              <a:ext cx="1031875" cy="523876"/>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3799283" y="4826000"/>
              <a:ext cx="1066800" cy="650875"/>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flipV="1">
              <a:off x="3799283" y="5476875"/>
              <a:ext cx="1066800" cy="555625"/>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722958" y="5476875"/>
              <a:ext cx="1076325" cy="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291033" y="4714875"/>
              <a:ext cx="307183" cy="369332"/>
            </a:xfrm>
            <a:prstGeom prst="rect">
              <a:avLst/>
            </a:prstGeom>
            <a:noFill/>
          </p:spPr>
          <p:txBody>
            <a:bodyPr wrap="none" rtlCol="0">
              <a:spAutoFit/>
            </a:bodyPr>
            <a:lstStyle/>
            <a:p>
              <a:r>
                <a:rPr lang="en-US" dirty="0"/>
                <a:t>a</a:t>
              </a:r>
            </a:p>
          </p:txBody>
        </p:sp>
        <p:sp>
          <p:nvSpPr>
            <p:cNvPr id="15" name="TextBox 14"/>
            <p:cNvSpPr txBox="1"/>
            <p:nvPr/>
          </p:nvSpPr>
          <p:spPr>
            <a:xfrm>
              <a:off x="1291033" y="5816085"/>
              <a:ext cx="333783" cy="369332"/>
            </a:xfrm>
            <a:prstGeom prst="rect">
              <a:avLst/>
            </a:prstGeom>
            <a:noFill/>
          </p:spPr>
          <p:txBody>
            <a:bodyPr wrap="none" rtlCol="0">
              <a:spAutoFit/>
            </a:bodyPr>
            <a:lstStyle/>
            <a:p>
              <a:r>
                <a:rPr lang="en-US" dirty="0"/>
                <a:t>b</a:t>
              </a:r>
            </a:p>
          </p:txBody>
        </p:sp>
        <p:sp>
          <p:nvSpPr>
            <p:cNvPr id="16" name="TextBox 15"/>
            <p:cNvSpPr txBox="1"/>
            <p:nvPr/>
          </p:nvSpPr>
          <p:spPr>
            <a:xfrm>
              <a:off x="2566191" y="5051941"/>
              <a:ext cx="304929" cy="369332"/>
            </a:xfrm>
            <a:prstGeom prst="rect">
              <a:avLst/>
            </a:prstGeom>
            <a:noFill/>
          </p:spPr>
          <p:txBody>
            <a:bodyPr wrap="none" rtlCol="0">
              <a:spAutoFit/>
            </a:bodyPr>
            <a:lstStyle/>
            <a:p>
              <a:r>
                <a:rPr lang="en-US" dirty="0"/>
                <a:t>c</a:t>
              </a:r>
            </a:p>
          </p:txBody>
        </p:sp>
        <p:sp>
          <p:nvSpPr>
            <p:cNvPr id="17" name="TextBox 16"/>
            <p:cNvSpPr txBox="1"/>
            <p:nvPr/>
          </p:nvSpPr>
          <p:spPr>
            <a:xfrm>
              <a:off x="4999433" y="4651375"/>
              <a:ext cx="316989" cy="369332"/>
            </a:xfrm>
            <a:prstGeom prst="rect">
              <a:avLst/>
            </a:prstGeom>
            <a:noFill/>
          </p:spPr>
          <p:txBody>
            <a:bodyPr wrap="none" rtlCol="0">
              <a:spAutoFit/>
            </a:bodyPr>
            <a:lstStyle/>
            <a:p>
              <a:r>
                <a:rPr lang="en-US" dirty="0"/>
                <a:t>e</a:t>
              </a:r>
            </a:p>
          </p:txBody>
        </p:sp>
        <p:sp>
          <p:nvSpPr>
            <p:cNvPr id="18" name="TextBox 17"/>
            <p:cNvSpPr txBox="1"/>
            <p:nvPr/>
          </p:nvSpPr>
          <p:spPr>
            <a:xfrm>
              <a:off x="5002608" y="5847834"/>
              <a:ext cx="261610" cy="369332"/>
            </a:xfrm>
            <a:prstGeom prst="rect">
              <a:avLst/>
            </a:prstGeom>
            <a:noFill/>
          </p:spPr>
          <p:txBody>
            <a:bodyPr wrap="none" rtlCol="0">
              <a:spAutoFit/>
            </a:bodyPr>
            <a:lstStyle/>
            <a:p>
              <a:r>
                <a:rPr lang="en-US" dirty="0"/>
                <a:t>f</a:t>
              </a:r>
            </a:p>
          </p:txBody>
        </p:sp>
        <p:sp>
          <p:nvSpPr>
            <p:cNvPr id="19" name="TextBox 18"/>
            <p:cNvSpPr txBox="1"/>
            <p:nvPr/>
          </p:nvSpPr>
          <p:spPr>
            <a:xfrm>
              <a:off x="3640788" y="5032375"/>
              <a:ext cx="328936" cy="369332"/>
            </a:xfrm>
            <a:prstGeom prst="rect">
              <a:avLst/>
            </a:prstGeom>
            <a:noFill/>
          </p:spPr>
          <p:txBody>
            <a:bodyPr wrap="none" rtlCol="0">
              <a:spAutoFit/>
            </a:bodyPr>
            <a:lstStyle/>
            <a:p>
              <a:r>
                <a:rPr lang="en-US" dirty="0"/>
                <a:t>d</a:t>
              </a:r>
            </a:p>
          </p:txBody>
        </p:sp>
      </p:grpSp>
      <p:sp>
        <p:nvSpPr>
          <p:cNvPr id="20" name="TextBox 19"/>
          <p:cNvSpPr txBox="1"/>
          <p:nvPr/>
        </p:nvSpPr>
        <p:spPr>
          <a:xfrm>
            <a:off x="5397500" y="5020707"/>
            <a:ext cx="3471523" cy="923330"/>
          </a:xfrm>
          <a:prstGeom prst="rect">
            <a:avLst/>
          </a:prstGeom>
          <a:noFill/>
        </p:spPr>
        <p:txBody>
          <a:bodyPr wrap="none" rtlCol="0">
            <a:spAutoFit/>
          </a:bodyPr>
          <a:lstStyle/>
          <a:p>
            <a:r>
              <a:rPr lang="en-US" dirty="0"/>
              <a:t>vertex cut examples: {c}, {d, e}</a:t>
            </a:r>
          </a:p>
          <a:p>
            <a:r>
              <a:rPr lang="el-GR" dirty="0"/>
              <a:t>κ(G)</a:t>
            </a:r>
            <a:r>
              <a:rPr lang="en-US" dirty="0"/>
              <a:t> = 1</a:t>
            </a:r>
          </a:p>
          <a:p>
            <a:r>
              <a:rPr lang="en-US" dirty="0"/>
              <a:t>G is 1-connected</a:t>
            </a:r>
          </a:p>
        </p:txBody>
      </p:sp>
    </p:spTree>
    <p:extLst>
      <p:ext uri="{BB962C8B-B14F-4D97-AF65-F5344CB8AC3E}">
        <p14:creationId xmlns:p14="http://schemas.microsoft.com/office/powerpoint/2010/main" val="2143554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Connectedness in undirected graph</a:t>
            </a:r>
          </a:p>
        </p:txBody>
      </p:sp>
      <p:sp>
        <p:nvSpPr>
          <p:cNvPr id="3" name="Content Placeholder 2"/>
          <p:cNvSpPr>
            <a:spLocks noGrp="1"/>
          </p:cNvSpPr>
          <p:nvPr>
            <p:ph idx="1"/>
          </p:nvPr>
        </p:nvSpPr>
        <p:spPr>
          <a:xfrm>
            <a:off x="498474" y="1981200"/>
            <a:ext cx="8137526" cy="4144963"/>
          </a:xfrm>
        </p:spPr>
        <p:txBody>
          <a:bodyPr/>
          <a:lstStyle/>
          <a:p>
            <a:r>
              <a:rPr lang="en-US" dirty="0"/>
              <a:t>A </a:t>
            </a:r>
            <a:r>
              <a:rPr lang="en-US" b="1" dirty="0">
                <a:solidFill>
                  <a:srgbClr val="800000"/>
                </a:solidFill>
              </a:rPr>
              <a:t>cut edge</a:t>
            </a:r>
            <a:r>
              <a:rPr lang="en-US" dirty="0"/>
              <a:t>, or a </a:t>
            </a:r>
            <a:r>
              <a:rPr lang="en-US" b="1" dirty="0">
                <a:solidFill>
                  <a:srgbClr val="800000"/>
                </a:solidFill>
              </a:rPr>
              <a:t>bridge</a:t>
            </a:r>
            <a:r>
              <a:rPr lang="en-US" dirty="0"/>
              <a:t>, is an edge that if we remove it we will obtain a </a:t>
            </a:r>
            <a:r>
              <a:rPr lang="en-US" dirty="0" err="1"/>
              <a:t>subgraph</a:t>
            </a:r>
            <a:r>
              <a:rPr lang="en-US" dirty="0"/>
              <a:t> having more connected components than the original graph</a:t>
            </a:r>
          </a:p>
          <a:p>
            <a:r>
              <a:rPr lang="en-US" dirty="0"/>
              <a:t>A set of edges E’ is called an </a:t>
            </a:r>
            <a:r>
              <a:rPr lang="en-US" b="1" dirty="0">
                <a:solidFill>
                  <a:srgbClr val="800000"/>
                </a:solidFill>
              </a:rPr>
              <a:t>edge cut</a:t>
            </a:r>
            <a:r>
              <a:rPr lang="en-US" b="1" dirty="0"/>
              <a:t> </a:t>
            </a:r>
            <a:r>
              <a:rPr lang="en-US" dirty="0"/>
              <a:t>of G if the </a:t>
            </a:r>
            <a:r>
              <a:rPr lang="en-US" dirty="0" err="1"/>
              <a:t>subgraph</a:t>
            </a:r>
            <a:r>
              <a:rPr lang="en-US" dirty="0"/>
              <a:t> G − E’ is disconnected </a:t>
            </a:r>
          </a:p>
          <a:p>
            <a:r>
              <a:rPr lang="en-US" dirty="0"/>
              <a:t>The</a:t>
            </a:r>
            <a:r>
              <a:rPr lang="en-US" dirty="0">
                <a:solidFill>
                  <a:srgbClr val="800000"/>
                </a:solidFill>
              </a:rPr>
              <a:t> </a:t>
            </a:r>
            <a:r>
              <a:rPr lang="en-US" b="1" dirty="0">
                <a:solidFill>
                  <a:srgbClr val="800000"/>
                </a:solidFill>
              </a:rPr>
              <a:t>edge connectivity</a:t>
            </a:r>
            <a:r>
              <a:rPr lang="en-US" b="1" dirty="0"/>
              <a:t> </a:t>
            </a:r>
            <a:r>
              <a:rPr lang="en-US" dirty="0"/>
              <a:t>of a graph G, denoted by </a:t>
            </a:r>
            <a:r>
              <a:rPr lang="en-US" dirty="0" err="1"/>
              <a:t>λ</a:t>
            </a:r>
            <a:r>
              <a:rPr lang="en-US" dirty="0"/>
              <a:t>(G), is the minimum number of edges in an edge cut of G</a:t>
            </a:r>
          </a:p>
          <a:p>
            <a:pPr lvl="1"/>
            <a:r>
              <a:rPr lang="el-GR" dirty="0"/>
              <a:t>0 ≤ λ(G) ≤ n − 1 </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36</a:t>
            </a:fld>
            <a:endParaRPr lang="en-US"/>
          </a:p>
        </p:txBody>
      </p:sp>
      <p:cxnSp>
        <p:nvCxnSpPr>
          <p:cNvPr id="31" name="Straight Connector 30"/>
          <p:cNvCxnSpPr/>
          <p:nvPr/>
        </p:nvCxnSpPr>
        <p:spPr>
          <a:xfrm>
            <a:off x="5130800" y="5165210"/>
            <a:ext cx="0" cy="1063626"/>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305800" y="5054085"/>
            <a:ext cx="0" cy="120650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flipV="1">
            <a:off x="5130800" y="5165210"/>
            <a:ext cx="1028700" cy="53975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5130800" y="5704960"/>
            <a:ext cx="1031875" cy="523876"/>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7239000" y="5054085"/>
            <a:ext cx="1066800" cy="650875"/>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7239000" y="5704960"/>
            <a:ext cx="1066800" cy="555625"/>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162675" y="5704960"/>
            <a:ext cx="1076325" cy="0"/>
          </a:xfrm>
          <a:prstGeom prst="line">
            <a:avLst/>
          </a:prstGeom>
          <a:ln>
            <a:headEnd type="oval" w="lg" len="lg"/>
            <a:tailEnd type="oval" w="lg" len="lg"/>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730750" y="4942960"/>
            <a:ext cx="307183" cy="369332"/>
          </a:xfrm>
          <a:prstGeom prst="rect">
            <a:avLst/>
          </a:prstGeom>
          <a:noFill/>
        </p:spPr>
        <p:txBody>
          <a:bodyPr wrap="none" rtlCol="0">
            <a:spAutoFit/>
          </a:bodyPr>
          <a:lstStyle/>
          <a:p>
            <a:r>
              <a:rPr lang="en-US" dirty="0"/>
              <a:t>a</a:t>
            </a:r>
          </a:p>
        </p:txBody>
      </p:sp>
      <p:sp>
        <p:nvSpPr>
          <p:cNvPr id="39" name="TextBox 38"/>
          <p:cNvSpPr txBox="1"/>
          <p:nvPr/>
        </p:nvSpPr>
        <p:spPr>
          <a:xfrm>
            <a:off x="4730750" y="6044170"/>
            <a:ext cx="333783" cy="369332"/>
          </a:xfrm>
          <a:prstGeom prst="rect">
            <a:avLst/>
          </a:prstGeom>
          <a:noFill/>
        </p:spPr>
        <p:txBody>
          <a:bodyPr wrap="none" rtlCol="0">
            <a:spAutoFit/>
          </a:bodyPr>
          <a:lstStyle/>
          <a:p>
            <a:r>
              <a:rPr lang="en-US" dirty="0"/>
              <a:t>b</a:t>
            </a:r>
          </a:p>
        </p:txBody>
      </p:sp>
      <p:sp>
        <p:nvSpPr>
          <p:cNvPr id="40" name="TextBox 39"/>
          <p:cNvSpPr txBox="1"/>
          <p:nvPr/>
        </p:nvSpPr>
        <p:spPr>
          <a:xfrm>
            <a:off x="6005908" y="5280026"/>
            <a:ext cx="304929" cy="369332"/>
          </a:xfrm>
          <a:prstGeom prst="rect">
            <a:avLst/>
          </a:prstGeom>
          <a:noFill/>
        </p:spPr>
        <p:txBody>
          <a:bodyPr wrap="none" rtlCol="0">
            <a:spAutoFit/>
          </a:bodyPr>
          <a:lstStyle/>
          <a:p>
            <a:r>
              <a:rPr lang="en-US" dirty="0"/>
              <a:t>c</a:t>
            </a:r>
          </a:p>
        </p:txBody>
      </p:sp>
      <p:sp>
        <p:nvSpPr>
          <p:cNvPr id="41" name="TextBox 40"/>
          <p:cNvSpPr txBox="1"/>
          <p:nvPr/>
        </p:nvSpPr>
        <p:spPr>
          <a:xfrm>
            <a:off x="8439150" y="4879460"/>
            <a:ext cx="316989" cy="369332"/>
          </a:xfrm>
          <a:prstGeom prst="rect">
            <a:avLst/>
          </a:prstGeom>
          <a:noFill/>
        </p:spPr>
        <p:txBody>
          <a:bodyPr wrap="none" rtlCol="0">
            <a:spAutoFit/>
          </a:bodyPr>
          <a:lstStyle/>
          <a:p>
            <a:r>
              <a:rPr lang="en-US" dirty="0"/>
              <a:t>e</a:t>
            </a:r>
          </a:p>
        </p:txBody>
      </p:sp>
      <p:sp>
        <p:nvSpPr>
          <p:cNvPr id="42" name="TextBox 41"/>
          <p:cNvSpPr txBox="1"/>
          <p:nvPr/>
        </p:nvSpPr>
        <p:spPr>
          <a:xfrm>
            <a:off x="8442325" y="6075919"/>
            <a:ext cx="261610" cy="369332"/>
          </a:xfrm>
          <a:prstGeom prst="rect">
            <a:avLst/>
          </a:prstGeom>
          <a:noFill/>
        </p:spPr>
        <p:txBody>
          <a:bodyPr wrap="none" rtlCol="0">
            <a:spAutoFit/>
          </a:bodyPr>
          <a:lstStyle/>
          <a:p>
            <a:r>
              <a:rPr lang="en-US" dirty="0"/>
              <a:t>f</a:t>
            </a:r>
          </a:p>
        </p:txBody>
      </p:sp>
      <p:sp>
        <p:nvSpPr>
          <p:cNvPr id="43" name="TextBox 42"/>
          <p:cNvSpPr txBox="1"/>
          <p:nvPr/>
        </p:nvSpPr>
        <p:spPr>
          <a:xfrm>
            <a:off x="7080505" y="5260460"/>
            <a:ext cx="328936" cy="369332"/>
          </a:xfrm>
          <a:prstGeom prst="rect">
            <a:avLst/>
          </a:prstGeom>
          <a:noFill/>
        </p:spPr>
        <p:txBody>
          <a:bodyPr wrap="none" rtlCol="0">
            <a:spAutoFit/>
          </a:bodyPr>
          <a:lstStyle/>
          <a:p>
            <a:r>
              <a:rPr lang="en-US" dirty="0"/>
              <a:t>d</a:t>
            </a:r>
          </a:p>
        </p:txBody>
      </p:sp>
      <p:sp>
        <p:nvSpPr>
          <p:cNvPr id="29" name="Oval 28"/>
          <p:cNvSpPr/>
          <p:nvPr/>
        </p:nvSpPr>
        <p:spPr>
          <a:xfrm>
            <a:off x="5567941" y="5203310"/>
            <a:ext cx="2078651" cy="84086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933928" y="5314435"/>
            <a:ext cx="3601955" cy="923330"/>
          </a:xfrm>
          <a:prstGeom prst="rect">
            <a:avLst/>
          </a:prstGeom>
          <a:noFill/>
        </p:spPr>
        <p:txBody>
          <a:bodyPr wrap="none" rtlCol="0">
            <a:spAutoFit/>
          </a:bodyPr>
          <a:lstStyle/>
          <a:p>
            <a:r>
              <a:rPr lang="en-US" dirty="0"/>
              <a:t>cut edge example: cd</a:t>
            </a:r>
          </a:p>
          <a:p>
            <a:r>
              <a:rPr lang="en-US" dirty="0"/>
              <a:t>edge cut examples: {cd}, {ac, </a:t>
            </a:r>
            <a:r>
              <a:rPr lang="en-US" dirty="0" err="1"/>
              <a:t>bc</a:t>
            </a:r>
            <a:r>
              <a:rPr lang="en-US" dirty="0"/>
              <a:t>}</a:t>
            </a:r>
          </a:p>
          <a:p>
            <a:r>
              <a:rPr lang="el-GR" dirty="0"/>
              <a:t>λ(G)</a:t>
            </a:r>
            <a:r>
              <a:rPr lang="en-US" dirty="0"/>
              <a:t> = 1</a:t>
            </a:r>
          </a:p>
        </p:txBody>
      </p:sp>
    </p:spTree>
    <p:extLst>
      <p:ext uri="{BB962C8B-B14F-4D97-AF65-F5344CB8AC3E}">
        <p14:creationId xmlns:p14="http://schemas.microsoft.com/office/powerpoint/2010/main" val="110747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84374" y="4433087"/>
            <a:ext cx="4930775" cy="2142337"/>
          </a:xfrm>
          <a:prstGeom prst="rect">
            <a:avLst/>
          </a:prstGeom>
        </p:spPr>
      </p:pic>
      <p:sp>
        <p:nvSpPr>
          <p:cNvPr id="2" name="Title 1"/>
          <p:cNvSpPr>
            <a:spLocks noGrp="1"/>
          </p:cNvSpPr>
          <p:nvPr>
            <p:ph type="title"/>
          </p:nvPr>
        </p:nvSpPr>
        <p:spPr/>
        <p:txBody>
          <a:bodyPr/>
          <a:lstStyle/>
          <a:p>
            <a:r>
              <a:rPr lang="en-US" dirty="0"/>
              <a:t>Connectedness in directed graph</a:t>
            </a:r>
          </a:p>
        </p:txBody>
      </p:sp>
      <p:sp>
        <p:nvSpPr>
          <p:cNvPr id="3" name="Content Placeholder 2"/>
          <p:cNvSpPr>
            <a:spLocks noGrp="1"/>
          </p:cNvSpPr>
          <p:nvPr>
            <p:ph idx="1"/>
          </p:nvPr>
        </p:nvSpPr>
        <p:spPr>
          <a:xfrm>
            <a:off x="498474" y="1981200"/>
            <a:ext cx="8074026" cy="4144963"/>
          </a:xfrm>
        </p:spPr>
        <p:txBody>
          <a:bodyPr/>
          <a:lstStyle/>
          <a:p>
            <a:r>
              <a:rPr lang="en-US" dirty="0"/>
              <a:t>A directed graph is </a:t>
            </a:r>
            <a:r>
              <a:rPr lang="en-US" b="1" dirty="0">
                <a:solidFill>
                  <a:srgbClr val="800000"/>
                </a:solidFill>
              </a:rPr>
              <a:t>strongly connected</a:t>
            </a:r>
            <a:r>
              <a:rPr lang="en-US" dirty="0"/>
              <a:t> if for all pairs of vertices u and v there is a path from u to v and vice versa. </a:t>
            </a:r>
          </a:p>
          <a:p>
            <a:r>
              <a:rPr lang="en-US" dirty="0"/>
              <a:t>A directed graph is </a:t>
            </a:r>
            <a:r>
              <a:rPr lang="en-US" b="1" dirty="0">
                <a:solidFill>
                  <a:srgbClr val="800000"/>
                </a:solidFill>
              </a:rPr>
              <a:t>weakly connected</a:t>
            </a:r>
            <a:r>
              <a:rPr lang="en-US" i="1" dirty="0"/>
              <a:t> </a:t>
            </a:r>
            <a:r>
              <a:rPr lang="en-US" dirty="0"/>
              <a:t>if there is a path between every two vertices in the underlying undirected graph.</a:t>
            </a:r>
          </a:p>
          <a:p>
            <a:r>
              <a:rPr lang="en-US" dirty="0"/>
              <a:t>A </a:t>
            </a:r>
            <a:r>
              <a:rPr lang="en-US" b="1" dirty="0">
                <a:solidFill>
                  <a:srgbClr val="800000"/>
                </a:solidFill>
              </a:rPr>
              <a:t>strongly connected component</a:t>
            </a:r>
            <a:r>
              <a:rPr lang="en-US" dirty="0"/>
              <a:t> of a directed graph G is a maximal </a:t>
            </a:r>
            <a:r>
              <a:rPr lang="en-US" dirty="0" err="1"/>
              <a:t>subgraph</a:t>
            </a:r>
            <a:r>
              <a:rPr lang="en-US" dirty="0"/>
              <a:t> of G that is strongly connected. </a:t>
            </a:r>
          </a:p>
          <a:p>
            <a:endParaRPr lang="en-US" dirty="0"/>
          </a:p>
        </p:txBody>
      </p:sp>
      <p:sp>
        <p:nvSpPr>
          <p:cNvPr id="4" name="Footer Placeholder 3"/>
          <p:cNvSpPr>
            <a:spLocks noGrp="1"/>
          </p:cNvSpPr>
          <p:nvPr>
            <p:ph type="ftr" sz="quarter" idx="11"/>
          </p:nvPr>
        </p:nvSpPr>
        <p:spPr/>
        <p:txBody>
          <a:bodyPr/>
          <a:lstStyle/>
          <a:p>
            <a:r>
              <a:rPr lang="en-US" dirty="0"/>
              <a:t>Discrete Mathematics course for FU-FGR by Dr. Doan Trung Tung, based on Discrete Mathematics and its Application 7th edition </a:t>
            </a:r>
          </a:p>
        </p:txBody>
      </p:sp>
      <p:sp>
        <p:nvSpPr>
          <p:cNvPr id="5" name="Slide Number Placeholder 4"/>
          <p:cNvSpPr>
            <a:spLocks noGrp="1"/>
          </p:cNvSpPr>
          <p:nvPr>
            <p:ph type="sldNum" sz="quarter" idx="12"/>
          </p:nvPr>
        </p:nvSpPr>
        <p:spPr/>
        <p:txBody>
          <a:bodyPr/>
          <a:lstStyle/>
          <a:p>
            <a:fld id="{162F1D00-BD13-4404-86B0-79703945A0A7}" type="slidenum">
              <a:rPr lang="en-US" smtClean="0"/>
              <a:t>37</a:t>
            </a:fld>
            <a:endParaRPr lang="en-US"/>
          </a:p>
        </p:txBody>
      </p:sp>
      <p:sp>
        <p:nvSpPr>
          <p:cNvPr id="7" name="TextBox 6"/>
          <p:cNvSpPr txBox="1"/>
          <p:nvPr/>
        </p:nvSpPr>
        <p:spPr>
          <a:xfrm>
            <a:off x="730250" y="5222875"/>
            <a:ext cx="1300732" cy="646331"/>
          </a:xfrm>
          <a:prstGeom prst="rect">
            <a:avLst/>
          </a:prstGeom>
          <a:noFill/>
        </p:spPr>
        <p:txBody>
          <a:bodyPr wrap="none" rtlCol="0">
            <a:spAutoFit/>
          </a:bodyPr>
          <a:lstStyle/>
          <a:p>
            <a:r>
              <a:rPr lang="en-US" dirty="0"/>
              <a:t>strongly </a:t>
            </a:r>
          </a:p>
          <a:p>
            <a:r>
              <a:rPr lang="en-US" dirty="0"/>
              <a:t>connected</a:t>
            </a:r>
          </a:p>
        </p:txBody>
      </p:sp>
      <p:sp>
        <p:nvSpPr>
          <p:cNvPr id="8" name="TextBox 7"/>
          <p:cNvSpPr txBox="1"/>
          <p:nvPr/>
        </p:nvSpPr>
        <p:spPr>
          <a:xfrm>
            <a:off x="6915149" y="5222875"/>
            <a:ext cx="1313556" cy="646331"/>
          </a:xfrm>
          <a:prstGeom prst="rect">
            <a:avLst/>
          </a:prstGeom>
          <a:noFill/>
        </p:spPr>
        <p:txBody>
          <a:bodyPr wrap="none" rtlCol="0">
            <a:spAutoFit/>
          </a:bodyPr>
          <a:lstStyle/>
          <a:p>
            <a:r>
              <a:rPr lang="en-US" dirty="0"/>
              <a:t>weakly</a:t>
            </a:r>
          </a:p>
          <a:p>
            <a:r>
              <a:rPr lang="en-US" dirty="0"/>
              <a:t>connected</a:t>
            </a:r>
          </a:p>
        </p:txBody>
      </p:sp>
      <p:sp>
        <p:nvSpPr>
          <p:cNvPr id="9" name="Oval 8"/>
          <p:cNvSpPr/>
          <p:nvPr/>
        </p:nvSpPr>
        <p:spPr>
          <a:xfrm>
            <a:off x="4540250" y="4433087"/>
            <a:ext cx="635000" cy="66278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540250" y="5869206"/>
            <a:ext cx="635000" cy="66278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89625" y="4433087"/>
            <a:ext cx="1025524" cy="209890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83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r>
              <a:rPr lang="en-US" dirty="0"/>
              <a:t>Find some cut vertices, vertex cuts, cut edges, edge cuts. Then what is </a:t>
            </a:r>
            <a:r>
              <a:rPr lang="en-US" dirty="0" err="1"/>
              <a:t>κ</a:t>
            </a:r>
            <a:r>
              <a:rPr lang="en-US" dirty="0"/>
              <a:t>(G) </a:t>
            </a:r>
            <a:r>
              <a:rPr lang="en-US" dirty="0" err="1"/>
              <a:t>andλ</a:t>
            </a:r>
            <a:r>
              <a:rPr lang="en-US" dirty="0"/>
              <a:t>(G)?</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38</a:t>
            </a:fld>
            <a:endParaRPr lang="en-US"/>
          </a:p>
        </p:txBody>
      </p:sp>
      <p:pic>
        <p:nvPicPr>
          <p:cNvPr id="6" name="Picture 5"/>
          <p:cNvPicPr>
            <a:picLocks noChangeAspect="1"/>
          </p:cNvPicPr>
          <p:nvPr/>
        </p:nvPicPr>
        <p:blipFill>
          <a:blip r:embed="rId3"/>
          <a:stretch>
            <a:fillRect/>
          </a:stretch>
        </p:blipFill>
        <p:spPr>
          <a:xfrm>
            <a:off x="965199" y="2794000"/>
            <a:ext cx="6871539" cy="2193925"/>
          </a:xfrm>
          <a:prstGeom prst="rect">
            <a:avLst/>
          </a:prstGeom>
        </p:spPr>
      </p:pic>
      <p:sp>
        <p:nvSpPr>
          <p:cNvPr id="7" name="Rectangle 6"/>
          <p:cNvSpPr/>
          <p:nvPr/>
        </p:nvSpPr>
        <p:spPr>
          <a:xfrm>
            <a:off x="1079500" y="2794000"/>
            <a:ext cx="682625" cy="365125"/>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747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TOPICS</a:t>
            </a:r>
          </a:p>
        </p:txBody>
      </p:sp>
      <p:sp>
        <p:nvSpPr>
          <p:cNvPr id="3" name="Content Placeholder 2"/>
          <p:cNvSpPr>
            <a:spLocks noGrp="1"/>
          </p:cNvSpPr>
          <p:nvPr>
            <p:ph idx="1"/>
          </p:nvPr>
        </p:nvSpPr>
        <p:spPr/>
        <p:txBody>
          <a:bodyPr/>
          <a:lstStyle/>
          <a:p>
            <a:r>
              <a:rPr lang="en-US" dirty="0"/>
              <a:t>Graphs and Graph Models</a:t>
            </a:r>
          </a:p>
          <a:p>
            <a:r>
              <a:rPr lang="en-US" dirty="0"/>
              <a:t>Graph Terminology </a:t>
            </a:r>
          </a:p>
          <a:p>
            <a:r>
              <a:rPr lang="en-US" dirty="0"/>
              <a:t>Special Types of Graphs</a:t>
            </a:r>
          </a:p>
          <a:p>
            <a:r>
              <a:rPr lang="en-US" dirty="0"/>
              <a:t>Representing Graphs </a:t>
            </a:r>
          </a:p>
          <a:p>
            <a:r>
              <a:rPr lang="en-US" dirty="0"/>
              <a:t>Connectivity</a:t>
            </a:r>
          </a:p>
          <a:p>
            <a:r>
              <a:rPr lang="en-US" b="1" dirty="0">
                <a:solidFill>
                  <a:srgbClr val="800000"/>
                </a:solidFill>
              </a:rPr>
              <a:t>Euler and Hamilton Paths</a:t>
            </a:r>
          </a:p>
          <a:p>
            <a:r>
              <a:rPr lang="en-US" dirty="0"/>
              <a:t>Shortest-Path Problems </a:t>
            </a:r>
          </a:p>
          <a:p>
            <a:endParaRPr lang="fr-FR" dirty="0"/>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39</a:t>
            </a:fld>
            <a:endParaRPr lang="en-US"/>
          </a:p>
        </p:txBody>
      </p:sp>
    </p:spTree>
    <p:extLst>
      <p:ext uri="{BB962C8B-B14F-4D97-AF65-F5344CB8AC3E}">
        <p14:creationId xmlns:p14="http://schemas.microsoft.com/office/powerpoint/2010/main" val="212811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a:xfrm>
            <a:off x="498475" y="1981200"/>
            <a:ext cx="5883276" cy="4144963"/>
          </a:xfrm>
        </p:spPr>
        <p:txBody>
          <a:bodyPr/>
          <a:lstStyle/>
          <a:p>
            <a:r>
              <a:rPr lang="en-US" dirty="0"/>
              <a:t>A graph G = (V,E) consists of V, a </a:t>
            </a:r>
            <a:r>
              <a:rPr lang="en-US" b="1" dirty="0">
                <a:solidFill>
                  <a:srgbClr val="800000"/>
                </a:solidFill>
              </a:rPr>
              <a:t>nonempty</a:t>
            </a:r>
            <a:r>
              <a:rPr lang="en-US" dirty="0"/>
              <a:t> set of </a:t>
            </a:r>
            <a:r>
              <a:rPr lang="en-US" b="1" dirty="0">
                <a:solidFill>
                  <a:srgbClr val="800000"/>
                </a:solidFill>
              </a:rPr>
              <a:t>vertices</a:t>
            </a:r>
            <a:r>
              <a:rPr lang="en-US" dirty="0">
                <a:solidFill>
                  <a:srgbClr val="800000"/>
                </a:solidFill>
              </a:rPr>
              <a:t> </a:t>
            </a:r>
            <a:r>
              <a:rPr lang="en-US" dirty="0"/>
              <a:t>(or </a:t>
            </a:r>
            <a:r>
              <a:rPr lang="en-US" b="1" dirty="0">
                <a:solidFill>
                  <a:srgbClr val="800000"/>
                </a:solidFill>
              </a:rPr>
              <a:t>nodes</a:t>
            </a:r>
            <a:r>
              <a:rPr lang="en-US" dirty="0"/>
              <a:t>) and E, a set of </a:t>
            </a:r>
            <a:r>
              <a:rPr lang="en-US" b="1" dirty="0">
                <a:solidFill>
                  <a:srgbClr val="800000"/>
                </a:solidFill>
              </a:rPr>
              <a:t>edges</a:t>
            </a:r>
            <a:r>
              <a:rPr lang="en-US" dirty="0"/>
              <a:t>. </a:t>
            </a:r>
          </a:p>
          <a:p>
            <a:r>
              <a:rPr lang="en-US" dirty="0"/>
              <a:t>Each edge has either one or two vertices associated with it, called its </a:t>
            </a:r>
            <a:r>
              <a:rPr lang="en-US" b="1" dirty="0">
                <a:solidFill>
                  <a:srgbClr val="800000"/>
                </a:solidFill>
              </a:rPr>
              <a:t>endpoints</a:t>
            </a:r>
            <a:r>
              <a:rPr lang="en-US" dirty="0"/>
              <a:t>. An edge is said to </a:t>
            </a:r>
            <a:r>
              <a:rPr lang="en-US" b="1" dirty="0">
                <a:solidFill>
                  <a:srgbClr val="800000"/>
                </a:solidFill>
              </a:rPr>
              <a:t>connect</a:t>
            </a:r>
            <a:r>
              <a:rPr lang="en-US" dirty="0">
                <a:solidFill>
                  <a:srgbClr val="800000"/>
                </a:solidFill>
              </a:rPr>
              <a:t> </a:t>
            </a:r>
            <a:r>
              <a:rPr lang="en-US" dirty="0"/>
              <a:t>its endpoints.</a:t>
            </a:r>
          </a:p>
          <a:p>
            <a:r>
              <a:rPr lang="en-US" dirty="0"/>
              <a:t>A graph with an infinite vertex set or an infinite number of edges is called an </a:t>
            </a:r>
            <a:r>
              <a:rPr lang="en-US" b="1" dirty="0">
                <a:solidFill>
                  <a:srgbClr val="800000"/>
                </a:solidFill>
              </a:rPr>
              <a:t>infinite graph</a:t>
            </a:r>
            <a:endParaRPr lang="en-US" dirty="0">
              <a:solidFill>
                <a:srgbClr val="800000"/>
              </a:solidFill>
            </a:endParaRPr>
          </a:p>
          <a:p>
            <a:r>
              <a:rPr lang="en-US" dirty="0"/>
              <a:t>A graph with a finite vertex set and a finite edge set is called a </a:t>
            </a:r>
            <a:r>
              <a:rPr lang="en-US" b="1" dirty="0">
                <a:solidFill>
                  <a:srgbClr val="800000"/>
                </a:solidFill>
              </a:rPr>
              <a:t>finite graph</a:t>
            </a:r>
            <a:r>
              <a:rPr lang="en-US" b="1" dirty="0"/>
              <a:t> </a:t>
            </a:r>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a:t>
            </a:fld>
            <a:endParaRPr lang="en-US"/>
          </a:p>
        </p:txBody>
      </p:sp>
      <p:pic>
        <p:nvPicPr>
          <p:cNvPr id="6" name="Picture 5"/>
          <p:cNvPicPr>
            <a:picLocks noChangeAspect="1"/>
          </p:cNvPicPr>
          <p:nvPr/>
        </p:nvPicPr>
        <p:blipFill>
          <a:blip r:embed="rId3"/>
          <a:stretch>
            <a:fillRect/>
          </a:stretch>
        </p:blipFill>
        <p:spPr>
          <a:xfrm>
            <a:off x="6585744" y="2095500"/>
            <a:ext cx="2083594" cy="2381250"/>
          </a:xfrm>
          <a:prstGeom prst="rect">
            <a:avLst/>
          </a:prstGeom>
        </p:spPr>
      </p:pic>
      <p:pic>
        <p:nvPicPr>
          <p:cNvPr id="7" name="Picture 6"/>
          <p:cNvPicPr>
            <a:picLocks noChangeAspect="1"/>
          </p:cNvPicPr>
          <p:nvPr/>
        </p:nvPicPr>
        <p:blipFill rotWithShape="1">
          <a:blip r:embed="rId4"/>
          <a:srcRect b="14178"/>
          <a:stretch/>
        </p:blipFill>
        <p:spPr>
          <a:xfrm>
            <a:off x="6365876" y="4667361"/>
            <a:ext cx="2762248" cy="1745142"/>
          </a:xfrm>
          <a:prstGeom prst="rect">
            <a:avLst/>
          </a:prstGeom>
        </p:spPr>
      </p:pic>
    </p:spTree>
    <p:extLst>
      <p:ext uri="{BB962C8B-B14F-4D97-AF65-F5344CB8AC3E}">
        <p14:creationId xmlns:p14="http://schemas.microsoft.com/office/powerpoint/2010/main" val="3439182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problem</a:t>
            </a:r>
          </a:p>
        </p:txBody>
      </p:sp>
      <p:sp>
        <p:nvSpPr>
          <p:cNvPr id="3" name="Content Placeholder 2"/>
          <p:cNvSpPr>
            <a:spLocks noGrp="1"/>
          </p:cNvSpPr>
          <p:nvPr>
            <p:ph idx="1"/>
          </p:nvPr>
        </p:nvSpPr>
        <p:spPr/>
        <p:txBody>
          <a:bodyPr/>
          <a:lstStyle/>
          <a:p>
            <a:r>
              <a:rPr lang="en-US" dirty="0"/>
              <a:t>Is this possible to start at some location, travel across all bridges without crossing any bridge twice, then return to the starting point?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40</a:t>
            </a:fld>
            <a:endParaRPr lang="en-US"/>
          </a:p>
        </p:txBody>
      </p:sp>
      <p:pic>
        <p:nvPicPr>
          <p:cNvPr id="6" name="Picture 5"/>
          <p:cNvPicPr>
            <a:picLocks noChangeAspect="1"/>
          </p:cNvPicPr>
          <p:nvPr/>
        </p:nvPicPr>
        <p:blipFill>
          <a:blip r:embed="rId2"/>
          <a:stretch>
            <a:fillRect/>
          </a:stretch>
        </p:blipFill>
        <p:spPr>
          <a:xfrm>
            <a:off x="1371600" y="3032125"/>
            <a:ext cx="5892800" cy="2794000"/>
          </a:xfrm>
          <a:prstGeom prst="rect">
            <a:avLst/>
          </a:prstGeom>
        </p:spPr>
      </p:pic>
      <p:pic>
        <p:nvPicPr>
          <p:cNvPr id="7" name="Picture 6"/>
          <p:cNvPicPr>
            <a:picLocks noChangeAspect="1"/>
          </p:cNvPicPr>
          <p:nvPr/>
        </p:nvPicPr>
        <p:blipFill>
          <a:blip r:embed="rId3"/>
          <a:stretch>
            <a:fillRect/>
          </a:stretch>
        </p:blipFill>
        <p:spPr>
          <a:xfrm>
            <a:off x="6461125" y="242234"/>
            <a:ext cx="1237024" cy="1583391"/>
          </a:xfrm>
          <a:prstGeom prst="rect">
            <a:avLst/>
          </a:prstGeom>
        </p:spPr>
      </p:pic>
    </p:spTree>
    <p:extLst>
      <p:ext uri="{BB962C8B-B14F-4D97-AF65-F5344CB8AC3E}">
        <p14:creationId xmlns:p14="http://schemas.microsoft.com/office/powerpoint/2010/main" val="2762754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A simple circuit containing all edges of a graph is called </a:t>
            </a:r>
            <a:r>
              <a:rPr lang="en-US" b="1" dirty="0">
                <a:solidFill>
                  <a:srgbClr val="800000"/>
                </a:solidFill>
              </a:rPr>
              <a:t>Euler circuit</a:t>
            </a:r>
            <a:r>
              <a:rPr lang="en-US" dirty="0"/>
              <a:t>. </a:t>
            </a:r>
          </a:p>
          <a:p>
            <a:r>
              <a:rPr lang="en-US" dirty="0"/>
              <a:t>A simple path containing all edges of a graph is called </a:t>
            </a:r>
            <a:r>
              <a:rPr lang="en-US" b="1" dirty="0">
                <a:solidFill>
                  <a:srgbClr val="800000"/>
                </a:solidFill>
              </a:rPr>
              <a:t>Euler path</a:t>
            </a:r>
            <a:r>
              <a:rPr lang="en-US" dirty="0"/>
              <a:t>.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41</a:t>
            </a:fld>
            <a:endParaRPr lang="en-US"/>
          </a:p>
        </p:txBody>
      </p:sp>
      <p:pic>
        <p:nvPicPr>
          <p:cNvPr id="6" name="Picture 5"/>
          <p:cNvPicPr>
            <a:picLocks noChangeAspect="1"/>
          </p:cNvPicPr>
          <p:nvPr/>
        </p:nvPicPr>
        <p:blipFill>
          <a:blip r:embed="rId3"/>
          <a:stretch>
            <a:fillRect/>
          </a:stretch>
        </p:blipFill>
        <p:spPr>
          <a:xfrm>
            <a:off x="549276" y="3660292"/>
            <a:ext cx="1800225" cy="1962826"/>
          </a:xfrm>
          <a:prstGeom prst="rect">
            <a:avLst/>
          </a:prstGeom>
        </p:spPr>
      </p:pic>
      <p:pic>
        <p:nvPicPr>
          <p:cNvPr id="7" name="Picture 6"/>
          <p:cNvPicPr>
            <a:picLocks noChangeAspect="1"/>
          </p:cNvPicPr>
          <p:nvPr/>
        </p:nvPicPr>
        <p:blipFill>
          <a:blip r:embed="rId4"/>
          <a:stretch>
            <a:fillRect/>
          </a:stretch>
        </p:blipFill>
        <p:spPr>
          <a:xfrm>
            <a:off x="3552826" y="3660292"/>
            <a:ext cx="2813050" cy="2005930"/>
          </a:xfrm>
          <a:prstGeom prst="rect">
            <a:avLst/>
          </a:prstGeom>
        </p:spPr>
      </p:pic>
      <p:sp>
        <p:nvSpPr>
          <p:cNvPr id="8" name="TextBox 7"/>
          <p:cNvSpPr txBox="1"/>
          <p:nvPr/>
        </p:nvSpPr>
        <p:spPr>
          <a:xfrm>
            <a:off x="149225" y="5787542"/>
            <a:ext cx="3121129" cy="369332"/>
          </a:xfrm>
          <a:prstGeom prst="rect">
            <a:avLst/>
          </a:prstGeom>
          <a:noFill/>
        </p:spPr>
        <p:txBody>
          <a:bodyPr wrap="none" rtlCol="0">
            <a:spAutoFit/>
          </a:bodyPr>
          <a:lstStyle/>
          <a:p>
            <a:r>
              <a:rPr lang="en-US" dirty="0"/>
              <a:t>Euler circuit: a, e, c, d, e, b, a</a:t>
            </a:r>
          </a:p>
        </p:txBody>
      </p:sp>
      <p:sp>
        <p:nvSpPr>
          <p:cNvPr id="9" name="TextBox 8"/>
          <p:cNvSpPr txBox="1"/>
          <p:nvPr/>
        </p:nvSpPr>
        <p:spPr>
          <a:xfrm>
            <a:off x="3552826" y="5787542"/>
            <a:ext cx="3200252" cy="369332"/>
          </a:xfrm>
          <a:prstGeom prst="rect">
            <a:avLst/>
          </a:prstGeom>
          <a:noFill/>
        </p:spPr>
        <p:txBody>
          <a:bodyPr wrap="none" rtlCol="0">
            <a:spAutoFit/>
          </a:bodyPr>
          <a:lstStyle/>
          <a:p>
            <a:r>
              <a:rPr lang="en-US" dirty="0"/>
              <a:t>Euler path: a, c, d, e, b, d, a, b</a:t>
            </a:r>
          </a:p>
        </p:txBody>
      </p:sp>
      <p:pic>
        <p:nvPicPr>
          <p:cNvPr id="11" name="Picture 10"/>
          <p:cNvPicPr>
            <a:picLocks noChangeAspect="1"/>
          </p:cNvPicPr>
          <p:nvPr/>
        </p:nvPicPr>
        <p:blipFill>
          <a:blip r:embed="rId5"/>
          <a:stretch>
            <a:fillRect/>
          </a:stretch>
        </p:blipFill>
        <p:spPr>
          <a:xfrm>
            <a:off x="6814297" y="3422650"/>
            <a:ext cx="1943100" cy="2247900"/>
          </a:xfrm>
          <a:prstGeom prst="rect">
            <a:avLst/>
          </a:prstGeom>
        </p:spPr>
      </p:pic>
      <p:sp>
        <p:nvSpPr>
          <p:cNvPr id="12" name="TextBox 11"/>
          <p:cNvSpPr txBox="1"/>
          <p:nvPr/>
        </p:nvSpPr>
        <p:spPr>
          <a:xfrm>
            <a:off x="6746875" y="5762625"/>
            <a:ext cx="2395608" cy="369332"/>
          </a:xfrm>
          <a:prstGeom prst="rect">
            <a:avLst/>
          </a:prstGeom>
          <a:noFill/>
        </p:spPr>
        <p:txBody>
          <a:bodyPr wrap="none" rtlCol="0">
            <a:spAutoFit/>
          </a:bodyPr>
          <a:lstStyle/>
          <a:p>
            <a:r>
              <a:rPr lang="en-US" dirty="0"/>
              <a:t>Euler path or circuit?</a:t>
            </a:r>
          </a:p>
        </p:txBody>
      </p:sp>
    </p:spTree>
    <p:extLst>
      <p:ext uri="{BB962C8B-B14F-4D97-AF65-F5344CB8AC3E}">
        <p14:creationId xmlns:p14="http://schemas.microsoft.com/office/powerpoint/2010/main" val="3650276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for existence of Euler path and circuit</a:t>
            </a:r>
          </a:p>
        </p:txBody>
      </p:sp>
      <p:sp>
        <p:nvSpPr>
          <p:cNvPr id="3" name="Content Placeholder 2"/>
          <p:cNvSpPr>
            <a:spLocks noGrp="1"/>
          </p:cNvSpPr>
          <p:nvPr>
            <p:ph idx="1"/>
          </p:nvPr>
        </p:nvSpPr>
        <p:spPr/>
        <p:txBody>
          <a:bodyPr/>
          <a:lstStyle/>
          <a:p>
            <a:r>
              <a:rPr lang="en-US" dirty="0"/>
              <a:t>A connected </a:t>
            </a:r>
            <a:r>
              <a:rPr lang="en-US" dirty="0" err="1"/>
              <a:t>multigraph</a:t>
            </a:r>
            <a:r>
              <a:rPr lang="en-US" dirty="0"/>
              <a:t> G has Euler circuits if and only if every vertex has even degree. </a:t>
            </a:r>
          </a:p>
          <a:p>
            <a:r>
              <a:rPr lang="en-US" dirty="0"/>
              <a:t>If G does not have Euler circuits, then it has Euler paths if and only if it has exactly two vertices of odd degrees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42</a:t>
            </a:fld>
            <a:endParaRPr lang="en-US"/>
          </a:p>
        </p:txBody>
      </p:sp>
      <p:pic>
        <p:nvPicPr>
          <p:cNvPr id="6" name="Picture 5"/>
          <p:cNvPicPr>
            <a:picLocks noChangeAspect="1"/>
          </p:cNvPicPr>
          <p:nvPr/>
        </p:nvPicPr>
        <p:blipFill>
          <a:blip r:embed="rId3"/>
          <a:stretch>
            <a:fillRect/>
          </a:stretch>
        </p:blipFill>
        <p:spPr>
          <a:xfrm>
            <a:off x="2847975" y="3813175"/>
            <a:ext cx="3467100" cy="2298700"/>
          </a:xfrm>
          <a:prstGeom prst="rect">
            <a:avLst/>
          </a:prstGeom>
        </p:spPr>
      </p:pic>
      <p:sp>
        <p:nvSpPr>
          <p:cNvPr id="8" name="TextBox 7"/>
          <p:cNvSpPr txBox="1"/>
          <p:nvPr/>
        </p:nvSpPr>
        <p:spPr>
          <a:xfrm>
            <a:off x="3667125" y="3619500"/>
            <a:ext cx="360044" cy="369332"/>
          </a:xfrm>
          <a:prstGeom prst="rect">
            <a:avLst/>
          </a:prstGeom>
          <a:noFill/>
        </p:spPr>
        <p:txBody>
          <a:bodyPr wrap="none" rtlCol="0">
            <a:spAutoFit/>
          </a:bodyPr>
          <a:lstStyle/>
          <a:p>
            <a:r>
              <a:rPr lang="en-US" dirty="0"/>
              <a:t>C</a:t>
            </a:r>
          </a:p>
        </p:txBody>
      </p:sp>
      <p:sp>
        <p:nvSpPr>
          <p:cNvPr id="9" name="TextBox 8"/>
          <p:cNvSpPr txBox="1"/>
          <p:nvPr/>
        </p:nvSpPr>
        <p:spPr>
          <a:xfrm>
            <a:off x="2619375" y="4714875"/>
            <a:ext cx="351378" cy="369332"/>
          </a:xfrm>
          <a:prstGeom prst="rect">
            <a:avLst/>
          </a:prstGeom>
          <a:noFill/>
        </p:spPr>
        <p:txBody>
          <a:bodyPr wrap="none" rtlCol="0">
            <a:spAutoFit/>
          </a:bodyPr>
          <a:lstStyle/>
          <a:p>
            <a:r>
              <a:rPr lang="en-US" dirty="0"/>
              <a:t>A</a:t>
            </a:r>
          </a:p>
        </p:txBody>
      </p:sp>
      <p:sp>
        <p:nvSpPr>
          <p:cNvPr id="10" name="TextBox 9"/>
          <p:cNvSpPr txBox="1"/>
          <p:nvPr/>
        </p:nvSpPr>
        <p:spPr>
          <a:xfrm>
            <a:off x="4191000" y="5888038"/>
            <a:ext cx="319243" cy="369332"/>
          </a:xfrm>
          <a:prstGeom prst="rect">
            <a:avLst/>
          </a:prstGeom>
          <a:noFill/>
        </p:spPr>
        <p:txBody>
          <a:bodyPr wrap="none" rtlCol="0">
            <a:spAutoFit/>
          </a:bodyPr>
          <a:lstStyle/>
          <a:p>
            <a:r>
              <a:rPr lang="en-US" dirty="0"/>
              <a:t>B</a:t>
            </a:r>
          </a:p>
        </p:txBody>
      </p:sp>
      <p:sp>
        <p:nvSpPr>
          <p:cNvPr id="11" name="TextBox 10"/>
          <p:cNvSpPr txBox="1"/>
          <p:nvPr/>
        </p:nvSpPr>
        <p:spPr>
          <a:xfrm>
            <a:off x="6235700" y="4794250"/>
            <a:ext cx="352944" cy="369332"/>
          </a:xfrm>
          <a:prstGeom prst="rect">
            <a:avLst/>
          </a:prstGeom>
          <a:noFill/>
        </p:spPr>
        <p:txBody>
          <a:bodyPr wrap="none" rtlCol="0">
            <a:spAutoFit/>
          </a:bodyPr>
          <a:lstStyle/>
          <a:p>
            <a:r>
              <a:rPr lang="en-US" dirty="0"/>
              <a:t>D</a:t>
            </a:r>
          </a:p>
        </p:txBody>
      </p:sp>
      <p:sp>
        <p:nvSpPr>
          <p:cNvPr id="12" name="TextBox 11"/>
          <p:cNvSpPr txBox="1"/>
          <p:nvPr/>
        </p:nvSpPr>
        <p:spPr>
          <a:xfrm>
            <a:off x="873125" y="4508500"/>
            <a:ext cx="1492791" cy="646331"/>
          </a:xfrm>
          <a:prstGeom prst="rect">
            <a:avLst/>
          </a:prstGeom>
          <a:noFill/>
        </p:spPr>
        <p:txBody>
          <a:bodyPr wrap="none" rtlCol="0">
            <a:spAutoFit/>
          </a:bodyPr>
          <a:lstStyle/>
          <a:p>
            <a:r>
              <a:rPr lang="en-US" dirty="0"/>
              <a:t>7 bridges as</a:t>
            </a:r>
          </a:p>
          <a:p>
            <a:r>
              <a:rPr lang="en-US" dirty="0"/>
              <a:t>a graph</a:t>
            </a:r>
          </a:p>
        </p:txBody>
      </p:sp>
    </p:spTree>
    <p:extLst>
      <p:ext uri="{BB962C8B-B14F-4D97-AF65-F5344CB8AC3E}">
        <p14:creationId xmlns:p14="http://schemas.microsoft.com/office/powerpoint/2010/main" val="1238517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problem</a:t>
            </a:r>
          </a:p>
        </p:txBody>
      </p:sp>
      <p:sp>
        <p:nvSpPr>
          <p:cNvPr id="3" name="Content Placeholder 2"/>
          <p:cNvSpPr>
            <a:spLocks noGrp="1"/>
          </p:cNvSpPr>
          <p:nvPr>
            <p:ph idx="1"/>
          </p:nvPr>
        </p:nvSpPr>
        <p:spPr/>
        <p:txBody>
          <a:bodyPr/>
          <a:lstStyle/>
          <a:p>
            <a:r>
              <a:rPr lang="en-US" dirty="0"/>
              <a:t>Given a map of cities where two cities are connected if we can travel between them. Start at one city, can we travel all the cities, visiting each city exactly once the back to the first city?</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43</a:t>
            </a:fld>
            <a:endParaRPr lang="en-US"/>
          </a:p>
        </p:txBody>
      </p:sp>
      <p:pic>
        <p:nvPicPr>
          <p:cNvPr id="7" name="Picture 6"/>
          <p:cNvPicPr>
            <a:picLocks noChangeAspect="1"/>
          </p:cNvPicPr>
          <p:nvPr/>
        </p:nvPicPr>
        <p:blipFill>
          <a:blip r:embed="rId2"/>
          <a:stretch>
            <a:fillRect/>
          </a:stretch>
        </p:blipFill>
        <p:spPr>
          <a:xfrm>
            <a:off x="2698750" y="3086100"/>
            <a:ext cx="2921000" cy="2717800"/>
          </a:xfrm>
          <a:prstGeom prst="rect">
            <a:avLst/>
          </a:prstGeom>
        </p:spPr>
      </p:pic>
      <p:pic>
        <p:nvPicPr>
          <p:cNvPr id="8" name="Picture 7"/>
          <p:cNvPicPr>
            <a:picLocks noChangeAspect="1"/>
          </p:cNvPicPr>
          <p:nvPr/>
        </p:nvPicPr>
        <p:blipFill>
          <a:blip r:embed="rId3"/>
          <a:stretch>
            <a:fillRect/>
          </a:stretch>
        </p:blipFill>
        <p:spPr>
          <a:xfrm>
            <a:off x="6558086" y="289859"/>
            <a:ext cx="1207963" cy="1615141"/>
          </a:xfrm>
          <a:prstGeom prst="rect">
            <a:avLst/>
          </a:prstGeom>
        </p:spPr>
      </p:pic>
    </p:spTree>
    <p:extLst>
      <p:ext uri="{BB962C8B-B14F-4D97-AF65-F5344CB8AC3E}">
        <p14:creationId xmlns:p14="http://schemas.microsoft.com/office/powerpoint/2010/main" val="1173236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A simple </a:t>
            </a:r>
            <a:r>
              <a:rPr lang="en-US" dirty="0">
                <a:solidFill>
                  <a:srgbClr val="800000"/>
                </a:solidFill>
              </a:rPr>
              <a:t>path</a:t>
            </a:r>
            <a:r>
              <a:rPr lang="en-US" dirty="0"/>
              <a:t> that passes through </a:t>
            </a:r>
            <a:r>
              <a:rPr lang="en-US" dirty="0">
                <a:solidFill>
                  <a:srgbClr val="800000"/>
                </a:solidFill>
              </a:rPr>
              <a:t>all vertices</a:t>
            </a:r>
            <a:r>
              <a:rPr lang="en-US" dirty="0"/>
              <a:t> exactly </a:t>
            </a:r>
            <a:r>
              <a:rPr lang="en-US" dirty="0">
                <a:solidFill>
                  <a:srgbClr val="800000"/>
                </a:solidFill>
              </a:rPr>
              <a:t>once</a:t>
            </a:r>
            <a:r>
              <a:rPr lang="en-US" dirty="0"/>
              <a:t> is called </a:t>
            </a:r>
            <a:r>
              <a:rPr lang="en-US" b="1" dirty="0">
                <a:solidFill>
                  <a:srgbClr val="800000"/>
                </a:solidFill>
              </a:rPr>
              <a:t>Hamilton path</a:t>
            </a:r>
            <a:r>
              <a:rPr lang="en-US" dirty="0"/>
              <a:t>. </a:t>
            </a:r>
          </a:p>
          <a:p>
            <a:r>
              <a:rPr lang="en-US" dirty="0"/>
              <a:t>A simple </a:t>
            </a:r>
            <a:r>
              <a:rPr lang="en-US" dirty="0">
                <a:solidFill>
                  <a:srgbClr val="800000"/>
                </a:solidFill>
              </a:rPr>
              <a:t>circuit</a:t>
            </a:r>
            <a:r>
              <a:rPr lang="en-US" dirty="0"/>
              <a:t> that passes through </a:t>
            </a:r>
            <a:r>
              <a:rPr lang="en-US" dirty="0">
                <a:solidFill>
                  <a:srgbClr val="800000"/>
                </a:solidFill>
              </a:rPr>
              <a:t>all vertices</a:t>
            </a:r>
            <a:r>
              <a:rPr lang="en-US" dirty="0"/>
              <a:t> exactly </a:t>
            </a:r>
            <a:r>
              <a:rPr lang="en-US" dirty="0">
                <a:solidFill>
                  <a:srgbClr val="800000"/>
                </a:solidFill>
              </a:rPr>
              <a:t>once</a:t>
            </a:r>
            <a:r>
              <a:rPr lang="en-US" dirty="0"/>
              <a:t> is called </a:t>
            </a:r>
            <a:r>
              <a:rPr lang="en-US" b="1" dirty="0">
                <a:solidFill>
                  <a:srgbClr val="800000"/>
                </a:solidFill>
              </a:rPr>
              <a:t>Hamilton circuit</a:t>
            </a:r>
            <a:r>
              <a:rPr lang="en-US" dirty="0"/>
              <a:t>.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44</a:t>
            </a:fld>
            <a:endParaRPr lang="en-US"/>
          </a:p>
        </p:txBody>
      </p:sp>
      <p:pic>
        <p:nvPicPr>
          <p:cNvPr id="6" name="Picture 5"/>
          <p:cNvPicPr>
            <a:picLocks noChangeAspect="1"/>
          </p:cNvPicPr>
          <p:nvPr/>
        </p:nvPicPr>
        <p:blipFill>
          <a:blip r:embed="rId3"/>
          <a:stretch>
            <a:fillRect/>
          </a:stretch>
        </p:blipFill>
        <p:spPr>
          <a:xfrm>
            <a:off x="2635249" y="3517983"/>
            <a:ext cx="4022725" cy="2758991"/>
          </a:xfrm>
          <a:prstGeom prst="rect">
            <a:avLst/>
          </a:prstGeom>
        </p:spPr>
      </p:pic>
      <p:sp>
        <p:nvSpPr>
          <p:cNvPr id="7" name="TextBox 6"/>
          <p:cNvSpPr txBox="1"/>
          <p:nvPr/>
        </p:nvSpPr>
        <p:spPr>
          <a:xfrm>
            <a:off x="809625" y="4238625"/>
            <a:ext cx="1908019" cy="646331"/>
          </a:xfrm>
          <a:prstGeom prst="rect">
            <a:avLst/>
          </a:prstGeom>
          <a:noFill/>
        </p:spPr>
        <p:txBody>
          <a:bodyPr wrap="none" rtlCol="0">
            <a:spAutoFit/>
          </a:bodyPr>
          <a:lstStyle/>
          <a:p>
            <a:r>
              <a:rPr lang="en-US" dirty="0"/>
              <a:t>Hamilton circuit:</a:t>
            </a:r>
          </a:p>
          <a:p>
            <a:r>
              <a:rPr lang="en-US" dirty="0"/>
              <a:t>a, b, c, d, e, a</a:t>
            </a:r>
          </a:p>
        </p:txBody>
      </p:sp>
      <p:sp>
        <p:nvSpPr>
          <p:cNvPr id="8" name="TextBox 7"/>
          <p:cNvSpPr txBox="1"/>
          <p:nvPr/>
        </p:nvSpPr>
        <p:spPr>
          <a:xfrm>
            <a:off x="6657974" y="4191000"/>
            <a:ext cx="1714832" cy="646331"/>
          </a:xfrm>
          <a:prstGeom prst="rect">
            <a:avLst/>
          </a:prstGeom>
          <a:noFill/>
        </p:spPr>
        <p:txBody>
          <a:bodyPr wrap="none" rtlCol="0">
            <a:spAutoFit/>
          </a:bodyPr>
          <a:lstStyle/>
          <a:p>
            <a:r>
              <a:rPr lang="en-US" dirty="0"/>
              <a:t>Hamilton path:</a:t>
            </a:r>
          </a:p>
          <a:p>
            <a:r>
              <a:rPr lang="en-US" dirty="0"/>
              <a:t>a, b, c, d</a:t>
            </a:r>
          </a:p>
        </p:txBody>
      </p:sp>
    </p:spTree>
    <p:extLst>
      <p:ext uri="{BB962C8B-B14F-4D97-AF65-F5344CB8AC3E}">
        <p14:creationId xmlns:p14="http://schemas.microsoft.com/office/powerpoint/2010/main" val="2045769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for existence of Hamilton path and circuit</a:t>
            </a:r>
          </a:p>
        </p:txBody>
      </p:sp>
      <p:sp>
        <p:nvSpPr>
          <p:cNvPr id="3" name="Content Placeholder 2"/>
          <p:cNvSpPr>
            <a:spLocks noGrp="1"/>
          </p:cNvSpPr>
          <p:nvPr>
            <p:ph idx="1"/>
          </p:nvPr>
        </p:nvSpPr>
        <p:spPr>
          <a:xfrm>
            <a:off x="498474" y="1981200"/>
            <a:ext cx="6407151" cy="4144963"/>
          </a:xfrm>
        </p:spPr>
        <p:txBody>
          <a:bodyPr/>
          <a:lstStyle/>
          <a:p>
            <a:r>
              <a:rPr lang="en-US" dirty="0"/>
              <a:t>A graph with a vertex of degree one cannot have a Hamilton circuit </a:t>
            </a:r>
          </a:p>
          <a:p>
            <a:r>
              <a:rPr lang="en-US" b="1" dirty="0">
                <a:solidFill>
                  <a:srgbClr val="800000"/>
                </a:solidFill>
              </a:rPr>
              <a:t>Dirac’s theorem</a:t>
            </a:r>
            <a:r>
              <a:rPr lang="en-US" dirty="0"/>
              <a:t>: If G is a simple graph with n vertices with n ≥ 3 such that the degree of every vertex in G is at least n/2, then G has a Hamilton circuit. </a:t>
            </a:r>
          </a:p>
          <a:p>
            <a:r>
              <a:rPr lang="en-US" b="1" dirty="0">
                <a:solidFill>
                  <a:srgbClr val="800000"/>
                </a:solidFill>
              </a:rPr>
              <a:t>Ore’s theorem</a:t>
            </a:r>
            <a:r>
              <a:rPr lang="en-US" dirty="0"/>
              <a:t>: If G is a simple graph with n vertices with n ≥ 3 such that </a:t>
            </a:r>
            <a:r>
              <a:rPr lang="en-US" dirty="0" err="1"/>
              <a:t>deg</a:t>
            </a:r>
            <a:r>
              <a:rPr lang="en-US" dirty="0"/>
              <a:t>(u) + </a:t>
            </a:r>
            <a:r>
              <a:rPr lang="en-US" dirty="0" err="1"/>
              <a:t>deg</a:t>
            </a:r>
            <a:r>
              <a:rPr lang="en-US" dirty="0"/>
              <a:t>(</a:t>
            </a:r>
            <a:r>
              <a:rPr lang="en-US" i="1" dirty="0"/>
              <a:t>v</a:t>
            </a:r>
            <a:r>
              <a:rPr lang="en-US" dirty="0"/>
              <a:t>) ≥ n for every pair of nonadjacent vertices u and </a:t>
            </a:r>
            <a:r>
              <a:rPr lang="en-US" i="1" dirty="0"/>
              <a:t>v </a:t>
            </a:r>
            <a:r>
              <a:rPr lang="en-US" dirty="0"/>
              <a:t>in G, then G has a Hamilton circuit.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45</a:t>
            </a:fld>
            <a:endParaRPr lang="en-US"/>
          </a:p>
        </p:txBody>
      </p:sp>
      <p:pic>
        <p:nvPicPr>
          <p:cNvPr id="6" name="Picture 5"/>
          <p:cNvPicPr>
            <a:picLocks noChangeAspect="1"/>
          </p:cNvPicPr>
          <p:nvPr/>
        </p:nvPicPr>
        <p:blipFill>
          <a:blip r:embed="rId3"/>
          <a:stretch>
            <a:fillRect/>
          </a:stretch>
        </p:blipFill>
        <p:spPr>
          <a:xfrm>
            <a:off x="7465099" y="2393950"/>
            <a:ext cx="1387548" cy="1876425"/>
          </a:xfrm>
          <a:prstGeom prst="rect">
            <a:avLst/>
          </a:prstGeom>
        </p:spPr>
      </p:pic>
      <p:pic>
        <p:nvPicPr>
          <p:cNvPr id="7" name="Picture 6"/>
          <p:cNvPicPr>
            <a:picLocks noChangeAspect="1"/>
          </p:cNvPicPr>
          <p:nvPr/>
        </p:nvPicPr>
        <p:blipFill>
          <a:blip r:embed="rId4"/>
          <a:stretch>
            <a:fillRect/>
          </a:stretch>
        </p:blipFill>
        <p:spPr>
          <a:xfrm>
            <a:off x="7465098" y="4248814"/>
            <a:ext cx="1394739" cy="1939209"/>
          </a:xfrm>
          <a:prstGeom prst="rect">
            <a:avLst/>
          </a:prstGeom>
        </p:spPr>
      </p:pic>
    </p:spTree>
    <p:extLst>
      <p:ext uri="{BB962C8B-B14F-4D97-AF65-F5344CB8AC3E}">
        <p14:creationId xmlns:p14="http://schemas.microsoft.com/office/powerpoint/2010/main" val="946455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r>
              <a:rPr lang="en-US" dirty="0"/>
              <a:t>Determine whether the following graphs has an Euler circuit or path? If yes, construct these circuits / paths</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46</a:t>
            </a:fld>
            <a:endParaRPr lang="en-US"/>
          </a:p>
        </p:txBody>
      </p:sp>
      <p:pic>
        <p:nvPicPr>
          <p:cNvPr id="7" name="Picture 6"/>
          <p:cNvPicPr>
            <a:picLocks noChangeAspect="1"/>
          </p:cNvPicPr>
          <p:nvPr/>
        </p:nvPicPr>
        <p:blipFill>
          <a:blip r:embed="rId3"/>
          <a:stretch>
            <a:fillRect/>
          </a:stretch>
        </p:blipFill>
        <p:spPr>
          <a:xfrm>
            <a:off x="1041400" y="2730500"/>
            <a:ext cx="2743200" cy="1638300"/>
          </a:xfrm>
          <a:prstGeom prst="rect">
            <a:avLst/>
          </a:prstGeom>
        </p:spPr>
      </p:pic>
      <p:pic>
        <p:nvPicPr>
          <p:cNvPr id="8" name="Picture 7"/>
          <p:cNvPicPr>
            <a:picLocks noChangeAspect="1"/>
          </p:cNvPicPr>
          <p:nvPr/>
        </p:nvPicPr>
        <p:blipFill>
          <a:blip r:embed="rId4"/>
          <a:stretch>
            <a:fillRect/>
          </a:stretch>
        </p:blipFill>
        <p:spPr>
          <a:xfrm>
            <a:off x="4994275" y="2619375"/>
            <a:ext cx="2273300" cy="2628900"/>
          </a:xfrm>
          <a:prstGeom prst="rect">
            <a:avLst/>
          </a:prstGeom>
        </p:spPr>
      </p:pic>
      <p:pic>
        <p:nvPicPr>
          <p:cNvPr id="9" name="Picture 8"/>
          <p:cNvPicPr>
            <a:picLocks noChangeAspect="1"/>
          </p:cNvPicPr>
          <p:nvPr/>
        </p:nvPicPr>
        <p:blipFill>
          <a:blip r:embed="rId5"/>
          <a:stretch>
            <a:fillRect/>
          </a:stretch>
        </p:blipFill>
        <p:spPr>
          <a:xfrm>
            <a:off x="523875" y="4733925"/>
            <a:ext cx="4813300" cy="1549400"/>
          </a:xfrm>
          <a:prstGeom prst="rect">
            <a:avLst/>
          </a:prstGeom>
        </p:spPr>
      </p:pic>
    </p:spTree>
    <p:extLst>
      <p:ext uri="{BB962C8B-B14F-4D97-AF65-F5344CB8AC3E}">
        <p14:creationId xmlns:p14="http://schemas.microsoft.com/office/powerpoint/2010/main" val="1905210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498474" y="1981200"/>
            <a:ext cx="8026401" cy="4144963"/>
          </a:xfrm>
        </p:spPr>
        <p:txBody>
          <a:bodyPr/>
          <a:lstStyle/>
          <a:p>
            <a:r>
              <a:rPr lang="en-US" dirty="0"/>
              <a:t>Determine whether the given graph has a Hamilton circuit / path?</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47</a:t>
            </a:fld>
            <a:endParaRPr lang="en-US"/>
          </a:p>
        </p:txBody>
      </p:sp>
      <p:pic>
        <p:nvPicPr>
          <p:cNvPr id="6" name="Picture 5"/>
          <p:cNvPicPr>
            <a:picLocks noChangeAspect="1"/>
          </p:cNvPicPr>
          <p:nvPr/>
        </p:nvPicPr>
        <p:blipFill>
          <a:blip r:embed="rId2"/>
          <a:stretch>
            <a:fillRect/>
          </a:stretch>
        </p:blipFill>
        <p:spPr>
          <a:xfrm>
            <a:off x="714375" y="2695575"/>
            <a:ext cx="3556000" cy="1739900"/>
          </a:xfrm>
          <a:prstGeom prst="rect">
            <a:avLst/>
          </a:prstGeom>
        </p:spPr>
      </p:pic>
      <p:pic>
        <p:nvPicPr>
          <p:cNvPr id="7" name="Picture 6"/>
          <p:cNvPicPr>
            <a:picLocks noChangeAspect="1"/>
          </p:cNvPicPr>
          <p:nvPr/>
        </p:nvPicPr>
        <p:blipFill>
          <a:blip r:embed="rId3"/>
          <a:stretch>
            <a:fillRect/>
          </a:stretch>
        </p:blipFill>
        <p:spPr>
          <a:xfrm>
            <a:off x="5026025" y="2695575"/>
            <a:ext cx="2362200" cy="1816100"/>
          </a:xfrm>
          <a:prstGeom prst="rect">
            <a:avLst/>
          </a:prstGeom>
        </p:spPr>
      </p:pic>
      <p:pic>
        <p:nvPicPr>
          <p:cNvPr id="9" name="Picture 8"/>
          <p:cNvPicPr>
            <a:picLocks noChangeAspect="1"/>
          </p:cNvPicPr>
          <p:nvPr/>
        </p:nvPicPr>
        <p:blipFill>
          <a:blip r:embed="rId4"/>
          <a:stretch>
            <a:fillRect/>
          </a:stretch>
        </p:blipFill>
        <p:spPr>
          <a:xfrm>
            <a:off x="1066800" y="4266203"/>
            <a:ext cx="2336800" cy="2146300"/>
          </a:xfrm>
          <a:prstGeom prst="rect">
            <a:avLst/>
          </a:prstGeom>
        </p:spPr>
      </p:pic>
    </p:spTree>
    <p:extLst>
      <p:ext uri="{BB962C8B-B14F-4D97-AF65-F5344CB8AC3E}">
        <p14:creationId xmlns:p14="http://schemas.microsoft.com/office/powerpoint/2010/main" val="1549167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TOPICS</a:t>
            </a:r>
          </a:p>
        </p:txBody>
      </p:sp>
      <p:sp>
        <p:nvSpPr>
          <p:cNvPr id="3" name="Content Placeholder 2"/>
          <p:cNvSpPr>
            <a:spLocks noGrp="1"/>
          </p:cNvSpPr>
          <p:nvPr>
            <p:ph idx="1"/>
          </p:nvPr>
        </p:nvSpPr>
        <p:spPr/>
        <p:txBody>
          <a:bodyPr/>
          <a:lstStyle/>
          <a:p>
            <a:r>
              <a:rPr lang="en-US" dirty="0"/>
              <a:t>Graphs and Graph Models</a:t>
            </a:r>
          </a:p>
          <a:p>
            <a:r>
              <a:rPr lang="en-US" dirty="0"/>
              <a:t>Graph Terminology </a:t>
            </a:r>
          </a:p>
          <a:p>
            <a:r>
              <a:rPr lang="en-US" dirty="0"/>
              <a:t>Special Types of Graphs</a:t>
            </a:r>
          </a:p>
          <a:p>
            <a:r>
              <a:rPr lang="en-US" dirty="0"/>
              <a:t>Representing Graphs </a:t>
            </a:r>
          </a:p>
          <a:p>
            <a:r>
              <a:rPr lang="en-US" dirty="0"/>
              <a:t>Connectivity</a:t>
            </a:r>
          </a:p>
          <a:p>
            <a:r>
              <a:rPr lang="en-US" dirty="0"/>
              <a:t>Euler and Hamilton Paths</a:t>
            </a:r>
          </a:p>
          <a:p>
            <a:r>
              <a:rPr lang="en-US" b="1" dirty="0">
                <a:solidFill>
                  <a:srgbClr val="800000"/>
                </a:solidFill>
              </a:rPr>
              <a:t>Shortest-Path Problems</a:t>
            </a:r>
            <a:r>
              <a:rPr lang="en-US" dirty="0"/>
              <a:t> </a:t>
            </a:r>
          </a:p>
          <a:p>
            <a:endParaRPr lang="fr-FR" dirty="0"/>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48</a:t>
            </a:fld>
            <a:endParaRPr lang="en-US"/>
          </a:p>
        </p:txBody>
      </p:sp>
    </p:spTree>
    <p:extLst>
      <p:ext uri="{BB962C8B-B14F-4D97-AF65-F5344CB8AC3E}">
        <p14:creationId xmlns:p14="http://schemas.microsoft.com/office/powerpoint/2010/main" val="3065598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graph</a:t>
            </a:r>
          </a:p>
        </p:txBody>
      </p:sp>
      <p:sp>
        <p:nvSpPr>
          <p:cNvPr id="3" name="Content Placeholder 2"/>
          <p:cNvSpPr>
            <a:spLocks noGrp="1"/>
          </p:cNvSpPr>
          <p:nvPr>
            <p:ph idx="1"/>
          </p:nvPr>
        </p:nvSpPr>
        <p:spPr/>
        <p:txBody>
          <a:bodyPr/>
          <a:lstStyle/>
          <a:p>
            <a:r>
              <a:rPr lang="en-US" dirty="0"/>
              <a:t>A graph that has a number assigned to each edge is called a </a:t>
            </a:r>
            <a:r>
              <a:rPr lang="en-US" b="1" dirty="0">
                <a:solidFill>
                  <a:srgbClr val="800000"/>
                </a:solidFill>
              </a:rPr>
              <a:t>weighted graph</a:t>
            </a:r>
            <a:r>
              <a:rPr lang="en-US" dirty="0"/>
              <a:t>. The </a:t>
            </a:r>
            <a:r>
              <a:rPr lang="en-US" b="1" dirty="0">
                <a:solidFill>
                  <a:srgbClr val="800000"/>
                </a:solidFill>
              </a:rPr>
              <a:t>length</a:t>
            </a:r>
            <a:r>
              <a:rPr lang="en-US" dirty="0">
                <a:solidFill>
                  <a:srgbClr val="800000"/>
                </a:solidFill>
              </a:rPr>
              <a:t> </a:t>
            </a:r>
            <a:r>
              <a:rPr lang="en-US" dirty="0"/>
              <a:t>of a path in a weighted graph is the </a:t>
            </a:r>
            <a:r>
              <a:rPr lang="en-US" b="1" dirty="0">
                <a:solidFill>
                  <a:srgbClr val="800000"/>
                </a:solidFill>
              </a:rPr>
              <a:t>sum of all weights</a:t>
            </a:r>
            <a:r>
              <a:rPr lang="en-US" dirty="0"/>
              <a:t> of the edges of this path.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49</a:t>
            </a:fld>
            <a:endParaRPr lang="en-US"/>
          </a:p>
        </p:txBody>
      </p:sp>
      <p:pic>
        <p:nvPicPr>
          <p:cNvPr id="6" name="Picture 5"/>
          <p:cNvPicPr>
            <a:picLocks noChangeAspect="1"/>
          </p:cNvPicPr>
          <p:nvPr/>
        </p:nvPicPr>
        <p:blipFill>
          <a:blip r:embed="rId3"/>
          <a:stretch>
            <a:fillRect/>
          </a:stretch>
        </p:blipFill>
        <p:spPr>
          <a:xfrm>
            <a:off x="800100" y="3021603"/>
            <a:ext cx="7505700" cy="3390900"/>
          </a:xfrm>
          <a:prstGeom prst="rect">
            <a:avLst/>
          </a:prstGeom>
        </p:spPr>
      </p:pic>
    </p:spTree>
    <p:extLst>
      <p:ext uri="{BB962C8B-B14F-4D97-AF65-F5344CB8AC3E}">
        <p14:creationId xmlns:p14="http://schemas.microsoft.com/office/powerpoint/2010/main" val="321833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classification</a:t>
            </a:r>
          </a:p>
        </p:txBody>
      </p:sp>
      <p:sp>
        <p:nvSpPr>
          <p:cNvPr id="3" name="Content Placeholder 2"/>
          <p:cNvSpPr>
            <a:spLocks noGrp="1"/>
          </p:cNvSpPr>
          <p:nvPr>
            <p:ph idx="1"/>
          </p:nvPr>
        </p:nvSpPr>
        <p:spPr/>
        <p:txBody>
          <a:bodyPr/>
          <a:lstStyle/>
          <a:p>
            <a:r>
              <a:rPr lang="en-US" dirty="0"/>
              <a:t>Undirected graph: edges has no direction</a:t>
            </a:r>
          </a:p>
          <a:p>
            <a:pPr lvl="1"/>
            <a:r>
              <a:rPr lang="en-US" dirty="0"/>
              <a:t>Simple graph: no multiple edges, no loops</a:t>
            </a:r>
          </a:p>
          <a:p>
            <a:pPr lvl="1"/>
            <a:r>
              <a:rPr lang="en-US" dirty="0" err="1"/>
              <a:t>Multigraph</a:t>
            </a:r>
            <a:r>
              <a:rPr lang="en-US" dirty="0"/>
              <a:t>: multiple edges, no loops</a:t>
            </a:r>
          </a:p>
          <a:p>
            <a:pPr lvl="1"/>
            <a:r>
              <a:rPr lang="en-US" dirty="0" err="1"/>
              <a:t>Pseudograph</a:t>
            </a:r>
            <a:r>
              <a:rPr lang="en-US" dirty="0"/>
              <a:t>: multiple edges, loops</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5</a:t>
            </a:fld>
            <a:endParaRPr lang="en-US"/>
          </a:p>
        </p:txBody>
      </p:sp>
      <p:pic>
        <p:nvPicPr>
          <p:cNvPr id="6" name="Picture 5"/>
          <p:cNvPicPr>
            <a:picLocks noChangeAspect="1"/>
          </p:cNvPicPr>
          <p:nvPr/>
        </p:nvPicPr>
        <p:blipFill rotWithShape="1">
          <a:blip r:embed="rId2"/>
          <a:srcRect b="31564"/>
          <a:stretch/>
        </p:blipFill>
        <p:spPr>
          <a:xfrm>
            <a:off x="1108075" y="3841750"/>
            <a:ext cx="6438900" cy="1555750"/>
          </a:xfrm>
          <a:prstGeom prst="rect">
            <a:avLst/>
          </a:prstGeom>
        </p:spPr>
      </p:pic>
      <p:sp>
        <p:nvSpPr>
          <p:cNvPr id="7" name="TextBox 6"/>
          <p:cNvSpPr txBox="1"/>
          <p:nvPr/>
        </p:nvSpPr>
        <p:spPr>
          <a:xfrm>
            <a:off x="968375" y="5603875"/>
            <a:ext cx="1593104" cy="369332"/>
          </a:xfrm>
          <a:prstGeom prst="rect">
            <a:avLst/>
          </a:prstGeom>
          <a:noFill/>
        </p:spPr>
        <p:txBody>
          <a:bodyPr wrap="none" rtlCol="0">
            <a:spAutoFit/>
          </a:bodyPr>
          <a:lstStyle/>
          <a:p>
            <a:r>
              <a:rPr lang="en-US" dirty="0"/>
              <a:t>simple graph</a:t>
            </a:r>
          </a:p>
        </p:txBody>
      </p:sp>
      <p:sp>
        <p:nvSpPr>
          <p:cNvPr id="8" name="TextBox 7"/>
          <p:cNvSpPr txBox="1"/>
          <p:nvPr/>
        </p:nvSpPr>
        <p:spPr>
          <a:xfrm>
            <a:off x="3375025" y="5597525"/>
            <a:ext cx="1352691" cy="369332"/>
          </a:xfrm>
          <a:prstGeom prst="rect">
            <a:avLst/>
          </a:prstGeom>
          <a:noFill/>
        </p:spPr>
        <p:txBody>
          <a:bodyPr wrap="none" rtlCol="0">
            <a:spAutoFit/>
          </a:bodyPr>
          <a:lstStyle/>
          <a:p>
            <a:r>
              <a:rPr lang="en-US" dirty="0" err="1"/>
              <a:t>multigraph</a:t>
            </a:r>
            <a:endParaRPr lang="en-US" dirty="0"/>
          </a:p>
        </p:txBody>
      </p:sp>
      <p:sp>
        <p:nvSpPr>
          <p:cNvPr id="9" name="TextBox 8"/>
          <p:cNvSpPr txBox="1"/>
          <p:nvPr/>
        </p:nvSpPr>
        <p:spPr>
          <a:xfrm>
            <a:off x="5597525" y="5597525"/>
            <a:ext cx="1607419" cy="369332"/>
          </a:xfrm>
          <a:prstGeom prst="rect">
            <a:avLst/>
          </a:prstGeom>
          <a:noFill/>
        </p:spPr>
        <p:txBody>
          <a:bodyPr wrap="none" rtlCol="0">
            <a:spAutoFit/>
          </a:bodyPr>
          <a:lstStyle/>
          <a:p>
            <a:r>
              <a:rPr lang="en-US" dirty="0" err="1"/>
              <a:t>pseudograph</a:t>
            </a:r>
            <a:endParaRPr lang="en-US" dirty="0"/>
          </a:p>
        </p:txBody>
      </p:sp>
    </p:spTree>
    <p:extLst>
      <p:ext uri="{BB962C8B-B14F-4D97-AF65-F5344CB8AC3E}">
        <p14:creationId xmlns:p14="http://schemas.microsoft.com/office/powerpoint/2010/main" val="4262914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3" name="Content Placeholder 2"/>
          <p:cNvSpPr>
            <a:spLocks noGrp="1"/>
          </p:cNvSpPr>
          <p:nvPr>
            <p:ph idx="1"/>
          </p:nvPr>
        </p:nvSpPr>
        <p:spPr/>
        <p:txBody>
          <a:bodyPr/>
          <a:lstStyle/>
          <a:p>
            <a:r>
              <a:rPr lang="en-US" dirty="0"/>
              <a:t>Let G be a weighted graph. To find the shortest path between A and Z in G: </a:t>
            </a:r>
          </a:p>
          <a:p>
            <a:pPr lvl="1"/>
            <a:r>
              <a:rPr lang="en-US" dirty="0"/>
              <a:t>Finds the length of the shortest path from A to the first vertex. </a:t>
            </a:r>
          </a:p>
          <a:p>
            <a:pPr lvl="1"/>
            <a:r>
              <a:rPr lang="en-US" dirty="0"/>
              <a:t>Finds the length of the shortest path from A to the second vertex. </a:t>
            </a:r>
          </a:p>
          <a:p>
            <a:pPr lvl="1"/>
            <a:r>
              <a:rPr lang="en-US" dirty="0"/>
              <a:t>Finds the length of the shortest path from A to the third vertex.</a:t>
            </a:r>
          </a:p>
          <a:p>
            <a:pPr lvl="1"/>
            <a:r>
              <a:rPr lang="en-US" dirty="0"/>
              <a:t> ... </a:t>
            </a:r>
          </a:p>
          <a:p>
            <a:endParaRPr lang="en-US" dirty="0"/>
          </a:p>
          <a:p>
            <a:pPr lvl="1"/>
            <a:r>
              <a:rPr lang="en-US" dirty="0"/>
              <a:t>Continue the process until Z is reached. </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50</a:t>
            </a:fld>
            <a:endParaRPr lang="en-US"/>
          </a:p>
        </p:txBody>
      </p:sp>
      <p:pic>
        <p:nvPicPr>
          <p:cNvPr id="6" name="Picture 5"/>
          <p:cNvPicPr>
            <a:picLocks noChangeAspect="1"/>
          </p:cNvPicPr>
          <p:nvPr/>
        </p:nvPicPr>
        <p:blipFill>
          <a:blip r:embed="rId2"/>
          <a:stretch>
            <a:fillRect/>
          </a:stretch>
        </p:blipFill>
        <p:spPr>
          <a:xfrm>
            <a:off x="6953249" y="289859"/>
            <a:ext cx="1031875" cy="1590570"/>
          </a:xfrm>
          <a:prstGeom prst="rect">
            <a:avLst/>
          </a:prstGeom>
        </p:spPr>
      </p:pic>
    </p:spTree>
    <p:extLst>
      <p:ext uri="{BB962C8B-B14F-4D97-AF65-F5344CB8AC3E}">
        <p14:creationId xmlns:p14="http://schemas.microsoft.com/office/powerpoint/2010/main" val="4020112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51</a:t>
            </a:fld>
            <a:endParaRPr lang="en-US"/>
          </a:p>
        </p:txBody>
      </p:sp>
      <p:sp>
        <p:nvSpPr>
          <p:cNvPr id="6" name="TextBox 5"/>
          <p:cNvSpPr txBox="1"/>
          <p:nvPr/>
        </p:nvSpPr>
        <p:spPr>
          <a:xfrm>
            <a:off x="182385" y="1693336"/>
            <a:ext cx="8354173" cy="4801315"/>
          </a:xfrm>
          <a:prstGeom prst="rect">
            <a:avLst/>
          </a:prstGeom>
          <a:noFill/>
        </p:spPr>
        <p:txBody>
          <a:bodyPr wrap="square" rtlCol="0">
            <a:spAutoFit/>
          </a:bodyPr>
          <a:lstStyle/>
          <a:p>
            <a:r>
              <a:rPr lang="en-US" b="1" dirty="0"/>
              <a:t>procedure </a:t>
            </a:r>
            <a:r>
              <a:rPr lang="en-US" i="1" dirty="0" err="1"/>
              <a:t>Dijkstra</a:t>
            </a:r>
            <a:r>
              <a:rPr lang="en-US" dirty="0"/>
              <a:t>(G: weighted connected simple graph, with all weights positive) </a:t>
            </a:r>
          </a:p>
          <a:p>
            <a:r>
              <a:rPr lang="en-US" dirty="0"/>
              <a:t>{G has vertices a = </a:t>
            </a:r>
            <a:r>
              <a:rPr lang="en-US" i="1" dirty="0"/>
              <a:t>v</a:t>
            </a:r>
            <a:r>
              <a:rPr lang="en-US" baseline="-25000" dirty="0"/>
              <a:t>0</a:t>
            </a:r>
            <a:r>
              <a:rPr lang="en-US" dirty="0"/>
              <a:t>,</a:t>
            </a:r>
            <a:r>
              <a:rPr lang="en-US" i="1" dirty="0"/>
              <a:t>v</a:t>
            </a:r>
            <a:r>
              <a:rPr lang="en-US" baseline="-25000" dirty="0"/>
              <a:t>1</a:t>
            </a:r>
            <a:r>
              <a:rPr lang="en-US" dirty="0"/>
              <a:t>,...,</a:t>
            </a:r>
            <a:r>
              <a:rPr lang="en-US" i="1" dirty="0" err="1"/>
              <a:t>v</a:t>
            </a:r>
            <a:r>
              <a:rPr lang="en-US" baseline="-25000" dirty="0" err="1"/>
              <a:t>n</a:t>
            </a:r>
            <a:r>
              <a:rPr lang="en-US" dirty="0"/>
              <a:t> = z and lengths </a:t>
            </a:r>
            <a:r>
              <a:rPr lang="en-US" i="1" dirty="0"/>
              <a:t>w</a:t>
            </a:r>
            <a:r>
              <a:rPr lang="en-US" dirty="0"/>
              <a:t>(</a:t>
            </a:r>
            <a:r>
              <a:rPr lang="en-US" i="1" dirty="0" err="1"/>
              <a:t>v</a:t>
            </a:r>
            <a:r>
              <a:rPr lang="en-US" baseline="-25000" dirty="0" err="1"/>
              <a:t>i</a:t>
            </a:r>
            <a:r>
              <a:rPr lang="en-US" dirty="0" err="1"/>
              <a:t>,</a:t>
            </a:r>
            <a:r>
              <a:rPr lang="en-US" i="1" dirty="0" err="1"/>
              <a:t>v</a:t>
            </a:r>
            <a:r>
              <a:rPr lang="en-US" baseline="-25000" dirty="0" err="1"/>
              <a:t>j</a:t>
            </a:r>
            <a:r>
              <a:rPr lang="en-US" dirty="0"/>
              <a:t>) where </a:t>
            </a:r>
            <a:r>
              <a:rPr lang="en-US" i="1" dirty="0"/>
              <a:t>w</a:t>
            </a:r>
            <a:r>
              <a:rPr lang="en-US" dirty="0"/>
              <a:t>(</a:t>
            </a:r>
            <a:r>
              <a:rPr lang="en-US" i="1" dirty="0" err="1"/>
              <a:t>v</a:t>
            </a:r>
            <a:r>
              <a:rPr lang="en-US" baseline="-25000" dirty="0" err="1"/>
              <a:t>i</a:t>
            </a:r>
            <a:r>
              <a:rPr lang="en-US" dirty="0" err="1"/>
              <a:t>,</a:t>
            </a:r>
            <a:r>
              <a:rPr lang="en-US" i="1" dirty="0" err="1"/>
              <a:t>v</a:t>
            </a:r>
            <a:r>
              <a:rPr lang="en-US" baseline="-25000" dirty="0" err="1"/>
              <a:t>j</a:t>
            </a:r>
            <a:r>
              <a:rPr lang="en-US" dirty="0"/>
              <a:t>) = ∞ if {</a:t>
            </a:r>
            <a:r>
              <a:rPr lang="en-US" i="1" dirty="0" err="1"/>
              <a:t>v</a:t>
            </a:r>
            <a:r>
              <a:rPr lang="en-US" baseline="-25000" dirty="0" err="1"/>
              <a:t>i</a:t>
            </a:r>
            <a:r>
              <a:rPr lang="en-US" dirty="0" err="1"/>
              <a:t>,</a:t>
            </a:r>
            <a:r>
              <a:rPr lang="en-US" i="1" dirty="0" err="1"/>
              <a:t>v</a:t>
            </a:r>
            <a:r>
              <a:rPr lang="en-US" baseline="-25000" dirty="0" err="1"/>
              <a:t>j</a:t>
            </a:r>
            <a:r>
              <a:rPr lang="en-US" dirty="0"/>
              <a:t>} is not an edge in G} </a:t>
            </a:r>
          </a:p>
          <a:p>
            <a:r>
              <a:rPr lang="en-US" b="1" dirty="0"/>
              <a:t>for </a:t>
            </a:r>
            <a:r>
              <a:rPr lang="en-US" dirty="0" err="1"/>
              <a:t>i</a:t>
            </a:r>
            <a:r>
              <a:rPr lang="en-US" dirty="0"/>
              <a:t> := 1 </a:t>
            </a:r>
            <a:r>
              <a:rPr lang="en-US" b="1" dirty="0"/>
              <a:t>to </a:t>
            </a:r>
            <a:r>
              <a:rPr lang="en-US" dirty="0"/>
              <a:t>n L(</a:t>
            </a:r>
            <a:r>
              <a:rPr lang="en-US" i="1" dirty="0"/>
              <a:t>v</a:t>
            </a:r>
            <a:r>
              <a:rPr lang="en-US" baseline="-25000" dirty="0"/>
              <a:t>i</a:t>
            </a:r>
            <a:r>
              <a:rPr lang="en-US" dirty="0"/>
              <a:t> ) := ∞ </a:t>
            </a:r>
          </a:p>
          <a:p>
            <a:r>
              <a:rPr lang="en-US" dirty="0"/>
              <a:t>L(a) := 0</a:t>
            </a:r>
            <a:br>
              <a:rPr lang="en-US" dirty="0"/>
            </a:br>
            <a:r>
              <a:rPr lang="en-US" dirty="0"/>
              <a:t>C := ∅</a:t>
            </a:r>
            <a:br>
              <a:rPr lang="en-US" dirty="0"/>
            </a:br>
            <a:r>
              <a:rPr lang="en-US" dirty="0"/>
              <a:t>{the labels are now initialized so that the label of a is 0 and all </a:t>
            </a:r>
          </a:p>
          <a:p>
            <a:r>
              <a:rPr lang="en-US" dirty="0"/>
              <a:t>other labels are ∞, and C is the empty set} </a:t>
            </a:r>
          </a:p>
          <a:p>
            <a:r>
              <a:rPr lang="en-US" b="1" dirty="0"/>
              <a:t>while </a:t>
            </a:r>
            <a:r>
              <a:rPr lang="en-US" dirty="0"/>
              <a:t>z ∈ C </a:t>
            </a:r>
          </a:p>
          <a:p>
            <a:r>
              <a:rPr lang="en-US" dirty="0"/>
              <a:t>    u := a vertex not in C with L(u) minimal </a:t>
            </a:r>
          </a:p>
          <a:p>
            <a:r>
              <a:rPr lang="en-US" dirty="0"/>
              <a:t>    C := C ∪ {u}</a:t>
            </a:r>
            <a:br>
              <a:rPr lang="en-US" dirty="0"/>
            </a:br>
            <a:r>
              <a:rPr lang="en-US" dirty="0"/>
              <a:t>    </a:t>
            </a:r>
            <a:r>
              <a:rPr lang="en-US" b="1" dirty="0"/>
              <a:t>for </a:t>
            </a:r>
            <a:r>
              <a:rPr lang="en-US" dirty="0"/>
              <a:t>all vertices </a:t>
            </a:r>
            <a:r>
              <a:rPr lang="en-US" i="1" dirty="0"/>
              <a:t>v </a:t>
            </a:r>
            <a:r>
              <a:rPr lang="en-US" dirty="0"/>
              <a:t>not in C </a:t>
            </a:r>
          </a:p>
          <a:p>
            <a:r>
              <a:rPr lang="en-US" b="1" dirty="0"/>
              <a:t>        if </a:t>
            </a:r>
            <a:r>
              <a:rPr lang="en-US" dirty="0"/>
              <a:t>L(u) + </a:t>
            </a:r>
            <a:r>
              <a:rPr lang="en-US" i="1" dirty="0"/>
              <a:t>w</a:t>
            </a:r>
            <a:r>
              <a:rPr lang="en-US" dirty="0"/>
              <a:t>(u, </a:t>
            </a:r>
            <a:r>
              <a:rPr lang="en-US" i="1" dirty="0"/>
              <a:t>v</a:t>
            </a:r>
            <a:r>
              <a:rPr lang="en-US" dirty="0"/>
              <a:t>) &lt; L(</a:t>
            </a:r>
            <a:r>
              <a:rPr lang="en-US" i="1" dirty="0"/>
              <a:t>v</a:t>
            </a:r>
            <a:r>
              <a:rPr lang="en-US" dirty="0"/>
              <a:t>) </a:t>
            </a:r>
            <a:r>
              <a:rPr lang="en-US" b="1" dirty="0"/>
              <a:t>then </a:t>
            </a:r>
            <a:r>
              <a:rPr lang="en-US" dirty="0"/>
              <a:t>L(</a:t>
            </a:r>
            <a:r>
              <a:rPr lang="en-US" i="1" dirty="0"/>
              <a:t>v</a:t>
            </a:r>
            <a:r>
              <a:rPr lang="en-US" dirty="0"/>
              <a:t>) := L(u) + </a:t>
            </a:r>
            <a:r>
              <a:rPr lang="en-US" i="1" dirty="0"/>
              <a:t>w</a:t>
            </a:r>
            <a:r>
              <a:rPr lang="en-US" dirty="0"/>
              <a:t>(u, </a:t>
            </a:r>
            <a:r>
              <a:rPr lang="en-US" i="1" dirty="0"/>
              <a:t>v</a:t>
            </a:r>
            <a:r>
              <a:rPr lang="en-US" dirty="0"/>
              <a:t>) </a:t>
            </a:r>
          </a:p>
          <a:p>
            <a:r>
              <a:rPr lang="en-US" dirty="0"/>
              <a:t>{this adds a vertex to C with minimal label and updates the labels of vertices not in C} </a:t>
            </a:r>
          </a:p>
          <a:p>
            <a:r>
              <a:rPr lang="en-US" b="1" dirty="0"/>
              <a:t>return </a:t>
            </a:r>
            <a:r>
              <a:rPr lang="en-US" dirty="0"/>
              <a:t>L(z) {L(z) = length of a shortest path from a to z} </a:t>
            </a:r>
          </a:p>
        </p:txBody>
      </p:sp>
      <p:cxnSp>
        <p:nvCxnSpPr>
          <p:cNvPr id="10" name="Straight Connector 9"/>
          <p:cNvCxnSpPr/>
          <p:nvPr/>
        </p:nvCxnSpPr>
        <p:spPr>
          <a:xfrm flipH="1">
            <a:off x="1120421" y="4250269"/>
            <a:ext cx="118535" cy="228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558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Example: find shortest-path from vertex 1 to other vertices</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52</a:t>
            </a:fld>
            <a:endParaRPr lang="en-US"/>
          </a:p>
        </p:txBody>
      </p:sp>
      <p:grpSp>
        <p:nvGrpSpPr>
          <p:cNvPr id="6" name="Group 43">
            <a:extLst>
              <a:ext uri="{FF2B5EF4-FFF2-40B4-BE49-F238E27FC236}">
                <a16:creationId xmlns:a16="http://schemas.microsoft.com/office/drawing/2014/main" id="{04DDB482-0F33-8E4D-846E-F27516BF4691}"/>
              </a:ext>
            </a:extLst>
          </p:cNvPr>
          <p:cNvGrpSpPr>
            <a:grpSpLocks/>
          </p:cNvGrpSpPr>
          <p:nvPr/>
        </p:nvGrpSpPr>
        <p:grpSpPr bwMode="auto">
          <a:xfrm>
            <a:off x="1524000" y="2895600"/>
            <a:ext cx="6629400" cy="3200400"/>
            <a:chOff x="960" y="1824"/>
            <a:chExt cx="4176" cy="2016"/>
          </a:xfrm>
        </p:grpSpPr>
        <p:sp>
          <p:nvSpPr>
            <p:cNvPr id="7" name="Oval 4">
              <a:extLst>
                <a:ext uri="{FF2B5EF4-FFF2-40B4-BE49-F238E27FC236}">
                  <a16:creationId xmlns:a16="http://schemas.microsoft.com/office/drawing/2014/main" id="{0C2C76E8-4C55-7943-B16A-2DB11C8BC8F3}"/>
                </a:ext>
              </a:extLst>
            </p:cNvPr>
            <p:cNvSpPr>
              <a:spLocks noChangeArrowheads="1"/>
            </p:cNvSpPr>
            <p:nvPr/>
          </p:nvSpPr>
          <p:spPr bwMode="auto">
            <a:xfrm>
              <a:off x="960" y="2149"/>
              <a:ext cx="241" cy="203"/>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8" name="Oval 5">
              <a:extLst>
                <a:ext uri="{FF2B5EF4-FFF2-40B4-BE49-F238E27FC236}">
                  <a16:creationId xmlns:a16="http://schemas.microsoft.com/office/drawing/2014/main" id="{FDC14947-E687-FB44-85A0-B7CFEB12AFB3}"/>
                </a:ext>
              </a:extLst>
            </p:cNvPr>
            <p:cNvSpPr>
              <a:spLocks noChangeArrowheads="1"/>
            </p:cNvSpPr>
            <p:nvPr/>
          </p:nvSpPr>
          <p:spPr bwMode="auto">
            <a:xfrm>
              <a:off x="4748" y="1824"/>
              <a:ext cx="196" cy="218"/>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9" name="Oval 6">
              <a:extLst>
                <a:ext uri="{FF2B5EF4-FFF2-40B4-BE49-F238E27FC236}">
                  <a16:creationId xmlns:a16="http://schemas.microsoft.com/office/drawing/2014/main" id="{CB782C57-729B-C144-916A-AFEAEAC4230C}"/>
                </a:ext>
              </a:extLst>
            </p:cNvPr>
            <p:cNvSpPr>
              <a:spLocks noChangeArrowheads="1"/>
            </p:cNvSpPr>
            <p:nvPr/>
          </p:nvSpPr>
          <p:spPr bwMode="auto">
            <a:xfrm>
              <a:off x="4898" y="3558"/>
              <a:ext cx="238" cy="234"/>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10" name="Oval 7">
              <a:extLst>
                <a:ext uri="{FF2B5EF4-FFF2-40B4-BE49-F238E27FC236}">
                  <a16:creationId xmlns:a16="http://schemas.microsoft.com/office/drawing/2014/main" id="{E30F14EF-7C70-9A4F-ACB4-1CF3D3B59C85}"/>
                </a:ext>
              </a:extLst>
            </p:cNvPr>
            <p:cNvSpPr>
              <a:spLocks noChangeArrowheads="1"/>
            </p:cNvSpPr>
            <p:nvPr/>
          </p:nvSpPr>
          <p:spPr bwMode="auto">
            <a:xfrm>
              <a:off x="1911" y="1824"/>
              <a:ext cx="201" cy="218"/>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11" name="Oval 8">
              <a:extLst>
                <a:ext uri="{FF2B5EF4-FFF2-40B4-BE49-F238E27FC236}">
                  <a16:creationId xmlns:a16="http://schemas.microsoft.com/office/drawing/2014/main" id="{EDF55236-F4CC-1848-B4EA-6AC3F1071A29}"/>
                </a:ext>
              </a:extLst>
            </p:cNvPr>
            <p:cNvSpPr>
              <a:spLocks noChangeArrowheads="1"/>
            </p:cNvSpPr>
            <p:nvPr/>
          </p:nvSpPr>
          <p:spPr bwMode="auto">
            <a:xfrm>
              <a:off x="2256" y="2496"/>
              <a:ext cx="240" cy="24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12" name="Oval 9">
              <a:extLst>
                <a:ext uri="{FF2B5EF4-FFF2-40B4-BE49-F238E27FC236}">
                  <a16:creationId xmlns:a16="http://schemas.microsoft.com/office/drawing/2014/main" id="{B0017766-2A42-AB4F-BFD3-26ED9CF7C074}"/>
                </a:ext>
              </a:extLst>
            </p:cNvPr>
            <p:cNvSpPr>
              <a:spLocks noChangeArrowheads="1"/>
            </p:cNvSpPr>
            <p:nvPr/>
          </p:nvSpPr>
          <p:spPr bwMode="auto">
            <a:xfrm>
              <a:off x="1872" y="3621"/>
              <a:ext cx="214" cy="219"/>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13" name="Oval 10">
              <a:extLst>
                <a:ext uri="{FF2B5EF4-FFF2-40B4-BE49-F238E27FC236}">
                  <a16:creationId xmlns:a16="http://schemas.microsoft.com/office/drawing/2014/main" id="{D54F7613-DAE4-3D49-8517-F25BFDE9485D}"/>
                </a:ext>
              </a:extLst>
            </p:cNvPr>
            <p:cNvSpPr>
              <a:spLocks noChangeArrowheads="1"/>
            </p:cNvSpPr>
            <p:nvPr/>
          </p:nvSpPr>
          <p:spPr bwMode="auto">
            <a:xfrm>
              <a:off x="4294" y="2726"/>
              <a:ext cx="218" cy="25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14" name="Oval 11">
              <a:extLst>
                <a:ext uri="{FF2B5EF4-FFF2-40B4-BE49-F238E27FC236}">
                  <a16:creationId xmlns:a16="http://schemas.microsoft.com/office/drawing/2014/main" id="{6E0A2362-9F36-D04D-A01B-57576B005F3F}"/>
                </a:ext>
              </a:extLst>
            </p:cNvPr>
            <p:cNvSpPr>
              <a:spLocks noChangeArrowheads="1"/>
            </p:cNvSpPr>
            <p:nvPr/>
          </p:nvSpPr>
          <p:spPr bwMode="auto">
            <a:xfrm>
              <a:off x="2880" y="2880"/>
              <a:ext cx="240" cy="24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15" name="AutoShape 12">
              <a:extLst>
                <a:ext uri="{FF2B5EF4-FFF2-40B4-BE49-F238E27FC236}">
                  <a16:creationId xmlns:a16="http://schemas.microsoft.com/office/drawing/2014/main" id="{4E32D77E-ED77-8A41-8056-3405F0D71106}"/>
                </a:ext>
              </a:extLst>
            </p:cNvPr>
            <p:cNvCxnSpPr>
              <a:cxnSpLocks noChangeShapeType="1"/>
              <a:stCxn id="7" idx="7"/>
              <a:endCxn id="10" idx="2"/>
            </p:cNvCxnSpPr>
            <p:nvPr/>
          </p:nvCxnSpPr>
          <p:spPr bwMode="auto">
            <a:xfrm flipV="1">
              <a:off x="1166" y="1933"/>
              <a:ext cx="740" cy="241"/>
            </a:xfrm>
            <a:prstGeom prst="straightConnector1">
              <a:avLst/>
            </a:prstGeom>
            <a:noFill/>
            <a:ln w="15875">
              <a:solidFill>
                <a:schemeClr val="tx1"/>
              </a:solidFill>
              <a:round/>
              <a:headEnd/>
              <a:tailEnd type="triangle" w="med" len="med"/>
            </a:ln>
          </p:spPr>
        </p:cxnSp>
        <p:cxnSp>
          <p:nvCxnSpPr>
            <p:cNvPr id="16" name="AutoShape 13">
              <a:extLst>
                <a:ext uri="{FF2B5EF4-FFF2-40B4-BE49-F238E27FC236}">
                  <a16:creationId xmlns:a16="http://schemas.microsoft.com/office/drawing/2014/main" id="{9D914343-50D2-144E-A83B-E756938591AE}"/>
                </a:ext>
              </a:extLst>
            </p:cNvPr>
            <p:cNvCxnSpPr>
              <a:cxnSpLocks noChangeShapeType="1"/>
              <a:stCxn id="7" idx="6"/>
              <a:endCxn id="11" idx="1"/>
            </p:cNvCxnSpPr>
            <p:nvPr/>
          </p:nvCxnSpPr>
          <p:spPr bwMode="auto">
            <a:xfrm>
              <a:off x="1206" y="2251"/>
              <a:ext cx="1085" cy="275"/>
            </a:xfrm>
            <a:prstGeom prst="straightConnector1">
              <a:avLst/>
            </a:prstGeom>
            <a:noFill/>
            <a:ln w="15875">
              <a:solidFill>
                <a:schemeClr val="tx1"/>
              </a:solidFill>
              <a:round/>
              <a:headEnd/>
              <a:tailEnd type="triangle" w="med" len="med"/>
            </a:ln>
          </p:spPr>
        </p:cxnSp>
        <p:cxnSp>
          <p:nvCxnSpPr>
            <p:cNvPr id="17" name="AutoShape 14">
              <a:extLst>
                <a:ext uri="{FF2B5EF4-FFF2-40B4-BE49-F238E27FC236}">
                  <a16:creationId xmlns:a16="http://schemas.microsoft.com/office/drawing/2014/main" id="{F4A4EDC5-9A8B-B74A-8734-557804B2A80E}"/>
                </a:ext>
              </a:extLst>
            </p:cNvPr>
            <p:cNvCxnSpPr>
              <a:cxnSpLocks noChangeShapeType="1"/>
              <a:stCxn id="7" idx="5"/>
              <a:endCxn id="12" idx="0"/>
            </p:cNvCxnSpPr>
            <p:nvPr/>
          </p:nvCxnSpPr>
          <p:spPr bwMode="auto">
            <a:xfrm>
              <a:off x="1166" y="2327"/>
              <a:ext cx="813" cy="1289"/>
            </a:xfrm>
            <a:prstGeom prst="straightConnector1">
              <a:avLst/>
            </a:prstGeom>
            <a:noFill/>
            <a:ln w="15875">
              <a:solidFill>
                <a:schemeClr val="tx1"/>
              </a:solidFill>
              <a:round/>
              <a:headEnd/>
              <a:tailEnd type="triangle" w="med" len="med"/>
            </a:ln>
          </p:spPr>
        </p:cxnSp>
        <p:cxnSp>
          <p:nvCxnSpPr>
            <p:cNvPr id="18" name="AutoShape 15">
              <a:extLst>
                <a:ext uri="{FF2B5EF4-FFF2-40B4-BE49-F238E27FC236}">
                  <a16:creationId xmlns:a16="http://schemas.microsoft.com/office/drawing/2014/main" id="{3443E460-7E1E-EC41-918E-D17D268D50A2}"/>
                </a:ext>
              </a:extLst>
            </p:cNvPr>
            <p:cNvCxnSpPr>
              <a:cxnSpLocks noChangeShapeType="1"/>
              <a:stCxn id="11" idx="7"/>
              <a:endCxn id="8" idx="2"/>
            </p:cNvCxnSpPr>
            <p:nvPr/>
          </p:nvCxnSpPr>
          <p:spPr bwMode="auto">
            <a:xfrm flipV="1">
              <a:off x="2461" y="1933"/>
              <a:ext cx="2282" cy="593"/>
            </a:xfrm>
            <a:prstGeom prst="straightConnector1">
              <a:avLst/>
            </a:prstGeom>
            <a:noFill/>
            <a:ln w="15875">
              <a:solidFill>
                <a:schemeClr val="tx1"/>
              </a:solidFill>
              <a:round/>
              <a:headEnd/>
              <a:tailEnd type="triangle" w="med" len="med"/>
            </a:ln>
          </p:spPr>
        </p:cxnSp>
        <p:cxnSp>
          <p:nvCxnSpPr>
            <p:cNvPr id="19" name="AutoShape 16">
              <a:extLst>
                <a:ext uri="{FF2B5EF4-FFF2-40B4-BE49-F238E27FC236}">
                  <a16:creationId xmlns:a16="http://schemas.microsoft.com/office/drawing/2014/main" id="{8C307A19-853C-F84F-A3E6-640E5A428150}"/>
                </a:ext>
              </a:extLst>
            </p:cNvPr>
            <p:cNvCxnSpPr>
              <a:cxnSpLocks noChangeShapeType="1"/>
              <a:stCxn id="13" idx="7"/>
              <a:endCxn id="8" idx="4"/>
            </p:cNvCxnSpPr>
            <p:nvPr/>
          </p:nvCxnSpPr>
          <p:spPr bwMode="auto">
            <a:xfrm flipV="1">
              <a:off x="4480" y="2047"/>
              <a:ext cx="366" cy="711"/>
            </a:xfrm>
            <a:prstGeom prst="straightConnector1">
              <a:avLst/>
            </a:prstGeom>
            <a:noFill/>
            <a:ln w="15875">
              <a:solidFill>
                <a:schemeClr val="tx1"/>
              </a:solidFill>
              <a:round/>
              <a:headEnd/>
              <a:tailEnd type="triangle" w="med" len="med"/>
            </a:ln>
          </p:spPr>
        </p:cxnSp>
        <p:cxnSp>
          <p:nvCxnSpPr>
            <p:cNvPr id="20" name="AutoShape 17">
              <a:extLst>
                <a:ext uri="{FF2B5EF4-FFF2-40B4-BE49-F238E27FC236}">
                  <a16:creationId xmlns:a16="http://schemas.microsoft.com/office/drawing/2014/main" id="{71817900-C9E5-9847-9C15-3F4BA1653DB5}"/>
                </a:ext>
              </a:extLst>
            </p:cNvPr>
            <p:cNvCxnSpPr>
              <a:cxnSpLocks noChangeShapeType="1"/>
              <a:stCxn id="11" idx="5"/>
              <a:endCxn id="14" idx="1"/>
            </p:cNvCxnSpPr>
            <p:nvPr/>
          </p:nvCxnSpPr>
          <p:spPr bwMode="auto">
            <a:xfrm>
              <a:off x="2461" y="2706"/>
              <a:ext cx="454" cy="204"/>
            </a:xfrm>
            <a:prstGeom prst="straightConnector1">
              <a:avLst/>
            </a:prstGeom>
            <a:noFill/>
            <a:ln w="15875">
              <a:solidFill>
                <a:schemeClr val="tx1"/>
              </a:solidFill>
              <a:round/>
              <a:headEnd/>
              <a:tailEnd type="triangle" w="med" len="med"/>
            </a:ln>
          </p:spPr>
        </p:cxnSp>
        <p:cxnSp>
          <p:nvCxnSpPr>
            <p:cNvPr id="21" name="AutoShape 18">
              <a:extLst>
                <a:ext uri="{FF2B5EF4-FFF2-40B4-BE49-F238E27FC236}">
                  <a16:creationId xmlns:a16="http://schemas.microsoft.com/office/drawing/2014/main" id="{03D4D8D2-4733-9246-8FEF-7A12EF8DBCE2}"/>
                </a:ext>
              </a:extLst>
            </p:cNvPr>
            <p:cNvCxnSpPr>
              <a:cxnSpLocks noChangeShapeType="1"/>
              <a:stCxn id="14" idx="5"/>
              <a:endCxn id="9" idx="2"/>
            </p:cNvCxnSpPr>
            <p:nvPr/>
          </p:nvCxnSpPr>
          <p:spPr bwMode="auto">
            <a:xfrm>
              <a:off x="3085" y="3090"/>
              <a:ext cx="1808" cy="585"/>
            </a:xfrm>
            <a:prstGeom prst="straightConnector1">
              <a:avLst/>
            </a:prstGeom>
            <a:noFill/>
            <a:ln w="15875">
              <a:solidFill>
                <a:schemeClr val="tx1"/>
              </a:solidFill>
              <a:round/>
              <a:headEnd/>
              <a:tailEnd type="triangle" w="med" len="med"/>
            </a:ln>
          </p:spPr>
        </p:cxnSp>
        <p:cxnSp>
          <p:nvCxnSpPr>
            <p:cNvPr id="22" name="AutoShape 19">
              <a:extLst>
                <a:ext uri="{FF2B5EF4-FFF2-40B4-BE49-F238E27FC236}">
                  <a16:creationId xmlns:a16="http://schemas.microsoft.com/office/drawing/2014/main" id="{A0D18F38-95B5-AA47-A4AF-10F3135B49F5}"/>
                </a:ext>
              </a:extLst>
            </p:cNvPr>
            <p:cNvCxnSpPr>
              <a:cxnSpLocks noChangeShapeType="1"/>
              <a:stCxn id="14" idx="6"/>
              <a:endCxn id="13" idx="2"/>
            </p:cNvCxnSpPr>
            <p:nvPr/>
          </p:nvCxnSpPr>
          <p:spPr bwMode="auto">
            <a:xfrm flipV="1">
              <a:off x="3125" y="2851"/>
              <a:ext cx="1164" cy="149"/>
            </a:xfrm>
            <a:prstGeom prst="straightConnector1">
              <a:avLst/>
            </a:prstGeom>
            <a:noFill/>
            <a:ln w="15875">
              <a:solidFill>
                <a:schemeClr val="tx1"/>
              </a:solidFill>
              <a:round/>
              <a:headEnd/>
              <a:tailEnd type="triangle" w="med" len="med"/>
            </a:ln>
          </p:spPr>
        </p:cxnSp>
        <p:cxnSp>
          <p:nvCxnSpPr>
            <p:cNvPr id="23" name="AutoShape 20">
              <a:extLst>
                <a:ext uri="{FF2B5EF4-FFF2-40B4-BE49-F238E27FC236}">
                  <a16:creationId xmlns:a16="http://schemas.microsoft.com/office/drawing/2014/main" id="{165417A6-9A33-884A-BF97-C16E000D811E}"/>
                </a:ext>
              </a:extLst>
            </p:cNvPr>
            <p:cNvCxnSpPr>
              <a:cxnSpLocks noChangeShapeType="1"/>
              <a:stCxn id="13" idx="4"/>
              <a:endCxn id="9" idx="1"/>
            </p:cNvCxnSpPr>
            <p:nvPr/>
          </p:nvCxnSpPr>
          <p:spPr bwMode="auto">
            <a:xfrm>
              <a:off x="4403" y="2981"/>
              <a:ext cx="530" cy="606"/>
            </a:xfrm>
            <a:prstGeom prst="straightConnector1">
              <a:avLst/>
            </a:prstGeom>
            <a:noFill/>
            <a:ln w="15875">
              <a:solidFill>
                <a:schemeClr val="tx1"/>
              </a:solidFill>
              <a:round/>
              <a:headEnd/>
              <a:tailEnd type="triangle" w="med" len="med"/>
            </a:ln>
          </p:spPr>
        </p:cxnSp>
        <p:cxnSp>
          <p:nvCxnSpPr>
            <p:cNvPr id="24" name="AutoShape 21">
              <a:extLst>
                <a:ext uri="{FF2B5EF4-FFF2-40B4-BE49-F238E27FC236}">
                  <a16:creationId xmlns:a16="http://schemas.microsoft.com/office/drawing/2014/main" id="{6C762FA7-40B5-5946-867D-0C78BE10C8AE}"/>
                </a:ext>
              </a:extLst>
            </p:cNvPr>
            <p:cNvCxnSpPr>
              <a:cxnSpLocks noChangeShapeType="1"/>
              <a:stCxn id="8" idx="3"/>
              <a:endCxn id="14" idx="7"/>
            </p:cNvCxnSpPr>
            <p:nvPr/>
          </p:nvCxnSpPr>
          <p:spPr bwMode="auto">
            <a:xfrm flipH="1">
              <a:off x="3085" y="2015"/>
              <a:ext cx="1692" cy="895"/>
            </a:xfrm>
            <a:prstGeom prst="straightConnector1">
              <a:avLst/>
            </a:prstGeom>
            <a:noFill/>
            <a:ln w="15875">
              <a:solidFill>
                <a:schemeClr val="tx1"/>
              </a:solidFill>
              <a:round/>
              <a:headEnd/>
              <a:tailEnd type="triangle" w="med" len="med"/>
            </a:ln>
          </p:spPr>
        </p:cxnSp>
        <p:cxnSp>
          <p:nvCxnSpPr>
            <p:cNvPr id="25" name="AutoShape 22">
              <a:extLst>
                <a:ext uri="{FF2B5EF4-FFF2-40B4-BE49-F238E27FC236}">
                  <a16:creationId xmlns:a16="http://schemas.microsoft.com/office/drawing/2014/main" id="{4D029FB2-CDEB-A649-92FC-0C7BBDF0A93E}"/>
                </a:ext>
              </a:extLst>
            </p:cNvPr>
            <p:cNvCxnSpPr>
              <a:cxnSpLocks noChangeShapeType="1"/>
              <a:stCxn id="11" idx="4"/>
              <a:endCxn id="12" idx="7"/>
            </p:cNvCxnSpPr>
            <p:nvPr/>
          </p:nvCxnSpPr>
          <p:spPr bwMode="auto">
            <a:xfrm flipH="1">
              <a:off x="2055" y="2741"/>
              <a:ext cx="321" cy="907"/>
            </a:xfrm>
            <a:prstGeom prst="straightConnector1">
              <a:avLst/>
            </a:prstGeom>
            <a:noFill/>
            <a:ln w="15875">
              <a:solidFill>
                <a:schemeClr val="tx1"/>
              </a:solidFill>
              <a:round/>
              <a:headEnd/>
              <a:tailEnd type="triangle" w="med" len="med"/>
            </a:ln>
          </p:spPr>
        </p:cxnSp>
        <p:cxnSp>
          <p:nvCxnSpPr>
            <p:cNvPr id="26" name="AutoShape 23">
              <a:extLst>
                <a:ext uri="{FF2B5EF4-FFF2-40B4-BE49-F238E27FC236}">
                  <a16:creationId xmlns:a16="http://schemas.microsoft.com/office/drawing/2014/main" id="{0F0B6DDD-F22A-C140-8F1A-DE824094B284}"/>
                </a:ext>
              </a:extLst>
            </p:cNvPr>
            <p:cNvCxnSpPr>
              <a:cxnSpLocks noChangeShapeType="1"/>
              <a:stCxn id="12" idx="6"/>
              <a:endCxn id="14" idx="2"/>
            </p:cNvCxnSpPr>
            <p:nvPr/>
          </p:nvCxnSpPr>
          <p:spPr bwMode="auto">
            <a:xfrm flipV="1">
              <a:off x="2091" y="3000"/>
              <a:ext cx="784" cy="731"/>
            </a:xfrm>
            <a:prstGeom prst="straightConnector1">
              <a:avLst/>
            </a:prstGeom>
            <a:noFill/>
            <a:ln w="15875">
              <a:solidFill>
                <a:schemeClr val="tx1"/>
              </a:solidFill>
              <a:round/>
              <a:headEnd/>
              <a:tailEnd type="triangle" w="med" len="med"/>
            </a:ln>
          </p:spPr>
        </p:cxnSp>
        <p:cxnSp>
          <p:nvCxnSpPr>
            <p:cNvPr id="27" name="AutoShape 24">
              <a:extLst>
                <a:ext uri="{FF2B5EF4-FFF2-40B4-BE49-F238E27FC236}">
                  <a16:creationId xmlns:a16="http://schemas.microsoft.com/office/drawing/2014/main" id="{08115AA2-E0D4-9246-98D8-0FF7584F9E4D}"/>
                </a:ext>
              </a:extLst>
            </p:cNvPr>
            <p:cNvCxnSpPr>
              <a:cxnSpLocks noChangeShapeType="1"/>
              <a:stCxn id="10" idx="6"/>
              <a:endCxn id="8" idx="1"/>
            </p:cNvCxnSpPr>
            <p:nvPr/>
          </p:nvCxnSpPr>
          <p:spPr bwMode="auto">
            <a:xfrm flipV="1">
              <a:off x="2117" y="1851"/>
              <a:ext cx="2660" cy="82"/>
            </a:xfrm>
            <a:prstGeom prst="straightConnector1">
              <a:avLst/>
            </a:prstGeom>
            <a:noFill/>
            <a:ln w="15875">
              <a:solidFill>
                <a:schemeClr val="tx1"/>
              </a:solidFill>
              <a:round/>
              <a:headEnd/>
              <a:tailEnd type="triangle" w="med" len="med"/>
            </a:ln>
          </p:spPr>
        </p:cxnSp>
        <p:cxnSp>
          <p:nvCxnSpPr>
            <p:cNvPr id="28" name="AutoShape 25">
              <a:extLst>
                <a:ext uri="{FF2B5EF4-FFF2-40B4-BE49-F238E27FC236}">
                  <a16:creationId xmlns:a16="http://schemas.microsoft.com/office/drawing/2014/main" id="{CD2CB4AB-C1E1-8847-BD57-0ABB72DF843D}"/>
                </a:ext>
              </a:extLst>
            </p:cNvPr>
            <p:cNvCxnSpPr>
              <a:cxnSpLocks noChangeShapeType="1"/>
              <a:stCxn id="12" idx="6"/>
              <a:endCxn id="9" idx="3"/>
            </p:cNvCxnSpPr>
            <p:nvPr/>
          </p:nvCxnSpPr>
          <p:spPr bwMode="auto">
            <a:xfrm>
              <a:off x="2091" y="3731"/>
              <a:ext cx="2842" cy="32"/>
            </a:xfrm>
            <a:prstGeom prst="straightConnector1">
              <a:avLst/>
            </a:prstGeom>
            <a:noFill/>
            <a:ln w="15875">
              <a:solidFill>
                <a:schemeClr val="tx1"/>
              </a:solidFill>
              <a:round/>
              <a:headEnd/>
              <a:tailEnd type="triangle" w="med" len="med"/>
            </a:ln>
          </p:spPr>
        </p:cxnSp>
        <p:cxnSp>
          <p:nvCxnSpPr>
            <p:cNvPr id="29" name="AutoShape 26">
              <a:extLst>
                <a:ext uri="{FF2B5EF4-FFF2-40B4-BE49-F238E27FC236}">
                  <a16:creationId xmlns:a16="http://schemas.microsoft.com/office/drawing/2014/main" id="{895D2621-8119-9249-BDD5-C6C5B01702B1}"/>
                </a:ext>
              </a:extLst>
            </p:cNvPr>
            <p:cNvCxnSpPr>
              <a:cxnSpLocks noChangeShapeType="1"/>
              <a:stCxn id="8" idx="5"/>
              <a:endCxn id="9" idx="0"/>
            </p:cNvCxnSpPr>
            <p:nvPr/>
          </p:nvCxnSpPr>
          <p:spPr bwMode="auto">
            <a:xfrm>
              <a:off x="4915" y="2015"/>
              <a:ext cx="102" cy="1538"/>
            </a:xfrm>
            <a:prstGeom prst="straightConnector1">
              <a:avLst/>
            </a:prstGeom>
            <a:noFill/>
            <a:ln w="15875">
              <a:solidFill>
                <a:schemeClr val="tx1"/>
              </a:solidFill>
              <a:round/>
              <a:headEnd/>
              <a:tailEnd type="triangle" w="med" len="med"/>
            </a:ln>
          </p:spPr>
        </p:cxnSp>
        <p:sp>
          <p:nvSpPr>
            <p:cNvPr id="30" name="Text Box 27">
              <a:extLst>
                <a:ext uri="{FF2B5EF4-FFF2-40B4-BE49-F238E27FC236}">
                  <a16:creationId xmlns:a16="http://schemas.microsoft.com/office/drawing/2014/main" id="{A668455B-6FA0-1740-BA00-1863A36B8944}"/>
                </a:ext>
              </a:extLst>
            </p:cNvPr>
            <p:cNvSpPr txBox="1">
              <a:spLocks noChangeArrowheads="1"/>
            </p:cNvSpPr>
            <p:nvPr/>
          </p:nvSpPr>
          <p:spPr bwMode="auto">
            <a:xfrm>
              <a:off x="3251" y="1872"/>
              <a:ext cx="194"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31" name="Text Box 28">
              <a:extLst>
                <a:ext uri="{FF2B5EF4-FFF2-40B4-BE49-F238E27FC236}">
                  <a16:creationId xmlns:a16="http://schemas.microsoft.com/office/drawing/2014/main" id="{EF99B02A-FC11-6840-BF6A-B14BD5895F01}"/>
                </a:ext>
              </a:extLst>
            </p:cNvPr>
            <p:cNvSpPr txBox="1">
              <a:spLocks noChangeArrowheads="1"/>
            </p:cNvSpPr>
            <p:nvPr/>
          </p:nvSpPr>
          <p:spPr bwMode="auto">
            <a:xfrm>
              <a:off x="3220" y="2265"/>
              <a:ext cx="157"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32" name="Text Box 29">
              <a:extLst>
                <a:ext uri="{FF2B5EF4-FFF2-40B4-BE49-F238E27FC236}">
                  <a16:creationId xmlns:a16="http://schemas.microsoft.com/office/drawing/2014/main" id="{FAC1D357-A1CB-0E42-9B92-74EE164F8A97}"/>
                </a:ext>
              </a:extLst>
            </p:cNvPr>
            <p:cNvSpPr txBox="1">
              <a:spLocks noChangeArrowheads="1"/>
            </p:cNvSpPr>
            <p:nvPr/>
          </p:nvSpPr>
          <p:spPr bwMode="auto">
            <a:xfrm>
              <a:off x="3796" y="2460"/>
              <a:ext cx="157"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33" name="Text Box 30">
              <a:extLst>
                <a:ext uri="{FF2B5EF4-FFF2-40B4-BE49-F238E27FC236}">
                  <a16:creationId xmlns:a16="http://schemas.microsoft.com/office/drawing/2014/main" id="{76E7952E-2340-C34A-9560-A06015159186}"/>
                </a:ext>
              </a:extLst>
            </p:cNvPr>
            <p:cNvSpPr txBox="1">
              <a:spLocks noChangeArrowheads="1"/>
            </p:cNvSpPr>
            <p:nvPr/>
          </p:nvSpPr>
          <p:spPr bwMode="auto">
            <a:xfrm>
              <a:off x="1493" y="2000"/>
              <a:ext cx="157"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34" name="Text Box 31">
              <a:extLst>
                <a:ext uri="{FF2B5EF4-FFF2-40B4-BE49-F238E27FC236}">
                  <a16:creationId xmlns:a16="http://schemas.microsoft.com/office/drawing/2014/main" id="{1FBD49E4-989E-2B41-96DB-4D07969FD983}"/>
                </a:ext>
              </a:extLst>
            </p:cNvPr>
            <p:cNvSpPr txBox="1">
              <a:spLocks noChangeArrowheads="1"/>
            </p:cNvSpPr>
            <p:nvPr/>
          </p:nvSpPr>
          <p:spPr bwMode="auto">
            <a:xfrm>
              <a:off x="1761" y="2370"/>
              <a:ext cx="156"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35" name="Text Box 32">
              <a:extLst>
                <a:ext uri="{FF2B5EF4-FFF2-40B4-BE49-F238E27FC236}">
                  <a16:creationId xmlns:a16="http://schemas.microsoft.com/office/drawing/2014/main" id="{F006D515-641F-C64E-92B3-D4A63C85B780}"/>
                </a:ext>
              </a:extLst>
            </p:cNvPr>
            <p:cNvSpPr txBox="1">
              <a:spLocks noChangeArrowheads="1"/>
            </p:cNvSpPr>
            <p:nvPr/>
          </p:nvSpPr>
          <p:spPr bwMode="auto">
            <a:xfrm>
              <a:off x="1535" y="2940"/>
              <a:ext cx="241" cy="173"/>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36" name="Text Box 33">
              <a:extLst>
                <a:ext uri="{FF2B5EF4-FFF2-40B4-BE49-F238E27FC236}">
                  <a16:creationId xmlns:a16="http://schemas.microsoft.com/office/drawing/2014/main" id="{AA8EB556-592B-B443-8FEB-06A9FA60F34A}"/>
                </a:ext>
              </a:extLst>
            </p:cNvPr>
            <p:cNvSpPr txBox="1">
              <a:spLocks noChangeArrowheads="1"/>
            </p:cNvSpPr>
            <p:nvPr/>
          </p:nvSpPr>
          <p:spPr bwMode="auto">
            <a:xfrm>
              <a:off x="2154" y="3040"/>
              <a:ext cx="156" cy="172"/>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37" name="Text Box 34">
              <a:extLst>
                <a:ext uri="{FF2B5EF4-FFF2-40B4-BE49-F238E27FC236}">
                  <a16:creationId xmlns:a16="http://schemas.microsoft.com/office/drawing/2014/main" id="{CEAEB061-8642-0F46-9E6A-CCB88E90E83A}"/>
                </a:ext>
              </a:extLst>
            </p:cNvPr>
            <p:cNvSpPr txBox="1">
              <a:spLocks noChangeArrowheads="1"/>
            </p:cNvSpPr>
            <p:nvPr/>
          </p:nvSpPr>
          <p:spPr bwMode="auto">
            <a:xfrm>
              <a:off x="2605" y="2764"/>
              <a:ext cx="201"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38" name="Text Box 35">
              <a:extLst>
                <a:ext uri="{FF2B5EF4-FFF2-40B4-BE49-F238E27FC236}">
                  <a16:creationId xmlns:a16="http://schemas.microsoft.com/office/drawing/2014/main" id="{1A4F380C-E5C2-4B4E-B87E-78945AB8F231}"/>
                </a:ext>
              </a:extLst>
            </p:cNvPr>
            <p:cNvSpPr txBox="1">
              <a:spLocks noChangeArrowheads="1"/>
            </p:cNvSpPr>
            <p:nvPr/>
          </p:nvSpPr>
          <p:spPr bwMode="auto">
            <a:xfrm>
              <a:off x="2434" y="3299"/>
              <a:ext cx="194"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39" name="Text Box 36">
              <a:extLst>
                <a:ext uri="{FF2B5EF4-FFF2-40B4-BE49-F238E27FC236}">
                  <a16:creationId xmlns:a16="http://schemas.microsoft.com/office/drawing/2014/main" id="{5E72B1B6-73B5-5F4C-A7A6-4CBEC2CC9484}"/>
                </a:ext>
              </a:extLst>
            </p:cNvPr>
            <p:cNvSpPr txBox="1">
              <a:spLocks noChangeArrowheads="1"/>
            </p:cNvSpPr>
            <p:nvPr/>
          </p:nvSpPr>
          <p:spPr bwMode="auto">
            <a:xfrm>
              <a:off x="3134" y="3675"/>
              <a:ext cx="191"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40" name="Text Box 37">
              <a:extLst>
                <a:ext uri="{FF2B5EF4-FFF2-40B4-BE49-F238E27FC236}">
                  <a16:creationId xmlns:a16="http://schemas.microsoft.com/office/drawing/2014/main" id="{6AA41129-7C16-5145-9365-77EF9B9E7AC7}"/>
                </a:ext>
              </a:extLst>
            </p:cNvPr>
            <p:cNvSpPr txBox="1">
              <a:spLocks noChangeArrowheads="1"/>
            </p:cNvSpPr>
            <p:nvPr/>
          </p:nvSpPr>
          <p:spPr bwMode="auto">
            <a:xfrm>
              <a:off x="3819" y="3282"/>
              <a:ext cx="157" cy="116"/>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41" name="Text Box 38">
              <a:extLst>
                <a:ext uri="{FF2B5EF4-FFF2-40B4-BE49-F238E27FC236}">
                  <a16:creationId xmlns:a16="http://schemas.microsoft.com/office/drawing/2014/main" id="{0091954B-6053-8C45-9552-640E36B47177}"/>
                </a:ext>
              </a:extLst>
            </p:cNvPr>
            <p:cNvSpPr txBox="1">
              <a:spLocks noChangeArrowheads="1"/>
            </p:cNvSpPr>
            <p:nvPr/>
          </p:nvSpPr>
          <p:spPr bwMode="auto">
            <a:xfrm>
              <a:off x="3773" y="2838"/>
              <a:ext cx="157"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42" name="Text Box 39">
              <a:extLst>
                <a:ext uri="{FF2B5EF4-FFF2-40B4-BE49-F238E27FC236}">
                  <a16:creationId xmlns:a16="http://schemas.microsoft.com/office/drawing/2014/main" id="{40D3C02A-8971-2246-8CE3-B6EE19D59408}"/>
                </a:ext>
              </a:extLst>
            </p:cNvPr>
            <p:cNvSpPr txBox="1">
              <a:spLocks noChangeArrowheads="1"/>
            </p:cNvSpPr>
            <p:nvPr/>
          </p:nvSpPr>
          <p:spPr bwMode="auto">
            <a:xfrm>
              <a:off x="4494" y="2442"/>
              <a:ext cx="157" cy="11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43" name="Text Box 40">
              <a:extLst>
                <a:ext uri="{FF2B5EF4-FFF2-40B4-BE49-F238E27FC236}">
                  <a16:creationId xmlns:a16="http://schemas.microsoft.com/office/drawing/2014/main" id="{FE3035D9-3B7E-4B41-BF88-FD115356E39B}"/>
                </a:ext>
              </a:extLst>
            </p:cNvPr>
            <p:cNvSpPr txBox="1">
              <a:spLocks noChangeArrowheads="1"/>
            </p:cNvSpPr>
            <p:nvPr/>
          </p:nvSpPr>
          <p:spPr bwMode="auto">
            <a:xfrm>
              <a:off x="4848" y="2755"/>
              <a:ext cx="157" cy="172"/>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44" name="Text Box 41">
              <a:extLst>
                <a:ext uri="{FF2B5EF4-FFF2-40B4-BE49-F238E27FC236}">
                  <a16:creationId xmlns:a16="http://schemas.microsoft.com/office/drawing/2014/main" id="{6604AC8F-9F75-854B-81C2-3A51A60E5B51}"/>
                </a:ext>
              </a:extLst>
            </p:cNvPr>
            <p:cNvSpPr txBox="1">
              <a:spLocks noChangeArrowheads="1"/>
            </p:cNvSpPr>
            <p:nvPr/>
          </p:nvSpPr>
          <p:spPr bwMode="auto">
            <a:xfrm>
              <a:off x="4540" y="3165"/>
              <a:ext cx="157" cy="114"/>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grpSp>
    </p:spTree>
    <p:extLst>
      <p:ext uri="{BB962C8B-B14F-4D97-AF65-F5344CB8AC3E}">
        <p14:creationId xmlns:p14="http://schemas.microsoft.com/office/powerpoint/2010/main" val="1374965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Initiate all distance from (1) to others = infinity</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53</a:t>
            </a:fld>
            <a:endParaRPr lang="en-US"/>
          </a:p>
        </p:txBody>
      </p:sp>
      <p:sp>
        <p:nvSpPr>
          <p:cNvPr id="45" name="Oval 5">
            <a:extLst>
              <a:ext uri="{FF2B5EF4-FFF2-40B4-BE49-F238E27FC236}">
                <a16:creationId xmlns:a16="http://schemas.microsoft.com/office/drawing/2014/main" id="{EDB0C274-6AA8-6C44-8302-480511D3039B}"/>
              </a:ext>
            </a:extLst>
          </p:cNvPr>
          <p:cNvSpPr>
            <a:spLocks noChangeArrowheads="1"/>
          </p:cNvSpPr>
          <p:nvPr/>
        </p:nvSpPr>
        <p:spPr bwMode="auto">
          <a:xfrm>
            <a:off x="1524000" y="34115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46" name="Oval 6">
            <a:extLst>
              <a:ext uri="{FF2B5EF4-FFF2-40B4-BE49-F238E27FC236}">
                <a16:creationId xmlns:a16="http://schemas.microsoft.com/office/drawing/2014/main" id="{43BBEB79-B105-1343-9D5F-6BF00ECF2FB7}"/>
              </a:ext>
            </a:extLst>
          </p:cNvPr>
          <p:cNvSpPr>
            <a:spLocks noChangeArrowheads="1"/>
          </p:cNvSpPr>
          <p:nvPr/>
        </p:nvSpPr>
        <p:spPr bwMode="auto">
          <a:xfrm>
            <a:off x="7537450" y="28956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47" name="Oval 7">
            <a:extLst>
              <a:ext uri="{FF2B5EF4-FFF2-40B4-BE49-F238E27FC236}">
                <a16:creationId xmlns:a16="http://schemas.microsoft.com/office/drawing/2014/main" id="{A6C7F947-3F73-CF4D-8A41-3855306181FB}"/>
              </a:ext>
            </a:extLst>
          </p:cNvPr>
          <p:cNvSpPr>
            <a:spLocks noChangeArrowheads="1"/>
          </p:cNvSpPr>
          <p:nvPr/>
        </p:nvSpPr>
        <p:spPr bwMode="auto">
          <a:xfrm>
            <a:off x="7775575" y="56483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48" name="Oval 8">
            <a:extLst>
              <a:ext uri="{FF2B5EF4-FFF2-40B4-BE49-F238E27FC236}">
                <a16:creationId xmlns:a16="http://schemas.microsoft.com/office/drawing/2014/main" id="{51E8E498-AFDD-A044-9BD4-598C62FB43B1}"/>
              </a:ext>
            </a:extLst>
          </p:cNvPr>
          <p:cNvSpPr>
            <a:spLocks noChangeArrowheads="1"/>
          </p:cNvSpPr>
          <p:nvPr/>
        </p:nvSpPr>
        <p:spPr bwMode="auto">
          <a:xfrm>
            <a:off x="3033713" y="28956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49" name="Oval 9">
            <a:extLst>
              <a:ext uri="{FF2B5EF4-FFF2-40B4-BE49-F238E27FC236}">
                <a16:creationId xmlns:a16="http://schemas.microsoft.com/office/drawing/2014/main" id="{7F576A96-A1B9-3E4E-B796-F28A1FBBD831}"/>
              </a:ext>
            </a:extLst>
          </p:cNvPr>
          <p:cNvSpPr>
            <a:spLocks noChangeArrowheads="1"/>
          </p:cNvSpPr>
          <p:nvPr/>
        </p:nvSpPr>
        <p:spPr bwMode="auto">
          <a:xfrm>
            <a:off x="3581400" y="39624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50" name="Oval 10">
            <a:extLst>
              <a:ext uri="{FF2B5EF4-FFF2-40B4-BE49-F238E27FC236}">
                <a16:creationId xmlns:a16="http://schemas.microsoft.com/office/drawing/2014/main" id="{7D4F2F55-7EA8-D845-B661-37BD3F7D009E}"/>
              </a:ext>
            </a:extLst>
          </p:cNvPr>
          <p:cNvSpPr>
            <a:spLocks noChangeArrowheads="1"/>
          </p:cNvSpPr>
          <p:nvPr/>
        </p:nvSpPr>
        <p:spPr bwMode="auto">
          <a:xfrm>
            <a:off x="2971800" y="57483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51" name="Oval 11">
            <a:extLst>
              <a:ext uri="{FF2B5EF4-FFF2-40B4-BE49-F238E27FC236}">
                <a16:creationId xmlns:a16="http://schemas.microsoft.com/office/drawing/2014/main" id="{7FA45FA9-CD44-EA49-BCF3-49E75DEE1A1D}"/>
              </a:ext>
            </a:extLst>
          </p:cNvPr>
          <p:cNvSpPr>
            <a:spLocks noChangeArrowheads="1"/>
          </p:cNvSpPr>
          <p:nvPr/>
        </p:nvSpPr>
        <p:spPr bwMode="auto">
          <a:xfrm>
            <a:off x="6816725" y="43275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52" name="Oval 12">
            <a:extLst>
              <a:ext uri="{FF2B5EF4-FFF2-40B4-BE49-F238E27FC236}">
                <a16:creationId xmlns:a16="http://schemas.microsoft.com/office/drawing/2014/main" id="{6E539453-8C46-C848-AD8D-C0379A67A4A6}"/>
              </a:ext>
            </a:extLst>
          </p:cNvPr>
          <p:cNvSpPr>
            <a:spLocks noChangeArrowheads="1"/>
          </p:cNvSpPr>
          <p:nvPr/>
        </p:nvSpPr>
        <p:spPr bwMode="auto">
          <a:xfrm>
            <a:off x="4572000" y="4572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53" name="AutoShape 13">
            <a:extLst>
              <a:ext uri="{FF2B5EF4-FFF2-40B4-BE49-F238E27FC236}">
                <a16:creationId xmlns:a16="http://schemas.microsoft.com/office/drawing/2014/main" id="{D709672F-55D9-3142-A7F7-53213C798322}"/>
              </a:ext>
            </a:extLst>
          </p:cNvPr>
          <p:cNvCxnSpPr>
            <a:cxnSpLocks noChangeShapeType="1"/>
            <a:stCxn id="45" idx="7"/>
            <a:endCxn id="48" idx="2"/>
          </p:cNvCxnSpPr>
          <p:nvPr/>
        </p:nvCxnSpPr>
        <p:spPr bwMode="auto">
          <a:xfrm flipV="1">
            <a:off x="1851025" y="3068638"/>
            <a:ext cx="1174750" cy="382587"/>
          </a:xfrm>
          <a:prstGeom prst="straightConnector1">
            <a:avLst/>
          </a:prstGeom>
          <a:noFill/>
          <a:ln w="15875">
            <a:solidFill>
              <a:schemeClr val="tx1"/>
            </a:solidFill>
            <a:round/>
            <a:headEnd/>
            <a:tailEnd type="triangle" w="med" len="med"/>
          </a:ln>
        </p:spPr>
      </p:cxnSp>
      <p:cxnSp>
        <p:nvCxnSpPr>
          <p:cNvPr id="54" name="AutoShape 14">
            <a:extLst>
              <a:ext uri="{FF2B5EF4-FFF2-40B4-BE49-F238E27FC236}">
                <a16:creationId xmlns:a16="http://schemas.microsoft.com/office/drawing/2014/main" id="{7636AAE6-8A92-BD48-9319-CB78B50EA7A1}"/>
              </a:ext>
            </a:extLst>
          </p:cNvPr>
          <p:cNvCxnSpPr>
            <a:cxnSpLocks noChangeShapeType="1"/>
            <a:stCxn id="45" idx="6"/>
            <a:endCxn id="49" idx="1"/>
          </p:cNvCxnSpPr>
          <p:nvPr/>
        </p:nvCxnSpPr>
        <p:spPr bwMode="auto">
          <a:xfrm>
            <a:off x="1914525" y="3573463"/>
            <a:ext cx="1722438" cy="436562"/>
          </a:xfrm>
          <a:prstGeom prst="straightConnector1">
            <a:avLst/>
          </a:prstGeom>
          <a:noFill/>
          <a:ln w="15875">
            <a:solidFill>
              <a:schemeClr val="tx1"/>
            </a:solidFill>
            <a:round/>
            <a:headEnd/>
            <a:tailEnd type="triangle" w="med" len="med"/>
          </a:ln>
        </p:spPr>
      </p:cxnSp>
      <p:cxnSp>
        <p:nvCxnSpPr>
          <p:cNvPr id="55" name="AutoShape 15">
            <a:extLst>
              <a:ext uri="{FF2B5EF4-FFF2-40B4-BE49-F238E27FC236}">
                <a16:creationId xmlns:a16="http://schemas.microsoft.com/office/drawing/2014/main" id="{449A78E6-BC62-0C42-8959-106E5F3C7FE2}"/>
              </a:ext>
            </a:extLst>
          </p:cNvPr>
          <p:cNvCxnSpPr>
            <a:cxnSpLocks noChangeShapeType="1"/>
            <a:stCxn id="45" idx="5"/>
            <a:endCxn id="50" idx="0"/>
          </p:cNvCxnSpPr>
          <p:nvPr/>
        </p:nvCxnSpPr>
        <p:spPr bwMode="auto">
          <a:xfrm>
            <a:off x="1851025" y="3694113"/>
            <a:ext cx="1290638" cy="2046287"/>
          </a:xfrm>
          <a:prstGeom prst="straightConnector1">
            <a:avLst/>
          </a:prstGeom>
          <a:noFill/>
          <a:ln w="15875">
            <a:solidFill>
              <a:schemeClr val="tx1"/>
            </a:solidFill>
            <a:round/>
            <a:headEnd/>
            <a:tailEnd type="triangle" w="med" len="med"/>
          </a:ln>
        </p:spPr>
      </p:cxnSp>
      <p:cxnSp>
        <p:nvCxnSpPr>
          <p:cNvPr id="56" name="AutoShape 16">
            <a:extLst>
              <a:ext uri="{FF2B5EF4-FFF2-40B4-BE49-F238E27FC236}">
                <a16:creationId xmlns:a16="http://schemas.microsoft.com/office/drawing/2014/main" id="{69271F6A-3CC3-794A-8D46-E76707FA8A42}"/>
              </a:ext>
            </a:extLst>
          </p:cNvPr>
          <p:cNvCxnSpPr>
            <a:cxnSpLocks noChangeShapeType="1"/>
            <a:stCxn id="49" idx="7"/>
            <a:endCxn id="46" idx="2"/>
          </p:cNvCxnSpPr>
          <p:nvPr/>
        </p:nvCxnSpPr>
        <p:spPr bwMode="auto">
          <a:xfrm flipV="1">
            <a:off x="3906838" y="3068638"/>
            <a:ext cx="3622675" cy="941387"/>
          </a:xfrm>
          <a:prstGeom prst="straightConnector1">
            <a:avLst/>
          </a:prstGeom>
          <a:noFill/>
          <a:ln w="15875">
            <a:solidFill>
              <a:schemeClr val="tx1"/>
            </a:solidFill>
            <a:round/>
            <a:headEnd/>
            <a:tailEnd type="triangle" w="med" len="med"/>
          </a:ln>
        </p:spPr>
      </p:cxnSp>
      <p:cxnSp>
        <p:nvCxnSpPr>
          <p:cNvPr id="57" name="AutoShape 17">
            <a:extLst>
              <a:ext uri="{FF2B5EF4-FFF2-40B4-BE49-F238E27FC236}">
                <a16:creationId xmlns:a16="http://schemas.microsoft.com/office/drawing/2014/main" id="{D014CAEF-6499-E54C-A215-39B1DFC92E1C}"/>
              </a:ext>
            </a:extLst>
          </p:cNvPr>
          <p:cNvCxnSpPr>
            <a:cxnSpLocks noChangeShapeType="1"/>
            <a:stCxn id="51" idx="7"/>
            <a:endCxn id="46" idx="4"/>
          </p:cNvCxnSpPr>
          <p:nvPr/>
        </p:nvCxnSpPr>
        <p:spPr bwMode="auto">
          <a:xfrm flipV="1">
            <a:off x="7112000" y="3249613"/>
            <a:ext cx="581025" cy="1128712"/>
          </a:xfrm>
          <a:prstGeom prst="straightConnector1">
            <a:avLst/>
          </a:prstGeom>
          <a:noFill/>
          <a:ln w="15875">
            <a:solidFill>
              <a:schemeClr val="tx1"/>
            </a:solidFill>
            <a:round/>
            <a:headEnd/>
            <a:tailEnd type="triangle" w="med" len="med"/>
          </a:ln>
        </p:spPr>
      </p:cxnSp>
      <p:cxnSp>
        <p:nvCxnSpPr>
          <p:cNvPr id="58" name="AutoShape 18">
            <a:extLst>
              <a:ext uri="{FF2B5EF4-FFF2-40B4-BE49-F238E27FC236}">
                <a16:creationId xmlns:a16="http://schemas.microsoft.com/office/drawing/2014/main" id="{58889DED-7D81-6E42-8D10-99D80F461299}"/>
              </a:ext>
            </a:extLst>
          </p:cNvPr>
          <p:cNvCxnSpPr>
            <a:cxnSpLocks noChangeShapeType="1"/>
            <a:stCxn id="49" idx="5"/>
            <a:endCxn id="52" idx="1"/>
          </p:cNvCxnSpPr>
          <p:nvPr/>
        </p:nvCxnSpPr>
        <p:spPr bwMode="auto">
          <a:xfrm>
            <a:off x="3906838" y="4295775"/>
            <a:ext cx="720725" cy="323850"/>
          </a:xfrm>
          <a:prstGeom prst="straightConnector1">
            <a:avLst/>
          </a:prstGeom>
          <a:noFill/>
          <a:ln w="15875">
            <a:solidFill>
              <a:schemeClr val="tx1"/>
            </a:solidFill>
            <a:round/>
            <a:headEnd/>
            <a:tailEnd type="triangle" w="med" len="med"/>
          </a:ln>
        </p:spPr>
      </p:cxnSp>
      <p:cxnSp>
        <p:nvCxnSpPr>
          <p:cNvPr id="59" name="AutoShape 19">
            <a:extLst>
              <a:ext uri="{FF2B5EF4-FFF2-40B4-BE49-F238E27FC236}">
                <a16:creationId xmlns:a16="http://schemas.microsoft.com/office/drawing/2014/main" id="{2D91CDE8-14D4-314D-A6B5-84F730089C8C}"/>
              </a:ext>
            </a:extLst>
          </p:cNvPr>
          <p:cNvCxnSpPr>
            <a:cxnSpLocks noChangeShapeType="1"/>
            <a:stCxn id="52" idx="5"/>
            <a:endCxn id="47" idx="2"/>
          </p:cNvCxnSpPr>
          <p:nvPr/>
        </p:nvCxnSpPr>
        <p:spPr bwMode="auto">
          <a:xfrm>
            <a:off x="4897438" y="4905375"/>
            <a:ext cx="2870200" cy="928688"/>
          </a:xfrm>
          <a:prstGeom prst="straightConnector1">
            <a:avLst/>
          </a:prstGeom>
          <a:noFill/>
          <a:ln w="15875">
            <a:solidFill>
              <a:schemeClr val="tx1"/>
            </a:solidFill>
            <a:round/>
            <a:headEnd/>
            <a:tailEnd type="triangle" w="med" len="med"/>
          </a:ln>
        </p:spPr>
      </p:cxnSp>
      <p:cxnSp>
        <p:nvCxnSpPr>
          <p:cNvPr id="60" name="AutoShape 20">
            <a:extLst>
              <a:ext uri="{FF2B5EF4-FFF2-40B4-BE49-F238E27FC236}">
                <a16:creationId xmlns:a16="http://schemas.microsoft.com/office/drawing/2014/main" id="{8F3B1640-08B6-6443-98F9-1BA9047009FB}"/>
              </a:ext>
            </a:extLst>
          </p:cNvPr>
          <p:cNvCxnSpPr>
            <a:cxnSpLocks noChangeShapeType="1"/>
            <a:stCxn id="52" idx="6"/>
            <a:endCxn id="51" idx="2"/>
          </p:cNvCxnSpPr>
          <p:nvPr/>
        </p:nvCxnSpPr>
        <p:spPr bwMode="auto">
          <a:xfrm flipV="1">
            <a:off x="4960938" y="4525963"/>
            <a:ext cx="1847850" cy="236537"/>
          </a:xfrm>
          <a:prstGeom prst="straightConnector1">
            <a:avLst/>
          </a:prstGeom>
          <a:noFill/>
          <a:ln w="15875">
            <a:solidFill>
              <a:schemeClr val="tx1"/>
            </a:solidFill>
            <a:round/>
            <a:headEnd/>
            <a:tailEnd type="triangle" w="med" len="med"/>
          </a:ln>
        </p:spPr>
      </p:cxnSp>
      <p:cxnSp>
        <p:nvCxnSpPr>
          <p:cNvPr id="61" name="AutoShape 21">
            <a:extLst>
              <a:ext uri="{FF2B5EF4-FFF2-40B4-BE49-F238E27FC236}">
                <a16:creationId xmlns:a16="http://schemas.microsoft.com/office/drawing/2014/main" id="{D6C7C4BF-B32F-0547-9784-0BAA2A582300}"/>
              </a:ext>
            </a:extLst>
          </p:cNvPr>
          <p:cNvCxnSpPr>
            <a:cxnSpLocks noChangeShapeType="1"/>
            <a:stCxn id="51" idx="4"/>
            <a:endCxn id="47" idx="1"/>
          </p:cNvCxnSpPr>
          <p:nvPr/>
        </p:nvCxnSpPr>
        <p:spPr bwMode="auto">
          <a:xfrm>
            <a:off x="6989763" y="4732338"/>
            <a:ext cx="841375" cy="962025"/>
          </a:xfrm>
          <a:prstGeom prst="straightConnector1">
            <a:avLst/>
          </a:prstGeom>
          <a:noFill/>
          <a:ln w="15875">
            <a:solidFill>
              <a:schemeClr val="tx1"/>
            </a:solidFill>
            <a:round/>
            <a:headEnd/>
            <a:tailEnd type="triangle" w="med" len="med"/>
          </a:ln>
        </p:spPr>
      </p:cxnSp>
      <p:cxnSp>
        <p:nvCxnSpPr>
          <p:cNvPr id="62" name="AutoShape 22">
            <a:extLst>
              <a:ext uri="{FF2B5EF4-FFF2-40B4-BE49-F238E27FC236}">
                <a16:creationId xmlns:a16="http://schemas.microsoft.com/office/drawing/2014/main" id="{8A94990F-B7CA-DD4E-8567-980E85ADC2FD}"/>
              </a:ext>
            </a:extLst>
          </p:cNvPr>
          <p:cNvCxnSpPr>
            <a:cxnSpLocks noChangeShapeType="1"/>
            <a:stCxn id="46" idx="3"/>
            <a:endCxn id="52" idx="7"/>
          </p:cNvCxnSpPr>
          <p:nvPr/>
        </p:nvCxnSpPr>
        <p:spPr bwMode="auto">
          <a:xfrm flipH="1">
            <a:off x="4897438" y="3198813"/>
            <a:ext cx="2686050" cy="1420812"/>
          </a:xfrm>
          <a:prstGeom prst="straightConnector1">
            <a:avLst/>
          </a:prstGeom>
          <a:noFill/>
          <a:ln w="15875">
            <a:solidFill>
              <a:schemeClr val="tx1"/>
            </a:solidFill>
            <a:round/>
            <a:headEnd/>
            <a:tailEnd type="triangle" w="med" len="med"/>
          </a:ln>
        </p:spPr>
      </p:cxnSp>
      <p:cxnSp>
        <p:nvCxnSpPr>
          <p:cNvPr id="63" name="AutoShape 23">
            <a:extLst>
              <a:ext uri="{FF2B5EF4-FFF2-40B4-BE49-F238E27FC236}">
                <a16:creationId xmlns:a16="http://schemas.microsoft.com/office/drawing/2014/main" id="{B36FB09E-6AE9-B245-BEBF-4BC476878A17}"/>
              </a:ext>
            </a:extLst>
          </p:cNvPr>
          <p:cNvCxnSpPr>
            <a:cxnSpLocks noChangeShapeType="1"/>
            <a:stCxn id="49" idx="4"/>
            <a:endCxn id="50" idx="7"/>
          </p:cNvCxnSpPr>
          <p:nvPr/>
        </p:nvCxnSpPr>
        <p:spPr bwMode="auto">
          <a:xfrm flipH="1">
            <a:off x="3262313" y="4351338"/>
            <a:ext cx="509587" cy="1439862"/>
          </a:xfrm>
          <a:prstGeom prst="straightConnector1">
            <a:avLst/>
          </a:prstGeom>
          <a:noFill/>
          <a:ln w="15875">
            <a:solidFill>
              <a:schemeClr val="tx1"/>
            </a:solidFill>
            <a:round/>
            <a:headEnd/>
            <a:tailEnd type="triangle" w="med" len="med"/>
          </a:ln>
        </p:spPr>
      </p:cxnSp>
      <p:cxnSp>
        <p:nvCxnSpPr>
          <p:cNvPr id="64" name="AutoShape 24">
            <a:extLst>
              <a:ext uri="{FF2B5EF4-FFF2-40B4-BE49-F238E27FC236}">
                <a16:creationId xmlns:a16="http://schemas.microsoft.com/office/drawing/2014/main" id="{33340703-850C-8F41-9082-281CD957A587}"/>
              </a:ext>
            </a:extLst>
          </p:cNvPr>
          <p:cNvCxnSpPr>
            <a:cxnSpLocks noChangeShapeType="1"/>
            <a:stCxn id="50" idx="6"/>
            <a:endCxn id="52" idx="2"/>
          </p:cNvCxnSpPr>
          <p:nvPr/>
        </p:nvCxnSpPr>
        <p:spPr bwMode="auto">
          <a:xfrm flipV="1">
            <a:off x="3319463" y="4762500"/>
            <a:ext cx="1244600" cy="1160463"/>
          </a:xfrm>
          <a:prstGeom prst="straightConnector1">
            <a:avLst/>
          </a:prstGeom>
          <a:noFill/>
          <a:ln w="15875">
            <a:solidFill>
              <a:schemeClr val="tx1"/>
            </a:solidFill>
            <a:round/>
            <a:headEnd/>
            <a:tailEnd type="triangle" w="med" len="med"/>
          </a:ln>
        </p:spPr>
      </p:cxnSp>
      <p:cxnSp>
        <p:nvCxnSpPr>
          <p:cNvPr id="65" name="AutoShape 25">
            <a:extLst>
              <a:ext uri="{FF2B5EF4-FFF2-40B4-BE49-F238E27FC236}">
                <a16:creationId xmlns:a16="http://schemas.microsoft.com/office/drawing/2014/main" id="{1241007D-B144-D64F-A898-5620255CF776}"/>
              </a:ext>
            </a:extLst>
          </p:cNvPr>
          <p:cNvCxnSpPr>
            <a:cxnSpLocks noChangeShapeType="1"/>
            <a:stCxn id="48" idx="6"/>
            <a:endCxn id="46" idx="1"/>
          </p:cNvCxnSpPr>
          <p:nvPr/>
        </p:nvCxnSpPr>
        <p:spPr bwMode="auto">
          <a:xfrm flipV="1">
            <a:off x="3360738" y="2938463"/>
            <a:ext cx="4222750" cy="130175"/>
          </a:xfrm>
          <a:prstGeom prst="straightConnector1">
            <a:avLst/>
          </a:prstGeom>
          <a:noFill/>
          <a:ln w="15875">
            <a:solidFill>
              <a:schemeClr val="tx1"/>
            </a:solidFill>
            <a:round/>
            <a:headEnd/>
            <a:tailEnd type="triangle" w="med" len="med"/>
          </a:ln>
        </p:spPr>
      </p:cxnSp>
      <p:cxnSp>
        <p:nvCxnSpPr>
          <p:cNvPr id="66" name="AutoShape 26">
            <a:extLst>
              <a:ext uri="{FF2B5EF4-FFF2-40B4-BE49-F238E27FC236}">
                <a16:creationId xmlns:a16="http://schemas.microsoft.com/office/drawing/2014/main" id="{93676BD4-756B-1D40-8CDF-7ADCECE05246}"/>
              </a:ext>
            </a:extLst>
          </p:cNvPr>
          <p:cNvCxnSpPr>
            <a:cxnSpLocks noChangeShapeType="1"/>
            <a:stCxn id="50" idx="6"/>
            <a:endCxn id="47" idx="3"/>
          </p:cNvCxnSpPr>
          <p:nvPr/>
        </p:nvCxnSpPr>
        <p:spPr bwMode="auto">
          <a:xfrm>
            <a:off x="3319463" y="5922963"/>
            <a:ext cx="4511675" cy="50800"/>
          </a:xfrm>
          <a:prstGeom prst="straightConnector1">
            <a:avLst/>
          </a:prstGeom>
          <a:noFill/>
          <a:ln w="15875">
            <a:solidFill>
              <a:schemeClr val="tx1"/>
            </a:solidFill>
            <a:round/>
            <a:headEnd/>
            <a:tailEnd type="triangle" w="med" len="med"/>
          </a:ln>
        </p:spPr>
      </p:cxnSp>
      <p:cxnSp>
        <p:nvCxnSpPr>
          <p:cNvPr id="67" name="AutoShape 27">
            <a:extLst>
              <a:ext uri="{FF2B5EF4-FFF2-40B4-BE49-F238E27FC236}">
                <a16:creationId xmlns:a16="http://schemas.microsoft.com/office/drawing/2014/main" id="{0BB88E39-29E3-9445-A874-971CE1DC35B1}"/>
              </a:ext>
            </a:extLst>
          </p:cNvPr>
          <p:cNvCxnSpPr>
            <a:cxnSpLocks noChangeShapeType="1"/>
            <a:stCxn id="46" idx="5"/>
            <a:endCxn id="47" idx="0"/>
          </p:cNvCxnSpPr>
          <p:nvPr/>
        </p:nvCxnSpPr>
        <p:spPr bwMode="auto">
          <a:xfrm>
            <a:off x="7802563" y="3198813"/>
            <a:ext cx="161925" cy="2441575"/>
          </a:xfrm>
          <a:prstGeom prst="straightConnector1">
            <a:avLst/>
          </a:prstGeom>
          <a:noFill/>
          <a:ln w="15875">
            <a:solidFill>
              <a:schemeClr val="tx1"/>
            </a:solidFill>
            <a:round/>
            <a:headEnd/>
            <a:tailEnd type="triangle" w="med" len="med"/>
          </a:ln>
        </p:spPr>
      </p:cxnSp>
      <p:sp>
        <p:nvSpPr>
          <p:cNvPr id="68" name="Text Box 28">
            <a:extLst>
              <a:ext uri="{FF2B5EF4-FFF2-40B4-BE49-F238E27FC236}">
                <a16:creationId xmlns:a16="http://schemas.microsoft.com/office/drawing/2014/main" id="{B49D451C-2874-B142-81E9-75C6768EAF96}"/>
              </a:ext>
            </a:extLst>
          </p:cNvPr>
          <p:cNvSpPr txBox="1">
            <a:spLocks noChangeArrowheads="1"/>
          </p:cNvSpPr>
          <p:nvPr/>
        </p:nvSpPr>
        <p:spPr bwMode="auto">
          <a:xfrm>
            <a:off x="5160963" y="29718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69" name="Text Box 29">
            <a:extLst>
              <a:ext uri="{FF2B5EF4-FFF2-40B4-BE49-F238E27FC236}">
                <a16:creationId xmlns:a16="http://schemas.microsoft.com/office/drawing/2014/main" id="{419553C2-100A-5D40-AD0A-4051DD3366AA}"/>
              </a:ext>
            </a:extLst>
          </p:cNvPr>
          <p:cNvSpPr txBox="1">
            <a:spLocks noChangeArrowheads="1"/>
          </p:cNvSpPr>
          <p:nvPr/>
        </p:nvSpPr>
        <p:spPr bwMode="auto">
          <a:xfrm>
            <a:off x="5111750" y="35956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70" name="Text Box 30">
            <a:extLst>
              <a:ext uri="{FF2B5EF4-FFF2-40B4-BE49-F238E27FC236}">
                <a16:creationId xmlns:a16="http://schemas.microsoft.com/office/drawing/2014/main" id="{9928B0C6-487A-A54B-B930-0C93E1D98EFA}"/>
              </a:ext>
            </a:extLst>
          </p:cNvPr>
          <p:cNvSpPr txBox="1">
            <a:spLocks noChangeArrowheads="1"/>
          </p:cNvSpPr>
          <p:nvPr/>
        </p:nvSpPr>
        <p:spPr bwMode="auto">
          <a:xfrm>
            <a:off x="6026150" y="39052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71" name="Text Box 31">
            <a:extLst>
              <a:ext uri="{FF2B5EF4-FFF2-40B4-BE49-F238E27FC236}">
                <a16:creationId xmlns:a16="http://schemas.microsoft.com/office/drawing/2014/main" id="{6A195276-35F7-F941-AB9B-2342F79DF058}"/>
              </a:ext>
            </a:extLst>
          </p:cNvPr>
          <p:cNvSpPr txBox="1">
            <a:spLocks noChangeArrowheads="1"/>
          </p:cNvSpPr>
          <p:nvPr/>
        </p:nvSpPr>
        <p:spPr bwMode="auto">
          <a:xfrm>
            <a:off x="2370138" y="31750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72" name="Text Box 32">
            <a:extLst>
              <a:ext uri="{FF2B5EF4-FFF2-40B4-BE49-F238E27FC236}">
                <a16:creationId xmlns:a16="http://schemas.microsoft.com/office/drawing/2014/main" id="{47E50084-2949-EC46-904A-F750FBE0F990}"/>
              </a:ext>
            </a:extLst>
          </p:cNvPr>
          <p:cNvSpPr txBox="1">
            <a:spLocks noChangeArrowheads="1"/>
          </p:cNvSpPr>
          <p:nvPr/>
        </p:nvSpPr>
        <p:spPr bwMode="auto">
          <a:xfrm>
            <a:off x="2795588" y="37623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73" name="Text Box 33">
            <a:extLst>
              <a:ext uri="{FF2B5EF4-FFF2-40B4-BE49-F238E27FC236}">
                <a16:creationId xmlns:a16="http://schemas.microsoft.com/office/drawing/2014/main" id="{2C99EE75-4437-1641-B538-CA91255E2704}"/>
              </a:ext>
            </a:extLst>
          </p:cNvPr>
          <p:cNvSpPr txBox="1">
            <a:spLocks noChangeArrowheads="1"/>
          </p:cNvSpPr>
          <p:nvPr/>
        </p:nvSpPr>
        <p:spPr bwMode="auto">
          <a:xfrm>
            <a:off x="2436813" y="46672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74" name="Text Box 34">
            <a:extLst>
              <a:ext uri="{FF2B5EF4-FFF2-40B4-BE49-F238E27FC236}">
                <a16:creationId xmlns:a16="http://schemas.microsoft.com/office/drawing/2014/main" id="{811999EF-5A15-F249-837C-D5AF36938E32}"/>
              </a:ext>
            </a:extLst>
          </p:cNvPr>
          <p:cNvSpPr txBox="1">
            <a:spLocks noChangeArrowheads="1"/>
          </p:cNvSpPr>
          <p:nvPr/>
        </p:nvSpPr>
        <p:spPr bwMode="auto">
          <a:xfrm>
            <a:off x="3419475" y="48260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75" name="Text Box 35">
            <a:extLst>
              <a:ext uri="{FF2B5EF4-FFF2-40B4-BE49-F238E27FC236}">
                <a16:creationId xmlns:a16="http://schemas.microsoft.com/office/drawing/2014/main" id="{C6BC8D96-690E-6B40-8F1B-2B8E81A61460}"/>
              </a:ext>
            </a:extLst>
          </p:cNvPr>
          <p:cNvSpPr txBox="1">
            <a:spLocks noChangeArrowheads="1"/>
          </p:cNvSpPr>
          <p:nvPr/>
        </p:nvSpPr>
        <p:spPr bwMode="auto">
          <a:xfrm>
            <a:off x="4135438" y="43878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76" name="Text Box 36">
            <a:extLst>
              <a:ext uri="{FF2B5EF4-FFF2-40B4-BE49-F238E27FC236}">
                <a16:creationId xmlns:a16="http://schemas.microsoft.com/office/drawing/2014/main" id="{F3E92E10-4B20-314C-B065-00A0019CE28E}"/>
              </a:ext>
            </a:extLst>
          </p:cNvPr>
          <p:cNvSpPr txBox="1">
            <a:spLocks noChangeArrowheads="1"/>
          </p:cNvSpPr>
          <p:nvPr/>
        </p:nvSpPr>
        <p:spPr bwMode="auto">
          <a:xfrm>
            <a:off x="3863975" y="52371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77" name="Text Box 37">
            <a:extLst>
              <a:ext uri="{FF2B5EF4-FFF2-40B4-BE49-F238E27FC236}">
                <a16:creationId xmlns:a16="http://schemas.microsoft.com/office/drawing/2014/main" id="{627AE258-D327-2A4E-B1F4-5AE3E315E540}"/>
              </a:ext>
            </a:extLst>
          </p:cNvPr>
          <p:cNvSpPr txBox="1">
            <a:spLocks noChangeArrowheads="1"/>
          </p:cNvSpPr>
          <p:nvPr/>
        </p:nvSpPr>
        <p:spPr bwMode="auto">
          <a:xfrm>
            <a:off x="4975225" y="58340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78" name="Text Box 38">
            <a:extLst>
              <a:ext uri="{FF2B5EF4-FFF2-40B4-BE49-F238E27FC236}">
                <a16:creationId xmlns:a16="http://schemas.microsoft.com/office/drawing/2014/main" id="{B76453BE-7290-5849-A4A4-090299C9AF19}"/>
              </a:ext>
            </a:extLst>
          </p:cNvPr>
          <p:cNvSpPr txBox="1">
            <a:spLocks noChangeArrowheads="1"/>
          </p:cNvSpPr>
          <p:nvPr/>
        </p:nvSpPr>
        <p:spPr bwMode="auto">
          <a:xfrm>
            <a:off x="6062663" y="52101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79" name="Text Box 39">
            <a:extLst>
              <a:ext uri="{FF2B5EF4-FFF2-40B4-BE49-F238E27FC236}">
                <a16:creationId xmlns:a16="http://schemas.microsoft.com/office/drawing/2014/main" id="{8DF839C3-FCEB-0849-8484-5BDC8AB61C13}"/>
              </a:ext>
            </a:extLst>
          </p:cNvPr>
          <p:cNvSpPr txBox="1">
            <a:spLocks noChangeArrowheads="1"/>
          </p:cNvSpPr>
          <p:nvPr/>
        </p:nvSpPr>
        <p:spPr bwMode="auto">
          <a:xfrm>
            <a:off x="5989638" y="45053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80" name="Text Box 40">
            <a:extLst>
              <a:ext uri="{FF2B5EF4-FFF2-40B4-BE49-F238E27FC236}">
                <a16:creationId xmlns:a16="http://schemas.microsoft.com/office/drawing/2014/main" id="{92F02E72-679C-444C-A11C-404FD83745D8}"/>
              </a:ext>
            </a:extLst>
          </p:cNvPr>
          <p:cNvSpPr txBox="1">
            <a:spLocks noChangeArrowheads="1"/>
          </p:cNvSpPr>
          <p:nvPr/>
        </p:nvSpPr>
        <p:spPr bwMode="auto">
          <a:xfrm>
            <a:off x="7134225" y="38766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81" name="Text Box 41">
            <a:extLst>
              <a:ext uri="{FF2B5EF4-FFF2-40B4-BE49-F238E27FC236}">
                <a16:creationId xmlns:a16="http://schemas.microsoft.com/office/drawing/2014/main" id="{31388FBF-4B19-7645-ABF0-33E35335BCA8}"/>
              </a:ext>
            </a:extLst>
          </p:cNvPr>
          <p:cNvSpPr txBox="1">
            <a:spLocks noChangeArrowheads="1"/>
          </p:cNvSpPr>
          <p:nvPr/>
        </p:nvSpPr>
        <p:spPr bwMode="auto">
          <a:xfrm>
            <a:off x="7696200" y="43735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82" name="Text Box 42">
            <a:extLst>
              <a:ext uri="{FF2B5EF4-FFF2-40B4-BE49-F238E27FC236}">
                <a16:creationId xmlns:a16="http://schemas.microsoft.com/office/drawing/2014/main" id="{B8E73DDC-6634-934F-A942-0BA51247A491}"/>
              </a:ext>
            </a:extLst>
          </p:cNvPr>
          <p:cNvSpPr txBox="1">
            <a:spLocks noChangeArrowheads="1"/>
          </p:cNvSpPr>
          <p:nvPr/>
        </p:nvSpPr>
        <p:spPr bwMode="auto">
          <a:xfrm>
            <a:off x="7207250" y="50244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83" name="Text Box 45">
            <a:extLst>
              <a:ext uri="{FF2B5EF4-FFF2-40B4-BE49-F238E27FC236}">
                <a16:creationId xmlns:a16="http://schemas.microsoft.com/office/drawing/2014/main" id="{DF46AA9A-6850-3941-9AB4-AE396FD709FA}"/>
              </a:ext>
            </a:extLst>
          </p:cNvPr>
          <p:cNvSpPr txBox="1">
            <a:spLocks noChangeArrowheads="1"/>
          </p:cNvSpPr>
          <p:nvPr/>
        </p:nvSpPr>
        <p:spPr bwMode="auto">
          <a:xfrm>
            <a:off x="1608138" y="3124200"/>
            <a:ext cx="296862" cy="336550"/>
          </a:xfrm>
          <a:prstGeom prst="rect">
            <a:avLst/>
          </a:prstGeom>
          <a:noFill/>
          <a:ln w="9525">
            <a:noFill/>
            <a:miter lim="800000"/>
            <a:headEnd/>
            <a:tailEnd/>
          </a:ln>
        </p:spPr>
        <p:txBody>
          <a:bodyPr wrap="none">
            <a:spAutoFit/>
          </a:bodyPr>
          <a:lstStyle/>
          <a:p>
            <a:r>
              <a:rPr lang="en-US" sz="1600" b="1" dirty="0">
                <a:solidFill>
                  <a:srgbClr val="FF0000"/>
                </a:solidFill>
              </a:rPr>
              <a:t>0</a:t>
            </a:r>
          </a:p>
        </p:txBody>
      </p:sp>
      <p:sp>
        <p:nvSpPr>
          <p:cNvPr id="84" name="Text Box 46">
            <a:extLst>
              <a:ext uri="{FF2B5EF4-FFF2-40B4-BE49-F238E27FC236}">
                <a16:creationId xmlns:a16="http://schemas.microsoft.com/office/drawing/2014/main" id="{4CCAEEC3-37B6-1640-A7F3-7A4F62B4D8E0}"/>
              </a:ext>
            </a:extLst>
          </p:cNvPr>
          <p:cNvSpPr txBox="1">
            <a:spLocks noChangeArrowheads="1"/>
          </p:cNvSpPr>
          <p:nvPr/>
        </p:nvSpPr>
        <p:spPr bwMode="auto">
          <a:xfrm>
            <a:off x="3048000" y="25749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85" name="Text Box 47">
            <a:extLst>
              <a:ext uri="{FF2B5EF4-FFF2-40B4-BE49-F238E27FC236}">
                <a16:creationId xmlns:a16="http://schemas.microsoft.com/office/drawing/2014/main" id="{DBECF6FF-21E5-7F40-A8D2-AA386D273451}"/>
              </a:ext>
            </a:extLst>
          </p:cNvPr>
          <p:cNvSpPr txBox="1">
            <a:spLocks noChangeArrowheads="1"/>
          </p:cNvSpPr>
          <p:nvPr/>
        </p:nvSpPr>
        <p:spPr bwMode="auto">
          <a:xfrm>
            <a:off x="3657600" y="36417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86" name="Text Box 48">
            <a:extLst>
              <a:ext uri="{FF2B5EF4-FFF2-40B4-BE49-F238E27FC236}">
                <a16:creationId xmlns:a16="http://schemas.microsoft.com/office/drawing/2014/main" id="{DC93467A-1EC8-9548-B17C-B632149F613C}"/>
              </a:ext>
            </a:extLst>
          </p:cNvPr>
          <p:cNvSpPr txBox="1">
            <a:spLocks noChangeArrowheads="1"/>
          </p:cNvSpPr>
          <p:nvPr/>
        </p:nvSpPr>
        <p:spPr bwMode="auto">
          <a:xfrm>
            <a:off x="2895600" y="60039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87" name="Text Box 49">
            <a:extLst>
              <a:ext uri="{FF2B5EF4-FFF2-40B4-BE49-F238E27FC236}">
                <a16:creationId xmlns:a16="http://schemas.microsoft.com/office/drawing/2014/main" id="{BDF9EAA1-CB72-F143-95B9-53CD31DE4EC2}"/>
              </a:ext>
            </a:extLst>
          </p:cNvPr>
          <p:cNvSpPr txBox="1">
            <a:spLocks noChangeArrowheads="1"/>
          </p:cNvSpPr>
          <p:nvPr/>
        </p:nvSpPr>
        <p:spPr bwMode="auto">
          <a:xfrm>
            <a:off x="7543800" y="25908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88" name="Text Box 50">
            <a:extLst>
              <a:ext uri="{FF2B5EF4-FFF2-40B4-BE49-F238E27FC236}">
                <a16:creationId xmlns:a16="http://schemas.microsoft.com/office/drawing/2014/main" id="{27C48A7C-DC44-8348-9DC1-08DBAC518D51}"/>
              </a:ext>
            </a:extLst>
          </p:cNvPr>
          <p:cNvSpPr txBox="1">
            <a:spLocks noChangeArrowheads="1"/>
          </p:cNvSpPr>
          <p:nvPr/>
        </p:nvSpPr>
        <p:spPr bwMode="auto">
          <a:xfrm>
            <a:off x="4572000" y="42513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89" name="Text Box 51">
            <a:extLst>
              <a:ext uri="{FF2B5EF4-FFF2-40B4-BE49-F238E27FC236}">
                <a16:creationId xmlns:a16="http://schemas.microsoft.com/office/drawing/2014/main" id="{F27896C5-9809-2F46-AE3E-DD4FFA66E08D}"/>
              </a:ext>
            </a:extLst>
          </p:cNvPr>
          <p:cNvSpPr txBox="1">
            <a:spLocks noChangeArrowheads="1"/>
          </p:cNvSpPr>
          <p:nvPr/>
        </p:nvSpPr>
        <p:spPr bwMode="auto">
          <a:xfrm>
            <a:off x="6781800" y="40386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90" name="Text Box 52">
            <a:extLst>
              <a:ext uri="{FF2B5EF4-FFF2-40B4-BE49-F238E27FC236}">
                <a16:creationId xmlns:a16="http://schemas.microsoft.com/office/drawing/2014/main" id="{0C74B683-21F0-454D-9BF2-525CD1A4F853}"/>
              </a:ext>
            </a:extLst>
          </p:cNvPr>
          <p:cNvSpPr txBox="1">
            <a:spLocks noChangeArrowheads="1"/>
          </p:cNvSpPr>
          <p:nvPr/>
        </p:nvSpPr>
        <p:spPr bwMode="auto">
          <a:xfrm>
            <a:off x="7848600" y="59436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Tree>
    <p:extLst>
      <p:ext uri="{BB962C8B-B14F-4D97-AF65-F5344CB8AC3E}">
        <p14:creationId xmlns:p14="http://schemas.microsoft.com/office/powerpoint/2010/main" val="2520371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(0) is confirmed, put (0) into C</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54</a:t>
            </a:fld>
            <a:endParaRPr lang="en-US"/>
          </a:p>
        </p:txBody>
      </p:sp>
      <p:sp>
        <p:nvSpPr>
          <p:cNvPr id="91" name="Oval 3">
            <a:extLst>
              <a:ext uri="{FF2B5EF4-FFF2-40B4-BE49-F238E27FC236}">
                <a16:creationId xmlns:a16="http://schemas.microsoft.com/office/drawing/2014/main" id="{556237FF-FF6E-6E4A-98D4-46E096B48D77}"/>
              </a:ext>
            </a:extLst>
          </p:cNvPr>
          <p:cNvSpPr>
            <a:spLocks noChangeArrowheads="1"/>
          </p:cNvSpPr>
          <p:nvPr/>
        </p:nvSpPr>
        <p:spPr bwMode="auto">
          <a:xfrm>
            <a:off x="1524000" y="34115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92" name="Oval 4">
            <a:extLst>
              <a:ext uri="{FF2B5EF4-FFF2-40B4-BE49-F238E27FC236}">
                <a16:creationId xmlns:a16="http://schemas.microsoft.com/office/drawing/2014/main" id="{D52BE561-03F3-EA40-AB3B-9C43348014E6}"/>
              </a:ext>
            </a:extLst>
          </p:cNvPr>
          <p:cNvSpPr>
            <a:spLocks noChangeArrowheads="1"/>
          </p:cNvSpPr>
          <p:nvPr/>
        </p:nvSpPr>
        <p:spPr bwMode="auto">
          <a:xfrm>
            <a:off x="7537450" y="28956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93" name="Oval 5">
            <a:extLst>
              <a:ext uri="{FF2B5EF4-FFF2-40B4-BE49-F238E27FC236}">
                <a16:creationId xmlns:a16="http://schemas.microsoft.com/office/drawing/2014/main" id="{BA72E58E-9833-F44F-A5E2-10075E199122}"/>
              </a:ext>
            </a:extLst>
          </p:cNvPr>
          <p:cNvSpPr>
            <a:spLocks noChangeArrowheads="1"/>
          </p:cNvSpPr>
          <p:nvPr/>
        </p:nvSpPr>
        <p:spPr bwMode="auto">
          <a:xfrm>
            <a:off x="7775575" y="56483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94" name="Oval 6">
            <a:extLst>
              <a:ext uri="{FF2B5EF4-FFF2-40B4-BE49-F238E27FC236}">
                <a16:creationId xmlns:a16="http://schemas.microsoft.com/office/drawing/2014/main" id="{0C3FF563-977E-0D4E-9846-B2DF11FFB105}"/>
              </a:ext>
            </a:extLst>
          </p:cNvPr>
          <p:cNvSpPr>
            <a:spLocks noChangeArrowheads="1"/>
          </p:cNvSpPr>
          <p:nvPr/>
        </p:nvSpPr>
        <p:spPr bwMode="auto">
          <a:xfrm>
            <a:off x="3033713" y="28956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95" name="Oval 7">
            <a:extLst>
              <a:ext uri="{FF2B5EF4-FFF2-40B4-BE49-F238E27FC236}">
                <a16:creationId xmlns:a16="http://schemas.microsoft.com/office/drawing/2014/main" id="{3B198744-06C5-6942-BFE4-36792E1EE945}"/>
              </a:ext>
            </a:extLst>
          </p:cNvPr>
          <p:cNvSpPr>
            <a:spLocks noChangeArrowheads="1"/>
          </p:cNvSpPr>
          <p:nvPr/>
        </p:nvSpPr>
        <p:spPr bwMode="auto">
          <a:xfrm>
            <a:off x="3581400" y="39624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96" name="Oval 8">
            <a:extLst>
              <a:ext uri="{FF2B5EF4-FFF2-40B4-BE49-F238E27FC236}">
                <a16:creationId xmlns:a16="http://schemas.microsoft.com/office/drawing/2014/main" id="{F18E5D9D-6AC2-1947-9A78-21839A50EF5E}"/>
              </a:ext>
            </a:extLst>
          </p:cNvPr>
          <p:cNvSpPr>
            <a:spLocks noChangeArrowheads="1"/>
          </p:cNvSpPr>
          <p:nvPr/>
        </p:nvSpPr>
        <p:spPr bwMode="auto">
          <a:xfrm>
            <a:off x="2971800" y="57483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97" name="Oval 9">
            <a:extLst>
              <a:ext uri="{FF2B5EF4-FFF2-40B4-BE49-F238E27FC236}">
                <a16:creationId xmlns:a16="http://schemas.microsoft.com/office/drawing/2014/main" id="{B6C6DA3E-A84F-9E47-B6FB-0106FB20E223}"/>
              </a:ext>
            </a:extLst>
          </p:cNvPr>
          <p:cNvSpPr>
            <a:spLocks noChangeArrowheads="1"/>
          </p:cNvSpPr>
          <p:nvPr/>
        </p:nvSpPr>
        <p:spPr bwMode="auto">
          <a:xfrm>
            <a:off x="6816725" y="43275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98" name="Oval 10">
            <a:extLst>
              <a:ext uri="{FF2B5EF4-FFF2-40B4-BE49-F238E27FC236}">
                <a16:creationId xmlns:a16="http://schemas.microsoft.com/office/drawing/2014/main" id="{18A78485-8813-9D45-813B-99A94F4B3A7B}"/>
              </a:ext>
            </a:extLst>
          </p:cNvPr>
          <p:cNvSpPr>
            <a:spLocks noChangeArrowheads="1"/>
          </p:cNvSpPr>
          <p:nvPr/>
        </p:nvSpPr>
        <p:spPr bwMode="auto">
          <a:xfrm>
            <a:off x="4572000" y="4572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99" name="AutoShape 11">
            <a:extLst>
              <a:ext uri="{FF2B5EF4-FFF2-40B4-BE49-F238E27FC236}">
                <a16:creationId xmlns:a16="http://schemas.microsoft.com/office/drawing/2014/main" id="{E1B65BB9-4858-004C-9CC3-3EDCA8BA0E14}"/>
              </a:ext>
            </a:extLst>
          </p:cNvPr>
          <p:cNvCxnSpPr>
            <a:cxnSpLocks noChangeShapeType="1"/>
            <a:stCxn id="91" idx="7"/>
            <a:endCxn id="94" idx="2"/>
          </p:cNvCxnSpPr>
          <p:nvPr/>
        </p:nvCxnSpPr>
        <p:spPr bwMode="auto">
          <a:xfrm flipV="1">
            <a:off x="1851025" y="3068638"/>
            <a:ext cx="1174750" cy="382587"/>
          </a:xfrm>
          <a:prstGeom prst="straightConnector1">
            <a:avLst/>
          </a:prstGeom>
          <a:noFill/>
          <a:ln w="15875">
            <a:solidFill>
              <a:schemeClr val="tx1"/>
            </a:solidFill>
            <a:round/>
            <a:headEnd/>
            <a:tailEnd type="triangle" w="med" len="med"/>
          </a:ln>
        </p:spPr>
      </p:cxnSp>
      <p:cxnSp>
        <p:nvCxnSpPr>
          <p:cNvPr id="100" name="AutoShape 12">
            <a:extLst>
              <a:ext uri="{FF2B5EF4-FFF2-40B4-BE49-F238E27FC236}">
                <a16:creationId xmlns:a16="http://schemas.microsoft.com/office/drawing/2014/main" id="{A00288DA-8D46-1244-855D-2B88121396DC}"/>
              </a:ext>
            </a:extLst>
          </p:cNvPr>
          <p:cNvCxnSpPr>
            <a:cxnSpLocks noChangeShapeType="1"/>
            <a:stCxn id="91" idx="6"/>
            <a:endCxn id="95" idx="1"/>
          </p:cNvCxnSpPr>
          <p:nvPr/>
        </p:nvCxnSpPr>
        <p:spPr bwMode="auto">
          <a:xfrm>
            <a:off x="1914525" y="3573463"/>
            <a:ext cx="1722438" cy="436562"/>
          </a:xfrm>
          <a:prstGeom prst="straightConnector1">
            <a:avLst/>
          </a:prstGeom>
          <a:noFill/>
          <a:ln w="15875">
            <a:solidFill>
              <a:schemeClr val="tx1"/>
            </a:solidFill>
            <a:round/>
            <a:headEnd/>
            <a:tailEnd type="triangle" w="med" len="med"/>
          </a:ln>
        </p:spPr>
      </p:cxnSp>
      <p:cxnSp>
        <p:nvCxnSpPr>
          <p:cNvPr id="101" name="AutoShape 13">
            <a:extLst>
              <a:ext uri="{FF2B5EF4-FFF2-40B4-BE49-F238E27FC236}">
                <a16:creationId xmlns:a16="http://schemas.microsoft.com/office/drawing/2014/main" id="{FA2520FC-727A-D44C-9BD7-1CCC83B3D920}"/>
              </a:ext>
            </a:extLst>
          </p:cNvPr>
          <p:cNvCxnSpPr>
            <a:cxnSpLocks noChangeShapeType="1"/>
            <a:stCxn id="91" idx="5"/>
            <a:endCxn id="96" idx="0"/>
          </p:cNvCxnSpPr>
          <p:nvPr/>
        </p:nvCxnSpPr>
        <p:spPr bwMode="auto">
          <a:xfrm>
            <a:off x="1851025" y="3694113"/>
            <a:ext cx="1290638" cy="2046287"/>
          </a:xfrm>
          <a:prstGeom prst="straightConnector1">
            <a:avLst/>
          </a:prstGeom>
          <a:noFill/>
          <a:ln w="15875">
            <a:solidFill>
              <a:schemeClr val="tx1"/>
            </a:solidFill>
            <a:round/>
            <a:headEnd/>
            <a:tailEnd type="triangle" w="med" len="med"/>
          </a:ln>
        </p:spPr>
      </p:cxnSp>
      <p:cxnSp>
        <p:nvCxnSpPr>
          <p:cNvPr id="102" name="AutoShape 14">
            <a:extLst>
              <a:ext uri="{FF2B5EF4-FFF2-40B4-BE49-F238E27FC236}">
                <a16:creationId xmlns:a16="http://schemas.microsoft.com/office/drawing/2014/main" id="{FE85705D-E4B9-5641-AB19-243EFB7B158F}"/>
              </a:ext>
            </a:extLst>
          </p:cNvPr>
          <p:cNvCxnSpPr>
            <a:cxnSpLocks noChangeShapeType="1"/>
            <a:stCxn id="95" idx="7"/>
            <a:endCxn id="92" idx="2"/>
          </p:cNvCxnSpPr>
          <p:nvPr/>
        </p:nvCxnSpPr>
        <p:spPr bwMode="auto">
          <a:xfrm flipV="1">
            <a:off x="3906838" y="3068638"/>
            <a:ext cx="3622675" cy="941387"/>
          </a:xfrm>
          <a:prstGeom prst="straightConnector1">
            <a:avLst/>
          </a:prstGeom>
          <a:noFill/>
          <a:ln w="15875">
            <a:solidFill>
              <a:schemeClr val="tx1"/>
            </a:solidFill>
            <a:round/>
            <a:headEnd/>
            <a:tailEnd type="triangle" w="med" len="med"/>
          </a:ln>
        </p:spPr>
      </p:cxnSp>
      <p:cxnSp>
        <p:nvCxnSpPr>
          <p:cNvPr id="103" name="AutoShape 15">
            <a:extLst>
              <a:ext uri="{FF2B5EF4-FFF2-40B4-BE49-F238E27FC236}">
                <a16:creationId xmlns:a16="http://schemas.microsoft.com/office/drawing/2014/main" id="{DF66FBF7-513A-1743-A7B7-564180A5FA0B}"/>
              </a:ext>
            </a:extLst>
          </p:cNvPr>
          <p:cNvCxnSpPr>
            <a:cxnSpLocks noChangeShapeType="1"/>
            <a:stCxn id="97" idx="7"/>
            <a:endCxn id="92" idx="4"/>
          </p:cNvCxnSpPr>
          <p:nvPr/>
        </p:nvCxnSpPr>
        <p:spPr bwMode="auto">
          <a:xfrm flipV="1">
            <a:off x="7112000" y="3249613"/>
            <a:ext cx="581025" cy="1128712"/>
          </a:xfrm>
          <a:prstGeom prst="straightConnector1">
            <a:avLst/>
          </a:prstGeom>
          <a:noFill/>
          <a:ln w="15875">
            <a:solidFill>
              <a:schemeClr val="tx1"/>
            </a:solidFill>
            <a:round/>
            <a:headEnd/>
            <a:tailEnd type="triangle" w="med" len="med"/>
          </a:ln>
        </p:spPr>
      </p:cxnSp>
      <p:cxnSp>
        <p:nvCxnSpPr>
          <p:cNvPr id="104" name="AutoShape 16">
            <a:extLst>
              <a:ext uri="{FF2B5EF4-FFF2-40B4-BE49-F238E27FC236}">
                <a16:creationId xmlns:a16="http://schemas.microsoft.com/office/drawing/2014/main" id="{CA268FE8-07FE-DC44-9592-CF4B1AB904FA}"/>
              </a:ext>
            </a:extLst>
          </p:cNvPr>
          <p:cNvCxnSpPr>
            <a:cxnSpLocks noChangeShapeType="1"/>
            <a:stCxn id="95" idx="5"/>
            <a:endCxn id="98" idx="1"/>
          </p:cNvCxnSpPr>
          <p:nvPr/>
        </p:nvCxnSpPr>
        <p:spPr bwMode="auto">
          <a:xfrm>
            <a:off x="3906838" y="4295775"/>
            <a:ext cx="720725" cy="323850"/>
          </a:xfrm>
          <a:prstGeom prst="straightConnector1">
            <a:avLst/>
          </a:prstGeom>
          <a:noFill/>
          <a:ln w="15875">
            <a:solidFill>
              <a:schemeClr val="tx1"/>
            </a:solidFill>
            <a:round/>
            <a:headEnd/>
            <a:tailEnd type="triangle" w="med" len="med"/>
          </a:ln>
        </p:spPr>
      </p:cxnSp>
      <p:cxnSp>
        <p:nvCxnSpPr>
          <p:cNvPr id="105" name="AutoShape 17">
            <a:extLst>
              <a:ext uri="{FF2B5EF4-FFF2-40B4-BE49-F238E27FC236}">
                <a16:creationId xmlns:a16="http://schemas.microsoft.com/office/drawing/2014/main" id="{2B614504-1615-FE4E-B25C-316E96E29515}"/>
              </a:ext>
            </a:extLst>
          </p:cNvPr>
          <p:cNvCxnSpPr>
            <a:cxnSpLocks noChangeShapeType="1"/>
            <a:stCxn id="98" idx="5"/>
            <a:endCxn id="93" idx="2"/>
          </p:cNvCxnSpPr>
          <p:nvPr/>
        </p:nvCxnSpPr>
        <p:spPr bwMode="auto">
          <a:xfrm>
            <a:off x="4897438" y="4905375"/>
            <a:ext cx="2870200" cy="928688"/>
          </a:xfrm>
          <a:prstGeom prst="straightConnector1">
            <a:avLst/>
          </a:prstGeom>
          <a:noFill/>
          <a:ln w="15875">
            <a:solidFill>
              <a:schemeClr val="tx1"/>
            </a:solidFill>
            <a:round/>
            <a:headEnd/>
            <a:tailEnd type="triangle" w="med" len="med"/>
          </a:ln>
        </p:spPr>
      </p:cxnSp>
      <p:cxnSp>
        <p:nvCxnSpPr>
          <p:cNvPr id="106" name="AutoShape 18">
            <a:extLst>
              <a:ext uri="{FF2B5EF4-FFF2-40B4-BE49-F238E27FC236}">
                <a16:creationId xmlns:a16="http://schemas.microsoft.com/office/drawing/2014/main" id="{8B1C03A9-6F15-8546-B180-60FB394A0431}"/>
              </a:ext>
            </a:extLst>
          </p:cNvPr>
          <p:cNvCxnSpPr>
            <a:cxnSpLocks noChangeShapeType="1"/>
            <a:stCxn id="98" idx="6"/>
            <a:endCxn id="97" idx="2"/>
          </p:cNvCxnSpPr>
          <p:nvPr/>
        </p:nvCxnSpPr>
        <p:spPr bwMode="auto">
          <a:xfrm flipV="1">
            <a:off x="4960938" y="4525963"/>
            <a:ext cx="1847850" cy="236537"/>
          </a:xfrm>
          <a:prstGeom prst="straightConnector1">
            <a:avLst/>
          </a:prstGeom>
          <a:noFill/>
          <a:ln w="15875">
            <a:solidFill>
              <a:schemeClr val="tx1"/>
            </a:solidFill>
            <a:round/>
            <a:headEnd/>
            <a:tailEnd type="triangle" w="med" len="med"/>
          </a:ln>
        </p:spPr>
      </p:cxnSp>
      <p:cxnSp>
        <p:nvCxnSpPr>
          <p:cNvPr id="107" name="AutoShape 19">
            <a:extLst>
              <a:ext uri="{FF2B5EF4-FFF2-40B4-BE49-F238E27FC236}">
                <a16:creationId xmlns:a16="http://schemas.microsoft.com/office/drawing/2014/main" id="{99A65F6D-BF41-F441-B966-22002A7FFBCA}"/>
              </a:ext>
            </a:extLst>
          </p:cNvPr>
          <p:cNvCxnSpPr>
            <a:cxnSpLocks noChangeShapeType="1"/>
            <a:stCxn id="97" idx="4"/>
            <a:endCxn id="93" idx="1"/>
          </p:cNvCxnSpPr>
          <p:nvPr/>
        </p:nvCxnSpPr>
        <p:spPr bwMode="auto">
          <a:xfrm>
            <a:off x="6989763" y="4732338"/>
            <a:ext cx="841375" cy="962025"/>
          </a:xfrm>
          <a:prstGeom prst="straightConnector1">
            <a:avLst/>
          </a:prstGeom>
          <a:noFill/>
          <a:ln w="15875">
            <a:solidFill>
              <a:schemeClr val="tx1"/>
            </a:solidFill>
            <a:round/>
            <a:headEnd/>
            <a:tailEnd type="triangle" w="med" len="med"/>
          </a:ln>
        </p:spPr>
      </p:cxnSp>
      <p:cxnSp>
        <p:nvCxnSpPr>
          <p:cNvPr id="108" name="AutoShape 20">
            <a:extLst>
              <a:ext uri="{FF2B5EF4-FFF2-40B4-BE49-F238E27FC236}">
                <a16:creationId xmlns:a16="http://schemas.microsoft.com/office/drawing/2014/main" id="{C0D8081B-B62A-CD4E-AEE7-738DF88AE940}"/>
              </a:ext>
            </a:extLst>
          </p:cNvPr>
          <p:cNvCxnSpPr>
            <a:cxnSpLocks noChangeShapeType="1"/>
            <a:stCxn id="92" idx="3"/>
            <a:endCxn id="98" idx="7"/>
          </p:cNvCxnSpPr>
          <p:nvPr/>
        </p:nvCxnSpPr>
        <p:spPr bwMode="auto">
          <a:xfrm flipH="1">
            <a:off x="4897438" y="3198813"/>
            <a:ext cx="2686050" cy="1420812"/>
          </a:xfrm>
          <a:prstGeom prst="straightConnector1">
            <a:avLst/>
          </a:prstGeom>
          <a:noFill/>
          <a:ln w="15875">
            <a:solidFill>
              <a:schemeClr val="tx1"/>
            </a:solidFill>
            <a:round/>
            <a:headEnd/>
            <a:tailEnd type="triangle" w="med" len="med"/>
          </a:ln>
        </p:spPr>
      </p:cxnSp>
      <p:cxnSp>
        <p:nvCxnSpPr>
          <p:cNvPr id="109" name="AutoShape 21">
            <a:extLst>
              <a:ext uri="{FF2B5EF4-FFF2-40B4-BE49-F238E27FC236}">
                <a16:creationId xmlns:a16="http://schemas.microsoft.com/office/drawing/2014/main" id="{7837CCF7-1800-6A4A-B43D-D920FD5DEF58}"/>
              </a:ext>
            </a:extLst>
          </p:cNvPr>
          <p:cNvCxnSpPr>
            <a:cxnSpLocks noChangeShapeType="1"/>
            <a:stCxn id="95" idx="4"/>
            <a:endCxn id="96" idx="7"/>
          </p:cNvCxnSpPr>
          <p:nvPr/>
        </p:nvCxnSpPr>
        <p:spPr bwMode="auto">
          <a:xfrm flipH="1">
            <a:off x="3262313" y="4351338"/>
            <a:ext cx="509587" cy="1439862"/>
          </a:xfrm>
          <a:prstGeom prst="straightConnector1">
            <a:avLst/>
          </a:prstGeom>
          <a:noFill/>
          <a:ln w="15875">
            <a:solidFill>
              <a:schemeClr val="tx1"/>
            </a:solidFill>
            <a:round/>
            <a:headEnd/>
            <a:tailEnd type="triangle" w="med" len="med"/>
          </a:ln>
        </p:spPr>
      </p:cxnSp>
      <p:cxnSp>
        <p:nvCxnSpPr>
          <p:cNvPr id="110" name="AutoShape 22">
            <a:extLst>
              <a:ext uri="{FF2B5EF4-FFF2-40B4-BE49-F238E27FC236}">
                <a16:creationId xmlns:a16="http://schemas.microsoft.com/office/drawing/2014/main" id="{46E6A46C-024B-2A4B-971B-48B54E9FAE8F}"/>
              </a:ext>
            </a:extLst>
          </p:cNvPr>
          <p:cNvCxnSpPr>
            <a:cxnSpLocks noChangeShapeType="1"/>
            <a:stCxn id="96" idx="6"/>
            <a:endCxn id="98" idx="2"/>
          </p:cNvCxnSpPr>
          <p:nvPr/>
        </p:nvCxnSpPr>
        <p:spPr bwMode="auto">
          <a:xfrm flipV="1">
            <a:off x="3319463" y="4762500"/>
            <a:ext cx="1244600" cy="1160463"/>
          </a:xfrm>
          <a:prstGeom prst="straightConnector1">
            <a:avLst/>
          </a:prstGeom>
          <a:noFill/>
          <a:ln w="15875">
            <a:solidFill>
              <a:schemeClr val="tx1"/>
            </a:solidFill>
            <a:round/>
            <a:headEnd/>
            <a:tailEnd type="triangle" w="med" len="med"/>
          </a:ln>
        </p:spPr>
      </p:cxnSp>
      <p:cxnSp>
        <p:nvCxnSpPr>
          <p:cNvPr id="111" name="AutoShape 23">
            <a:extLst>
              <a:ext uri="{FF2B5EF4-FFF2-40B4-BE49-F238E27FC236}">
                <a16:creationId xmlns:a16="http://schemas.microsoft.com/office/drawing/2014/main" id="{FAADA171-8896-CD4D-9B4F-DCCA95E2EA4A}"/>
              </a:ext>
            </a:extLst>
          </p:cNvPr>
          <p:cNvCxnSpPr>
            <a:cxnSpLocks noChangeShapeType="1"/>
            <a:stCxn id="94" idx="6"/>
            <a:endCxn id="92" idx="1"/>
          </p:cNvCxnSpPr>
          <p:nvPr/>
        </p:nvCxnSpPr>
        <p:spPr bwMode="auto">
          <a:xfrm flipV="1">
            <a:off x="3360738" y="2938463"/>
            <a:ext cx="4222750" cy="130175"/>
          </a:xfrm>
          <a:prstGeom prst="straightConnector1">
            <a:avLst/>
          </a:prstGeom>
          <a:noFill/>
          <a:ln w="15875">
            <a:solidFill>
              <a:schemeClr val="tx1"/>
            </a:solidFill>
            <a:round/>
            <a:headEnd/>
            <a:tailEnd type="triangle" w="med" len="med"/>
          </a:ln>
        </p:spPr>
      </p:cxnSp>
      <p:cxnSp>
        <p:nvCxnSpPr>
          <p:cNvPr id="112" name="AutoShape 24">
            <a:extLst>
              <a:ext uri="{FF2B5EF4-FFF2-40B4-BE49-F238E27FC236}">
                <a16:creationId xmlns:a16="http://schemas.microsoft.com/office/drawing/2014/main" id="{0A3CD105-632B-1C4F-869D-67827AF2DB74}"/>
              </a:ext>
            </a:extLst>
          </p:cNvPr>
          <p:cNvCxnSpPr>
            <a:cxnSpLocks noChangeShapeType="1"/>
            <a:stCxn id="96" idx="6"/>
            <a:endCxn id="93" idx="3"/>
          </p:cNvCxnSpPr>
          <p:nvPr/>
        </p:nvCxnSpPr>
        <p:spPr bwMode="auto">
          <a:xfrm>
            <a:off x="3319463" y="5922963"/>
            <a:ext cx="4511675" cy="50800"/>
          </a:xfrm>
          <a:prstGeom prst="straightConnector1">
            <a:avLst/>
          </a:prstGeom>
          <a:noFill/>
          <a:ln w="15875">
            <a:solidFill>
              <a:schemeClr val="tx1"/>
            </a:solidFill>
            <a:round/>
            <a:headEnd/>
            <a:tailEnd type="triangle" w="med" len="med"/>
          </a:ln>
        </p:spPr>
      </p:cxnSp>
      <p:cxnSp>
        <p:nvCxnSpPr>
          <p:cNvPr id="113" name="AutoShape 25">
            <a:extLst>
              <a:ext uri="{FF2B5EF4-FFF2-40B4-BE49-F238E27FC236}">
                <a16:creationId xmlns:a16="http://schemas.microsoft.com/office/drawing/2014/main" id="{1DB7BA8C-4F34-074A-A87D-D429AF00256D}"/>
              </a:ext>
            </a:extLst>
          </p:cNvPr>
          <p:cNvCxnSpPr>
            <a:cxnSpLocks noChangeShapeType="1"/>
            <a:stCxn id="92" idx="5"/>
            <a:endCxn id="93" idx="0"/>
          </p:cNvCxnSpPr>
          <p:nvPr/>
        </p:nvCxnSpPr>
        <p:spPr bwMode="auto">
          <a:xfrm>
            <a:off x="7802563" y="3198813"/>
            <a:ext cx="161925" cy="2441575"/>
          </a:xfrm>
          <a:prstGeom prst="straightConnector1">
            <a:avLst/>
          </a:prstGeom>
          <a:noFill/>
          <a:ln w="15875">
            <a:solidFill>
              <a:schemeClr val="tx1"/>
            </a:solidFill>
            <a:round/>
            <a:headEnd/>
            <a:tailEnd type="triangle" w="med" len="med"/>
          </a:ln>
        </p:spPr>
      </p:cxnSp>
      <p:sp>
        <p:nvSpPr>
          <p:cNvPr id="114" name="Text Box 26">
            <a:extLst>
              <a:ext uri="{FF2B5EF4-FFF2-40B4-BE49-F238E27FC236}">
                <a16:creationId xmlns:a16="http://schemas.microsoft.com/office/drawing/2014/main" id="{C1848E68-F19C-5448-A84A-B9E49D351B81}"/>
              </a:ext>
            </a:extLst>
          </p:cNvPr>
          <p:cNvSpPr txBox="1">
            <a:spLocks noChangeArrowheads="1"/>
          </p:cNvSpPr>
          <p:nvPr/>
        </p:nvSpPr>
        <p:spPr bwMode="auto">
          <a:xfrm>
            <a:off x="5160963" y="29718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115" name="Text Box 27">
            <a:extLst>
              <a:ext uri="{FF2B5EF4-FFF2-40B4-BE49-F238E27FC236}">
                <a16:creationId xmlns:a16="http://schemas.microsoft.com/office/drawing/2014/main" id="{8E33C757-4360-5440-8B80-3770F1C23423}"/>
              </a:ext>
            </a:extLst>
          </p:cNvPr>
          <p:cNvSpPr txBox="1">
            <a:spLocks noChangeArrowheads="1"/>
          </p:cNvSpPr>
          <p:nvPr/>
        </p:nvSpPr>
        <p:spPr bwMode="auto">
          <a:xfrm>
            <a:off x="5111750" y="35956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116" name="Text Box 28">
            <a:extLst>
              <a:ext uri="{FF2B5EF4-FFF2-40B4-BE49-F238E27FC236}">
                <a16:creationId xmlns:a16="http://schemas.microsoft.com/office/drawing/2014/main" id="{8B624127-8DAC-3F44-AF40-88EB808FE648}"/>
              </a:ext>
            </a:extLst>
          </p:cNvPr>
          <p:cNvSpPr txBox="1">
            <a:spLocks noChangeArrowheads="1"/>
          </p:cNvSpPr>
          <p:nvPr/>
        </p:nvSpPr>
        <p:spPr bwMode="auto">
          <a:xfrm>
            <a:off x="6026150" y="39052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117" name="Text Box 29">
            <a:extLst>
              <a:ext uri="{FF2B5EF4-FFF2-40B4-BE49-F238E27FC236}">
                <a16:creationId xmlns:a16="http://schemas.microsoft.com/office/drawing/2014/main" id="{64AF4E0B-5474-CD45-B38F-3F3660F16FE9}"/>
              </a:ext>
            </a:extLst>
          </p:cNvPr>
          <p:cNvSpPr txBox="1">
            <a:spLocks noChangeArrowheads="1"/>
          </p:cNvSpPr>
          <p:nvPr/>
        </p:nvSpPr>
        <p:spPr bwMode="auto">
          <a:xfrm>
            <a:off x="2370138" y="31750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118" name="Text Box 30">
            <a:extLst>
              <a:ext uri="{FF2B5EF4-FFF2-40B4-BE49-F238E27FC236}">
                <a16:creationId xmlns:a16="http://schemas.microsoft.com/office/drawing/2014/main" id="{EA8940BA-E2A0-8E42-A1FE-FC63F676C06B}"/>
              </a:ext>
            </a:extLst>
          </p:cNvPr>
          <p:cNvSpPr txBox="1">
            <a:spLocks noChangeArrowheads="1"/>
          </p:cNvSpPr>
          <p:nvPr/>
        </p:nvSpPr>
        <p:spPr bwMode="auto">
          <a:xfrm>
            <a:off x="2795588" y="37623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119" name="Text Box 31">
            <a:extLst>
              <a:ext uri="{FF2B5EF4-FFF2-40B4-BE49-F238E27FC236}">
                <a16:creationId xmlns:a16="http://schemas.microsoft.com/office/drawing/2014/main" id="{77C8E164-4EB9-B74A-AFD3-05D9B428AED1}"/>
              </a:ext>
            </a:extLst>
          </p:cNvPr>
          <p:cNvSpPr txBox="1">
            <a:spLocks noChangeArrowheads="1"/>
          </p:cNvSpPr>
          <p:nvPr/>
        </p:nvSpPr>
        <p:spPr bwMode="auto">
          <a:xfrm>
            <a:off x="2436813" y="46672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120" name="Text Box 32">
            <a:extLst>
              <a:ext uri="{FF2B5EF4-FFF2-40B4-BE49-F238E27FC236}">
                <a16:creationId xmlns:a16="http://schemas.microsoft.com/office/drawing/2014/main" id="{9DAC9E2D-75B0-1F42-997E-6CD02C5F5B06}"/>
              </a:ext>
            </a:extLst>
          </p:cNvPr>
          <p:cNvSpPr txBox="1">
            <a:spLocks noChangeArrowheads="1"/>
          </p:cNvSpPr>
          <p:nvPr/>
        </p:nvSpPr>
        <p:spPr bwMode="auto">
          <a:xfrm>
            <a:off x="3419475" y="48260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121" name="Text Box 33">
            <a:extLst>
              <a:ext uri="{FF2B5EF4-FFF2-40B4-BE49-F238E27FC236}">
                <a16:creationId xmlns:a16="http://schemas.microsoft.com/office/drawing/2014/main" id="{D26091C0-3D1B-B945-A4B3-02C5641A015B}"/>
              </a:ext>
            </a:extLst>
          </p:cNvPr>
          <p:cNvSpPr txBox="1">
            <a:spLocks noChangeArrowheads="1"/>
          </p:cNvSpPr>
          <p:nvPr/>
        </p:nvSpPr>
        <p:spPr bwMode="auto">
          <a:xfrm>
            <a:off x="4135438" y="43878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122" name="Text Box 34">
            <a:extLst>
              <a:ext uri="{FF2B5EF4-FFF2-40B4-BE49-F238E27FC236}">
                <a16:creationId xmlns:a16="http://schemas.microsoft.com/office/drawing/2014/main" id="{893B8733-BC95-814C-8462-09FE81602568}"/>
              </a:ext>
            </a:extLst>
          </p:cNvPr>
          <p:cNvSpPr txBox="1">
            <a:spLocks noChangeArrowheads="1"/>
          </p:cNvSpPr>
          <p:nvPr/>
        </p:nvSpPr>
        <p:spPr bwMode="auto">
          <a:xfrm>
            <a:off x="3863975" y="52371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123" name="Text Box 35">
            <a:extLst>
              <a:ext uri="{FF2B5EF4-FFF2-40B4-BE49-F238E27FC236}">
                <a16:creationId xmlns:a16="http://schemas.microsoft.com/office/drawing/2014/main" id="{8CFC3461-ADE5-1742-AA4A-70F56D8D738D}"/>
              </a:ext>
            </a:extLst>
          </p:cNvPr>
          <p:cNvSpPr txBox="1">
            <a:spLocks noChangeArrowheads="1"/>
          </p:cNvSpPr>
          <p:nvPr/>
        </p:nvSpPr>
        <p:spPr bwMode="auto">
          <a:xfrm>
            <a:off x="4975225" y="58340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124" name="Text Box 36">
            <a:extLst>
              <a:ext uri="{FF2B5EF4-FFF2-40B4-BE49-F238E27FC236}">
                <a16:creationId xmlns:a16="http://schemas.microsoft.com/office/drawing/2014/main" id="{837F8DF1-18E3-7D46-A2A1-54B0E59A79E9}"/>
              </a:ext>
            </a:extLst>
          </p:cNvPr>
          <p:cNvSpPr txBox="1">
            <a:spLocks noChangeArrowheads="1"/>
          </p:cNvSpPr>
          <p:nvPr/>
        </p:nvSpPr>
        <p:spPr bwMode="auto">
          <a:xfrm>
            <a:off x="6062663" y="52101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125" name="Text Box 37">
            <a:extLst>
              <a:ext uri="{FF2B5EF4-FFF2-40B4-BE49-F238E27FC236}">
                <a16:creationId xmlns:a16="http://schemas.microsoft.com/office/drawing/2014/main" id="{29AA7ABA-6BA9-EC47-9B33-18F265B71AC7}"/>
              </a:ext>
            </a:extLst>
          </p:cNvPr>
          <p:cNvSpPr txBox="1">
            <a:spLocks noChangeArrowheads="1"/>
          </p:cNvSpPr>
          <p:nvPr/>
        </p:nvSpPr>
        <p:spPr bwMode="auto">
          <a:xfrm>
            <a:off x="5989638" y="45053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126" name="Text Box 38">
            <a:extLst>
              <a:ext uri="{FF2B5EF4-FFF2-40B4-BE49-F238E27FC236}">
                <a16:creationId xmlns:a16="http://schemas.microsoft.com/office/drawing/2014/main" id="{F56A1ED6-2FCE-2B4B-A45F-8AA2C30041E6}"/>
              </a:ext>
            </a:extLst>
          </p:cNvPr>
          <p:cNvSpPr txBox="1">
            <a:spLocks noChangeArrowheads="1"/>
          </p:cNvSpPr>
          <p:nvPr/>
        </p:nvSpPr>
        <p:spPr bwMode="auto">
          <a:xfrm>
            <a:off x="7134225" y="38766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7" name="Text Box 39">
            <a:extLst>
              <a:ext uri="{FF2B5EF4-FFF2-40B4-BE49-F238E27FC236}">
                <a16:creationId xmlns:a16="http://schemas.microsoft.com/office/drawing/2014/main" id="{EE16D9A5-6540-4B47-9EDF-CE80046CF18A}"/>
              </a:ext>
            </a:extLst>
          </p:cNvPr>
          <p:cNvSpPr txBox="1">
            <a:spLocks noChangeArrowheads="1"/>
          </p:cNvSpPr>
          <p:nvPr/>
        </p:nvSpPr>
        <p:spPr bwMode="auto">
          <a:xfrm>
            <a:off x="7696200" y="43735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128" name="Text Box 40">
            <a:extLst>
              <a:ext uri="{FF2B5EF4-FFF2-40B4-BE49-F238E27FC236}">
                <a16:creationId xmlns:a16="http://schemas.microsoft.com/office/drawing/2014/main" id="{D19F15C8-CF75-0340-BDDB-3208F03CB703}"/>
              </a:ext>
            </a:extLst>
          </p:cNvPr>
          <p:cNvSpPr txBox="1">
            <a:spLocks noChangeArrowheads="1"/>
          </p:cNvSpPr>
          <p:nvPr/>
        </p:nvSpPr>
        <p:spPr bwMode="auto">
          <a:xfrm>
            <a:off x="7207250" y="50244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9" name="Text Box 41">
            <a:extLst>
              <a:ext uri="{FF2B5EF4-FFF2-40B4-BE49-F238E27FC236}">
                <a16:creationId xmlns:a16="http://schemas.microsoft.com/office/drawing/2014/main" id="{73085DA5-17C2-9740-B468-F7EDED94EBAC}"/>
              </a:ext>
            </a:extLst>
          </p:cNvPr>
          <p:cNvSpPr txBox="1">
            <a:spLocks noChangeArrowheads="1"/>
          </p:cNvSpPr>
          <p:nvPr/>
        </p:nvSpPr>
        <p:spPr bwMode="auto">
          <a:xfrm>
            <a:off x="1608138" y="3124200"/>
            <a:ext cx="296862" cy="336550"/>
          </a:xfrm>
          <a:prstGeom prst="rect">
            <a:avLst/>
          </a:prstGeom>
          <a:noFill/>
          <a:ln w="9525">
            <a:noFill/>
            <a:miter lim="800000"/>
            <a:headEnd/>
            <a:tailEnd/>
          </a:ln>
        </p:spPr>
        <p:txBody>
          <a:bodyPr wrap="none">
            <a:spAutoFit/>
          </a:bodyPr>
          <a:lstStyle/>
          <a:p>
            <a:r>
              <a:rPr lang="en-US" sz="1600" b="1" dirty="0">
                <a:solidFill>
                  <a:srgbClr val="0000FF"/>
                </a:solidFill>
              </a:rPr>
              <a:t>0</a:t>
            </a:r>
          </a:p>
        </p:txBody>
      </p:sp>
      <p:sp>
        <p:nvSpPr>
          <p:cNvPr id="130" name="Text Box 42">
            <a:extLst>
              <a:ext uri="{FF2B5EF4-FFF2-40B4-BE49-F238E27FC236}">
                <a16:creationId xmlns:a16="http://schemas.microsoft.com/office/drawing/2014/main" id="{6C3E9DD9-71C1-1E4E-A280-E49CC6CDC3EF}"/>
              </a:ext>
            </a:extLst>
          </p:cNvPr>
          <p:cNvSpPr txBox="1">
            <a:spLocks noChangeArrowheads="1"/>
          </p:cNvSpPr>
          <p:nvPr/>
        </p:nvSpPr>
        <p:spPr bwMode="auto">
          <a:xfrm>
            <a:off x="3048000" y="25749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1" name="Text Box 43">
            <a:extLst>
              <a:ext uri="{FF2B5EF4-FFF2-40B4-BE49-F238E27FC236}">
                <a16:creationId xmlns:a16="http://schemas.microsoft.com/office/drawing/2014/main" id="{1104C2E4-7130-1E41-9DBF-46C5FE1FC4A0}"/>
              </a:ext>
            </a:extLst>
          </p:cNvPr>
          <p:cNvSpPr txBox="1">
            <a:spLocks noChangeArrowheads="1"/>
          </p:cNvSpPr>
          <p:nvPr/>
        </p:nvSpPr>
        <p:spPr bwMode="auto">
          <a:xfrm>
            <a:off x="3657600" y="36417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2" name="Text Box 44">
            <a:extLst>
              <a:ext uri="{FF2B5EF4-FFF2-40B4-BE49-F238E27FC236}">
                <a16:creationId xmlns:a16="http://schemas.microsoft.com/office/drawing/2014/main" id="{AB2772AA-7C0F-FA48-8409-75696AF69107}"/>
              </a:ext>
            </a:extLst>
          </p:cNvPr>
          <p:cNvSpPr txBox="1">
            <a:spLocks noChangeArrowheads="1"/>
          </p:cNvSpPr>
          <p:nvPr/>
        </p:nvSpPr>
        <p:spPr bwMode="auto">
          <a:xfrm>
            <a:off x="2895600" y="60039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3" name="Text Box 45">
            <a:extLst>
              <a:ext uri="{FF2B5EF4-FFF2-40B4-BE49-F238E27FC236}">
                <a16:creationId xmlns:a16="http://schemas.microsoft.com/office/drawing/2014/main" id="{8D562000-8962-D14F-AEEE-2C6EA83AF7D4}"/>
              </a:ext>
            </a:extLst>
          </p:cNvPr>
          <p:cNvSpPr txBox="1">
            <a:spLocks noChangeArrowheads="1"/>
          </p:cNvSpPr>
          <p:nvPr/>
        </p:nvSpPr>
        <p:spPr bwMode="auto">
          <a:xfrm>
            <a:off x="7543800" y="25908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4" name="Text Box 46">
            <a:extLst>
              <a:ext uri="{FF2B5EF4-FFF2-40B4-BE49-F238E27FC236}">
                <a16:creationId xmlns:a16="http://schemas.microsoft.com/office/drawing/2014/main" id="{A3DEA77D-BCB1-A14E-91B3-18CDCC8DDBE7}"/>
              </a:ext>
            </a:extLst>
          </p:cNvPr>
          <p:cNvSpPr txBox="1">
            <a:spLocks noChangeArrowheads="1"/>
          </p:cNvSpPr>
          <p:nvPr/>
        </p:nvSpPr>
        <p:spPr bwMode="auto">
          <a:xfrm>
            <a:off x="4572000" y="42513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5" name="Text Box 47">
            <a:extLst>
              <a:ext uri="{FF2B5EF4-FFF2-40B4-BE49-F238E27FC236}">
                <a16:creationId xmlns:a16="http://schemas.microsoft.com/office/drawing/2014/main" id="{1DECBB94-DCF1-7C42-A4DC-DEC9050A4E33}"/>
              </a:ext>
            </a:extLst>
          </p:cNvPr>
          <p:cNvSpPr txBox="1">
            <a:spLocks noChangeArrowheads="1"/>
          </p:cNvSpPr>
          <p:nvPr/>
        </p:nvSpPr>
        <p:spPr bwMode="auto">
          <a:xfrm>
            <a:off x="6781800" y="40386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6" name="Text Box 48">
            <a:extLst>
              <a:ext uri="{FF2B5EF4-FFF2-40B4-BE49-F238E27FC236}">
                <a16:creationId xmlns:a16="http://schemas.microsoft.com/office/drawing/2014/main" id="{7D5471C1-41DA-7E45-89CE-41726B5D8E73}"/>
              </a:ext>
            </a:extLst>
          </p:cNvPr>
          <p:cNvSpPr txBox="1">
            <a:spLocks noChangeArrowheads="1"/>
          </p:cNvSpPr>
          <p:nvPr/>
        </p:nvSpPr>
        <p:spPr bwMode="auto">
          <a:xfrm>
            <a:off x="7848600" y="59436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7" name="Freeform 50">
            <a:extLst>
              <a:ext uri="{FF2B5EF4-FFF2-40B4-BE49-F238E27FC236}">
                <a16:creationId xmlns:a16="http://schemas.microsoft.com/office/drawing/2014/main" id="{A4975FEC-E00D-AC40-B5DC-0041F24E840B}"/>
              </a:ext>
            </a:extLst>
          </p:cNvPr>
          <p:cNvSpPr>
            <a:spLocks/>
          </p:cNvSpPr>
          <p:nvPr/>
        </p:nvSpPr>
        <p:spPr bwMode="auto">
          <a:xfrm>
            <a:off x="1219200" y="3124200"/>
            <a:ext cx="1027113" cy="914400"/>
          </a:xfrm>
          <a:custGeom>
            <a:avLst/>
            <a:gdLst>
              <a:gd name="T0" fmla="*/ 142 w 647"/>
              <a:gd name="T1" fmla="*/ 489 h 576"/>
              <a:gd name="T2" fmla="*/ 71 w 647"/>
              <a:gd name="T3" fmla="*/ 465 h 576"/>
              <a:gd name="T4" fmla="*/ 47 w 647"/>
              <a:gd name="T5" fmla="*/ 457 h 576"/>
              <a:gd name="T6" fmla="*/ 0 w 647"/>
              <a:gd name="T7" fmla="*/ 386 h 576"/>
              <a:gd name="T8" fmla="*/ 8 w 647"/>
              <a:gd name="T9" fmla="*/ 205 h 576"/>
              <a:gd name="T10" fmla="*/ 55 w 647"/>
              <a:gd name="T11" fmla="*/ 134 h 576"/>
              <a:gd name="T12" fmla="*/ 118 w 647"/>
              <a:gd name="T13" fmla="*/ 39 h 576"/>
              <a:gd name="T14" fmla="*/ 150 w 647"/>
              <a:gd name="T15" fmla="*/ 31 h 576"/>
              <a:gd name="T16" fmla="*/ 316 w 647"/>
              <a:gd name="T17" fmla="*/ 8 h 576"/>
              <a:gd name="T18" fmla="*/ 505 w 647"/>
              <a:gd name="T19" fmla="*/ 15 h 576"/>
              <a:gd name="T20" fmla="*/ 576 w 647"/>
              <a:gd name="T21" fmla="*/ 94 h 576"/>
              <a:gd name="T22" fmla="*/ 623 w 647"/>
              <a:gd name="T23" fmla="*/ 165 h 576"/>
              <a:gd name="T24" fmla="*/ 639 w 647"/>
              <a:gd name="T25" fmla="*/ 213 h 576"/>
              <a:gd name="T26" fmla="*/ 647 w 647"/>
              <a:gd name="T27" fmla="*/ 315 h 576"/>
              <a:gd name="T28" fmla="*/ 639 w 647"/>
              <a:gd name="T29" fmla="*/ 449 h 576"/>
              <a:gd name="T30" fmla="*/ 466 w 647"/>
              <a:gd name="T31" fmla="*/ 576 h 576"/>
              <a:gd name="T32" fmla="*/ 292 w 647"/>
              <a:gd name="T33" fmla="*/ 568 h 576"/>
              <a:gd name="T34" fmla="*/ 268 w 647"/>
              <a:gd name="T35" fmla="*/ 552 h 576"/>
              <a:gd name="T36" fmla="*/ 166 w 647"/>
              <a:gd name="T37" fmla="*/ 513 h 576"/>
              <a:gd name="T38" fmla="*/ 142 w 647"/>
              <a:gd name="T39" fmla="*/ 489 h 5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7"/>
              <a:gd name="T61" fmla="*/ 0 h 576"/>
              <a:gd name="T62" fmla="*/ 647 w 647"/>
              <a:gd name="T63" fmla="*/ 576 h 5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7" h="576">
                <a:moveTo>
                  <a:pt x="142" y="489"/>
                </a:moveTo>
                <a:cubicBezTo>
                  <a:pt x="87" y="470"/>
                  <a:pt x="111" y="478"/>
                  <a:pt x="71" y="465"/>
                </a:cubicBezTo>
                <a:cubicBezTo>
                  <a:pt x="63" y="462"/>
                  <a:pt x="47" y="457"/>
                  <a:pt x="47" y="457"/>
                </a:cubicBezTo>
                <a:cubicBezTo>
                  <a:pt x="24" y="434"/>
                  <a:pt x="10" y="417"/>
                  <a:pt x="0" y="386"/>
                </a:cubicBezTo>
                <a:cubicBezTo>
                  <a:pt x="3" y="326"/>
                  <a:pt x="3" y="265"/>
                  <a:pt x="8" y="205"/>
                </a:cubicBezTo>
                <a:cubicBezTo>
                  <a:pt x="10" y="174"/>
                  <a:pt x="38" y="156"/>
                  <a:pt x="55" y="134"/>
                </a:cubicBezTo>
                <a:cubicBezTo>
                  <a:pt x="78" y="104"/>
                  <a:pt x="98" y="71"/>
                  <a:pt x="118" y="39"/>
                </a:cubicBezTo>
                <a:cubicBezTo>
                  <a:pt x="124" y="30"/>
                  <a:pt x="139" y="34"/>
                  <a:pt x="150" y="31"/>
                </a:cubicBezTo>
                <a:cubicBezTo>
                  <a:pt x="247" y="1"/>
                  <a:pt x="150" y="18"/>
                  <a:pt x="316" y="8"/>
                </a:cubicBezTo>
                <a:cubicBezTo>
                  <a:pt x="379" y="10"/>
                  <a:pt x="444" y="0"/>
                  <a:pt x="505" y="15"/>
                </a:cubicBezTo>
                <a:cubicBezTo>
                  <a:pt x="533" y="22"/>
                  <a:pt x="530" y="81"/>
                  <a:pt x="576" y="94"/>
                </a:cubicBezTo>
                <a:cubicBezTo>
                  <a:pt x="592" y="118"/>
                  <a:pt x="614" y="138"/>
                  <a:pt x="623" y="165"/>
                </a:cubicBezTo>
                <a:cubicBezTo>
                  <a:pt x="628" y="181"/>
                  <a:pt x="639" y="213"/>
                  <a:pt x="639" y="213"/>
                </a:cubicBezTo>
                <a:cubicBezTo>
                  <a:pt x="642" y="247"/>
                  <a:pt x="647" y="281"/>
                  <a:pt x="647" y="315"/>
                </a:cubicBezTo>
                <a:cubicBezTo>
                  <a:pt x="647" y="360"/>
                  <a:pt x="644" y="404"/>
                  <a:pt x="639" y="449"/>
                </a:cubicBezTo>
                <a:cubicBezTo>
                  <a:pt x="633" y="508"/>
                  <a:pt x="516" y="558"/>
                  <a:pt x="466" y="576"/>
                </a:cubicBezTo>
                <a:cubicBezTo>
                  <a:pt x="408" y="573"/>
                  <a:pt x="350" y="575"/>
                  <a:pt x="292" y="568"/>
                </a:cubicBezTo>
                <a:cubicBezTo>
                  <a:pt x="282" y="567"/>
                  <a:pt x="277" y="556"/>
                  <a:pt x="268" y="552"/>
                </a:cubicBezTo>
                <a:cubicBezTo>
                  <a:pt x="239" y="539"/>
                  <a:pt x="197" y="520"/>
                  <a:pt x="166" y="513"/>
                </a:cubicBezTo>
                <a:cubicBezTo>
                  <a:pt x="149" y="487"/>
                  <a:pt x="160" y="489"/>
                  <a:pt x="142" y="489"/>
                </a:cubicBezTo>
                <a:close/>
              </a:path>
            </a:pathLst>
          </a:custGeom>
          <a:solidFill>
            <a:srgbClr val="003399">
              <a:alpha val="50195"/>
            </a:srgbClr>
          </a:solidFill>
          <a:ln w="15875" cap="flat" cmpd="sng">
            <a:noFill/>
            <a:prstDash val="solid"/>
            <a:round/>
            <a:headEnd/>
            <a:tailEnd/>
          </a:ln>
        </p:spPr>
        <p:txBody>
          <a:bodyPr lIns="92075" tIns="46038" rIns="92075" bIns="46038"/>
          <a:lstStyle/>
          <a:p>
            <a:endParaRPr lang="vi-VN"/>
          </a:p>
        </p:txBody>
      </p:sp>
      <p:sp>
        <p:nvSpPr>
          <p:cNvPr id="138" name="Text Box 51">
            <a:extLst>
              <a:ext uri="{FF2B5EF4-FFF2-40B4-BE49-F238E27FC236}">
                <a16:creationId xmlns:a16="http://schemas.microsoft.com/office/drawing/2014/main" id="{D77750EC-39BC-BA4A-AB4F-25C4725F54E9}"/>
              </a:ext>
            </a:extLst>
          </p:cNvPr>
          <p:cNvSpPr txBox="1">
            <a:spLocks noChangeArrowheads="1"/>
          </p:cNvSpPr>
          <p:nvPr/>
        </p:nvSpPr>
        <p:spPr bwMode="auto">
          <a:xfrm>
            <a:off x="1322078" y="4278903"/>
            <a:ext cx="359394" cy="369332"/>
          </a:xfrm>
          <a:prstGeom prst="rect">
            <a:avLst/>
          </a:prstGeom>
          <a:noFill/>
          <a:ln w="9525">
            <a:noFill/>
            <a:miter lim="800000"/>
            <a:headEnd/>
            <a:tailEnd/>
          </a:ln>
        </p:spPr>
        <p:txBody>
          <a:bodyPr wrap="none">
            <a:spAutoFit/>
          </a:bodyPr>
          <a:lstStyle/>
          <a:p>
            <a:r>
              <a:rPr lang="en-US" dirty="0"/>
              <a:t>C</a:t>
            </a:r>
          </a:p>
        </p:txBody>
      </p:sp>
      <p:sp>
        <p:nvSpPr>
          <p:cNvPr id="139" name="AutoShape 53">
            <a:extLst>
              <a:ext uri="{FF2B5EF4-FFF2-40B4-BE49-F238E27FC236}">
                <a16:creationId xmlns:a16="http://schemas.microsoft.com/office/drawing/2014/main" id="{6AB9AF21-3A5D-E545-94D2-7D0119A1CAF5}"/>
              </a:ext>
            </a:extLst>
          </p:cNvPr>
          <p:cNvSpPr>
            <a:spLocks noChangeArrowheads="1"/>
          </p:cNvSpPr>
          <p:nvPr/>
        </p:nvSpPr>
        <p:spPr bwMode="auto">
          <a:xfrm>
            <a:off x="1371600" y="4038600"/>
            <a:ext cx="228600" cy="228600"/>
          </a:xfrm>
          <a:prstGeom prst="upArrow">
            <a:avLst>
              <a:gd name="adj1" fmla="val 50000"/>
              <a:gd name="adj2" fmla="val 25000"/>
            </a:avLst>
          </a:prstGeom>
          <a:noFill/>
          <a:ln w="9525">
            <a:solidFill>
              <a:srgbClr val="0000FF"/>
            </a:solidFill>
            <a:miter lim="800000"/>
            <a:headEnd/>
            <a:tailEnd/>
          </a:ln>
        </p:spPr>
        <p:txBody>
          <a:bodyPr vert="eaVert" wrap="none" anchor="ctr"/>
          <a:lstStyle/>
          <a:p>
            <a:endParaRPr lang="vi-VN"/>
          </a:p>
        </p:txBody>
      </p:sp>
    </p:spTree>
    <p:extLst>
      <p:ext uri="{BB962C8B-B14F-4D97-AF65-F5344CB8AC3E}">
        <p14:creationId xmlns:p14="http://schemas.microsoft.com/office/powerpoint/2010/main" val="4242012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Update distance from (0) to (2), (6) and (7)</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55</a:t>
            </a:fld>
            <a:endParaRPr lang="en-US"/>
          </a:p>
        </p:txBody>
      </p:sp>
      <p:sp>
        <p:nvSpPr>
          <p:cNvPr id="55" name="Oval 3">
            <a:extLst>
              <a:ext uri="{FF2B5EF4-FFF2-40B4-BE49-F238E27FC236}">
                <a16:creationId xmlns:a16="http://schemas.microsoft.com/office/drawing/2014/main" id="{A3524763-BC1D-204D-A13D-18F9FE56DBB0}"/>
              </a:ext>
            </a:extLst>
          </p:cNvPr>
          <p:cNvSpPr>
            <a:spLocks noChangeArrowheads="1"/>
          </p:cNvSpPr>
          <p:nvPr/>
        </p:nvSpPr>
        <p:spPr bwMode="auto">
          <a:xfrm>
            <a:off x="1524000" y="34115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56" name="Oval 4">
            <a:extLst>
              <a:ext uri="{FF2B5EF4-FFF2-40B4-BE49-F238E27FC236}">
                <a16:creationId xmlns:a16="http://schemas.microsoft.com/office/drawing/2014/main" id="{6C453305-6009-214C-9D1B-2E51CB0CC502}"/>
              </a:ext>
            </a:extLst>
          </p:cNvPr>
          <p:cNvSpPr>
            <a:spLocks noChangeArrowheads="1"/>
          </p:cNvSpPr>
          <p:nvPr/>
        </p:nvSpPr>
        <p:spPr bwMode="auto">
          <a:xfrm>
            <a:off x="7537450" y="28956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57" name="Oval 5">
            <a:extLst>
              <a:ext uri="{FF2B5EF4-FFF2-40B4-BE49-F238E27FC236}">
                <a16:creationId xmlns:a16="http://schemas.microsoft.com/office/drawing/2014/main" id="{0850BF6D-0315-F44A-AD76-E199BD8419EF}"/>
              </a:ext>
            </a:extLst>
          </p:cNvPr>
          <p:cNvSpPr>
            <a:spLocks noChangeArrowheads="1"/>
          </p:cNvSpPr>
          <p:nvPr/>
        </p:nvSpPr>
        <p:spPr bwMode="auto">
          <a:xfrm>
            <a:off x="7775575" y="56483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58" name="Oval 6">
            <a:extLst>
              <a:ext uri="{FF2B5EF4-FFF2-40B4-BE49-F238E27FC236}">
                <a16:creationId xmlns:a16="http://schemas.microsoft.com/office/drawing/2014/main" id="{B8BA5981-2D62-5248-A13E-EE39B9C5C188}"/>
              </a:ext>
            </a:extLst>
          </p:cNvPr>
          <p:cNvSpPr>
            <a:spLocks noChangeArrowheads="1"/>
          </p:cNvSpPr>
          <p:nvPr/>
        </p:nvSpPr>
        <p:spPr bwMode="auto">
          <a:xfrm>
            <a:off x="3033713" y="28956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59" name="Oval 7">
            <a:extLst>
              <a:ext uri="{FF2B5EF4-FFF2-40B4-BE49-F238E27FC236}">
                <a16:creationId xmlns:a16="http://schemas.microsoft.com/office/drawing/2014/main" id="{72C26ADD-3E91-6D4D-B1B9-357FC54A2804}"/>
              </a:ext>
            </a:extLst>
          </p:cNvPr>
          <p:cNvSpPr>
            <a:spLocks noChangeArrowheads="1"/>
          </p:cNvSpPr>
          <p:nvPr/>
        </p:nvSpPr>
        <p:spPr bwMode="auto">
          <a:xfrm>
            <a:off x="3581400" y="39624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60" name="Oval 8">
            <a:extLst>
              <a:ext uri="{FF2B5EF4-FFF2-40B4-BE49-F238E27FC236}">
                <a16:creationId xmlns:a16="http://schemas.microsoft.com/office/drawing/2014/main" id="{87294573-E680-204B-87FF-61DA2F89F02D}"/>
              </a:ext>
            </a:extLst>
          </p:cNvPr>
          <p:cNvSpPr>
            <a:spLocks noChangeArrowheads="1"/>
          </p:cNvSpPr>
          <p:nvPr/>
        </p:nvSpPr>
        <p:spPr bwMode="auto">
          <a:xfrm>
            <a:off x="2971800" y="57483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61" name="Oval 9">
            <a:extLst>
              <a:ext uri="{FF2B5EF4-FFF2-40B4-BE49-F238E27FC236}">
                <a16:creationId xmlns:a16="http://schemas.microsoft.com/office/drawing/2014/main" id="{9847CE25-2EC2-6342-83E3-F6C4BC59F129}"/>
              </a:ext>
            </a:extLst>
          </p:cNvPr>
          <p:cNvSpPr>
            <a:spLocks noChangeArrowheads="1"/>
          </p:cNvSpPr>
          <p:nvPr/>
        </p:nvSpPr>
        <p:spPr bwMode="auto">
          <a:xfrm>
            <a:off x="6816725" y="43275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62" name="Oval 10">
            <a:extLst>
              <a:ext uri="{FF2B5EF4-FFF2-40B4-BE49-F238E27FC236}">
                <a16:creationId xmlns:a16="http://schemas.microsoft.com/office/drawing/2014/main" id="{D689D19A-A0AB-5B49-9893-36B3B055F960}"/>
              </a:ext>
            </a:extLst>
          </p:cNvPr>
          <p:cNvSpPr>
            <a:spLocks noChangeArrowheads="1"/>
          </p:cNvSpPr>
          <p:nvPr/>
        </p:nvSpPr>
        <p:spPr bwMode="auto">
          <a:xfrm>
            <a:off x="4572000" y="4572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63" name="AutoShape 11">
            <a:extLst>
              <a:ext uri="{FF2B5EF4-FFF2-40B4-BE49-F238E27FC236}">
                <a16:creationId xmlns:a16="http://schemas.microsoft.com/office/drawing/2014/main" id="{729833AF-0A2F-844B-9FC2-81B4A665E980}"/>
              </a:ext>
            </a:extLst>
          </p:cNvPr>
          <p:cNvCxnSpPr>
            <a:cxnSpLocks noChangeShapeType="1"/>
            <a:stCxn id="55" idx="7"/>
            <a:endCxn id="58" idx="2"/>
          </p:cNvCxnSpPr>
          <p:nvPr/>
        </p:nvCxnSpPr>
        <p:spPr bwMode="auto">
          <a:xfrm flipV="1">
            <a:off x="1851025" y="3068638"/>
            <a:ext cx="1174750" cy="382587"/>
          </a:xfrm>
          <a:prstGeom prst="straightConnector1">
            <a:avLst/>
          </a:prstGeom>
          <a:noFill/>
          <a:ln w="15875">
            <a:solidFill>
              <a:schemeClr val="tx1"/>
            </a:solidFill>
            <a:round/>
            <a:headEnd/>
            <a:tailEnd type="triangle" w="med" len="med"/>
          </a:ln>
        </p:spPr>
      </p:cxnSp>
      <p:cxnSp>
        <p:nvCxnSpPr>
          <p:cNvPr id="64" name="AutoShape 12">
            <a:extLst>
              <a:ext uri="{FF2B5EF4-FFF2-40B4-BE49-F238E27FC236}">
                <a16:creationId xmlns:a16="http://schemas.microsoft.com/office/drawing/2014/main" id="{103B51E2-9A40-AC4B-8123-89B6E2DE59BF}"/>
              </a:ext>
            </a:extLst>
          </p:cNvPr>
          <p:cNvCxnSpPr>
            <a:cxnSpLocks noChangeShapeType="1"/>
            <a:stCxn id="55" idx="6"/>
            <a:endCxn id="59" idx="1"/>
          </p:cNvCxnSpPr>
          <p:nvPr/>
        </p:nvCxnSpPr>
        <p:spPr bwMode="auto">
          <a:xfrm>
            <a:off x="1914525" y="3573463"/>
            <a:ext cx="1722438" cy="436562"/>
          </a:xfrm>
          <a:prstGeom prst="straightConnector1">
            <a:avLst/>
          </a:prstGeom>
          <a:noFill/>
          <a:ln w="15875">
            <a:solidFill>
              <a:schemeClr val="tx1"/>
            </a:solidFill>
            <a:round/>
            <a:headEnd/>
            <a:tailEnd type="triangle" w="med" len="med"/>
          </a:ln>
        </p:spPr>
      </p:cxnSp>
      <p:cxnSp>
        <p:nvCxnSpPr>
          <p:cNvPr id="65" name="AutoShape 13">
            <a:extLst>
              <a:ext uri="{FF2B5EF4-FFF2-40B4-BE49-F238E27FC236}">
                <a16:creationId xmlns:a16="http://schemas.microsoft.com/office/drawing/2014/main" id="{712EBCE9-FB8B-0245-BEAD-A08AE31852CD}"/>
              </a:ext>
            </a:extLst>
          </p:cNvPr>
          <p:cNvCxnSpPr>
            <a:cxnSpLocks noChangeShapeType="1"/>
            <a:stCxn id="55" idx="5"/>
            <a:endCxn id="60" idx="0"/>
          </p:cNvCxnSpPr>
          <p:nvPr/>
        </p:nvCxnSpPr>
        <p:spPr bwMode="auto">
          <a:xfrm>
            <a:off x="1851025" y="3694113"/>
            <a:ext cx="1290638" cy="2046287"/>
          </a:xfrm>
          <a:prstGeom prst="straightConnector1">
            <a:avLst/>
          </a:prstGeom>
          <a:noFill/>
          <a:ln w="15875">
            <a:solidFill>
              <a:schemeClr val="tx1"/>
            </a:solidFill>
            <a:round/>
            <a:headEnd/>
            <a:tailEnd type="triangle" w="med" len="med"/>
          </a:ln>
        </p:spPr>
      </p:cxnSp>
      <p:cxnSp>
        <p:nvCxnSpPr>
          <p:cNvPr id="66" name="AutoShape 14">
            <a:extLst>
              <a:ext uri="{FF2B5EF4-FFF2-40B4-BE49-F238E27FC236}">
                <a16:creationId xmlns:a16="http://schemas.microsoft.com/office/drawing/2014/main" id="{80F1F62B-573F-F94B-BF9E-17C156355A8E}"/>
              </a:ext>
            </a:extLst>
          </p:cNvPr>
          <p:cNvCxnSpPr>
            <a:cxnSpLocks noChangeShapeType="1"/>
            <a:stCxn id="59" idx="7"/>
            <a:endCxn id="56" idx="2"/>
          </p:cNvCxnSpPr>
          <p:nvPr/>
        </p:nvCxnSpPr>
        <p:spPr bwMode="auto">
          <a:xfrm flipV="1">
            <a:off x="3906838" y="3068638"/>
            <a:ext cx="3622675" cy="941387"/>
          </a:xfrm>
          <a:prstGeom prst="straightConnector1">
            <a:avLst/>
          </a:prstGeom>
          <a:noFill/>
          <a:ln w="15875">
            <a:solidFill>
              <a:schemeClr val="tx1"/>
            </a:solidFill>
            <a:round/>
            <a:headEnd/>
            <a:tailEnd type="triangle" w="med" len="med"/>
          </a:ln>
        </p:spPr>
      </p:cxnSp>
      <p:cxnSp>
        <p:nvCxnSpPr>
          <p:cNvPr id="67" name="AutoShape 15">
            <a:extLst>
              <a:ext uri="{FF2B5EF4-FFF2-40B4-BE49-F238E27FC236}">
                <a16:creationId xmlns:a16="http://schemas.microsoft.com/office/drawing/2014/main" id="{4FB5D265-5E3B-F747-8583-1E4AFFB850DC}"/>
              </a:ext>
            </a:extLst>
          </p:cNvPr>
          <p:cNvCxnSpPr>
            <a:cxnSpLocks noChangeShapeType="1"/>
            <a:stCxn id="61" idx="7"/>
            <a:endCxn id="56" idx="4"/>
          </p:cNvCxnSpPr>
          <p:nvPr/>
        </p:nvCxnSpPr>
        <p:spPr bwMode="auto">
          <a:xfrm flipV="1">
            <a:off x="7112000" y="3249613"/>
            <a:ext cx="581025" cy="1128712"/>
          </a:xfrm>
          <a:prstGeom prst="straightConnector1">
            <a:avLst/>
          </a:prstGeom>
          <a:noFill/>
          <a:ln w="15875">
            <a:solidFill>
              <a:schemeClr val="tx1"/>
            </a:solidFill>
            <a:round/>
            <a:headEnd/>
            <a:tailEnd type="triangle" w="med" len="med"/>
          </a:ln>
        </p:spPr>
      </p:cxnSp>
      <p:cxnSp>
        <p:nvCxnSpPr>
          <p:cNvPr id="68" name="AutoShape 16">
            <a:extLst>
              <a:ext uri="{FF2B5EF4-FFF2-40B4-BE49-F238E27FC236}">
                <a16:creationId xmlns:a16="http://schemas.microsoft.com/office/drawing/2014/main" id="{140559C7-AE58-AE4E-8A9F-DD6DE0B47D78}"/>
              </a:ext>
            </a:extLst>
          </p:cNvPr>
          <p:cNvCxnSpPr>
            <a:cxnSpLocks noChangeShapeType="1"/>
            <a:stCxn id="59" idx="5"/>
            <a:endCxn id="62" idx="1"/>
          </p:cNvCxnSpPr>
          <p:nvPr/>
        </p:nvCxnSpPr>
        <p:spPr bwMode="auto">
          <a:xfrm>
            <a:off x="3906838" y="4295775"/>
            <a:ext cx="720725" cy="323850"/>
          </a:xfrm>
          <a:prstGeom prst="straightConnector1">
            <a:avLst/>
          </a:prstGeom>
          <a:noFill/>
          <a:ln w="15875">
            <a:solidFill>
              <a:schemeClr val="tx1"/>
            </a:solidFill>
            <a:round/>
            <a:headEnd/>
            <a:tailEnd type="triangle" w="med" len="med"/>
          </a:ln>
        </p:spPr>
      </p:cxnSp>
      <p:cxnSp>
        <p:nvCxnSpPr>
          <p:cNvPr id="69" name="AutoShape 17">
            <a:extLst>
              <a:ext uri="{FF2B5EF4-FFF2-40B4-BE49-F238E27FC236}">
                <a16:creationId xmlns:a16="http://schemas.microsoft.com/office/drawing/2014/main" id="{38D4FE74-7B4F-D741-81C4-1A7341C38A9A}"/>
              </a:ext>
            </a:extLst>
          </p:cNvPr>
          <p:cNvCxnSpPr>
            <a:cxnSpLocks noChangeShapeType="1"/>
            <a:stCxn id="62" idx="5"/>
            <a:endCxn id="57" idx="2"/>
          </p:cNvCxnSpPr>
          <p:nvPr/>
        </p:nvCxnSpPr>
        <p:spPr bwMode="auto">
          <a:xfrm>
            <a:off x="4897438" y="4905375"/>
            <a:ext cx="2870200" cy="928688"/>
          </a:xfrm>
          <a:prstGeom prst="straightConnector1">
            <a:avLst/>
          </a:prstGeom>
          <a:noFill/>
          <a:ln w="15875">
            <a:solidFill>
              <a:schemeClr val="tx1"/>
            </a:solidFill>
            <a:round/>
            <a:headEnd/>
            <a:tailEnd type="triangle" w="med" len="med"/>
          </a:ln>
        </p:spPr>
      </p:cxnSp>
      <p:cxnSp>
        <p:nvCxnSpPr>
          <p:cNvPr id="70" name="AutoShape 18">
            <a:extLst>
              <a:ext uri="{FF2B5EF4-FFF2-40B4-BE49-F238E27FC236}">
                <a16:creationId xmlns:a16="http://schemas.microsoft.com/office/drawing/2014/main" id="{0F2CF382-3799-D441-8196-9B3543045884}"/>
              </a:ext>
            </a:extLst>
          </p:cNvPr>
          <p:cNvCxnSpPr>
            <a:cxnSpLocks noChangeShapeType="1"/>
            <a:stCxn id="62" idx="6"/>
            <a:endCxn id="61" idx="2"/>
          </p:cNvCxnSpPr>
          <p:nvPr/>
        </p:nvCxnSpPr>
        <p:spPr bwMode="auto">
          <a:xfrm flipV="1">
            <a:off x="4960938" y="4525963"/>
            <a:ext cx="1847850" cy="236537"/>
          </a:xfrm>
          <a:prstGeom prst="straightConnector1">
            <a:avLst/>
          </a:prstGeom>
          <a:noFill/>
          <a:ln w="15875">
            <a:solidFill>
              <a:schemeClr val="tx1"/>
            </a:solidFill>
            <a:round/>
            <a:headEnd/>
            <a:tailEnd type="triangle" w="med" len="med"/>
          </a:ln>
        </p:spPr>
      </p:cxnSp>
      <p:cxnSp>
        <p:nvCxnSpPr>
          <p:cNvPr id="71" name="AutoShape 19">
            <a:extLst>
              <a:ext uri="{FF2B5EF4-FFF2-40B4-BE49-F238E27FC236}">
                <a16:creationId xmlns:a16="http://schemas.microsoft.com/office/drawing/2014/main" id="{4E361AC8-5F22-5B4F-9473-944D23AD9695}"/>
              </a:ext>
            </a:extLst>
          </p:cNvPr>
          <p:cNvCxnSpPr>
            <a:cxnSpLocks noChangeShapeType="1"/>
            <a:stCxn id="61" idx="4"/>
            <a:endCxn id="57" idx="1"/>
          </p:cNvCxnSpPr>
          <p:nvPr/>
        </p:nvCxnSpPr>
        <p:spPr bwMode="auto">
          <a:xfrm>
            <a:off x="6989763" y="4732338"/>
            <a:ext cx="841375" cy="962025"/>
          </a:xfrm>
          <a:prstGeom prst="straightConnector1">
            <a:avLst/>
          </a:prstGeom>
          <a:noFill/>
          <a:ln w="15875">
            <a:solidFill>
              <a:schemeClr val="tx1"/>
            </a:solidFill>
            <a:round/>
            <a:headEnd/>
            <a:tailEnd type="triangle" w="med" len="med"/>
          </a:ln>
        </p:spPr>
      </p:cxnSp>
      <p:cxnSp>
        <p:nvCxnSpPr>
          <p:cNvPr id="72" name="AutoShape 20">
            <a:extLst>
              <a:ext uri="{FF2B5EF4-FFF2-40B4-BE49-F238E27FC236}">
                <a16:creationId xmlns:a16="http://schemas.microsoft.com/office/drawing/2014/main" id="{82AE9B2C-CF42-EE4C-AF63-78D25B63E42E}"/>
              </a:ext>
            </a:extLst>
          </p:cNvPr>
          <p:cNvCxnSpPr>
            <a:cxnSpLocks noChangeShapeType="1"/>
            <a:stCxn id="56" idx="3"/>
            <a:endCxn id="62" idx="7"/>
          </p:cNvCxnSpPr>
          <p:nvPr/>
        </p:nvCxnSpPr>
        <p:spPr bwMode="auto">
          <a:xfrm flipH="1">
            <a:off x="4897438" y="3198813"/>
            <a:ext cx="2686050" cy="1420812"/>
          </a:xfrm>
          <a:prstGeom prst="straightConnector1">
            <a:avLst/>
          </a:prstGeom>
          <a:noFill/>
          <a:ln w="15875">
            <a:solidFill>
              <a:schemeClr val="tx1"/>
            </a:solidFill>
            <a:round/>
            <a:headEnd/>
            <a:tailEnd type="triangle" w="med" len="med"/>
          </a:ln>
        </p:spPr>
      </p:cxnSp>
      <p:cxnSp>
        <p:nvCxnSpPr>
          <p:cNvPr id="73" name="AutoShape 21">
            <a:extLst>
              <a:ext uri="{FF2B5EF4-FFF2-40B4-BE49-F238E27FC236}">
                <a16:creationId xmlns:a16="http://schemas.microsoft.com/office/drawing/2014/main" id="{7D4DAF82-47BE-4146-BCCB-79631EE587D7}"/>
              </a:ext>
            </a:extLst>
          </p:cNvPr>
          <p:cNvCxnSpPr>
            <a:cxnSpLocks noChangeShapeType="1"/>
            <a:stCxn id="59" idx="4"/>
            <a:endCxn id="60" idx="7"/>
          </p:cNvCxnSpPr>
          <p:nvPr/>
        </p:nvCxnSpPr>
        <p:spPr bwMode="auto">
          <a:xfrm flipH="1">
            <a:off x="3262313" y="4351338"/>
            <a:ext cx="509587" cy="1439862"/>
          </a:xfrm>
          <a:prstGeom prst="straightConnector1">
            <a:avLst/>
          </a:prstGeom>
          <a:noFill/>
          <a:ln w="15875">
            <a:solidFill>
              <a:schemeClr val="tx1"/>
            </a:solidFill>
            <a:round/>
            <a:headEnd/>
            <a:tailEnd type="triangle" w="med" len="med"/>
          </a:ln>
        </p:spPr>
      </p:cxnSp>
      <p:cxnSp>
        <p:nvCxnSpPr>
          <p:cNvPr id="74" name="AutoShape 22">
            <a:extLst>
              <a:ext uri="{FF2B5EF4-FFF2-40B4-BE49-F238E27FC236}">
                <a16:creationId xmlns:a16="http://schemas.microsoft.com/office/drawing/2014/main" id="{D2D24476-3FC6-1A4D-8ECF-EFAED648B65D}"/>
              </a:ext>
            </a:extLst>
          </p:cNvPr>
          <p:cNvCxnSpPr>
            <a:cxnSpLocks noChangeShapeType="1"/>
            <a:stCxn id="60" idx="6"/>
            <a:endCxn id="62" idx="2"/>
          </p:cNvCxnSpPr>
          <p:nvPr/>
        </p:nvCxnSpPr>
        <p:spPr bwMode="auto">
          <a:xfrm flipV="1">
            <a:off x="3319463" y="4762500"/>
            <a:ext cx="1244600" cy="1160463"/>
          </a:xfrm>
          <a:prstGeom prst="straightConnector1">
            <a:avLst/>
          </a:prstGeom>
          <a:noFill/>
          <a:ln w="15875">
            <a:solidFill>
              <a:schemeClr val="tx1"/>
            </a:solidFill>
            <a:round/>
            <a:headEnd/>
            <a:tailEnd type="triangle" w="med" len="med"/>
          </a:ln>
        </p:spPr>
      </p:cxnSp>
      <p:cxnSp>
        <p:nvCxnSpPr>
          <p:cNvPr id="75" name="AutoShape 23">
            <a:extLst>
              <a:ext uri="{FF2B5EF4-FFF2-40B4-BE49-F238E27FC236}">
                <a16:creationId xmlns:a16="http://schemas.microsoft.com/office/drawing/2014/main" id="{4CC54B1D-E1B4-D54C-AC15-DECBA419FAA6}"/>
              </a:ext>
            </a:extLst>
          </p:cNvPr>
          <p:cNvCxnSpPr>
            <a:cxnSpLocks noChangeShapeType="1"/>
            <a:stCxn id="58" idx="6"/>
            <a:endCxn id="56" idx="1"/>
          </p:cNvCxnSpPr>
          <p:nvPr/>
        </p:nvCxnSpPr>
        <p:spPr bwMode="auto">
          <a:xfrm flipV="1">
            <a:off x="3360738" y="2938463"/>
            <a:ext cx="4222750" cy="130175"/>
          </a:xfrm>
          <a:prstGeom prst="straightConnector1">
            <a:avLst/>
          </a:prstGeom>
          <a:noFill/>
          <a:ln w="15875">
            <a:solidFill>
              <a:schemeClr val="tx1"/>
            </a:solidFill>
            <a:round/>
            <a:headEnd/>
            <a:tailEnd type="triangle" w="med" len="med"/>
          </a:ln>
        </p:spPr>
      </p:cxnSp>
      <p:cxnSp>
        <p:nvCxnSpPr>
          <p:cNvPr id="76" name="AutoShape 24">
            <a:extLst>
              <a:ext uri="{FF2B5EF4-FFF2-40B4-BE49-F238E27FC236}">
                <a16:creationId xmlns:a16="http://schemas.microsoft.com/office/drawing/2014/main" id="{DF2BF4B2-E989-0949-9E2E-F26F2B5E59EA}"/>
              </a:ext>
            </a:extLst>
          </p:cNvPr>
          <p:cNvCxnSpPr>
            <a:cxnSpLocks noChangeShapeType="1"/>
            <a:stCxn id="60" idx="6"/>
            <a:endCxn id="57" idx="3"/>
          </p:cNvCxnSpPr>
          <p:nvPr/>
        </p:nvCxnSpPr>
        <p:spPr bwMode="auto">
          <a:xfrm>
            <a:off x="3319463" y="5922963"/>
            <a:ext cx="4511675" cy="50800"/>
          </a:xfrm>
          <a:prstGeom prst="straightConnector1">
            <a:avLst/>
          </a:prstGeom>
          <a:noFill/>
          <a:ln w="15875">
            <a:solidFill>
              <a:schemeClr val="tx1"/>
            </a:solidFill>
            <a:round/>
            <a:headEnd/>
            <a:tailEnd type="triangle" w="med" len="med"/>
          </a:ln>
        </p:spPr>
      </p:cxnSp>
      <p:cxnSp>
        <p:nvCxnSpPr>
          <p:cNvPr id="77" name="AutoShape 25">
            <a:extLst>
              <a:ext uri="{FF2B5EF4-FFF2-40B4-BE49-F238E27FC236}">
                <a16:creationId xmlns:a16="http://schemas.microsoft.com/office/drawing/2014/main" id="{4286018F-F6BD-2D46-8377-3B6C747EDB49}"/>
              </a:ext>
            </a:extLst>
          </p:cNvPr>
          <p:cNvCxnSpPr>
            <a:cxnSpLocks noChangeShapeType="1"/>
            <a:stCxn id="56" idx="5"/>
            <a:endCxn id="57" idx="0"/>
          </p:cNvCxnSpPr>
          <p:nvPr/>
        </p:nvCxnSpPr>
        <p:spPr bwMode="auto">
          <a:xfrm>
            <a:off x="7802563" y="3198813"/>
            <a:ext cx="161925" cy="2441575"/>
          </a:xfrm>
          <a:prstGeom prst="straightConnector1">
            <a:avLst/>
          </a:prstGeom>
          <a:noFill/>
          <a:ln w="15875">
            <a:solidFill>
              <a:schemeClr val="tx1"/>
            </a:solidFill>
            <a:round/>
            <a:headEnd/>
            <a:tailEnd type="triangle" w="med" len="med"/>
          </a:ln>
        </p:spPr>
      </p:cxnSp>
      <p:sp>
        <p:nvSpPr>
          <p:cNvPr id="78" name="Text Box 26">
            <a:extLst>
              <a:ext uri="{FF2B5EF4-FFF2-40B4-BE49-F238E27FC236}">
                <a16:creationId xmlns:a16="http://schemas.microsoft.com/office/drawing/2014/main" id="{D309D30B-7028-8846-B6B4-4587A3B297AE}"/>
              </a:ext>
            </a:extLst>
          </p:cNvPr>
          <p:cNvSpPr txBox="1">
            <a:spLocks noChangeArrowheads="1"/>
          </p:cNvSpPr>
          <p:nvPr/>
        </p:nvSpPr>
        <p:spPr bwMode="auto">
          <a:xfrm>
            <a:off x="5160963" y="29718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79" name="Text Box 27">
            <a:extLst>
              <a:ext uri="{FF2B5EF4-FFF2-40B4-BE49-F238E27FC236}">
                <a16:creationId xmlns:a16="http://schemas.microsoft.com/office/drawing/2014/main" id="{70A2893B-98F0-EA4D-AD4B-8F976FBF4E8F}"/>
              </a:ext>
            </a:extLst>
          </p:cNvPr>
          <p:cNvSpPr txBox="1">
            <a:spLocks noChangeArrowheads="1"/>
          </p:cNvSpPr>
          <p:nvPr/>
        </p:nvSpPr>
        <p:spPr bwMode="auto">
          <a:xfrm>
            <a:off x="5111750" y="35956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80" name="Text Box 28">
            <a:extLst>
              <a:ext uri="{FF2B5EF4-FFF2-40B4-BE49-F238E27FC236}">
                <a16:creationId xmlns:a16="http://schemas.microsoft.com/office/drawing/2014/main" id="{64CC60CF-28CF-BB4D-990E-342AE85F9130}"/>
              </a:ext>
            </a:extLst>
          </p:cNvPr>
          <p:cNvSpPr txBox="1">
            <a:spLocks noChangeArrowheads="1"/>
          </p:cNvSpPr>
          <p:nvPr/>
        </p:nvSpPr>
        <p:spPr bwMode="auto">
          <a:xfrm>
            <a:off x="6026150" y="39052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81" name="Text Box 29">
            <a:extLst>
              <a:ext uri="{FF2B5EF4-FFF2-40B4-BE49-F238E27FC236}">
                <a16:creationId xmlns:a16="http://schemas.microsoft.com/office/drawing/2014/main" id="{29A38E6C-62AE-2E45-BE3A-9DFC654B0892}"/>
              </a:ext>
            </a:extLst>
          </p:cNvPr>
          <p:cNvSpPr txBox="1">
            <a:spLocks noChangeArrowheads="1"/>
          </p:cNvSpPr>
          <p:nvPr/>
        </p:nvSpPr>
        <p:spPr bwMode="auto">
          <a:xfrm>
            <a:off x="2370138" y="31750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82" name="Text Box 30">
            <a:extLst>
              <a:ext uri="{FF2B5EF4-FFF2-40B4-BE49-F238E27FC236}">
                <a16:creationId xmlns:a16="http://schemas.microsoft.com/office/drawing/2014/main" id="{54F191B1-8423-5941-ACA8-54F3D9EEC7AD}"/>
              </a:ext>
            </a:extLst>
          </p:cNvPr>
          <p:cNvSpPr txBox="1">
            <a:spLocks noChangeArrowheads="1"/>
          </p:cNvSpPr>
          <p:nvPr/>
        </p:nvSpPr>
        <p:spPr bwMode="auto">
          <a:xfrm>
            <a:off x="2795588" y="37623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83" name="Text Box 31">
            <a:extLst>
              <a:ext uri="{FF2B5EF4-FFF2-40B4-BE49-F238E27FC236}">
                <a16:creationId xmlns:a16="http://schemas.microsoft.com/office/drawing/2014/main" id="{7AE9D856-0B8C-F14B-A47A-03FCAEA2594F}"/>
              </a:ext>
            </a:extLst>
          </p:cNvPr>
          <p:cNvSpPr txBox="1">
            <a:spLocks noChangeArrowheads="1"/>
          </p:cNvSpPr>
          <p:nvPr/>
        </p:nvSpPr>
        <p:spPr bwMode="auto">
          <a:xfrm>
            <a:off x="2436813" y="46672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84" name="Text Box 32">
            <a:extLst>
              <a:ext uri="{FF2B5EF4-FFF2-40B4-BE49-F238E27FC236}">
                <a16:creationId xmlns:a16="http://schemas.microsoft.com/office/drawing/2014/main" id="{B20384F9-5342-C34A-9937-1A5897FE4E24}"/>
              </a:ext>
            </a:extLst>
          </p:cNvPr>
          <p:cNvSpPr txBox="1">
            <a:spLocks noChangeArrowheads="1"/>
          </p:cNvSpPr>
          <p:nvPr/>
        </p:nvSpPr>
        <p:spPr bwMode="auto">
          <a:xfrm>
            <a:off x="3419475" y="48260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85" name="Text Box 33">
            <a:extLst>
              <a:ext uri="{FF2B5EF4-FFF2-40B4-BE49-F238E27FC236}">
                <a16:creationId xmlns:a16="http://schemas.microsoft.com/office/drawing/2014/main" id="{7C49BD91-D44A-E349-ADE3-81BF9E5E3093}"/>
              </a:ext>
            </a:extLst>
          </p:cNvPr>
          <p:cNvSpPr txBox="1">
            <a:spLocks noChangeArrowheads="1"/>
          </p:cNvSpPr>
          <p:nvPr/>
        </p:nvSpPr>
        <p:spPr bwMode="auto">
          <a:xfrm>
            <a:off x="4135438" y="43878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86" name="Text Box 34">
            <a:extLst>
              <a:ext uri="{FF2B5EF4-FFF2-40B4-BE49-F238E27FC236}">
                <a16:creationId xmlns:a16="http://schemas.microsoft.com/office/drawing/2014/main" id="{48E85E88-21FF-C843-945C-A58932611596}"/>
              </a:ext>
            </a:extLst>
          </p:cNvPr>
          <p:cNvSpPr txBox="1">
            <a:spLocks noChangeArrowheads="1"/>
          </p:cNvSpPr>
          <p:nvPr/>
        </p:nvSpPr>
        <p:spPr bwMode="auto">
          <a:xfrm>
            <a:off x="3863975" y="52371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87" name="Text Box 35">
            <a:extLst>
              <a:ext uri="{FF2B5EF4-FFF2-40B4-BE49-F238E27FC236}">
                <a16:creationId xmlns:a16="http://schemas.microsoft.com/office/drawing/2014/main" id="{D45D1714-8530-4B49-BCCA-DCA267BC44A9}"/>
              </a:ext>
            </a:extLst>
          </p:cNvPr>
          <p:cNvSpPr txBox="1">
            <a:spLocks noChangeArrowheads="1"/>
          </p:cNvSpPr>
          <p:nvPr/>
        </p:nvSpPr>
        <p:spPr bwMode="auto">
          <a:xfrm>
            <a:off x="4975225" y="58340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88" name="Text Box 36">
            <a:extLst>
              <a:ext uri="{FF2B5EF4-FFF2-40B4-BE49-F238E27FC236}">
                <a16:creationId xmlns:a16="http://schemas.microsoft.com/office/drawing/2014/main" id="{1AE80711-7CF6-954A-9779-9DB0935AA874}"/>
              </a:ext>
            </a:extLst>
          </p:cNvPr>
          <p:cNvSpPr txBox="1">
            <a:spLocks noChangeArrowheads="1"/>
          </p:cNvSpPr>
          <p:nvPr/>
        </p:nvSpPr>
        <p:spPr bwMode="auto">
          <a:xfrm>
            <a:off x="6062663" y="52101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89" name="Text Box 37">
            <a:extLst>
              <a:ext uri="{FF2B5EF4-FFF2-40B4-BE49-F238E27FC236}">
                <a16:creationId xmlns:a16="http://schemas.microsoft.com/office/drawing/2014/main" id="{03F4EF72-B2A6-4B40-8C9F-EB62F192FC11}"/>
              </a:ext>
            </a:extLst>
          </p:cNvPr>
          <p:cNvSpPr txBox="1">
            <a:spLocks noChangeArrowheads="1"/>
          </p:cNvSpPr>
          <p:nvPr/>
        </p:nvSpPr>
        <p:spPr bwMode="auto">
          <a:xfrm>
            <a:off x="5989638" y="45053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90" name="Text Box 38">
            <a:extLst>
              <a:ext uri="{FF2B5EF4-FFF2-40B4-BE49-F238E27FC236}">
                <a16:creationId xmlns:a16="http://schemas.microsoft.com/office/drawing/2014/main" id="{04365BE1-2F41-0841-B738-E0ACE956D64E}"/>
              </a:ext>
            </a:extLst>
          </p:cNvPr>
          <p:cNvSpPr txBox="1">
            <a:spLocks noChangeArrowheads="1"/>
          </p:cNvSpPr>
          <p:nvPr/>
        </p:nvSpPr>
        <p:spPr bwMode="auto">
          <a:xfrm>
            <a:off x="7134225" y="38766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40" name="Text Box 39">
            <a:extLst>
              <a:ext uri="{FF2B5EF4-FFF2-40B4-BE49-F238E27FC236}">
                <a16:creationId xmlns:a16="http://schemas.microsoft.com/office/drawing/2014/main" id="{E4D334F7-3500-254B-BDA1-FB22D535EFA7}"/>
              </a:ext>
            </a:extLst>
          </p:cNvPr>
          <p:cNvSpPr txBox="1">
            <a:spLocks noChangeArrowheads="1"/>
          </p:cNvSpPr>
          <p:nvPr/>
        </p:nvSpPr>
        <p:spPr bwMode="auto">
          <a:xfrm>
            <a:off x="7696200" y="43735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141" name="Text Box 40">
            <a:extLst>
              <a:ext uri="{FF2B5EF4-FFF2-40B4-BE49-F238E27FC236}">
                <a16:creationId xmlns:a16="http://schemas.microsoft.com/office/drawing/2014/main" id="{A8CCDC06-844E-6449-AEDC-72D49253B8D4}"/>
              </a:ext>
            </a:extLst>
          </p:cNvPr>
          <p:cNvSpPr txBox="1">
            <a:spLocks noChangeArrowheads="1"/>
          </p:cNvSpPr>
          <p:nvPr/>
        </p:nvSpPr>
        <p:spPr bwMode="auto">
          <a:xfrm>
            <a:off x="7207250" y="50244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42" name="Text Box 41">
            <a:extLst>
              <a:ext uri="{FF2B5EF4-FFF2-40B4-BE49-F238E27FC236}">
                <a16:creationId xmlns:a16="http://schemas.microsoft.com/office/drawing/2014/main" id="{82B96118-36CA-4F4B-8512-ED3C28D2DA5E}"/>
              </a:ext>
            </a:extLst>
          </p:cNvPr>
          <p:cNvSpPr txBox="1">
            <a:spLocks noChangeArrowheads="1"/>
          </p:cNvSpPr>
          <p:nvPr/>
        </p:nvSpPr>
        <p:spPr bwMode="auto">
          <a:xfrm>
            <a:off x="1608138" y="3124200"/>
            <a:ext cx="296862" cy="336550"/>
          </a:xfrm>
          <a:prstGeom prst="rect">
            <a:avLst/>
          </a:prstGeom>
          <a:noFill/>
          <a:ln w="9525">
            <a:noFill/>
            <a:miter lim="800000"/>
            <a:headEnd/>
            <a:tailEnd/>
          </a:ln>
        </p:spPr>
        <p:txBody>
          <a:bodyPr wrap="none">
            <a:spAutoFit/>
          </a:bodyPr>
          <a:lstStyle/>
          <a:p>
            <a:r>
              <a:rPr lang="en-US" sz="1600" b="1">
                <a:solidFill>
                  <a:srgbClr val="0000FF"/>
                </a:solidFill>
              </a:rPr>
              <a:t>0</a:t>
            </a:r>
          </a:p>
        </p:txBody>
      </p:sp>
      <p:sp>
        <p:nvSpPr>
          <p:cNvPr id="143" name="Text Box 43">
            <a:extLst>
              <a:ext uri="{FF2B5EF4-FFF2-40B4-BE49-F238E27FC236}">
                <a16:creationId xmlns:a16="http://schemas.microsoft.com/office/drawing/2014/main" id="{5C325C0E-D72D-C649-A1E0-4FB0526DCA6F}"/>
              </a:ext>
            </a:extLst>
          </p:cNvPr>
          <p:cNvSpPr txBox="1">
            <a:spLocks noChangeArrowheads="1"/>
          </p:cNvSpPr>
          <p:nvPr/>
        </p:nvSpPr>
        <p:spPr bwMode="auto">
          <a:xfrm>
            <a:off x="3581400" y="3641725"/>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14</a:t>
            </a:r>
          </a:p>
        </p:txBody>
      </p:sp>
      <p:sp>
        <p:nvSpPr>
          <p:cNvPr id="144" name="Text Box 44">
            <a:extLst>
              <a:ext uri="{FF2B5EF4-FFF2-40B4-BE49-F238E27FC236}">
                <a16:creationId xmlns:a16="http://schemas.microsoft.com/office/drawing/2014/main" id="{8C185293-68CA-4649-99D3-144140EDE741}"/>
              </a:ext>
            </a:extLst>
          </p:cNvPr>
          <p:cNvSpPr txBox="1">
            <a:spLocks noChangeArrowheads="1"/>
          </p:cNvSpPr>
          <p:nvPr/>
        </p:nvSpPr>
        <p:spPr bwMode="auto">
          <a:xfrm>
            <a:off x="2895600" y="606425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15</a:t>
            </a:r>
          </a:p>
        </p:txBody>
      </p:sp>
      <p:sp>
        <p:nvSpPr>
          <p:cNvPr id="145" name="Text Box 45">
            <a:extLst>
              <a:ext uri="{FF2B5EF4-FFF2-40B4-BE49-F238E27FC236}">
                <a16:creationId xmlns:a16="http://schemas.microsoft.com/office/drawing/2014/main" id="{209E0DD5-D27C-BE46-9940-1EA53F423333}"/>
              </a:ext>
            </a:extLst>
          </p:cNvPr>
          <p:cNvSpPr txBox="1">
            <a:spLocks noChangeArrowheads="1"/>
          </p:cNvSpPr>
          <p:nvPr/>
        </p:nvSpPr>
        <p:spPr bwMode="auto">
          <a:xfrm>
            <a:off x="7543800" y="25908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46" name="Text Box 46">
            <a:extLst>
              <a:ext uri="{FF2B5EF4-FFF2-40B4-BE49-F238E27FC236}">
                <a16:creationId xmlns:a16="http://schemas.microsoft.com/office/drawing/2014/main" id="{CA196298-7DBC-E44C-B7DC-8E2B1A4F5B6F}"/>
              </a:ext>
            </a:extLst>
          </p:cNvPr>
          <p:cNvSpPr txBox="1">
            <a:spLocks noChangeArrowheads="1"/>
          </p:cNvSpPr>
          <p:nvPr/>
        </p:nvSpPr>
        <p:spPr bwMode="auto">
          <a:xfrm>
            <a:off x="4572000" y="42513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47" name="Text Box 47">
            <a:extLst>
              <a:ext uri="{FF2B5EF4-FFF2-40B4-BE49-F238E27FC236}">
                <a16:creationId xmlns:a16="http://schemas.microsoft.com/office/drawing/2014/main" id="{AB5036FF-1BEC-5E4C-B5D4-43D6C6DBFD4A}"/>
              </a:ext>
            </a:extLst>
          </p:cNvPr>
          <p:cNvSpPr txBox="1">
            <a:spLocks noChangeArrowheads="1"/>
          </p:cNvSpPr>
          <p:nvPr/>
        </p:nvSpPr>
        <p:spPr bwMode="auto">
          <a:xfrm>
            <a:off x="6781800" y="40386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48" name="Text Box 48">
            <a:extLst>
              <a:ext uri="{FF2B5EF4-FFF2-40B4-BE49-F238E27FC236}">
                <a16:creationId xmlns:a16="http://schemas.microsoft.com/office/drawing/2014/main" id="{33070329-5CBD-1E41-9A40-91F871498775}"/>
              </a:ext>
            </a:extLst>
          </p:cNvPr>
          <p:cNvSpPr txBox="1">
            <a:spLocks noChangeArrowheads="1"/>
          </p:cNvSpPr>
          <p:nvPr/>
        </p:nvSpPr>
        <p:spPr bwMode="auto">
          <a:xfrm>
            <a:off x="7848600" y="59436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49" name="Freeform 49">
            <a:extLst>
              <a:ext uri="{FF2B5EF4-FFF2-40B4-BE49-F238E27FC236}">
                <a16:creationId xmlns:a16="http://schemas.microsoft.com/office/drawing/2014/main" id="{FE323490-54CC-0548-A5D4-E80728AF67C1}"/>
              </a:ext>
            </a:extLst>
          </p:cNvPr>
          <p:cNvSpPr>
            <a:spLocks/>
          </p:cNvSpPr>
          <p:nvPr/>
        </p:nvSpPr>
        <p:spPr bwMode="auto">
          <a:xfrm>
            <a:off x="1219200" y="3124200"/>
            <a:ext cx="1027113" cy="914400"/>
          </a:xfrm>
          <a:custGeom>
            <a:avLst/>
            <a:gdLst>
              <a:gd name="T0" fmla="*/ 142 w 647"/>
              <a:gd name="T1" fmla="*/ 489 h 576"/>
              <a:gd name="T2" fmla="*/ 71 w 647"/>
              <a:gd name="T3" fmla="*/ 465 h 576"/>
              <a:gd name="T4" fmla="*/ 47 w 647"/>
              <a:gd name="T5" fmla="*/ 457 h 576"/>
              <a:gd name="T6" fmla="*/ 0 w 647"/>
              <a:gd name="T7" fmla="*/ 386 h 576"/>
              <a:gd name="T8" fmla="*/ 8 w 647"/>
              <a:gd name="T9" fmla="*/ 205 h 576"/>
              <a:gd name="T10" fmla="*/ 55 w 647"/>
              <a:gd name="T11" fmla="*/ 134 h 576"/>
              <a:gd name="T12" fmla="*/ 118 w 647"/>
              <a:gd name="T13" fmla="*/ 39 h 576"/>
              <a:gd name="T14" fmla="*/ 150 w 647"/>
              <a:gd name="T15" fmla="*/ 31 h 576"/>
              <a:gd name="T16" fmla="*/ 316 w 647"/>
              <a:gd name="T17" fmla="*/ 8 h 576"/>
              <a:gd name="T18" fmla="*/ 505 w 647"/>
              <a:gd name="T19" fmla="*/ 15 h 576"/>
              <a:gd name="T20" fmla="*/ 576 w 647"/>
              <a:gd name="T21" fmla="*/ 94 h 576"/>
              <a:gd name="T22" fmla="*/ 623 w 647"/>
              <a:gd name="T23" fmla="*/ 165 h 576"/>
              <a:gd name="T24" fmla="*/ 639 w 647"/>
              <a:gd name="T25" fmla="*/ 213 h 576"/>
              <a:gd name="T26" fmla="*/ 647 w 647"/>
              <a:gd name="T27" fmla="*/ 315 h 576"/>
              <a:gd name="T28" fmla="*/ 639 w 647"/>
              <a:gd name="T29" fmla="*/ 449 h 576"/>
              <a:gd name="T30" fmla="*/ 466 w 647"/>
              <a:gd name="T31" fmla="*/ 576 h 576"/>
              <a:gd name="T32" fmla="*/ 292 w 647"/>
              <a:gd name="T33" fmla="*/ 568 h 576"/>
              <a:gd name="T34" fmla="*/ 268 w 647"/>
              <a:gd name="T35" fmla="*/ 552 h 576"/>
              <a:gd name="T36" fmla="*/ 166 w 647"/>
              <a:gd name="T37" fmla="*/ 513 h 576"/>
              <a:gd name="T38" fmla="*/ 142 w 647"/>
              <a:gd name="T39" fmla="*/ 489 h 5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7"/>
              <a:gd name="T61" fmla="*/ 0 h 576"/>
              <a:gd name="T62" fmla="*/ 647 w 647"/>
              <a:gd name="T63" fmla="*/ 576 h 5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7" h="576">
                <a:moveTo>
                  <a:pt x="142" y="489"/>
                </a:moveTo>
                <a:cubicBezTo>
                  <a:pt x="87" y="470"/>
                  <a:pt x="111" y="478"/>
                  <a:pt x="71" y="465"/>
                </a:cubicBezTo>
                <a:cubicBezTo>
                  <a:pt x="63" y="462"/>
                  <a:pt x="47" y="457"/>
                  <a:pt x="47" y="457"/>
                </a:cubicBezTo>
                <a:cubicBezTo>
                  <a:pt x="24" y="434"/>
                  <a:pt x="10" y="417"/>
                  <a:pt x="0" y="386"/>
                </a:cubicBezTo>
                <a:cubicBezTo>
                  <a:pt x="3" y="326"/>
                  <a:pt x="3" y="265"/>
                  <a:pt x="8" y="205"/>
                </a:cubicBezTo>
                <a:cubicBezTo>
                  <a:pt x="10" y="174"/>
                  <a:pt x="38" y="156"/>
                  <a:pt x="55" y="134"/>
                </a:cubicBezTo>
                <a:cubicBezTo>
                  <a:pt x="78" y="104"/>
                  <a:pt x="98" y="71"/>
                  <a:pt x="118" y="39"/>
                </a:cubicBezTo>
                <a:cubicBezTo>
                  <a:pt x="124" y="30"/>
                  <a:pt x="139" y="34"/>
                  <a:pt x="150" y="31"/>
                </a:cubicBezTo>
                <a:cubicBezTo>
                  <a:pt x="247" y="1"/>
                  <a:pt x="150" y="18"/>
                  <a:pt x="316" y="8"/>
                </a:cubicBezTo>
                <a:cubicBezTo>
                  <a:pt x="379" y="10"/>
                  <a:pt x="444" y="0"/>
                  <a:pt x="505" y="15"/>
                </a:cubicBezTo>
                <a:cubicBezTo>
                  <a:pt x="533" y="22"/>
                  <a:pt x="530" y="81"/>
                  <a:pt x="576" y="94"/>
                </a:cubicBezTo>
                <a:cubicBezTo>
                  <a:pt x="592" y="118"/>
                  <a:pt x="614" y="138"/>
                  <a:pt x="623" y="165"/>
                </a:cubicBezTo>
                <a:cubicBezTo>
                  <a:pt x="628" y="181"/>
                  <a:pt x="639" y="213"/>
                  <a:pt x="639" y="213"/>
                </a:cubicBezTo>
                <a:cubicBezTo>
                  <a:pt x="642" y="247"/>
                  <a:pt x="647" y="281"/>
                  <a:pt x="647" y="315"/>
                </a:cubicBezTo>
                <a:cubicBezTo>
                  <a:pt x="647" y="360"/>
                  <a:pt x="644" y="404"/>
                  <a:pt x="639" y="449"/>
                </a:cubicBezTo>
                <a:cubicBezTo>
                  <a:pt x="633" y="508"/>
                  <a:pt x="516" y="558"/>
                  <a:pt x="466" y="576"/>
                </a:cubicBezTo>
                <a:cubicBezTo>
                  <a:pt x="408" y="573"/>
                  <a:pt x="350" y="575"/>
                  <a:pt x="292" y="568"/>
                </a:cubicBezTo>
                <a:cubicBezTo>
                  <a:pt x="282" y="567"/>
                  <a:pt x="277" y="556"/>
                  <a:pt x="268" y="552"/>
                </a:cubicBezTo>
                <a:cubicBezTo>
                  <a:pt x="239" y="539"/>
                  <a:pt x="197" y="520"/>
                  <a:pt x="166" y="513"/>
                </a:cubicBezTo>
                <a:cubicBezTo>
                  <a:pt x="149" y="487"/>
                  <a:pt x="160" y="489"/>
                  <a:pt x="142" y="489"/>
                </a:cubicBezTo>
                <a:close/>
              </a:path>
            </a:pathLst>
          </a:custGeom>
          <a:solidFill>
            <a:srgbClr val="003399">
              <a:alpha val="50195"/>
            </a:srgbClr>
          </a:solidFill>
          <a:ln w="15875" cap="flat" cmpd="sng">
            <a:noFill/>
            <a:prstDash val="solid"/>
            <a:round/>
            <a:headEnd/>
            <a:tailEnd/>
          </a:ln>
        </p:spPr>
        <p:txBody>
          <a:bodyPr lIns="92075" tIns="46038" rIns="92075" bIns="46038"/>
          <a:lstStyle/>
          <a:p>
            <a:endParaRPr lang="vi-VN"/>
          </a:p>
        </p:txBody>
      </p:sp>
      <p:sp>
        <p:nvSpPr>
          <p:cNvPr id="150" name="Text Box 53">
            <a:extLst>
              <a:ext uri="{FF2B5EF4-FFF2-40B4-BE49-F238E27FC236}">
                <a16:creationId xmlns:a16="http://schemas.microsoft.com/office/drawing/2014/main" id="{6528AD79-542B-0949-BF98-CE5E9119ACEC}"/>
              </a:ext>
            </a:extLst>
          </p:cNvPr>
          <p:cNvSpPr txBox="1">
            <a:spLocks noChangeArrowheads="1"/>
          </p:cNvSpPr>
          <p:nvPr/>
        </p:nvSpPr>
        <p:spPr bwMode="auto">
          <a:xfrm>
            <a:off x="2998788" y="2574925"/>
            <a:ext cx="354012" cy="336550"/>
          </a:xfrm>
          <a:prstGeom prst="rect">
            <a:avLst/>
          </a:prstGeom>
          <a:noFill/>
          <a:ln w="9525">
            <a:noFill/>
            <a:miter lim="800000"/>
            <a:headEnd/>
            <a:tailEnd/>
          </a:ln>
        </p:spPr>
        <p:txBody>
          <a:bodyPr wrap="none">
            <a:spAutoFit/>
          </a:bodyPr>
          <a:lstStyle/>
          <a:p>
            <a:r>
              <a:rPr lang="en-US" sz="1600" dirty="0"/>
              <a:t> </a:t>
            </a:r>
            <a:r>
              <a:rPr lang="en-US" sz="1600" b="1" dirty="0">
                <a:solidFill>
                  <a:srgbClr val="FF0000"/>
                </a:solidFill>
              </a:rPr>
              <a:t>9</a:t>
            </a:r>
          </a:p>
        </p:txBody>
      </p:sp>
    </p:spTree>
    <p:extLst>
      <p:ext uri="{BB962C8B-B14F-4D97-AF65-F5344CB8AC3E}">
        <p14:creationId xmlns:p14="http://schemas.microsoft.com/office/powerpoint/2010/main" val="3039619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(2) is confirmed, update distances for adjacent vertices of (2)</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56</a:t>
            </a:fld>
            <a:endParaRPr lang="en-US"/>
          </a:p>
        </p:txBody>
      </p:sp>
      <p:sp>
        <p:nvSpPr>
          <p:cNvPr id="53" name="Oval 3">
            <a:extLst>
              <a:ext uri="{FF2B5EF4-FFF2-40B4-BE49-F238E27FC236}">
                <a16:creationId xmlns:a16="http://schemas.microsoft.com/office/drawing/2014/main" id="{6706FD66-6322-934D-8C38-03541C4626E6}"/>
              </a:ext>
            </a:extLst>
          </p:cNvPr>
          <p:cNvSpPr>
            <a:spLocks noChangeArrowheads="1"/>
          </p:cNvSpPr>
          <p:nvPr/>
        </p:nvSpPr>
        <p:spPr bwMode="auto">
          <a:xfrm>
            <a:off x="1524000" y="32591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54" name="Oval 4">
            <a:extLst>
              <a:ext uri="{FF2B5EF4-FFF2-40B4-BE49-F238E27FC236}">
                <a16:creationId xmlns:a16="http://schemas.microsoft.com/office/drawing/2014/main" id="{84E1ACC3-6BB3-3647-BDEA-B347C7D842DF}"/>
              </a:ext>
            </a:extLst>
          </p:cNvPr>
          <p:cNvSpPr>
            <a:spLocks noChangeArrowheads="1"/>
          </p:cNvSpPr>
          <p:nvPr/>
        </p:nvSpPr>
        <p:spPr bwMode="auto">
          <a:xfrm>
            <a:off x="7537450" y="27432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91" name="Oval 5">
            <a:extLst>
              <a:ext uri="{FF2B5EF4-FFF2-40B4-BE49-F238E27FC236}">
                <a16:creationId xmlns:a16="http://schemas.microsoft.com/office/drawing/2014/main" id="{022642A3-63EF-3D4B-B182-9D4705B9423C}"/>
              </a:ext>
            </a:extLst>
          </p:cNvPr>
          <p:cNvSpPr>
            <a:spLocks noChangeArrowheads="1"/>
          </p:cNvSpPr>
          <p:nvPr/>
        </p:nvSpPr>
        <p:spPr bwMode="auto">
          <a:xfrm>
            <a:off x="7775575" y="54959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92" name="Oval 6">
            <a:extLst>
              <a:ext uri="{FF2B5EF4-FFF2-40B4-BE49-F238E27FC236}">
                <a16:creationId xmlns:a16="http://schemas.microsoft.com/office/drawing/2014/main" id="{08DF4D30-542E-CE4C-92A3-4427E209DE4F}"/>
              </a:ext>
            </a:extLst>
          </p:cNvPr>
          <p:cNvSpPr>
            <a:spLocks noChangeArrowheads="1"/>
          </p:cNvSpPr>
          <p:nvPr/>
        </p:nvSpPr>
        <p:spPr bwMode="auto">
          <a:xfrm>
            <a:off x="3033713" y="27432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93" name="Oval 7">
            <a:extLst>
              <a:ext uri="{FF2B5EF4-FFF2-40B4-BE49-F238E27FC236}">
                <a16:creationId xmlns:a16="http://schemas.microsoft.com/office/drawing/2014/main" id="{56F5FB20-1AF5-FB46-AC5A-5DF1D42CC040}"/>
              </a:ext>
            </a:extLst>
          </p:cNvPr>
          <p:cNvSpPr>
            <a:spLocks noChangeArrowheads="1"/>
          </p:cNvSpPr>
          <p:nvPr/>
        </p:nvSpPr>
        <p:spPr bwMode="auto">
          <a:xfrm>
            <a:off x="3581400" y="3810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94" name="Oval 8">
            <a:extLst>
              <a:ext uri="{FF2B5EF4-FFF2-40B4-BE49-F238E27FC236}">
                <a16:creationId xmlns:a16="http://schemas.microsoft.com/office/drawing/2014/main" id="{613C6D94-45ED-F848-8021-C968F65B034E}"/>
              </a:ext>
            </a:extLst>
          </p:cNvPr>
          <p:cNvSpPr>
            <a:spLocks noChangeArrowheads="1"/>
          </p:cNvSpPr>
          <p:nvPr/>
        </p:nvSpPr>
        <p:spPr bwMode="auto">
          <a:xfrm>
            <a:off x="2971800" y="55959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95" name="Oval 9">
            <a:extLst>
              <a:ext uri="{FF2B5EF4-FFF2-40B4-BE49-F238E27FC236}">
                <a16:creationId xmlns:a16="http://schemas.microsoft.com/office/drawing/2014/main" id="{0861B348-882A-E742-BAE5-295A4C2135CA}"/>
              </a:ext>
            </a:extLst>
          </p:cNvPr>
          <p:cNvSpPr>
            <a:spLocks noChangeArrowheads="1"/>
          </p:cNvSpPr>
          <p:nvPr/>
        </p:nvSpPr>
        <p:spPr bwMode="auto">
          <a:xfrm>
            <a:off x="6816725" y="41751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96" name="Oval 10">
            <a:extLst>
              <a:ext uri="{FF2B5EF4-FFF2-40B4-BE49-F238E27FC236}">
                <a16:creationId xmlns:a16="http://schemas.microsoft.com/office/drawing/2014/main" id="{5F738934-FFF1-E348-90DE-DD544B7C17E1}"/>
              </a:ext>
            </a:extLst>
          </p:cNvPr>
          <p:cNvSpPr>
            <a:spLocks noChangeArrowheads="1"/>
          </p:cNvSpPr>
          <p:nvPr/>
        </p:nvSpPr>
        <p:spPr bwMode="auto">
          <a:xfrm>
            <a:off x="4572000" y="44196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97" name="AutoShape 11">
            <a:extLst>
              <a:ext uri="{FF2B5EF4-FFF2-40B4-BE49-F238E27FC236}">
                <a16:creationId xmlns:a16="http://schemas.microsoft.com/office/drawing/2014/main" id="{AADDC2E8-E858-F740-B08F-1BF51297EB9F}"/>
              </a:ext>
            </a:extLst>
          </p:cNvPr>
          <p:cNvCxnSpPr>
            <a:cxnSpLocks noChangeShapeType="1"/>
            <a:stCxn id="53" idx="7"/>
            <a:endCxn id="92" idx="2"/>
          </p:cNvCxnSpPr>
          <p:nvPr/>
        </p:nvCxnSpPr>
        <p:spPr bwMode="auto">
          <a:xfrm flipV="1">
            <a:off x="1851025" y="2916238"/>
            <a:ext cx="1174750" cy="382587"/>
          </a:xfrm>
          <a:prstGeom prst="straightConnector1">
            <a:avLst/>
          </a:prstGeom>
          <a:noFill/>
          <a:ln w="15875">
            <a:solidFill>
              <a:schemeClr val="tx1"/>
            </a:solidFill>
            <a:round/>
            <a:headEnd/>
            <a:tailEnd type="triangle" w="med" len="med"/>
          </a:ln>
        </p:spPr>
      </p:cxnSp>
      <p:cxnSp>
        <p:nvCxnSpPr>
          <p:cNvPr id="98" name="AutoShape 12">
            <a:extLst>
              <a:ext uri="{FF2B5EF4-FFF2-40B4-BE49-F238E27FC236}">
                <a16:creationId xmlns:a16="http://schemas.microsoft.com/office/drawing/2014/main" id="{209C09F6-19F3-9042-906C-A48AF0401104}"/>
              </a:ext>
            </a:extLst>
          </p:cNvPr>
          <p:cNvCxnSpPr>
            <a:cxnSpLocks noChangeShapeType="1"/>
            <a:stCxn id="53" idx="6"/>
            <a:endCxn id="93" idx="1"/>
          </p:cNvCxnSpPr>
          <p:nvPr/>
        </p:nvCxnSpPr>
        <p:spPr bwMode="auto">
          <a:xfrm>
            <a:off x="1914525" y="3421063"/>
            <a:ext cx="1722438" cy="436562"/>
          </a:xfrm>
          <a:prstGeom prst="straightConnector1">
            <a:avLst/>
          </a:prstGeom>
          <a:noFill/>
          <a:ln w="15875">
            <a:solidFill>
              <a:schemeClr val="tx1"/>
            </a:solidFill>
            <a:round/>
            <a:headEnd/>
            <a:tailEnd type="triangle" w="med" len="med"/>
          </a:ln>
        </p:spPr>
      </p:cxnSp>
      <p:cxnSp>
        <p:nvCxnSpPr>
          <p:cNvPr id="99" name="AutoShape 13">
            <a:extLst>
              <a:ext uri="{FF2B5EF4-FFF2-40B4-BE49-F238E27FC236}">
                <a16:creationId xmlns:a16="http://schemas.microsoft.com/office/drawing/2014/main" id="{63FB188C-54D8-654A-815A-D037D1D165C9}"/>
              </a:ext>
            </a:extLst>
          </p:cNvPr>
          <p:cNvCxnSpPr>
            <a:cxnSpLocks noChangeShapeType="1"/>
            <a:stCxn id="53" idx="5"/>
            <a:endCxn id="94" idx="0"/>
          </p:cNvCxnSpPr>
          <p:nvPr/>
        </p:nvCxnSpPr>
        <p:spPr bwMode="auto">
          <a:xfrm>
            <a:off x="1851025" y="3541713"/>
            <a:ext cx="1290638" cy="2046287"/>
          </a:xfrm>
          <a:prstGeom prst="straightConnector1">
            <a:avLst/>
          </a:prstGeom>
          <a:noFill/>
          <a:ln w="15875">
            <a:solidFill>
              <a:schemeClr val="tx1"/>
            </a:solidFill>
            <a:round/>
            <a:headEnd/>
            <a:tailEnd type="triangle" w="med" len="med"/>
          </a:ln>
        </p:spPr>
      </p:cxnSp>
      <p:cxnSp>
        <p:nvCxnSpPr>
          <p:cNvPr id="100" name="AutoShape 14">
            <a:extLst>
              <a:ext uri="{FF2B5EF4-FFF2-40B4-BE49-F238E27FC236}">
                <a16:creationId xmlns:a16="http://schemas.microsoft.com/office/drawing/2014/main" id="{1E5865F9-6EC6-4A4A-9CDD-318853D753C0}"/>
              </a:ext>
            </a:extLst>
          </p:cNvPr>
          <p:cNvCxnSpPr>
            <a:cxnSpLocks noChangeShapeType="1"/>
            <a:stCxn id="93" idx="7"/>
            <a:endCxn id="54" idx="2"/>
          </p:cNvCxnSpPr>
          <p:nvPr/>
        </p:nvCxnSpPr>
        <p:spPr bwMode="auto">
          <a:xfrm flipV="1">
            <a:off x="3906838" y="2916238"/>
            <a:ext cx="3622675" cy="941387"/>
          </a:xfrm>
          <a:prstGeom prst="straightConnector1">
            <a:avLst/>
          </a:prstGeom>
          <a:noFill/>
          <a:ln w="15875">
            <a:solidFill>
              <a:schemeClr val="tx1"/>
            </a:solidFill>
            <a:round/>
            <a:headEnd/>
            <a:tailEnd type="triangle" w="med" len="med"/>
          </a:ln>
        </p:spPr>
      </p:cxnSp>
      <p:cxnSp>
        <p:nvCxnSpPr>
          <p:cNvPr id="101" name="AutoShape 15">
            <a:extLst>
              <a:ext uri="{FF2B5EF4-FFF2-40B4-BE49-F238E27FC236}">
                <a16:creationId xmlns:a16="http://schemas.microsoft.com/office/drawing/2014/main" id="{95111652-F57C-3443-905B-BEDF724C3609}"/>
              </a:ext>
            </a:extLst>
          </p:cNvPr>
          <p:cNvCxnSpPr>
            <a:cxnSpLocks noChangeShapeType="1"/>
            <a:stCxn id="95" idx="7"/>
            <a:endCxn id="54" idx="4"/>
          </p:cNvCxnSpPr>
          <p:nvPr/>
        </p:nvCxnSpPr>
        <p:spPr bwMode="auto">
          <a:xfrm flipV="1">
            <a:off x="7112000" y="3097213"/>
            <a:ext cx="581025" cy="1128712"/>
          </a:xfrm>
          <a:prstGeom prst="straightConnector1">
            <a:avLst/>
          </a:prstGeom>
          <a:noFill/>
          <a:ln w="15875">
            <a:solidFill>
              <a:schemeClr val="tx1"/>
            </a:solidFill>
            <a:round/>
            <a:headEnd/>
            <a:tailEnd type="triangle" w="med" len="med"/>
          </a:ln>
        </p:spPr>
      </p:cxnSp>
      <p:cxnSp>
        <p:nvCxnSpPr>
          <p:cNvPr id="102" name="AutoShape 16">
            <a:extLst>
              <a:ext uri="{FF2B5EF4-FFF2-40B4-BE49-F238E27FC236}">
                <a16:creationId xmlns:a16="http://schemas.microsoft.com/office/drawing/2014/main" id="{99A93CB5-01C6-154A-B6B0-40A173A062D7}"/>
              </a:ext>
            </a:extLst>
          </p:cNvPr>
          <p:cNvCxnSpPr>
            <a:cxnSpLocks noChangeShapeType="1"/>
            <a:stCxn id="93" idx="5"/>
            <a:endCxn id="96" idx="1"/>
          </p:cNvCxnSpPr>
          <p:nvPr/>
        </p:nvCxnSpPr>
        <p:spPr bwMode="auto">
          <a:xfrm>
            <a:off x="3906838" y="4143375"/>
            <a:ext cx="720725" cy="323850"/>
          </a:xfrm>
          <a:prstGeom prst="straightConnector1">
            <a:avLst/>
          </a:prstGeom>
          <a:noFill/>
          <a:ln w="15875">
            <a:solidFill>
              <a:schemeClr val="tx1"/>
            </a:solidFill>
            <a:round/>
            <a:headEnd/>
            <a:tailEnd type="triangle" w="med" len="med"/>
          </a:ln>
        </p:spPr>
      </p:cxnSp>
      <p:cxnSp>
        <p:nvCxnSpPr>
          <p:cNvPr id="103" name="AutoShape 17">
            <a:extLst>
              <a:ext uri="{FF2B5EF4-FFF2-40B4-BE49-F238E27FC236}">
                <a16:creationId xmlns:a16="http://schemas.microsoft.com/office/drawing/2014/main" id="{C30C0A60-6CB5-1D46-8922-3F416253D6B4}"/>
              </a:ext>
            </a:extLst>
          </p:cNvPr>
          <p:cNvCxnSpPr>
            <a:cxnSpLocks noChangeShapeType="1"/>
            <a:stCxn id="96" idx="5"/>
            <a:endCxn id="91" idx="2"/>
          </p:cNvCxnSpPr>
          <p:nvPr/>
        </p:nvCxnSpPr>
        <p:spPr bwMode="auto">
          <a:xfrm>
            <a:off x="4897438" y="4752975"/>
            <a:ext cx="2870200" cy="928688"/>
          </a:xfrm>
          <a:prstGeom prst="straightConnector1">
            <a:avLst/>
          </a:prstGeom>
          <a:noFill/>
          <a:ln w="15875">
            <a:solidFill>
              <a:schemeClr val="tx1"/>
            </a:solidFill>
            <a:round/>
            <a:headEnd/>
            <a:tailEnd type="triangle" w="med" len="med"/>
          </a:ln>
        </p:spPr>
      </p:cxnSp>
      <p:cxnSp>
        <p:nvCxnSpPr>
          <p:cNvPr id="104" name="AutoShape 18">
            <a:extLst>
              <a:ext uri="{FF2B5EF4-FFF2-40B4-BE49-F238E27FC236}">
                <a16:creationId xmlns:a16="http://schemas.microsoft.com/office/drawing/2014/main" id="{6674970D-BAC0-D640-AE9D-981671F08BAD}"/>
              </a:ext>
            </a:extLst>
          </p:cNvPr>
          <p:cNvCxnSpPr>
            <a:cxnSpLocks noChangeShapeType="1"/>
            <a:stCxn id="96" idx="6"/>
            <a:endCxn id="95" idx="2"/>
          </p:cNvCxnSpPr>
          <p:nvPr/>
        </p:nvCxnSpPr>
        <p:spPr bwMode="auto">
          <a:xfrm flipV="1">
            <a:off x="4960938" y="4373563"/>
            <a:ext cx="1847850" cy="236537"/>
          </a:xfrm>
          <a:prstGeom prst="straightConnector1">
            <a:avLst/>
          </a:prstGeom>
          <a:noFill/>
          <a:ln w="15875">
            <a:solidFill>
              <a:schemeClr val="tx1"/>
            </a:solidFill>
            <a:round/>
            <a:headEnd/>
            <a:tailEnd type="triangle" w="med" len="med"/>
          </a:ln>
        </p:spPr>
      </p:cxnSp>
      <p:cxnSp>
        <p:nvCxnSpPr>
          <p:cNvPr id="105" name="AutoShape 19">
            <a:extLst>
              <a:ext uri="{FF2B5EF4-FFF2-40B4-BE49-F238E27FC236}">
                <a16:creationId xmlns:a16="http://schemas.microsoft.com/office/drawing/2014/main" id="{468FA3C4-93DC-EB45-A4FD-8532D02E64C1}"/>
              </a:ext>
            </a:extLst>
          </p:cNvPr>
          <p:cNvCxnSpPr>
            <a:cxnSpLocks noChangeShapeType="1"/>
            <a:stCxn id="95" idx="4"/>
            <a:endCxn id="91" idx="1"/>
          </p:cNvCxnSpPr>
          <p:nvPr/>
        </p:nvCxnSpPr>
        <p:spPr bwMode="auto">
          <a:xfrm>
            <a:off x="6989763" y="4579938"/>
            <a:ext cx="841375" cy="962025"/>
          </a:xfrm>
          <a:prstGeom prst="straightConnector1">
            <a:avLst/>
          </a:prstGeom>
          <a:noFill/>
          <a:ln w="15875">
            <a:solidFill>
              <a:schemeClr val="tx1"/>
            </a:solidFill>
            <a:round/>
            <a:headEnd/>
            <a:tailEnd type="triangle" w="med" len="med"/>
          </a:ln>
        </p:spPr>
      </p:cxnSp>
      <p:cxnSp>
        <p:nvCxnSpPr>
          <p:cNvPr id="106" name="AutoShape 20">
            <a:extLst>
              <a:ext uri="{FF2B5EF4-FFF2-40B4-BE49-F238E27FC236}">
                <a16:creationId xmlns:a16="http://schemas.microsoft.com/office/drawing/2014/main" id="{C6AE58C4-016F-7547-9262-7CFD25967836}"/>
              </a:ext>
            </a:extLst>
          </p:cNvPr>
          <p:cNvCxnSpPr>
            <a:cxnSpLocks noChangeShapeType="1"/>
            <a:stCxn id="54" idx="3"/>
            <a:endCxn id="96" idx="7"/>
          </p:cNvCxnSpPr>
          <p:nvPr/>
        </p:nvCxnSpPr>
        <p:spPr bwMode="auto">
          <a:xfrm flipH="1">
            <a:off x="4897438" y="3046413"/>
            <a:ext cx="2686050" cy="1420812"/>
          </a:xfrm>
          <a:prstGeom prst="straightConnector1">
            <a:avLst/>
          </a:prstGeom>
          <a:noFill/>
          <a:ln w="15875">
            <a:solidFill>
              <a:schemeClr val="tx1"/>
            </a:solidFill>
            <a:round/>
            <a:headEnd/>
            <a:tailEnd type="triangle" w="med" len="med"/>
          </a:ln>
        </p:spPr>
      </p:cxnSp>
      <p:cxnSp>
        <p:nvCxnSpPr>
          <p:cNvPr id="107" name="AutoShape 21">
            <a:extLst>
              <a:ext uri="{FF2B5EF4-FFF2-40B4-BE49-F238E27FC236}">
                <a16:creationId xmlns:a16="http://schemas.microsoft.com/office/drawing/2014/main" id="{20913C1E-1584-C347-9329-60C64851D86E}"/>
              </a:ext>
            </a:extLst>
          </p:cNvPr>
          <p:cNvCxnSpPr>
            <a:cxnSpLocks noChangeShapeType="1"/>
            <a:stCxn id="93" idx="4"/>
            <a:endCxn id="94" idx="7"/>
          </p:cNvCxnSpPr>
          <p:nvPr/>
        </p:nvCxnSpPr>
        <p:spPr bwMode="auto">
          <a:xfrm flipH="1">
            <a:off x="3262313" y="4198938"/>
            <a:ext cx="509587" cy="1439862"/>
          </a:xfrm>
          <a:prstGeom prst="straightConnector1">
            <a:avLst/>
          </a:prstGeom>
          <a:noFill/>
          <a:ln w="15875">
            <a:solidFill>
              <a:schemeClr val="tx1"/>
            </a:solidFill>
            <a:round/>
            <a:headEnd/>
            <a:tailEnd type="triangle" w="med" len="med"/>
          </a:ln>
        </p:spPr>
      </p:cxnSp>
      <p:cxnSp>
        <p:nvCxnSpPr>
          <p:cNvPr id="108" name="AutoShape 22">
            <a:extLst>
              <a:ext uri="{FF2B5EF4-FFF2-40B4-BE49-F238E27FC236}">
                <a16:creationId xmlns:a16="http://schemas.microsoft.com/office/drawing/2014/main" id="{82358F38-9571-8D40-959D-35A74D9F602C}"/>
              </a:ext>
            </a:extLst>
          </p:cNvPr>
          <p:cNvCxnSpPr>
            <a:cxnSpLocks noChangeShapeType="1"/>
            <a:stCxn id="94" idx="6"/>
            <a:endCxn id="96" idx="2"/>
          </p:cNvCxnSpPr>
          <p:nvPr/>
        </p:nvCxnSpPr>
        <p:spPr bwMode="auto">
          <a:xfrm flipV="1">
            <a:off x="3319463" y="4610100"/>
            <a:ext cx="1244600" cy="1160463"/>
          </a:xfrm>
          <a:prstGeom prst="straightConnector1">
            <a:avLst/>
          </a:prstGeom>
          <a:noFill/>
          <a:ln w="15875">
            <a:solidFill>
              <a:schemeClr val="tx1"/>
            </a:solidFill>
            <a:round/>
            <a:headEnd/>
            <a:tailEnd type="triangle" w="med" len="med"/>
          </a:ln>
        </p:spPr>
      </p:cxnSp>
      <p:cxnSp>
        <p:nvCxnSpPr>
          <p:cNvPr id="109" name="AutoShape 23">
            <a:extLst>
              <a:ext uri="{FF2B5EF4-FFF2-40B4-BE49-F238E27FC236}">
                <a16:creationId xmlns:a16="http://schemas.microsoft.com/office/drawing/2014/main" id="{C4F195E5-55E3-7544-897F-0D2148474DAE}"/>
              </a:ext>
            </a:extLst>
          </p:cNvPr>
          <p:cNvCxnSpPr>
            <a:cxnSpLocks noChangeShapeType="1"/>
            <a:stCxn id="92" idx="6"/>
            <a:endCxn id="54" idx="1"/>
          </p:cNvCxnSpPr>
          <p:nvPr/>
        </p:nvCxnSpPr>
        <p:spPr bwMode="auto">
          <a:xfrm flipV="1">
            <a:off x="3360738" y="2786063"/>
            <a:ext cx="4222750" cy="130175"/>
          </a:xfrm>
          <a:prstGeom prst="straightConnector1">
            <a:avLst/>
          </a:prstGeom>
          <a:noFill/>
          <a:ln w="15875">
            <a:solidFill>
              <a:schemeClr val="tx1"/>
            </a:solidFill>
            <a:round/>
            <a:headEnd/>
            <a:tailEnd type="triangle" w="med" len="med"/>
          </a:ln>
        </p:spPr>
      </p:cxnSp>
      <p:cxnSp>
        <p:nvCxnSpPr>
          <p:cNvPr id="110" name="AutoShape 24">
            <a:extLst>
              <a:ext uri="{FF2B5EF4-FFF2-40B4-BE49-F238E27FC236}">
                <a16:creationId xmlns:a16="http://schemas.microsoft.com/office/drawing/2014/main" id="{85DC9696-E5C2-EE40-B4B4-F080639D5DEB}"/>
              </a:ext>
            </a:extLst>
          </p:cNvPr>
          <p:cNvCxnSpPr>
            <a:cxnSpLocks noChangeShapeType="1"/>
            <a:stCxn id="94" idx="6"/>
            <a:endCxn id="91" idx="3"/>
          </p:cNvCxnSpPr>
          <p:nvPr/>
        </p:nvCxnSpPr>
        <p:spPr bwMode="auto">
          <a:xfrm>
            <a:off x="3319463" y="5770563"/>
            <a:ext cx="4511675" cy="50800"/>
          </a:xfrm>
          <a:prstGeom prst="straightConnector1">
            <a:avLst/>
          </a:prstGeom>
          <a:noFill/>
          <a:ln w="15875">
            <a:solidFill>
              <a:schemeClr val="tx1"/>
            </a:solidFill>
            <a:round/>
            <a:headEnd/>
            <a:tailEnd type="triangle" w="med" len="med"/>
          </a:ln>
        </p:spPr>
      </p:cxnSp>
      <p:cxnSp>
        <p:nvCxnSpPr>
          <p:cNvPr id="111" name="AutoShape 25">
            <a:extLst>
              <a:ext uri="{FF2B5EF4-FFF2-40B4-BE49-F238E27FC236}">
                <a16:creationId xmlns:a16="http://schemas.microsoft.com/office/drawing/2014/main" id="{28CF4DA0-BA24-9A44-B6D5-7AF2BF5C8428}"/>
              </a:ext>
            </a:extLst>
          </p:cNvPr>
          <p:cNvCxnSpPr>
            <a:cxnSpLocks noChangeShapeType="1"/>
            <a:stCxn id="54" idx="5"/>
            <a:endCxn id="91" idx="0"/>
          </p:cNvCxnSpPr>
          <p:nvPr/>
        </p:nvCxnSpPr>
        <p:spPr bwMode="auto">
          <a:xfrm>
            <a:off x="7802563" y="3046413"/>
            <a:ext cx="161925" cy="2441575"/>
          </a:xfrm>
          <a:prstGeom prst="straightConnector1">
            <a:avLst/>
          </a:prstGeom>
          <a:noFill/>
          <a:ln w="15875">
            <a:solidFill>
              <a:schemeClr val="tx1"/>
            </a:solidFill>
            <a:round/>
            <a:headEnd/>
            <a:tailEnd type="triangle" w="med" len="med"/>
          </a:ln>
        </p:spPr>
      </p:cxnSp>
      <p:sp>
        <p:nvSpPr>
          <p:cNvPr id="112" name="Text Box 26">
            <a:extLst>
              <a:ext uri="{FF2B5EF4-FFF2-40B4-BE49-F238E27FC236}">
                <a16:creationId xmlns:a16="http://schemas.microsoft.com/office/drawing/2014/main" id="{E54BF027-6599-F943-A23D-21964E950F01}"/>
              </a:ext>
            </a:extLst>
          </p:cNvPr>
          <p:cNvSpPr txBox="1">
            <a:spLocks noChangeArrowheads="1"/>
          </p:cNvSpPr>
          <p:nvPr/>
        </p:nvSpPr>
        <p:spPr bwMode="auto">
          <a:xfrm>
            <a:off x="5160963" y="28194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113" name="Text Box 27">
            <a:extLst>
              <a:ext uri="{FF2B5EF4-FFF2-40B4-BE49-F238E27FC236}">
                <a16:creationId xmlns:a16="http://schemas.microsoft.com/office/drawing/2014/main" id="{6E8784F1-9A30-4841-8447-29264A60A047}"/>
              </a:ext>
            </a:extLst>
          </p:cNvPr>
          <p:cNvSpPr txBox="1">
            <a:spLocks noChangeArrowheads="1"/>
          </p:cNvSpPr>
          <p:nvPr/>
        </p:nvSpPr>
        <p:spPr bwMode="auto">
          <a:xfrm>
            <a:off x="5111750" y="34432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114" name="Text Box 28">
            <a:extLst>
              <a:ext uri="{FF2B5EF4-FFF2-40B4-BE49-F238E27FC236}">
                <a16:creationId xmlns:a16="http://schemas.microsoft.com/office/drawing/2014/main" id="{4D17B9F2-1B9B-7945-80C8-E9F4A28FF64B}"/>
              </a:ext>
            </a:extLst>
          </p:cNvPr>
          <p:cNvSpPr txBox="1">
            <a:spLocks noChangeArrowheads="1"/>
          </p:cNvSpPr>
          <p:nvPr/>
        </p:nvSpPr>
        <p:spPr bwMode="auto">
          <a:xfrm>
            <a:off x="6026150" y="37528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115" name="Text Box 29">
            <a:extLst>
              <a:ext uri="{FF2B5EF4-FFF2-40B4-BE49-F238E27FC236}">
                <a16:creationId xmlns:a16="http://schemas.microsoft.com/office/drawing/2014/main" id="{5F8CF754-E974-0B4A-80FF-70CD1AD3AF5D}"/>
              </a:ext>
            </a:extLst>
          </p:cNvPr>
          <p:cNvSpPr txBox="1">
            <a:spLocks noChangeArrowheads="1"/>
          </p:cNvSpPr>
          <p:nvPr/>
        </p:nvSpPr>
        <p:spPr bwMode="auto">
          <a:xfrm>
            <a:off x="2370138" y="30226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116" name="Text Box 30">
            <a:extLst>
              <a:ext uri="{FF2B5EF4-FFF2-40B4-BE49-F238E27FC236}">
                <a16:creationId xmlns:a16="http://schemas.microsoft.com/office/drawing/2014/main" id="{373E2F8C-897D-DC45-BAA2-D8E7EF57950E}"/>
              </a:ext>
            </a:extLst>
          </p:cNvPr>
          <p:cNvSpPr txBox="1">
            <a:spLocks noChangeArrowheads="1"/>
          </p:cNvSpPr>
          <p:nvPr/>
        </p:nvSpPr>
        <p:spPr bwMode="auto">
          <a:xfrm>
            <a:off x="2795588" y="36099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117" name="Text Box 31">
            <a:extLst>
              <a:ext uri="{FF2B5EF4-FFF2-40B4-BE49-F238E27FC236}">
                <a16:creationId xmlns:a16="http://schemas.microsoft.com/office/drawing/2014/main" id="{4B4E0EFD-DAEC-D64D-92DD-17387C7551D4}"/>
              </a:ext>
            </a:extLst>
          </p:cNvPr>
          <p:cNvSpPr txBox="1">
            <a:spLocks noChangeArrowheads="1"/>
          </p:cNvSpPr>
          <p:nvPr/>
        </p:nvSpPr>
        <p:spPr bwMode="auto">
          <a:xfrm>
            <a:off x="2436813" y="45148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118" name="Text Box 32">
            <a:extLst>
              <a:ext uri="{FF2B5EF4-FFF2-40B4-BE49-F238E27FC236}">
                <a16:creationId xmlns:a16="http://schemas.microsoft.com/office/drawing/2014/main" id="{1CC00A6E-73A4-6A44-B282-02A6D8A4FCF6}"/>
              </a:ext>
            </a:extLst>
          </p:cNvPr>
          <p:cNvSpPr txBox="1">
            <a:spLocks noChangeArrowheads="1"/>
          </p:cNvSpPr>
          <p:nvPr/>
        </p:nvSpPr>
        <p:spPr bwMode="auto">
          <a:xfrm>
            <a:off x="3419475" y="46736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119" name="Text Box 33">
            <a:extLst>
              <a:ext uri="{FF2B5EF4-FFF2-40B4-BE49-F238E27FC236}">
                <a16:creationId xmlns:a16="http://schemas.microsoft.com/office/drawing/2014/main" id="{DD2BB382-BEE1-C74A-ABD3-2DAB3B42151B}"/>
              </a:ext>
            </a:extLst>
          </p:cNvPr>
          <p:cNvSpPr txBox="1">
            <a:spLocks noChangeArrowheads="1"/>
          </p:cNvSpPr>
          <p:nvPr/>
        </p:nvSpPr>
        <p:spPr bwMode="auto">
          <a:xfrm>
            <a:off x="4135438" y="42354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120" name="Text Box 34">
            <a:extLst>
              <a:ext uri="{FF2B5EF4-FFF2-40B4-BE49-F238E27FC236}">
                <a16:creationId xmlns:a16="http://schemas.microsoft.com/office/drawing/2014/main" id="{6CDF69F9-A9B9-E043-9745-FBE508A32B1A}"/>
              </a:ext>
            </a:extLst>
          </p:cNvPr>
          <p:cNvSpPr txBox="1">
            <a:spLocks noChangeArrowheads="1"/>
          </p:cNvSpPr>
          <p:nvPr/>
        </p:nvSpPr>
        <p:spPr bwMode="auto">
          <a:xfrm>
            <a:off x="3863975" y="50847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121" name="Text Box 35">
            <a:extLst>
              <a:ext uri="{FF2B5EF4-FFF2-40B4-BE49-F238E27FC236}">
                <a16:creationId xmlns:a16="http://schemas.microsoft.com/office/drawing/2014/main" id="{BEE3D501-26EE-9143-9704-A16D45EF1E71}"/>
              </a:ext>
            </a:extLst>
          </p:cNvPr>
          <p:cNvSpPr txBox="1">
            <a:spLocks noChangeArrowheads="1"/>
          </p:cNvSpPr>
          <p:nvPr/>
        </p:nvSpPr>
        <p:spPr bwMode="auto">
          <a:xfrm>
            <a:off x="4975225" y="56816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122" name="Text Box 36">
            <a:extLst>
              <a:ext uri="{FF2B5EF4-FFF2-40B4-BE49-F238E27FC236}">
                <a16:creationId xmlns:a16="http://schemas.microsoft.com/office/drawing/2014/main" id="{9D407F8A-77F6-1B4B-AA6A-DBB09838DC1C}"/>
              </a:ext>
            </a:extLst>
          </p:cNvPr>
          <p:cNvSpPr txBox="1">
            <a:spLocks noChangeArrowheads="1"/>
          </p:cNvSpPr>
          <p:nvPr/>
        </p:nvSpPr>
        <p:spPr bwMode="auto">
          <a:xfrm>
            <a:off x="6062663" y="50577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123" name="Text Box 37">
            <a:extLst>
              <a:ext uri="{FF2B5EF4-FFF2-40B4-BE49-F238E27FC236}">
                <a16:creationId xmlns:a16="http://schemas.microsoft.com/office/drawing/2014/main" id="{E30BFA9C-B052-EA40-B452-BA317A5F4EC0}"/>
              </a:ext>
            </a:extLst>
          </p:cNvPr>
          <p:cNvSpPr txBox="1">
            <a:spLocks noChangeArrowheads="1"/>
          </p:cNvSpPr>
          <p:nvPr/>
        </p:nvSpPr>
        <p:spPr bwMode="auto">
          <a:xfrm>
            <a:off x="5989638" y="43529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124" name="Text Box 38">
            <a:extLst>
              <a:ext uri="{FF2B5EF4-FFF2-40B4-BE49-F238E27FC236}">
                <a16:creationId xmlns:a16="http://schemas.microsoft.com/office/drawing/2014/main" id="{B8F0BC87-9D3A-354D-944A-FE3ECE19D27B}"/>
              </a:ext>
            </a:extLst>
          </p:cNvPr>
          <p:cNvSpPr txBox="1">
            <a:spLocks noChangeArrowheads="1"/>
          </p:cNvSpPr>
          <p:nvPr/>
        </p:nvSpPr>
        <p:spPr bwMode="auto">
          <a:xfrm>
            <a:off x="7134225" y="37242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5" name="Text Box 39">
            <a:extLst>
              <a:ext uri="{FF2B5EF4-FFF2-40B4-BE49-F238E27FC236}">
                <a16:creationId xmlns:a16="http://schemas.microsoft.com/office/drawing/2014/main" id="{193D49C2-B7D0-8042-8694-5D0568B03A9B}"/>
              </a:ext>
            </a:extLst>
          </p:cNvPr>
          <p:cNvSpPr txBox="1">
            <a:spLocks noChangeArrowheads="1"/>
          </p:cNvSpPr>
          <p:nvPr/>
        </p:nvSpPr>
        <p:spPr bwMode="auto">
          <a:xfrm>
            <a:off x="7696200" y="42211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126" name="Text Box 40">
            <a:extLst>
              <a:ext uri="{FF2B5EF4-FFF2-40B4-BE49-F238E27FC236}">
                <a16:creationId xmlns:a16="http://schemas.microsoft.com/office/drawing/2014/main" id="{BFD55926-00FF-2243-8ABD-EDBAEEF6479F}"/>
              </a:ext>
            </a:extLst>
          </p:cNvPr>
          <p:cNvSpPr txBox="1">
            <a:spLocks noChangeArrowheads="1"/>
          </p:cNvSpPr>
          <p:nvPr/>
        </p:nvSpPr>
        <p:spPr bwMode="auto">
          <a:xfrm>
            <a:off x="7207250" y="48720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7" name="Text Box 41">
            <a:extLst>
              <a:ext uri="{FF2B5EF4-FFF2-40B4-BE49-F238E27FC236}">
                <a16:creationId xmlns:a16="http://schemas.microsoft.com/office/drawing/2014/main" id="{14B11FA0-D5FC-F54E-9E8A-153CDF1F2C06}"/>
              </a:ext>
            </a:extLst>
          </p:cNvPr>
          <p:cNvSpPr txBox="1">
            <a:spLocks noChangeArrowheads="1"/>
          </p:cNvSpPr>
          <p:nvPr/>
        </p:nvSpPr>
        <p:spPr bwMode="auto">
          <a:xfrm>
            <a:off x="1608138" y="2971800"/>
            <a:ext cx="296862" cy="336550"/>
          </a:xfrm>
          <a:prstGeom prst="rect">
            <a:avLst/>
          </a:prstGeom>
          <a:noFill/>
          <a:ln w="9525">
            <a:noFill/>
            <a:miter lim="800000"/>
            <a:headEnd/>
            <a:tailEnd/>
          </a:ln>
        </p:spPr>
        <p:txBody>
          <a:bodyPr wrap="none">
            <a:spAutoFit/>
          </a:bodyPr>
          <a:lstStyle/>
          <a:p>
            <a:r>
              <a:rPr lang="en-US" sz="1600" b="1">
                <a:solidFill>
                  <a:srgbClr val="0000FF"/>
                </a:solidFill>
              </a:rPr>
              <a:t>0</a:t>
            </a:r>
          </a:p>
        </p:txBody>
      </p:sp>
      <p:sp>
        <p:nvSpPr>
          <p:cNvPr id="128" name="Text Box 42">
            <a:extLst>
              <a:ext uri="{FF2B5EF4-FFF2-40B4-BE49-F238E27FC236}">
                <a16:creationId xmlns:a16="http://schemas.microsoft.com/office/drawing/2014/main" id="{3B8F75B5-C03D-0549-ADD1-BC94E67B2400}"/>
              </a:ext>
            </a:extLst>
          </p:cNvPr>
          <p:cNvSpPr txBox="1">
            <a:spLocks noChangeArrowheads="1"/>
          </p:cNvSpPr>
          <p:nvPr/>
        </p:nvSpPr>
        <p:spPr bwMode="auto">
          <a:xfrm>
            <a:off x="3581400" y="3489325"/>
            <a:ext cx="457200" cy="336550"/>
          </a:xfrm>
          <a:prstGeom prst="rect">
            <a:avLst/>
          </a:prstGeom>
          <a:noFill/>
          <a:ln w="9525">
            <a:noFill/>
            <a:miter lim="800000"/>
            <a:headEnd/>
            <a:tailEnd/>
          </a:ln>
        </p:spPr>
        <p:txBody>
          <a:bodyPr>
            <a:spAutoFit/>
          </a:bodyPr>
          <a:lstStyle/>
          <a:p>
            <a:r>
              <a:rPr lang="en-US" sz="1600" b="1" dirty="0">
                <a:solidFill>
                  <a:srgbClr val="FF0000"/>
                </a:solidFill>
                <a:cs typeface="Arial" charset="0"/>
              </a:rPr>
              <a:t>14</a:t>
            </a:r>
          </a:p>
        </p:txBody>
      </p:sp>
      <p:sp>
        <p:nvSpPr>
          <p:cNvPr id="129" name="Text Box 43">
            <a:extLst>
              <a:ext uri="{FF2B5EF4-FFF2-40B4-BE49-F238E27FC236}">
                <a16:creationId xmlns:a16="http://schemas.microsoft.com/office/drawing/2014/main" id="{23916F4E-A41E-ED42-B8F8-2D30E63E2924}"/>
              </a:ext>
            </a:extLst>
          </p:cNvPr>
          <p:cNvSpPr txBox="1">
            <a:spLocks noChangeArrowheads="1"/>
          </p:cNvSpPr>
          <p:nvPr/>
        </p:nvSpPr>
        <p:spPr bwMode="auto">
          <a:xfrm>
            <a:off x="2895600" y="591185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15</a:t>
            </a:r>
          </a:p>
        </p:txBody>
      </p:sp>
      <p:sp>
        <p:nvSpPr>
          <p:cNvPr id="130" name="Text Box 44">
            <a:extLst>
              <a:ext uri="{FF2B5EF4-FFF2-40B4-BE49-F238E27FC236}">
                <a16:creationId xmlns:a16="http://schemas.microsoft.com/office/drawing/2014/main" id="{BBCF4E4E-A426-CE44-9921-B10D6A903A8B}"/>
              </a:ext>
            </a:extLst>
          </p:cNvPr>
          <p:cNvSpPr txBox="1">
            <a:spLocks noChangeArrowheads="1"/>
          </p:cNvSpPr>
          <p:nvPr/>
        </p:nvSpPr>
        <p:spPr bwMode="auto">
          <a:xfrm>
            <a:off x="7543800" y="243840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33</a:t>
            </a:r>
          </a:p>
        </p:txBody>
      </p:sp>
      <p:sp>
        <p:nvSpPr>
          <p:cNvPr id="131" name="Text Box 45">
            <a:extLst>
              <a:ext uri="{FF2B5EF4-FFF2-40B4-BE49-F238E27FC236}">
                <a16:creationId xmlns:a16="http://schemas.microsoft.com/office/drawing/2014/main" id="{1C319E92-9095-3046-97BE-2833655517C7}"/>
              </a:ext>
            </a:extLst>
          </p:cNvPr>
          <p:cNvSpPr txBox="1">
            <a:spLocks noChangeArrowheads="1"/>
          </p:cNvSpPr>
          <p:nvPr/>
        </p:nvSpPr>
        <p:spPr bwMode="auto">
          <a:xfrm>
            <a:off x="4572000" y="4098925"/>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2" name="Text Box 46">
            <a:extLst>
              <a:ext uri="{FF2B5EF4-FFF2-40B4-BE49-F238E27FC236}">
                <a16:creationId xmlns:a16="http://schemas.microsoft.com/office/drawing/2014/main" id="{C7A30C03-F572-8D44-888A-86EF50BC246C}"/>
              </a:ext>
            </a:extLst>
          </p:cNvPr>
          <p:cNvSpPr txBox="1">
            <a:spLocks noChangeArrowheads="1"/>
          </p:cNvSpPr>
          <p:nvPr/>
        </p:nvSpPr>
        <p:spPr bwMode="auto">
          <a:xfrm>
            <a:off x="6781800" y="38862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3" name="Text Box 47">
            <a:extLst>
              <a:ext uri="{FF2B5EF4-FFF2-40B4-BE49-F238E27FC236}">
                <a16:creationId xmlns:a16="http://schemas.microsoft.com/office/drawing/2014/main" id="{DF9766F6-7B36-F940-B615-AF51BBA6F149}"/>
              </a:ext>
            </a:extLst>
          </p:cNvPr>
          <p:cNvSpPr txBox="1">
            <a:spLocks noChangeArrowheads="1"/>
          </p:cNvSpPr>
          <p:nvPr/>
        </p:nvSpPr>
        <p:spPr bwMode="auto">
          <a:xfrm>
            <a:off x="7848600" y="57912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4" name="Text Box 49">
            <a:extLst>
              <a:ext uri="{FF2B5EF4-FFF2-40B4-BE49-F238E27FC236}">
                <a16:creationId xmlns:a16="http://schemas.microsoft.com/office/drawing/2014/main" id="{1F2F2A9D-B5A6-A74D-9745-0690E7E2A02A}"/>
              </a:ext>
            </a:extLst>
          </p:cNvPr>
          <p:cNvSpPr txBox="1">
            <a:spLocks noChangeArrowheads="1"/>
          </p:cNvSpPr>
          <p:nvPr/>
        </p:nvSpPr>
        <p:spPr bwMode="auto">
          <a:xfrm>
            <a:off x="2998788" y="2422525"/>
            <a:ext cx="354012" cy="336550"/>
          </a:xfrm>
          <a:prstGeom prst="rect">
            <a:avLst/>
          </a:prstGeom>
          <a:noFill/>
          <a:ln w="9525">
            <a:noFill/>
            <a:miter lim="800000"/>
            <a:headEnd/>
            <a:tailEnd/>
          </a:ln>
        </p:spPr>
        <p:txBody>
          <a:bodyPr wrap="none">
            <a:spAutoFit/>
          </a:bodyPr>
          <a:lstStyle/>
          <a:p>
            <a:r>
              <a:rPr lang="en-US" sz="1600"/>
              <a:t> </a:t>
            </a:r>
            <a:r>
              <a:rPr lang="en-US" sz="1600" b="1"/>
              <a:t>9</a:t>
            </a:r>
          </a:p>
        </p:txBody>
      </p:sp>
      <p:sp>
        <p:nvSpPr>
          <p:cNvPr id="135" name="Freeform 51">
            <a:extLst>
              <a:ext uri="{FF2B5EF4-FFF2-40B4-BE49-F238E27FC236}">
                <a16:creationId xmlns:a16="http://schemas.microsoft.com/office/drawing/2014/main" id="{F1230B74-E228-AB4A-9543-BE3E4C8F2B48}"/>
              </a:ext>
            </a:extLst>
          </p:cNvPr>
          <p:cNvSpPr>
            <a:spLocks/>
          </p:cNvSpPr>
          <p:nvPr/>
        </p:nvSpPr>
        <p:spPr bwMode="auto">
          <a:xfrm>
            <a:off x="1143000" y="2362200"/>
            <a:ext cx="2838450" cy="1492250"/>
          </a:xfrm>
          <a:custGeom>
            <a:avLst/>
            <a:gdLst>
              <a:gd name="T0" fmla="*/ 3 w 1961"/>
              <a:gd name="T1" fmla="*/ 824 h 1171"/>
              <a:gd name="T2" fmla="*/ 34 w 1961"/>
              <a:gd name="T3" fmla="*/ 666 h 1171"/>
              <a:gd name="T4" fmla="*/ 121 w 1961"/>
              <a:gd name="T5" fmla="*/ 469 h 1171"/>
              <a:gd name="T6" fmla="*/ 153 w 1961"/>
              <a:gd name="T7" fmla="*/ 414 h 1171"/>
              <a:gd name="T8" fmla="*/ 271 w 1961"/>
              <a:gd name="T9" fmla="*/ 359 h 1171"/>
              <a:gd name="T10" fmla="*/ 350 w 1961"/>
              <a:gd name="T11" fmla="*/ 295 h 1171"/>
              <a:gd name="T12" fmla="*/ 500 w 1961"/>
              <a:gd name="T13" fmla="*/ 177 h 1171"/>
              <a:gd name="T14" fmla="*/ 650 w 1961"/>
              <a:gd name="T15" fmla="*/ 130 h 1171"/>
              <a:gd name="T16" fmla="*/ 950 w 1961"/>
              <a:gd name="T17" fmla="*/ 75 h 1171"/>
              <a:gd name="T18" fmla="*/ 1131 w 1961"/>
              <a:gd name="T19" fmla="*/ 43 h 1171"/>
              <a:gd name="T20" fmla="*/ 1565 w 1961"/>
              <a:gd name="T21" fmla="*/ 43 h 1171"/>
              <a:gd name="T22" fmla="*/ 1754 w 1961"/>
              <a:gd name="T23" fmla="*/ 82 h 1171"/>
              <a:gd name="T24" fmla="*/ 1786 w 1961"/>
              <a:gd name="T25" fmla="*/ 98 h 1171"/>
              <a:gd name="T26" fmla="*/ 1833 w 1961"/>
              <a:gd name="T27" fmla="*/ 114 h 1171"/>
              <a:gd name="T28" fmla="*/ 1920 w 1961"/>
              <a:gd name="T29" fmla="*/ 240 h 1171"/>
              <a:gd name="T30" fmla="*/ 1841 w 1961"/>
              <a:gd name="T31" fmla="*/ 603 h 1171"/>
              <a:gd name="T32" fmla="*/ 1747 w 1961"/>
              <a:gd name="T33" fmla="*/ 698 h 1171"/>
              <a:gd name="T34" fmla="*/ 1612 w 1961"/>
              <a:gd name="T35" fmla="*/ 769 h 1171"/>
              <a:gd name="T36" fmla="*/ 1455 w 1961"/>
              <a:gd name="T37" fmla="*/ 800 h 1171"/>
              <a:gd name="T38" fmla="*/ 1036 w 1961"/>
              <a:gd name="T39" fmla="*/ 840 h 1171"/>
              <a:gd name="T40" fmla="*/ 879 w 1961"/>
              <a:gd name="T41" fmla="*/ 871 h 1171"/>
              <a:gd name="T42" fmla="*/ 673 w 1961"/>
              <a:gd name="T43" fmla="*/ 1037 h 1171"/>
              <a:gd name="T44" fmla="*/ 547 w 1961"/>
              <a:gd name="T45" fmla="*/ 1132 h 1171"/>
              <a:gd name="T46" fmla="*/ 271 w 1961"/>
              <a:gd name="T47" fmla="*/ 1171 h 1171"/>
              <a:gd name="T48" fmla="*/ 121 w 1961"/>
              <a:gd name="T49" fmla="*/ 1124 h 1171"/>
              <a:gd name="T50" fmla="*/ 50 w 1961"/>
              <a:gd name="T51" fmla="*/ 982 h 1171"/>
              <a:gd name="T52" fmla="*/ 34 w 1961"/>
              <a:gd name="T53" fmla="*/ 919 h 1171"/>
              <a:gd name="T54" fmla="*/ 3 w 1961"/>
              <a:gd name="T55" fmla="*/ 824 h 1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61"/>
              <a:gd name="T85" fmla="*/ 0 h 1171"/>
              <a:gd name="T86" fmla="*/ 1961 w 1961"/>
              <a:gd name="T87" fmla="*/ 1171 h 11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61" h="1171">
                <a:moveTo>
                  <a:pt x="3" y="824"/>
                </a:moveTo>
                <a:cubicBezTo>
                  <a:pt x="9" y="747"/>
                  <a:pt x="0" y="721"/>
                  <a:pt x="34" y="666"/>
                </a:cubicBezTo>
                <a:cubicBezTo>
                  <a:pt x="53" y="592"/>
                  <a:pt x="84" y="534"/>
                  <a:pt x="121" y="469"/>
                </a:cubicBezTo>
                <a:cubicBezTo>
                  <a:pt x="128" y="456"/>
                  <a:pt x="140" y="425"/>
                  <a:pt x="153" y="414"/>
                </a:cubicBezTo>
                <a:cubicBezTo>
                  <a:pt x="189" y="383"/>
                  <a:pt x="227" y="372"/>
                  <a:pt x="271" y="359"/>
                </a:cubicBezTo>
                <a:cubicBezTo>
                  <a:pt x="332" y="297"/>
                  <a:pt x="301" y="311"/>
                  <a:pt x="350" y="295"/>
                </a:cubicBezTo>
                <a:cubicBezTo>
                  <a:pt x="402" y="258"/>
                  <a:pt x="447" y="213"/>
                  <a:pt x="500" y="177"/>
                </a:cubicBezTo>
                <a:cubicBezTo>
                  <a:pt x="545" y="147"/>
                  <a:pt x="600" y="145"/>
                  <a:pt x="650" y="130"/>
                </a:cubicBezTo>
                <a:cubicBezTo>
                  <a:pt x="750" y="100"/>
                  <a:pt x="845" y="83"/>
                  <a:pt x="950" y="75"/>
                </a:cubicBezTo>
                <a:cubicBezTo>
                  <a:pt x="1011" y="65"/>
                  <a:pt x="1070" y="52"/>
                  <a:pt x="1131" y="43"/>
                </a:cubicBezTo>
                <a:cubicBezTo>
                  <a:pt x="1260" y="0"/>
                  <a:pt x="1469" y="39"/>
                  <a:pt x="1565" y="43"/>
                </a:cubicBezTo>
                <a:cubicBezTo>
                  <a:pt x="1628" y="56"/>
                  <a:pt x="1691" y="68"/>
                  <a:pt x="1754" y="82"/>
                </a:cubicBezTo>
                <a:cubicBezTo>
                  <a:pt x="1765" y="87"/>
                  <a:pt x="1775" y="94"/>
                  <a:pt x="1786" y="98"/>
                </a:cubicBezTo>
                <a:cubicBezTo>
                  <a:pt x="1801" y="104"/>
                  <a:pt x="1833" y="114"/>
                  <a:pt x="1833" y="114"/>
                </a:cubicBezTo>
                <a:cubicBezTo>
                  <a:pt x="1862" y="157"/>
                  <a:pt x="1890" y="197"/>
                  <a:pt x="1920" y="240"/>
                </a:cubicBezTo>
                <a:cubicBezTo>
                  <a:pt x="1916" y="374"/>
                  <a:pt x="1961" y="523"/>
                  <a:pt x="1841" y="603"/>
                </a:cubicBezTo>
                <a:cubicBezTo>
                  <a:pt x="1814" y="640"/>
                  <a:pt x="1785" y="672"/>
                  <a:pt x="1747" y="698"/>
                </a:cubicBezTo>
                <a:cubicBezTo>
                  <a:pt x="1717" y="742"/>
                  <a:pt x="1663" y="759"/>
                  <a:pt x="1612" y="769"/>
                </a:cubicBezTo>
                <a:cubicBezTo>
                  <a:pt x="1561" y="790"/>
                  <a:pt x="1509" y="789"/>
                  <a:pt x="1455" y="800"/>
                </a:cubicBezTo>
                <a:cubicBezTo>
                  <a:pt x="1310" y="831"/>
                  <a:pt x="1188" y="835"/>
                  <a:pt x="1036" y="840"/>
                </a:cubicBezTo>
                <a:cubicBezTo>
                  <a:pt x="982" y="847"/>
                  <a:pt x="931" y="855"/>
                  <a:pt x="879" y="871"/>
                </a:cubicBezTo>
                <a:cubicBezTo>
                  <a:pt x="809" y="923"/>
                  <a:pt x="740" y="980"/>
                  <a:pt x="673" y="1037"/>
                </a:cubicBezTo>
                <a:cubicBezTo>
                  <a:pt x="646" y="1060"/>
                  <a:pt x="582" y="1123"/>
                  <a:pt x="547" y="1132"/>
                </a:cubicBezTo>
                <a:cubicBezTo>
                  <a:pt x="453" y="1156"/>
                  <a:pt x="370" y="1165"/>
                  <a:pt x="271" y="1171"/>
                </a:cubicBezTo>
                <a:cubicBezTo>
                  <a:pt x="207" y="1165"/>
                  <a:pt x="172" y="1158"/>
                  <a:pt x="121" y="1124"/>
                </a:cubicBezTo>
                <a:cubicBezTo>
                  <a:pt x="103" y="1072"/>
                  <a:pt x="74" y="1030"/>
                  <a:pt x="50" y="982"/>
                </a:cubicBezTo>
                <a:cubicBezTo>
                  <a:pt x="41" y="964"/>
                  <a:pt x="38" y="937"/>
                  <a:pt x="34" y="919"/>
                </a:cubicBezTo>
                <a:cubicBezTo>
                  <a:pt x="26" y="887"/>
                  <a:pt x="13" y="855"/>
                  <a:pt x="3" y="824"/>
                </a:cubicBezTo>
                <a:close/>
              </a:path>
            </a:pathLst>
          </a:custGeom>
          <a:solidFill>
            <a:srgbClr val="003399">
              <a:alpha val="50195"/>
            </a:srgbClr>
          </a:solidFill>
          <a:ln w="15875" cap="flat" cmpd="sng">
            <a:noFill/>
            <a:prstDash val="solid"/>
            <a:round/>
            <a:headEnd/>
            <a:tailEnd/>
          </a:ln>
        </p:spPr>
        <p:txBody>
          <a:bodyPr lIns="92075" tIns="46038" rIns="92075" bIns="46038"/>
          <a:lstStyle/>
          <a:p>
            <a:endParaRPr lang="vi-VN"/>
          </a:p>
        </p:txBody>
      </p:sp>
    </p:spTree>
    <p:extLst>
      <p:ext uri="{BB962C8B-B14F-4D97-AF65-F5344CB8AC3E}">
        <p14:creationId xmlns:p14="http://schemas.microsoft.com/office/powerpoint/2010/main" val="4130085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(6) is confirmed, update distances for adjacent vertices of (6)</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57</a:t>
            </a:fld>
            <a:endParaRPr lang="en-US"/>
          </a:p>
        </p:txBody>
      </p:sp>
      <p:sp>
        <p:nvSpPr>
          <p:cNvPr id="55" name="Oval 3">
            <a:extLst>
              <a:ext uri="{FF2B5EF4-FFF2-40B4-BE49-F238E27FC236}">
                <a16:creationId xmlns:a16="http://schemas.microsoft.com/office/drawing/2014/main" id="{56E4955A-6A35-E946-B169-327FB82FC702}"/>
              </a:ext>
            </a:extLst>
          </p:cNvPr>
          <p:cNvSpPr>
            <a:spLocks noChangeArrowheads="1"/>
          </p:cNvSpPr>
          <p:nvPr/>
        </p:nvSpPr>
        <p:spPr bwMode="auto">
          <a:xfrm>
            <a:off x="1524000" y="32591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56" name="Oval 4">
            <a:extLst>
              <a:ext uri="{FF2B5EF4-FFF2-40B4-BE49-F238E27FC236}">
                <a16:creationId xmlns:a16="http://schemas.microsoft.com/office/drawing/2014/main" id="{BD667857-EB16-4B44-8482-1954CCAF406A}"/>
              </a:ext>
            </a:extLst>
          </p:cNvPr>
          <p:cNvSpPr>
            <a:spLocks noChangeArrowheads="1"/>
          </p:cNvSpPr>
          <p:nvPr/>
        </p:nvSpPr>
        <p:spPr bwMode="auto">
          <a:xfrm>
            <a:off x="7537450" y="27432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57" name="Oval 5">
            <a:extLst>
              <a:ext uri="{FF2B5EF4-FFF2-40B4-BE49-F238E27FC236}">
                <a16:creationId xmlns:a16="http://schemas.microsoft.com/office/drawing/2014/main" id="{1FB7EC39-B3C2-4E44-81F0-1700ADDC0238}"/>
              </a:ext>
            </a:extLst>
          </p:cNvPr>
          <p:cNvSpPr>
            <a:spLocks noChangeArrowheads="1"/>
          </p:cNvSpPr>
          <p:nvPr/>
        </p:nvSpPr>
        <p:spPr bwMode="auto">
          <a:xfrm>
            <a:off x="7775575" y="54959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58" name="Oval 6">
            <a:extLst>
              <a:ext uri="{FF2B5EF4-FFF2-40B4-BE49-F238E27FC236}">
                <a16:creationId xmlns:a16="http://schemas.microsoft.com/office/drawing/2014/main" id="{6D6CF8F1-4737-154D-8C28-D093DADF2EE2}"/>
              </a:ext>
            </a:extLst>
          </p:cNvPr>
          <p:cNvSpPr>
            <a:spLocks noChangeArrowheads="1"/>
          </p:cNvSpPr>
          <p:nvPr/>
        </p:nvSpPr>
        <p:spPr bwMode="auto">
          <a:xfrm>
            <a:off x="3033713" y="27432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59" name="Oval 7">
            <a:extLst>
              <a:ext uri="{FF2B5EF4-FFF2-40B4-BE49-F238E27FC236}">
                <a16:creationId xmlns:a16="http://schemas.microsoft.com/office/drawing/2014/main" id="{57AC5CC6-7CE4-DD41-9236-012FF1F6A8B1}"/>
              </a:ext>
            </a:extLst>
          </p:cNvPr>
          <p:cNvSpPr>
            <a:spLocks noChangeArrowheads="1"/>
          </p:cNvSpPr>
          <p:nvPr/>
        </p:nvSpPr>
        <p:spPr bwMode="auto">
          <a:xfrm>
            <a:off x="3581400" y="3810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60" name="Oval 8">
            <a:extLst>
              <a:ext uri="{FF2B5EF4-FFF2-40B4-BE49-F238E27FC236}">
                <a16:creationId xmlns:a16="http://schemas.microsoft.com/office/drawing/2014/main" id="{F4BFD04C-2A19-D14A-BEC3-7EE86E2A8A29}"/>
              </a:ext>
            </a:extLst>
          </p:cNvPr>
          <p:cNvSpPr>
            <a:spLocks noChangeArrowheads="1"/>
          </p:cNvSpPr>
          <p:nvPr/>
        </p:nvSpPr>
        <p:spPr bwMode="auto">
          <a:xfrm>
            <a:off x="2971800" y="55959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61" name="Oval 9">
            <a:extLst>
              <a:ext uri="{FF2B5EF4-FFF2-40B4-BE49-F238E27FC236}">
                <a16:creationId xmlns:a16="http://schemas.microsoft.com/office/drawing/2014/main" id="{B086E64B-9BB6-344B-BFB0-7843DDE3365C}"/>
              </a:ext>
            </a:extLst>
          </p:cNvPr>
          <p:cNvSpPr>
            <a:spLocks noChangeArrowheads="1"/>
          </p:cNvSpPr>
          <p:nvPr/>
        </p:nvSpPr>
        <p:spPr bwMode="auto">
          <a:xfrm>
            <a:off x="6816725" y="41751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62" name="Oval 10">
            <a:extLst>
              <a:ext uri="{FF2B5EF4-FFF2-40B4-BE49-F238E27FC236}">
                <a16:creationId xmlns:a16="http://schemas.microsoft.com/office/drawing/2014/main" id="{10990FD2-ADE7-FB48-9277-BCF2F923D26F}"/>
              </a:ext>
            </a:extLst>
          </p:cNvPr>
          <p:cNvSpPr>
            <a:spLocks noChangeArrowheads="1"/>
          </p:cNvSpPr>
          <p:nvPr/>
        </p:nvSpPr>
        <p:spPr bwMode="auto">
          <a:xfrm>
            <a:off x="4572000" y="44196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63" name="AutoShape 11">
            <a:extLst>
              <a:ext uri="{FF2B5EF4-FFF2-40B4-BE49-F238E27FC236}">
                <a16:creationId xmlns:a16="http://schemas.microsoft.com/office/drawing/2014/main" id="{6A067D01-103D-D344-8B6B-F6A664320896}"/>
              </a:ext>
            </a:extLst>
          </p:cNvPr>
          <p:cNvCxnSpPr>
            <a:cxnSpLocks noChangeShapeType="1"/>
            <a:stCxn id="55" idx="7"/>
            <a:endCxn id="58" idx="2"/>
          </p:cNvCxnSpPr>
          <p:nvPr/>
        </p:nvCxnSpPr>
        <p:spPr bwMode="auto">
          <a:xfrm flipV="1">
            <a:off x="1851025" y="2916238"/>
            <a:ext cx="1174750" cy="382587"/>
          </a:xfrm>
          <a:prstGeom prst="straightConnector1">
            <a:avLst/>
          </a:prstGeom>
          <a:noFill/>
          <a:ln w="15875">
            <a:solidFill>
              <a:schemeClr val="tx1"/>
            </a:solidFill>
            <a:round/>
            <a:headEnd/>
            <a:tailEnd type="triangle" w="med" len="med"/>
          </a:ln>
        </p:spPr>
      </p:cxnSp>
      <p:cxnSp>
        <p:nvCxnSpPr>
          <p:cNvPr id="64" name="AutoShape 12">
            <a:extLst>
              <a:ext uri="{FF2B5EF4-FFF2-40B4-BE49-F238E27FC236}">
                <a16:creationId xmlns:a16="http://schemas.microsoft.com/office/drawing/2014/main" id="{36E1E4C9-B11D-C147-953E-1414A582010B}"/>
              </a:ext>
            </a:extLst>
          </p:cNvPr>
          <p:cNvCxnSpPr>
            <a:cxnSpLocks noChangeShapeType="1"/>
            <a:stCxn id="55" idx="6"/>
            <a:endCxn id="59" idx="1"/>
          </p:cNvCxnSpPr>
          <p:nvPr/>
        </p:nvCxnSpPr>
        <p:spPr bwMode="auto">
          <a:xfrm>
            <a:off x="1914525" y="3421063"/>
            <a:ext cx="1722438" cy="436562"/>
          </a:xfrm>
          <a:prstGeom prst="straightConnector1">
            <a:avLst/>
          </a:prstGeom>
          <a:noFill/>
          <a:ln w="15875">
            <a:solidFill>
              <a:schemeClr val="tx1"/>
            </a:solidFill>
            <a:round/>
            <a:headEnd/>
            <a:tailEnd type="triangle" w="med" len="med"/>
          </a:ln>
        </p:spPr>
      </p:cxnSp>
      <p:cxnSp>
        <p:nvCxnSpPr>
          <p:cNvPr id="65" name="AutoShape 13">
            <a:extLst>
              <a:ext uri="{FF2B5EF4-FFF2-40B4-BE49-F238E27FC236}">
                <a16:creationId xmlns:a16="http://schemas.microsoft.com/office/drawing/2014/main" id="{40E99489-1FF2-F542-B051-E571533648FC}"/>
              </a:ext>
            </a:extLst>
          </p:cNvPr>
          <p:cNvCxnSpPr>
            <a:cxnSpLocks noChangeShapeType="1"/>
            <a:stCxn id="55" idx="5"/>
            <a:endCxn id="60" idx="0"/>
          </p:cNvCxnSpPr>
          <p:nvPr/>
        </p:nvCxnSpPr>
        <p:spPr bwMode="auto">
          <a:xfrm>
            <a:off x="1851025" y="3541713"/>
            <a:ext cx="1290638" cy="2046287"/>
          </a:xfrm>
          <a:prstGeom prst="straightConnector1">
            <a:avLst/>
          </a:prstGeom>
          <a:noFill/>
          <a:ln w="15875">
            <a:solidFill>
              <a:schemeClr val="tx1"/>
            </a:solidFill>
            <a:round/>
            <a:headEnd/>
            <a:tailEnd type="triangle" w="med" len="med"/>
          </a:ln>
        </p:spPr>
      </p:cxnSp>
      <p:cxnSp>
        <p:nvCxnSpPr>
          <p:cNvPr id="66" name="AutoShape 14">
            <a:extLst>
              <a:ext uri="{FF2B5EF4-FFF2-40B4-BE49-F238E27FC236}">
                <a16:creationId xmlns:a16="http://schemas.microsoft.com/office/drawing/2014/main" id="{7352F128-72B8-5440-B8BF-4816DA4489E3}"/>
              </a:ext>
            </a:extLst>
          </p:cNvPr>
          <p:cNvCxnSpPr>
            <a:cxnSpLocks noChangeShapeType="1"/>
            <a:stCxn id="59" idx="7"/>
            <a:endCxn id="56" idx="2"/>
          </p:cNvCxnSpPr>
          <p:nvPr/>
        </p:nvCxnSpPr>
        <p:spPr bwMode="auto">
          <a:xfrm flipV="1">
            <a:off x="3906838" y="2916238"/>
            <a:ext cx="3622675" cy="941387"/>
          </a:xfrm>
          <a:prstGeom prst="straightConnector1">
            <a:avLst/>
          </a:prstGeom>
          <a:noFill/>
          <a:ln w="15875">
            <a:solidFill>
              <a:schemeClr val="tx1"/>
            </a:solidFill>
            <a:round/>
            <a:headEnd/>
            <a:tailEnd type="triangle" w="med" len="med"/>
          </a:ln>
        </p:spPr>
      </p:cxnSp>
      <p:cxnSp>
        <p:nvCxnSpPr>
          <p:cNvPr id="67" name="AutoShape 15">
            <a:extLst>
              <a:ext uri="{FF2B5EF4-FFF2-40B4-BE49-F238E27FC236}">
                <a16:creationId xmlns:a16="http://schemas.microsoft.com/office/drawing/2014/main" id="{290335F1-10DF-0B43-BF69-B763E65BD49A}"/>
              </a:ext>
            </a:extLst>
          </p:cNvPr>
          <p:cNvCxnSpPr>
            <a:cxnSpLocks noChangeShapeType="1"/>
            <a:stCxn id="61" idx="7"/>
            <a:endCxn id="56" idx="4"/>
          </p:cNvCxnSpPr>
          <p:nvPr/>
        </p:nvCxnSpPr>
        <p:spPr bwMode="auto">
          <a:xfrm flipV="1">
            <a:off x="7112000" y="3097213"/>
            <a:ext cx="581025" cy="1128712"/>
          </a:xfrm>
          <a:prstGeom prst="straightConnector1">
            <a:avLst/>
          </a:prstGeom>
          <a:noFill/>
          <a:ln w="15875">
            <a:solidFill>
              <a:schemeClr val="tx1"/>
            </a:solidFill>
            <a:round/>
            <a:headEnd/>
            <a:tailEnd type="triangle" w="med" len="med"/>
          </a:ln>
        </p:spPr>
      </p:cxnSp>
      <p:cxnSp>
        <p:nvCxnSpPr>
          <p:cNvPr id="68" name="AutoShape 16">
            <a:extLst>
              <a:ext uri="{FF2B5EF4-FFF2-40B4-BE49-F238E27FC236}">
                <a16:creationId xmlns:a16="http://schemas.microsoft.com/office/drawing/2014/main" id="{292E7543-750C-1541-96EE-95C5F4A80AED}"/>
              </a:ext>
            </a:extLst>
          </p:cNvPr>
          <p:cNvCxnSpPr>
            <a:cxnSpLocks noChangeShapeType="1"/>
            <a:stCxn id="59" idx="5"/>
            <a:endCxn id="62" idx="1"/>
          </p:cNvCxnSpPr>
          <p:nvPr/>
        </p:nvCxnSpPr>
        <p:spPr bwMode="auto">
          <a:xfrm>
            <a:off x="3906838" y="4143375"/>
            <a:ext cx="720725" cy="323850"/>
          </a:xfrm>
          <a:prstGeom prst="straightConnector1">
            <a:avLst/>
          </a:prstGeom>
          <a:noFill/>
          <a:ln w="15875">
            <a:solidFill>
              <a:schemeClr val="tx1"/>
            </a:solidFill>
            <a:round/>
            <a:headEnd/>
            <a:tailEnd type="triangle" w="med" len="med"/>
          </a:ln>
        </p:spPr>
      </p:cxnSp>
      <p:cxnSp>
        <p:nvCxnSpPr>
          <p:cNvPr id="69" name="AutoShape 17">
            <a:extLst>
              <a:ext uri="{FF2B5EF4-FFF2-40B4-BE49-F238E27FC236}">
                <a16:creationId xmlns:a16="http://schemas.microsoft.com/office/drawing/2014/main" id="{DD3F2645-AD2D-B649-92D2-6FE8EB86E5E4}"/>
              </a:ext>
            </a:extLst>
          </p:cNvPr>
          <p:cNvCxnSpPr>
            <a:cxnSpLocks noChangeShapeType="1"/>
            <a:stCxn id="62" idx="5"/>
            <a:endCxn id="57" idx="2"/>
          </p:cNvCxnSpPr>
          <p:nvPr/>
        </p:nvCxnSpPr>
        <p:spPr bwMode="auto">
          <a:xfrm>
            <a:off x="4897438" y="4752975"/>
            <a:ext cx="2870200" cy="928688"/>
          </a:xfrm>
          <a:prstGeom prst="straightConnector1">
            <a:avLst/>
          </a:prstGeom>
          <a:noFill/>
          <a:ln w="15875">
            <a:solidFill>
              <a:schemeClr val="tx1"/>
            </a:solidFill>
            <a:round/>
            <a:headEnd/>
            <a:tailEnd type="triangle" w="med" len="med"/>
          </a:ln>
        </p:spPr>
      </p:cxnSp>
      <p:cxnSp>
        <p:nvCxnSpPr>
          <p:cNvPr id="70" name="AutoShape 18">
            <a:extLst>
              <a:ext uri="{FF2B5EF4-FFF2-40B4-BE49-F238E27FC236}">
                <a16:creationId xmlns:a16="http://schemas.microsoft.com/office/drawing/2014/main" id="{A225E4FF-DC5B-8146-B1CA-3D3886FFCF4C}"/>
              </a:ext>
            </a:extLst>
          </p:cNvPr>
          <p:cNvCxnSpPr>
            <a:cxnSpLocks noChangeShapeType="1"/>
            <a:stCxn id="62" idx="6"/>
            <a:endCxn id="61" idx="2"/>
          </p:cNvCxnSpPr>
          <p:nvPr/>
        </p:nvCxnSpPr>
        <p:spPr bwMode="auto">
          <a:xfrm flipV="1">
            <a:off x="4960938" y="4373563"/>
            <a:ext cx="1847850" cy="236537"/>
          </a:xfrm>
          <a:prstGeom prst="straightConnector1">
            <a:avLst/>
          </a:prstGeom>
          <a:noFill/>
          <a:ln w="15875">
            <a:solidFill>
              <a:schemeClr val="tx1"/>
            </a:solidFill>
            <a:round/>
            <a:headEnd/>
            <a:tailEnd type="triangle" w="med" len="med"/>
          </a:ln>
        </p:spPr>
      </p:cxnSp>
      <p:cxnSp>
        <p:nvCxnSpPr>
          <p:cNvPr id="71" name="AutoShape 19">
            <a:extLst>
              <a:ext uri="{FF2B5EF4-FFF2-40B4-BE49-F238E27FC236}">
                <a16:creationId xmlns:a16="http://schemas.microsoft.com/office/drawing/2014/main" id="{7D28ED9F-A656-3645-A200-679316DC6756}"/>
              </a:ext>
            </a:extLst>
          </p:cNvPr>
          <p:cNvCxnSpPr>
            <a:cxnSpLocks noChangeShapeType="1"/>
            <a:stCxn id="61" idx="4"/>
            <a:endCxn id="57" idx="1"/>
          </p:cNvCxnSpPr>
          <p:nvPr/>
        </p:nvCxnSpPr>
        <p:spPr bwMode="auto">
          <a:xfrm>
            <a:off x="6989763" y="4579938"/>
            <a:ext cx="841375" cy="962025"/>
          </a:xfrm>
          <a:prstGeom prst="straightConnector1">
            <a:avLst/>
          </a:prstGeom>
          <a:noFill/>
          <a:ln w="15875">
            <a:solidFill>
              <a:schemeClr val="tx1"/>
            </a:solidFill>
            <a:round/>
            <a:headEnd/>
            <a:tailEnd type="triangle" w="med" len="med"/>
          </a:ln>
        </p:spPr>
      </p:cxnSp>
      <p:cxnSp>
        <p:nvCxnSpPr>
          <p:cNvPr id="72" name="AutoShape 20">
            <a:extLst>
              <a:ext uri="{FF2B5EF4-FFF2-40B4-BE49-F238E27FC236}">
                <a16:creationId xmlns:a16="http://schemas.microsoft.com/office/drawing/2014/main" id="{48F212C1-10B6-354D-AA6D-A7EDC84B4B5D}"/>
              </a:ext>
            </a:extLst>
          </p:cNvPr>
          <p:cNvCxnSpPr>
            <a:cxnSpLocks noChangeShapeType="1"/>
            <a:stCxn id="56" idx="3"/>
            <a:endCxn id="62" idx="7"/>
          </p:cNvCxnSpPr>
          <p:nvPr/>
        </p:nvCxnSpPr>
        <p:spPr bwMode="auto">
          <a:xfrm flipH="1">
            <a:off x="4897438" y="3046413"/>
            <a:ext cx="2686050" cy="1420812"/>
          </a:xfrm>
          <a:prstGeom prst="straightConnector1">
            <a:avLst/>
          </a:prstGeom>
          <a:noFill/>
          <a:ln w="15875">
            <a:solidFill>
              <a:schemeClr val="tx1"/>
            </a:solidFill>
            <a:round/>
            <a:headEnd/>
            <a:tailEnd type="triangle" w="med" len="med"/>
          </a:ln>
        </p:spPr>
      </p:cxnSp>
      <p:cxnSp>
        <p:nvCxnSpPr>
          <p:cNvPr id="73" name="AutoShape 21">
            <a:extLst>
              <a:ext uri="{FF2B5EF4-FFF2-40B4-BE49-F238E27FC236}">
                <a16:creationId xmlns:a16="http://schemas.microsoft.com/office/drawing/2014/main" id="{DE9C804C-5D26-B543-932C-1428BFFA3EE9}"/>
              </a:ext>
            </a:extLst>
          </p:cNvPr>
          <p:cNvCxnSpPr>
            <a:cxnSpLocks noChangeShapeType="1"/>
            <a:stCxn id="59" idx="4"/>
            <a:endCxn id="60" idx="7"/>
          </p:cNvCxnSpPr>
          <p:nvPr/>
        </p:nvCxnSpPr>
        <p:spPr bwMode="auto">
          <a:xfrm flipH="1">
            <a:off x="3262313" y="4198938"/>
            <a:ext cx="509587" cy="1439862"/>
          </a:xfrm>
          <a:prstGeom prst="straightConnector1">
            <a:avLst/>
          </a:prstGeom>
          <a:noFill/>
          <a:ln w="15875">
            <a:solidFill>
              <a:schemeClr val="tx1"/>
            </a:solidFill>
            <a:round/>
            <a:headEnd/>
            <a:tailEnd type="triangle" w="med" len="med"/>
          </a:ln>
        </p:spPr>
      </p:cxnSp>
      <p:cxnSp>
        <p:nvCxnSpPr>
          <p:cNvPr id="74" name="AutoShape 22">
            <a:extLst>
              <a:ext uri="{FF2B5EF4-FFF2-40B4-BE49-F238E27FC236}">
                <a16:creationId xmlns:a16="http://schemas.microsoft.com/office/drawing/2014/main" id="{1FE4AABB-2845-BE42-B8B3-30FCE4A8E05C}"/>
              </a:ext>
            </a:extLst>
          </p:cNvPr>
          <p:cNvCxnSpPr>
            <a:cxnSpLocks noChangeShapeType="1"/>
            <a:stCxn id="60" idx="6"/>
            <a:endCxn id="62" idx="2"/>
          </p:cNvCxnSpPr>
          <p:nvPr/>
        </p:nvCxnSpPr>
        <p:spPr bwMode="auto">
          <a:xfrm flipV="1">
            <a:off x="3319463" y="4610100"/>
            <a:ext cx="1244600" cy="1160463"/>
          </a:xfrm>
          <a:prstGeom prst="straightConnector1">
            <a:avLst/>
          </a:prstGeom>
          <a:noFill/>
          <a:ln w="15875">
            <a:solidFill>
              <a:schemeClr val="tx1"/>
            </a:solidFill>
            <a:round/>
            <a:headEnd/>
            <a:tailEnd type="triangle" w="med" len="med"/>
          </a:ln>
        </p:spPr>
      </p:cxnSp>
      <p:cxnSp>
        <p:nvCxnSpPr>
          <p:cNvPr id="75" name="AutoShape 23">
            <a:extLst>
              <a:ext uri="{FF2B5EF4-FFF2-40B4-BE49-F238E27FC236}">
                <a16:creationId xmlns:a16="http://schemas.microsoft.com/office/drawing/2014/main" id="{7DCE759B-5EC9-404F-9E10-70AEC0A840B0}"/>
              </a:ext>
            </a:extLst>
          </p:cNvPr>
          <p:cNvCxnSpPr>
            <a:cxnSpLocks noChangeShapeType="1"/>
            <a:stCxn id="58" idx="6"/>
            <a:endCxn id="56" idx="1"/>
          </p:cNvCxnSpPr>
          <p:nvPr/>
        </p:nvCxnSpPr>
        <p:spPr bwMode="auto">
          <a:xfrm flipV="1">
            <a:off x="3360738" y="2786063"/>
            <a:ext cx="4222750" cy="130175"/>
          </a:xfrm>
          <a:prstGeom prst="straightConnector1">
            <a:avLst/>
          </a:prstGeom>
          <a:noFill/>
          <a:ln w="15875">
            <a:solidFill>
              <a:schemeClr val="tx1"/>
            </a:solidFill>
            <a:round/>
            <a:headEnd/>
            <a:tailEnd type="triangle" w="med" len="med"/>
          </a:ln>
        </p:spPr>
      </p:cxnSp>
      <p:cxnSp>
        <p:nvCxnSpPr>
          <p:cNvPr id="76" name="AutoShape 24">
            <a:extLst>
              <a:ext uri="{FF2B5EF4-FFF2-40B4-BE49-F238E27FC236}">
                <a16:creationId xmlns:a16="http://schemas.microsoft.com/office/drawing/2014/main" id="{305EB2FA-DF4B-4546-8CB4-E3E9E55F4A44}"/>
              </a:ext>
            </a:extLst>
          </p:cNvPr>
          <p:cNvCxnSpPr>
            <a:cxnSpLocks noChangeShapeType="1"/>
            <a:stCxn id="60" idx="6"/>
            <a:endCxn id="57" idx="3"/>
          </p:cNvCxnSpPr>
          <p:nvPr/>
        </p:nvCxnSpPr>
        <p:spPr bwMode="auto">
          <a:xfrm>
            <a:off x="3319463" y="5770563"/>
            <a:ext cx="4511675" cy="50800"/>
          </a:xfrm>
          <a:prstGeom prst="straightConnector1">
            <a:avLst/>
          </a:prstGeom>
          <a:noFill/>
          <a:ln w="15875">
            <a:solidFill>
              <a:schemeClr val="tx1"/>
            </a:solidFill>
            <a:round/>
            <a:headEnd/>
            <a:tailEnd type="triangle" w="med" len="med"/>
          </a:ln>
        </p:spPr>
      </p:cxnSp>
      <p:cxnSp>
        <p:nvCxnSpPr>
          <p:cNvPr id="77" name="AutoShape 25">
            <a:extLst>
              <a:ext uri="{FF2B5EF4-FFF2-40B4-BE49-F238E27FC236}">
                <a16:creationId xmlns:a16="http://schemas.microsoft.com/office/drawing/2014/main" id="{48F84112-BEC5-4340-BFFD-A5692945773C}"/>
              </a:ext>
            </a:extLst>
          </p:cNvPr>
          <p:cNvCxnSpPr>
            <a:cxnSpLocks noChangeShapeType="1"/>
            <a:stCxn id="56" idx="5"/>
            <a:endCxn id="57" idx="0"/>
          </p:cNvCxnSpPr>
          <p:nvPr/>
        </p:nvCxnSpPr>
        <p:spPr bwMode="auto">
          <a:xfrm>
            <a:off x="7802563" y="3046413"/>
            <a:ext cx="161925" cy="2441575"/>
          </a:xfrm>
          <a:prstGeom prst="straightConnector1">
            <a:avLst/>
          </a:prstGeom>
          <a:noFill/>
          <a:ln w="15875">
            <a:solidFill>
              <a:schemeClr val="tx1"/>
            </a:solidFill>
            <a:round/>
            <a:headEnd/>
            <a:tailEnd type="triangle" w="med" len="med"/>
          </a:ln>
        </p:spPr>
      </p:cxnSp>
      <p:sp>
        <p:nvSpPr>
          <p:cNvPr id="78" name="Text Box 26">
            <a:extLst>
              <a:ext uri="{FF2B5EF4-FFF2-40B4-BE49-F238E27FC236}">
                <a16:creationId xmlns:a16="http://schemas.microsoft.com/office/drawing/2014/main" id="{79253955-058D-5F4A-B0C0-AC5A2D4CA0EC}"/>
              </a:ext>
            </a:extLst>
          </p:cNvPr>
          <p:cNvSpPr txBox="1">
            <a:spLocks noChangeArrowheads="1"/>
          </p:cNvSpPr>
          <p:nvPr/>
        </p:nvSpPr>
        <p:spPr bwMode="auto">
          <a:xfrm>
            <a:off x="5160963" y="28194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79" name="Text Box 27">
            <a:extLst>
              <a:ext uri="{FF2B5EF4-FFF2-40B4-BE49-F238E27FC236}">
                <a16:creationId xmlns:a16="http://schemas.microsoft.com/office/drawing/2014/main" id="{31EB30B2-A3C6-964C-9A4D-5032BDBB832A}"/>
              </a:ext>
            </a:extLst>
          </p:cNvPr>
          <p:cNvSpPr txBox="1">
            <a:spLocks noChangeArrowheads="1"/>
          </p:cNvSpPr>
          <p:nvPr/>
        </p:nvSpPr>
        <p:spPr bwMode="auto">
          <a:xfrm>
            <a:off x="5111750" y="34432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80" name="Text Box 28">
            <a:extLst>
              <a:ext uri="{FF2B5EF4-FFF2-40B4-BE49-F238E27FC236}">
                <a16:creationId xmlns:a16="http://schemas.microsoft.com/office/drawing/2014/main" id="{9D283ACB-5B2F-BC4F-B4E6-2CEB9F9B829F}"/>
              </a:ext>
            </a:extLst>
          </p:cNvPr>
          <p:cNvSpPr txBox="1">
            <a:spLocks noChangeArrowheads="1"/>
          </p:cNvSpPr>
          <p:nvPr/>
        </p:nvSpPr>
        <p:spPr bwMode="auto">
          <a:xfrm>
            <a:off x="6026150" y="37528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81" name="Text Box 29">
            <a:extLst>
              <a:ext uri="{FF2B5EF4-FFF2-40B4-BE49-F238E27FC236}">
                <a16:creationId xmlns:a16="http://schemas.microsoft.com/office/drawing/2014/main" id="{D6244CF6-12F3-8740-8CAA-84CB79D834B4}"/>
              </a:ext>
            </a:extLst>
          </p:cNvPr>
          <p:cNvSpPr txBox="1">
            <a:spLocks noChangeArrowheads="1"/>
          </p:cNvSpPr>
          <p:nvPr/>
        </p:nvSpPr>
        <p:spPr bwMode="auto">
          <a:xfrm>
            <a:off x="2370138" y="30226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82" name="Text Box 30">
            <a:extLst>
              <a:ext uri="{FF2B5EF4-FFF2-40B4-BE49-F238E27FC236}">
                <a16:creationId xmlns:a16="http://schemas.microsoft.com/office/drawing/2014/main" id="{9BFFE3A2-D6E1-7345-B867-670E0970A4A7}"/>
              </a:ext>
            </a:extLst>
          </p:cNvPr>
          <p:cNvSpPr txBox="1">
            <a:spLocks noChangeArrowheads="1"/>
          </p:cNvSpPr>
          <p:nvPr/>
        </p:nvSpPr>
        <p:spPr bwMode="auto">
          <a:xfrm>
            <a:off x="2795588" y="36099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83" name="Text Box 31">
            <a:extLst>
              <a:ext uri="{FF2B5EF4-FFF2-40B4-BE49-F238E27FC236}">
                <a16:creationId xmlns:a16="http://schemas.microsoft.com/office/drawing/2014/main" id="{B08A99A2-D9D0-7B47-9E6F-FBFC7AB02726}"/>
              </a:ext>
            </a:extLst>
          </p:cNvPr>
          <p:cNvSpPr txBox="1">
            <a:spLocks noChangeArrowheads="1"/>
          </p:cNvSpPr>
          <p:nvPr/>
        </p:nvSpPr>
        <p:spPr bwMode="auto">
          <a:xfrm>
            <a:off x="2436813" y="45148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84" name="Text Box 32">
            <a:extLst>
              <a:ext uri="{FF2B5EF4-FFF2-40B4-BE49-F238E27FC236}">
                <a16:creationId xmlns:a16="http://schemas.microsoft.com/office/drawing/2014/main" id="{760812E6-61FC-5948-A133-E113D6299C1A}"/>
              </a:ext>
            </a:extLst>
          </p:cNvPr>
          <p:cNvSpPr txBox="1">
            <a:spLocks noChangeArrowheads="1"/>
          </p:cNvSpPr>
          <p:nvPr/>
        </p:nvSpPr>
        <p:spPr bwMode="auto">
          <a:xfrm>
            <a:off x="3419475" y="46736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85" name="Text Box 33">
            <a:extLst>
              <a:ext uri="{FF2B5EF4-FFF2-40B4-BE49-F238E27FC236}">
                <a16:creationId xmlns:a16="http://schemas.microsoft.com/office/drawing/2014/main" id="{B5C60954-BA20-654E-A990-3E08CC378F55}"/>
              </a:ext>
            </a:extLst>
          </p:cNvPr>
          <p:cNvSpPr txBox="1">
            <a:spLocks noChangeArrowheads="1"/>
          </p:cNvSpPr>
          <p:nvPr/>
        </p:nvSpPr>
        <p:spPr bwMode="auto">
          <a:xfrm>
            <a:off x="4135438" y="42354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86" name="Text Box 34">
            <a:extLst>
              <a:ext uri="{FF2B5EF4-FFF2-40B4-BE49-F238E27FC236}">
                <a16:creationId xmlns:a16="http://schemas.microsoft.com/office/drawing/2014/main" id="{549F1029-DE22-D146-8B61-D3A12A13892D}"/>
              </a:ext>
            </a:extLst>
          </p:cNvPr>
          <p:cNvSpPr txBox="1">
            <a:spLocks noChangeArrowheads="1"/>
          </p:cNvSpPr>
          <p:nvPr/>
        </p:nvSpPr>
        <p:spPr bwMode="auto">
          <a:xfrm>
            <a:off x="3863975" y="50847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87" name="Text Box 35">
            <a:extLst>
              <a:ext uri="{FF2B5EF4-FFF2-40B4-BE49-F238E27FC236}">
                <a16:creationId xmlns:a16="http://schemas.microsoft.com/office/drawing/2014/main" id="{CC867601-2AF0-1C40-A390-92669CF6401E}"/>
              </a:ext>
            </a:extLst>
          </p:cNvPr>
          <p:cNvSpPr txBox="1">
            <a:spLocks noChangeArrowheads="1"/>
          </p:cNvSpPr>
          <p:nvPr/>
        </p:nvSpPr>
        <p:spPr bwMode="auto">
          <a:xfrm>
            <a:off x="4975225" y="56816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88" name="Text Box 36">
            <a:extLst>
              <a:ext uri="{FF2B5EF4-FFF2-40B4-BE49-F238E27FC236}">
                <a16:creationId xmlns:a16="http://schemas.microsoft.com/office/drawing/2014/main" id="{B0A9EC5E-163C-1A40-B47F-D65CE98C9A57}"/>
              </a:ext>
            </a:extLst>
          </p:cNvPr>
          <p:cNvSpPr txBox="1">
            <a:spLocks noChangeArrowheads="1"/>
          </p:cNvSpPr>
          <p:nvPr/>
        </p:nvSpPr>
        <p:spPr bwMode="auto">
          <a:xfrm>
            <a:off x="6062663" y="50577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89" name="Text Box 37">
            <a:extLst>
              <a:ext uri="{FF2B5EF4-FFF2-40B4-BE49-F238E27FC236}">
                <a16:creationId xmlns:a16="http://schemas.microsoft.com/office/drawing/2014/main" id="{B2975C7A-99DF-B64A-BE3A-0983A761FD34}"/>
              </a:ext>
            </a:extLst>
          </p:cNvPr>
          <p:cNvSpPr txBox="1">
            <a:spLocks noChangeArrowheads="1"/>
          </p:cNvSpPr>
          <p:nvPr/>
        </p:nvSpPr>
        <p:spPr bwMode="auto">
          <a:xfrm>
            <a:off x="5989638" y="43529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90" name="Text Box 38">
            <a:extLst>
              <a:ext uri="{FF2B5EF4-FFF2-40B4-BE49-F238E27FC236}">
                <a16:creationId xmlns:a16="http://schemas.microsoft.com/office/drawing/2014/main" id="{CE8CFB03-C57D-3C49-BB19-99846CF08CDD}"/>
              </a:ext>
            </a:extLst>
          </p:cNvPr>
          <p:cNvSpPr txBox="1">
            <a:spLocks noChangeArrowheads="1"/>
          </p:cNvSpPr>
          <p:nvPr/>
        </p:nvSpPr>
        <p:spPr bwMode="auto">
          <a:xfrm>
            <a:off x="7134225" y="37242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36" name="Text Box 39">
            <a:extLst>
              <a:ext uri="{FF2B5EF4-FFF2-40B4-BE49-F238E27FC236}">
                <a16:creationId xmlns:a16="http://schemas.microsoft.com/office/drawing/2014/main" id="{985C730B-8964-4245-AF86-713EF2DA1B24}"/>
              </a:ext>
            </a:extLst>
          </p:cNvPr>
          <p:cNvSpPr txBox="1">
            <a:spLocks noChangeArrowheads="1"/>
          </p:cNvSpPr>
          <p:nvPr/>
        </p:nvSpPr>
        <p:spPr bwMode="auto">
          <a:xfrm>
            <a:off x="7696200" y="42211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137" name="Text Box 40">
            <a:extLst>
              <a:ext uri="{FF2B5EF4-FFF2-40B4-BE49-F238E27FC236}">
                <a16:creationId xmlns:a16="http://schemas.microsoft.com/office/drawing/2014/main" id="{B078430F-34E0-C548-8AE0-0796D17050F0}"/>
              </a:ext>
            </a:extLst>
          </p:cNvPr>
          <p:cNvSpPr txBox="1">
            <a:spLocks noChangeArrowheads="1"/>
          </p:cNvSpPr>
          <p:nvPr/>
        </p:nvSpPr>
        <p:spPr bwMode="auto">
          <a:xfrm>
            <a:off x="7207250" y="48720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38" name="Text Box 41">
            <a:extLst>
              <a:ext uri="{FF2B5EF4-FFF2-40B4-BE49-F238E27FC236}">
                <a16:creationId xmlns:a16="http://schemas.microsoft.com/office/drawing/2014/main" id="{B6CB7396-8335-7149-8007-C9931F526975}"/>
              </a:ext>
            </a:extLst>
          </p:cNvPr>
          <p:cNvSpPr txBox="1">
            <a:spLocks noChangeArrowheads="1"/>
          </p:cNvSpPr>
          <p:nvPr/>
        </p:nvSpPr>
        <p:spPr bwMode="auto">
          <a:xfrm>
            <a:off x="1608138" y="2971800"/>
            <a:ext cx="296862" cy="336550"/>
          </a:xfrm>
          <a:prstGeom prst="rect">
            <a:avLst/>
          </a:prstGeom>
          <a:noFill/>
          <a:ln w="9525">
            <a:noFill/>
            <a:miter lim="800000"/>
            <a:headEnd/>
            <a:tailEnd/>
          </a:ln>
        </p:spPr>
        <p:txBody>
          <a:bodyPr wrap="none">
            <a:spAutoFit/>
          </a:bodyPr>
          <a:lstStyle/>
          <a:p>
            <a:r>
              <a:rPr lang="en-US" sz="1600" b="1">
                <a:solidFill>
                  <a:srgbClr val="0000FF"/>
                </a:solidFill>
              </a:rPr>
              <a:t>0</a:t>
            </a:r>
          </a:p>
        </p:txBody>
      </p:sp>
      <p:sp>
        <p:nvSpPr>
          <p:cNvPr id="139" name="Text Box 42">
            <a:extLst>
              <a:ext uri="{FF2B5EF4-FFF2-40B4-BE49-F238E27FC236}">
                <a16:creationId xmlns:a16="http://schemas.microsoft.com/office/drawing/2014/main" id="{DC49EFDE-20E0-0146-9EAD-F81128129B91}"/>
              </a:ext>
            </a:extLst>
          </p:cNvPr>
          <p:cNvSpPr txBox="1">
            <a:spLocks noChangeArrowheads="1"/>
          </p:cNvSpPr>
          <p:nvPr/>
        </p:nvSpPr>
        <p:spPr bwMode="auto">
          <a:xfrm>
            <a:off x="3581400" y="3489325"/>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14</a:t>
            </a:r>
          </a:p>
        </p:txBody>
      </p:sp>
      <p:sp>
        <p:nvSpPr>
          <p:cNvPr id="140" name="Text Box 43">
            <a:extLst>
              <a:ext uri="{FF2B5EF4-FFF2-40B4-BE49-F238E27FC236}">
                <a16:creationId xmlns:a16="http://schemas.microsoft.com/office/drawing/2014/main" id="{0E4832BA-FB80-EE4C-8B08-94B67CB1F07C}"/>
              </a:ext>
            </a:extLst>
          </p:cNvPr>
          <p:cNvSpPr txBox="1">
            <a:spLocks noChangeArrowheads="1"/>
          </p:cNvSpPr>
          <p:nvPr/>
        </p:nvSpPr>
        <p:spPr bwMode="auto">
          <a:xfrm>
            <a:off x="2895600" y="5911850"/>
            <a:ext cx="457200" cy="336550"/>
          </a:xfrm>
          <a:prstGeom prst="rect">
            <a:avLst/>
          </a:prstGeom>
          <a:noFill/>
          <a:ln w="9525">
            <a:noFill/>
            <a:miter lim="800000"/>
            <a:headEnd/>
            <a:tailEnd/>
          </a:ln>
        </p:spPr>
        <p:txBody>
          <a:bodyPr>
            <a:spAutoFit/>
          </a:bodyPr>
          <a:lstStyle/>
          <a:p>
            <a:r>
              <a:rPr lang="en-US" sz="1600" b="1" dirty="0">
                <a:solidFill>
                  <a:srgbClr val="FF0000"/>
                </a:solidFill>
                <a:cs typeface="Arial" charset="0"/>
              </a:rPr>
              <a:t>15</a:t>
            </a:r>
          </a:p>
        </p:txBody>
      </p:sp>
      <p:sp>
        <p:nvSpPr>
          <p:cNvPr id="141" name="Text Box 44">
            <a:extLst>
              <a:ext uri="{FF2B5EF4-FFF2-40B4-BE49-F238E27FC236}">
                <a16:creationId xmlns:a16="http://schemas.microsoft.com/office/drawing/2014/main" id="{44739C06-EFF4-294F-A346-4E6389B06DC0}"/>
              </a:ext>
            </a:extLst>
          </p:cNvPr>
          <p:cNvSpPr txBox="1">
            <a:spLocks noChangeArrowheads="1"/>
          </p:cNvSpPr>
          <p:nvPr/>
        </p:nvSpPr>
        <p:spPr bwMode="auto">
          <a:xfrm>
            <a:off x="7543800" y="2438400"/>
            <a:ext cx="457200" cy="336550"/>
          </a:xfrm>
          <a:prstGeom prst="rect">
            <a:avLst/>
          </a:prstGeom>
          <a:noFill/>
          <a:ln w="9525">
            <a:noFill/>
            <a:miter lim="800000"/>
            <a:headEnd/>
            <a:tailEnd/>
          </a:ln>
        </p:spPr>
        <p:txBody>
          <a:bodyPr>
            <a:spAutoFit/>
          </a:bodyPr>
          <a:lstStyle/>
          <a:p>
            <a:r>
              <a:rPr lang="en-US" sz="1600" b="1" dirty="0">
                <a:solidFill>
                  <a:srgbClr val="0070C0"/>
                </a:solidFill>
                <a:cs typeface="Arial" charset="0"/>
              </a:rPr>
              <a:t>32</a:t>
            </a:r>
          </a:p>
        </p:txBody>
      </p:sp>
      <p:sp>
        <p:nvSpPr>
          <p:cNvPr id="142" name="Text Box 45">
            <a:extLst>
              <a:ext uri="{FF2B5EF4-FFF2-40B4-BE49-F238E27FC236}">
                <a16:creationId xmlns:a16="http://schemas.microsoft.com/office/drawing/2014/main" id="{8E1A163A-5FC2-1A43-9CE9-9A61DBCB37F7}"/>
              </a:ext>
            </a:extLst>
          </p:cNvPr>
          <p:cNvSpPr txBox="1">
            <a:spLocks noChangeArrowheads="1"/>
          </p:cNvSpPr>
          <p:nvPr/>
        </p:nvSpPr>
        <p:spPr bwMode="auto">
          <a:xfrm>
            <a:off x="4572000" y="4098925"/>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44</a:t>
            </a:r>
          </a:p>
        </p:txBody>
      </p:sp>
      <p:sp>
        <p:nvSpPr>
          <p:cNvPr id="143" name="Text Box 46">
            <a:extLst>
              <a:ext uri="{FF2B5EF4-FFF2-40B4-BE49-F238E27FC236}">
                <a16:creationId xmlns:a16="http://schemas.microsoft.com/office/drawing/2014/main" id="{8D205C4A-35E0-E542-87C4-FC1210840FBB}"/>
              </a:ext>
            </a:extLst>
          </p:cNvPr>
          <p:cNvSpPr txBox="1">
            <a:spLocks noChangeArrowheads="1"/>
          </p:cNvSpPr>
          <p:nvPr/>
        </p:nvSpPr>
        <p:spPr bwMode="auto">
          <a:xfrm>
            <a:off x="6781800" y="38862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44" name="Text Box 47">
            <a:extLst>
              <a:ext uri="{FF2B5EF4-FFF2-40B4-BE49-F238E27FC236}">
                <a16:creationId xmlns:a16="http://schemas.microsoft.com/office/drawing/2014/main" id="{137C0ECC-0C09-624F-81F3-8D24E24968A1}"/>
              </a:ext>
            </a:extLst>
          </p:cNvPr>
          <p:cNvSpPr txBox="1">
            <a:spLocks noChangeArrowheads="1"/>
          </p:cNvSpPr>
          <p:nvPr/>
        </p:nvSpPr>
        <p:spPr bwMode="auto">
          <a:xfrm>
            <a:off x="7848600" y="57912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45" name="Text Box 48">
            <a:extLst>
              <a:ext uri="{FF2B5EF4-FFF2-40B4-BE49-F238E27FC236}">
                <a16:creationId xmlns:a16="http://schemas.microsoft.com/office/drawing/2014/main" id="{C69253F3-1EA7-E344-B1B0-F7165571DFA5}"/>
              </a:ext>
            </a:extLst>
          </p:cNvPr>
          <p:cNvSpPr txBox="1">
            <a:spLocks noChangeArrowheads="1"/>
          </p:cNvSpPr>
          <p:nvPr/>
        </p:nvSpPr>
        <p:spPr bwMode="auto">
          <a:xfrm>
            <a:off x="2998788" y="2422525"/>
            <a:ext cx="354012" cy="336550"/>
          </a:xfrm>
          <a:prstGeom prst="rect">
            <a:avLst/>
          </a:prstGeom>
          <a:noFill/>
          <a:ln w="9525">
            <a:noFill/>
            <a:miter lim="800000"/>
            <a:headEnd/>
            <a:tailEnd/>
          </a:ln>
        </p:spPr>
        <p:txBody>
          <a:bodyPr wrap="none">
            <a:spAutoFit/>
          </a:bodyPr>
          <a:lstStyle/>
          <a:p>
            <a:r>
              <a:rPr lang="en-US" sz="1600"/>
              <a:t> </a:t>
            </a:r>
            <a:r>
              <a:rPr lang="en-US" sz="1600" b="1"/>
              <a:t>9</a:t>
            </a:r>
          </a:p>
        </p:txBody>
      </p:sp>
      <p:sp>
        <p:nvSpPr>
          <p:cNvPr id="146" name="Freeform 51">
            <a:extLst>
              <a:ext uri="{FF2B5EF4-FFF2-40B4-BE49-F238E27FC236}">
                <a16:creationId xmlns:a16="http://schemas.microsoft.com/office/drawing/2014/main" id="{E1212019-8E70-BC4A-909E-B616DD4FD41C}"/>
              </a:ext>
            </a:extLst>
          </p:cNvPr>
          <p:cNvSpPr>
            <a:spLocks/>
          </p:cNvSpPr>
          <p:nvPr/>
        </p:nvSpPr>
        <p:spPr bwMode="auto">
          <a:xfrm>
            <a:off x="1346200" y="2317750"/>
            <a:ext cx="3073400" cy="2254250"/>
          </a:xfrm>
          <a:custGeom>
            <a:avLst/>
            <a:gdLst>
              <a:gd name="T0" fmla="*/ 0 w 2312"/>
              <a:gd name="T1" fmla="*/ 704 h 1524"/>
              <a:gd name="T2" fmla="*/ 72 w 2312"/>
              <a:gd name="T3" fmla="*/ 528 h 1524"/>
              <a:gd name="T4" fmla="*/ 168 w 2312"/>
              <a:gd name="T5" fmla="*/ 456 h 1524"/>
              <a:gd name="T6" fmla="*/ 232 w 2312"/>
              <a:gd name="T7" fmla="*/ 416 h 1524"/>
              <a:gd name="T8" fmla="*/ 360 w 2312"/>
              <a:gd name="T9" fmla="*/ 384 h 1524"/>
              <a:gd name="T10" fmla="*/ 496 w 2312"/>
              <a:gd name="T11" fmla="*/ 344 h 1524"/>
              <a:gd name="T12" fmla="*/ 608 w 2312"/>
              <a:gd name="T13" fmla="*/ 312 h 1524"/>
              <a:gd name="T14" fmla="*/ 760 w 2312"/>
              <a:gd name="T15" fmla="*/ 288 h 1524"/>
              <a:gd name="T16" fmla="*/ 928 w 2312"/>
              <a:gd name="T17" fmla="*/ 256 h 1524"/>
              <a:gd name="T18" fmla="*/ 1056 w 2312"/>
              <a:gd name="T19" fmla="*/ 152 h 1524"/>
              <a:gd name="T20" fmla="*/ 1328 w 2312"/>
              <a:gd name="T21" fmla="*/ 32 h 1524"/>
              <a:gd name="T22" fmla="*/ 1416 w 2312"/>
              <a:gd name="T23" fmla="*/ 0 h 1524"/>
              <a:gd name="T24" fmla="*/ 1648 w 2312"/>
              <a:gd name="T25" fmla="*/ 16 h 1524"/>
              <a:gd name="T26" fmla="*/ 1704 w 2312"/>
              <a:gd name="T27" fmla="*/ 24 h 1524"/>
              <a:gd name="T28" fmla="*/ 1752 w 2312"/>
              <a:gd name="T29" fmla="*/ 56 h 1524"/>
              <a:gd name="T30" fmla="*/ 1840 w 2312"/>
              <a:gd name="T31" fmla="*/ 88 h 1524"/>
              <a:gd name="T32" fmla="*/ 1984 w 2312"/>
              <a:gd name="T33" fmla="*/ 152 h 1524"/>
              <a:gd name="T34" fmla="*/ 2072 w 2312"/>
              <a:gd name="T35" fmla="*/ 264 h 1524"/>
              <a:gd name="T36" fmla="*/ 2176 w 2312"/>
              <a:gd name="T37" fmla="*/ 344 h 1524"/>
              <a:gd name="T38" fmla="*/ 2280 w 2312"/>
              <a:gd name="T39" fmla="*/ 512 h 1524"/>
              <a:gd name="T40" fmla="*/ 2312 w 2312"/>
              <a:gd name="T41" fmla="*/ 704 h 1524"/>
              <a:gd name="T42" fmla="*/ 2304 w 2312"/>
              <a:gd name="T43" fmla="*/ 1072 h 1524"/>
              <a:gd name="T44" fmla="*/ 2280 w 2312"/>
              <a:gd name="T45" fmla="*/ 1168 h 1524"/>
              <a:gd name="T46" fmla="*/ 2152 w 2312"/>
              <a:gd name="T47" fmla="*/ 1296 h 1524"/>
              <a:gd name="T48" fmla="*/ 2104 w 2312"/>
              <a:gd name="T49" fmla="*/ 1328 h 1524"/>
              <a:gd name="T50" fmla="*/ 2080 w 2312"/>
              <a:gd name="T51" fmla="*/ 1344 h 1524"/>
              <a:gd name="T52" fmla="*/ 1960 w 2312"/>
              <a:gd name="T53" fmla="*/ 1472 h 1524"/>
              <a:gd name="T54" fmla="*/ 1904 w 2312"/>
              <a:gd name="T55" fmla="*/ 1496 h 1524"/>
              <a:gd name="T56" fmla="*/ 1840 w 2312"/>
              <a:gd name="T57" fmla="*/ 1512 h 1524"/>
              <a:gd name="T58" fmla="*/ 1472 w 2312"/>
              <a:gd name="T59" fmla="*/ 1496 h 1524"/>
              <a:gd name="T60" fmla="*/ 1424 w 2312"/>
              <a:gd name="T61" fmla="*/ 1464 h 1524"/>
              <a:gd name="T62" fmla="*/ 1176 w 2312"/>
              <a:gd name="T63" fmla="*/ 1424 h 1524"/>
              <a:gd name="T64" fmla="*/ 1080 w 2312"/>
              <a:gd name="T65" fmla="*/ 1328 h 1524"/>
              <a:gd name="T66" fmla="*/ 864 w 2312"/>
              <a:gd name="T67" fmla="*/ 1264 h 1524"/>
              <a:gd name="T68" fmla="*/ 608 w 2312"/>
              <a:gd name="T69" fmla="*/ 1216 h 1524"/>
              <a:gd name="T70" fmla="*/ 440 w 2312"/>
              <a:gd name="T71" fmla="*/ 1176 h 1524"/>
              <a:gd name="T72" fmla="*/ 296 w 2312"/>
              <a:gd name="T73" fmla="*/ 1144 h 1524"/>
              <a:gd name="T74" fmla="*/ 232 w 2312"/>
              <a:gd name="T75" fmla="*/ 1088 h 1524"/>
              <a:gd name="T76" fmla="*/ 160 w 2312"/>
              <a:gd name="T77" fmla="*/ 1032 h 1524"/>
              <a:gd name="T78" fmla="*/ 64 w 2312"/>
              <a:gd name="T79" fmla="*/ 952 h 1524"/>
              <a:gd name="T80" fmla="*/ 0 w 2312"/>
              <a:gd name="T81" fmla="*/ 704 h 15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12"/>
              <a:gd name="T124" fmla="*/ 0 h 1524"/>
              <a:gd name="T125" fmla="*/ 2312 w 2312"/>
              <a:gd name="T126" fmla="*/ 1524 h 15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12" h="1524">
                <a:moveTo>
                  <a:pt x="0" y="704"/>
                </a:moveTo>
                <a:cubicBezTo>
                  <a:pt x="21" y="641"/>
                  <a:pt x="35" y="583"/>
                  <a:pt x="72" y="528"/>
                </a:cubicBezTo>
                <a:cubicBezTo>
                  <a:pt x="94" y="495"/>
                  <a:pt x="136" y="477"/>
                  <a:pt x="168" y="456"/>
                </a:cubicBezTo>
                <a:cubicBezTo>
                  <a:pt x="205" y="431"/>
                  <a:pt x="184" y="445"/>
                  <a:pt x="232" y="416"/>
                </a:cubicBezTo>
                <a:cubicBezTo>
                  <a:pt x="264" y="397"/>
                  <a:pt x="328" y="400"/>
                  <a:pt x="360" y="384"/>
                </a:cubicBezTo>
                <a:cubicBezTo>
                  <a:pt x="404" y="362"/>
                  <a:pt x="449" y="356"/>
                  <a:pt x="496" y="344"/>
                </a:cubicBezTo>
                <a:cubicBezTo>
                  <a:pt x="533" y="335"/>
                  <a:pt x="570" y="319"/>
                  <a:pt x="608" y="312"/>
                </a:cubicBezTo>
                <a:cubicBezTo>
                  <a:pt x="658" y="303"/>
                  <a:pt x="709" y="295"/>
                  <a:pt x="760" y="288"/>
                </a:cubicBezTo>
                <a:cubicBezTo>
                  <a:pt x="797" y="283"/>
                  <a:pt x="884" y="278"/>
                  <a:pt x="928" y="256"/>
                </a:cubicBezTo>
                <a:cubicBezTo>
                  <a:pt x="974" y="233"/>
                  <a:pt x="1012" y="182"/>
                  <a:pt x="1056" y="152"/>
                </a:cubicBezTo>
                <a:cubicBezTo>
                  <a:pt x="1140" y="96"/>
                  <a:pt x="1233" y="64"/>
                  <a:pt x="1328" y="32"/>
                </a:cubicBezTo>
                <a:cubicBezTo>
                  <a:pt x="1359" y="22"/>
                  <a:pt x="1384" y="8"/>
                  <a:pt x="1416" y="0"/>
                </a:cubicBezTo>
                <a:cubicBezTo>
                  <a:pt x="1493" y="5"/>
                  <a:pt x="1571" y="10"/>
                  <a:pt x="1648" y="16"/>
                </a:cubicBezTo>
                <a:cubicBezTo>
                  <a:pt x="1667" y="18"/>
                  <a:pt x="1686" y="17"/>
                  <a:pt x="1704" y="24"/>
                </a:cubicBezTo>
                <a:cubicBezTo>
                  <a:pt x="1722" y="31"/>
                  <a:pt x="1736" y="45"/>
                  <a:pt x="1752" y="56"/>
                </a:cubicBezTo>
                <a:cubicBezTo>
                  <a:pt x="1775" y="71"/>
                  <a:pt x="1815" y="75"/>
                  <a:pt x="1840" y="88"/>
                </a:cubicBezTo>
                <a:cubicBezTo>
                  <a:pt x="1887" y="111"/>
                  <a:pt x="1934" y="135"/>
                  <a:pt x="1984" y="152"/>
                </a:cubicBezTo>
                <a:cubicBezTo>
                  <a:pt x="2019" y="187"/>
                  <a:pt x="2044" y="225"/>
                  <a:pt x="2072" y="264"/>
                </a:cubicBezTo>
                <a:cubicBezTo>
                  <a:pt x="2096" y="297"/>
                  <a:pt x="2143" y="322"/>
                  <a:pt x="2176" y="344"/>
                </a:cubicBezTo>
                <a:cubicBezTo>
                  <a:pt x="2205" y="403"/>
                  <a:pt x="2250" y="453"/>
                  <a:pt x="2280" y="512"/>
                </a:cubicBezTo>
                <a:cubicBezTo>
                  <a:pt x="2308" y="568"/>
                  <a:pt x="2305" y="644"/>
                  <a:pt x="2312" y="704"/>
                </a:cubicBezTo>
                <a:cubicBezTo>
                  <a:pt x="2309" y="827"/>
                  <a:pt x="2309" y="949"/>
                  <a:pt x="2304" y="1072"/>
                </a:cubicBezTo>
                <a:cubicBezTo>
                  <a:pt x="2303" y="1098"/>
                  <a:pt x="2293" y="1145"/>
                  <a:pt x="2280" y="1168"/>
                </a:cubicBezTo>
                <a:cubicBezTo>
                  <a:pt x="2248" y="1225"/>
                  <a:pt x="2205" y="1261"/>
                  <a:pt x="2152" y="1296"/>
                </a:cubicBezTo>
                <a:cubicBezTo>
                  <a:pt x="2136" y="1307"/>
                  <a:pt x="2120" y="1317"/>
                  <a:pt x="2104" y="1328"/>
                </a:cubicBezTo>
                <a:cubicBezTo>
                  <a:pt x="2096" y="1333"/>
                  <a:pt x="2080" y="1344"/>
                  <a:pt x="2080" y="1344"/>
                </a:cubicBezTo>
                <a:cubicBezTo>
                  <a:pt x="2040" y="1405"/>
                  <a:pt x="2021" y="1431"/>
                  <a:pt x="1960" y="1472"/>
                </a:cubicBezTo>
                <a:cubicBezTo>
                  <a:pt x="1943" y="1483"/>
                  <a:pt x="1923" y="1490"/>
                  <a:pt x="1904" y="1496"/>
                </a:cubicBezTo>
                <a:cubicBezTo>
                  <a:pt x="1883" y="1503"/>
                  <a:pt x="1840" y="1512"/>
                  <a:pt x="1840" y="1512"/>
                </a:cubicBezTo>
                <a:cubicBezTo>
                  <a:pt x="1717" y="1508"/>
                  <a:pt x="1591" y="1524"/>
                  <a:pt x="1472" y="1496"/>
                </a:cubicBezTo>
                <a:cubicBezTo>
                  <a:pt x="1453" y="1492"/>
                  <a:pt x="1443" y="1469"/>
                  <a:pt x="1424" y="1464"/>
                </a:cubicBezTo>
                <a:cubicBezTo>
                  <a:pt x="1343" y="1444"/>
                  <a:pt x="1259" y="1436"/>
                  <a:pt x="1176" y="1424"/>
                </a:cubicBezTo>
                <a:cubicBezTo>
                  <a:pt x="1137" y="1398"/>
                  <a:pt x="1120" y="1355"/>
                  <a:pt x="1080" y="1328"/>
                </a:cubicBezTo>
                <a:cubicBezTo>
                  <a:pt x="1016" y="1285"/>
                  <a:pt x="939" y="1273"/>
                  <a:pt x="864" y="1264"/>
                </a:cubicBezTo>
                <a:cubicBezTo>
                  <a:pt x="779" y="1236"/>
                  <a:pt x="697" y="1226"/>
                  <a:pt x="608" y="1216"/>
                </a:cubicBezTo>
                <a:cubicBezTo>
                  <a:pt x="551" y="1209"/>
                  <a:pt x="496" y="1189"/>
                  <a:pt x="440" y="1176"/>
                </a:cubicBezTo>
                <a:cubicBezTo>
                  <a:pt x="392" y="1165"/>
                  <a:pt x="342" y="1159"/>
                  <a:pt x="296" y="1144"/>
                </a:cubicBezTo>
                <a:cubicBezTo>
                  <a:pt x="277" y="1116"/>
                  <a:pt x="264" y="1099"/>
                  <a:pt x="232" y="1088"/>
                </a:cubicBezTo>
                <a:cubicBezTo>
                  <a:pt x="194" y="1050"/>
                  <a:pt x="217" y="1070"/>
                  <a:pt x="160" y="1032"/>
                </a:cubicBezTo>
                <a:cubicBezTo>
                  <a:pt x="118" y="1004"/>
                  <a:pt x="110" y="967"/>
                  <a:pt x="64" y="952"/>
                </a:cubicBezTo>
                <a:cubicBezTo>
                  <a:pt x="17" y="881"/>
                  <a:pt x="20" y="785"/>
                  <a:pt x="0" y="704"/>
                </a:cubicBezTo>
                <a:close/>
              </a:path>
            </a:pathLst>
          </a:custGeom>
          <a:solidFill>
            <a:srgbClr val="003399">
              <a:alpha val="50195"/>
            </a:srgbClr>
          </a:solidFill>
          <a:ln w="15875" cap="flat" cmpd="sng">
            <a:noFill/>
            <a:prstDash val="solid"/>
            <a:round/>
            <a:headEnd/>
            <a:tailEnd/>
          </a:ln>
        </p:spPr>
        <p:txBody>
          <a:bodyPr lIns="92075" tIns="46038" rIns="92075" bIns="46038"/>
          <a:lstStyle/>
          <a:p>
            <a:endParaRPr lang="vi-VN"/>
          </a:p>
        </p:txBody>
      </p:sp>
    </p:spTree>
    <p:extLst>
      <p:ext uri="{BB962C8B-B14F-4D97-AF65-F5344CB8AC3E}">
        <p14:creationId xmlns:p14="http://schemas.microsoft.com/office/powerpoint/2010/main" val="4275613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(7) is confirmed, update distances for adjacent vertices of (7)</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58</a:t>
            </a:fld>
            <a:endParaRPr lang="en-US"/>
          </a:p>
        </p:txBody>
      </p:sp>
      <p:sp>
        <p:nvSpPr>
          <p:cNvPr id="53" name="Oval 3">
            <a:extLst>
              <a:ext uri="{FF2B5EF4-FFF2-40B4-BE49-F238E27FC236}">
                <a16:creationId xmlns:a16="http://schemas.microsoft.com/office/drawing/2014/main" id="{C4639086-9039-F74F-B73F-C2FF1408358B}"/>
              </a:ext>
            </a:extLst>
          </p:cNvPr>
          <p:cNvSpPr>
            <a:spLocks noChangeArrowheads="1"/>
          </p:cNvSpPr>
          <p:nvPr/>
        </p:nvSpPr>
        <p:spPr bwMode="auto">
          <a:xfrm>
            <a:off x="1524000" y="32591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54" name="Oval 4">
            <a:extLst>
              <a:ext uri="{FF2B5EF4-FFF2-40B4-BE49-F238E27FC236}">
                <a16:creationId xmlns:a16="http://schemas.microsoft.com/office/drawing/2014/main" id="{F7C491F5-76DB-E24C-A223-D3E1FD840081}"/>
              </a:ext>
            </a:extLst>
          </p:cNvPr>
          <p:cNvSpPr>
            <a:spLocks noChangeArrowheads="1"/>
          </p:cNvSpPr>
          <p:nvPr/>
        </p:nvSpPr>
        <p:spPr bwMode="auto">
          <a:xfrm>
            <a:off x="7537450" y="27432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91" name="Oval 5">
            <a:extLst>
              <a:ext uri="{FF2B5EF4-FFF2-40B4-BE49-F238E27FC236}">
                <a16:creationId xmlns:a16="http://schemas.microsoft.com/office/drawing/2014/main" id="{4325FFF5-A247-8345-986F-38183EC3C431}"/>
              </a:ext>
            </a:extLst>
          </p:cNvPr>
          <p:cNvSpPr>
            <a:spLocks noChangeArrowheads="1"/>
          </p:cNvSpPr>
          <p:nvPr/>
        </p:nvSpPr>
        <p:spPr bwMode="auto">
          <a:xfrm>
            <a:off x="7775575" y="54959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92" name="Oval 6">
            <a:extLst>
              <a:ext uri="{FF2B5EF4-FFF2-40B4-BE49-F238E27FC236}">
                <a16:creationId xmlns:a16="http://schemas.microsoft.com/office/drawing/2014/main" id="{E85E6751-AE5F-2F4C-B2EE-5F32780AF036}"/>
              </a:ext>
            </a:extLst>
          </p:cNvPr>
          <p:cNvSpPr>
            <a:spLocks noChangeArrowheads="1"/>
          </p:cNvSpPr>
          <p:nvPr/>
        </p:nvSpPr>
        <p:spPr bwMode="auto">
          <a:xfrm>
            <a:off x="3033713" y="27432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93" name="Oval 7">
            <a:extLst>
              <a:ext uri="{FF2B5EF4-FFF2-40B4-BE49-F238E27FC236}">
                <a16:creationId xmlns:a16="http://schemas.microsoft.com/office/drawing/2014/main" id="{8088B48C-B301-7042-AB2C-7A792D78F0FF}"/>
              </a:ext>
            </a:extLst>
          </p:cNvPr>
          <p:cNvSpPr>
            <a:spLocks noChangeArrowheads="1"/>
          </p:cNvSpPr>
          <p:nvPr/>
        </p:nvSpPr>
        <p:spPr bwMode="auto">
          <a:xfrm>
            <a:off x="3581400" y="3810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94" name="Oval 8">
            <a:extLst>
              <a:ext uri="{FF2B5EF4-FFF2-40B4-BE49-F238E27FC236}">
                <a16:creationId xmlns:a16="http://schemas.microsoft.com/office/drawing/2014/main" id="{B0DAB51D-78A9-4346-A48C-E2F5F3F21DF7}"/>
              </a:ext>
            </a:extLst>
          </p:cNvPr>
          <p:cNvSpPr>
            <a:spLocks noChangeArrowheads="1"/>
          </p:cNvSpPr>
          <p:nvPr/>
        </p:nvSpPr>
        <p:spPr bwMode="auto">
          <a:xfrm>
            <a:off x="2971800" y="55959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95" name="Oval 9">
            <a:extLst>
              <a:ext uri="{FF2B5EF4-FFF2-40B4-BE49-F238E27FC236}">
                <a16:creationId xmlns:a16="http://schemas.microsoft.com/office/drawing/2014/main" id="{E4D54962-2EC6-D14E-A9E5-8157CA4B4E5D}"/>
              </a:ext>
            </a:extLst>
          </p:cNvPr>
          <p:cNvSpPr>
            <a:spLocks noChangeArrowheads="1"/>
          </p:cNvSpPr>
          <p:nvPr/>
        </p:nvSpPr>
        <p:spPr bwMode="auto">
          <a:xfrm>
            <a:off x="6816725" y="41751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96" name="Oval 10">
            <a:extLst>
              <a:ext uri="{FF2B5EF4-FFF2-40B4-BE49-F238E27FC236}">
                <a16:creationId xmlns:a16="http://schemas.microsoft.com/office/drawing/2014/main" id="{1502FDF3-F93F-3C4C-9A34-1F98F7A97580}"/>
              </a:ext>
            </a:extLst>
          </p:cNvPr>
          <p:cNvSpPr>
            <a:spLocks noChangeArrowheads="1"/>
          </p:cNvSpPr>
          <p:nvPr/>
        </p:nvSpPr>
        <p:spPr bwMode="auto">
          <a:xfrm>
            <a:off x="4572000" y="44196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97" name="AutoShape 11">
            <a:extLst>
              <a:ext uri="{FF2B5EF4-FFF2-40B4-BE49-F238E27FC236}">
                <a16:creationId xmlns:a16="http://schemas.microsoft.com/office/drawing/2014/main" id="{7B315720-4326-BA4E-8F1B-B229F3E70C31}"/>
              </a:ext>
            </a:extLst>
          </p:cNvPr>
          <p:cNvCxnSpPr>
            <a:cxnSpLocks noChangeShapeType="1"/>
            <a:stCxn id="53" idx="7"/>
            <a:endCxn id="92" idx="2"/>
          </p:cNvCxnSpPr>
          <p:nvPr/>
        </p:nvCxnSpPr>
        <p:spPr bwMode="auto">
          <a:xfrm flipV="1">
            <a:off x="1851025" y="2916238"/>
            <a:ext cx="1174750" cy="382587"/>
          </a:xfrm>
          <a:prstGeom prst="straightConnector1">
            <a:avLst/>
          </a:prstGeom>
          <a:noFill/>
          <a:ln w="15875">
            <a:solidFill>
              <a:schemeClr val="tx1"/>
            </a:solidFill>
            <a:round/>
            <a:headEnd/>
            <a:tailEnd type="triangle" w="med" len="med"/>
          </a:ln>
        </p:spPr>
      </p:cxnSp>
      <p:cxnSp>
        <p:nvCxnSpPr>
          <p:cNvPr id="98" name="AutoShape 12">
            <a:extLst>
              <a:ext uri="{FF2B5EF4-FFF2-40B4-BE49-F238E27FC236}">
                <a16:creationId xmlns:a16="http://schemas.microsoft.com/office/drawing/2014/main" id="{60360CCB-9847-7141-BD39-6599ED8E3C5E}"/>
              </a:ext>
            </a:extLst>
          </p:cNvPr>
          <p:cNvCxnSpPr>
            <a:cxnSpLocks noChangeShapeType="1"/>
            <a:stCxn id="53" idx="6"/>
            <a:endCxn id="93" idx="1"/>
          </p:cNvCxnSpPr>
          <p:nvPr/>
        </p:nvCxnSpPr>
        <p:spPr bwMode="auto">
          <a:xfrm>
            <a:off x="1914525" y="3421063"/>
            <a:ext cx="1722438" cy="436562"/>
          </a:xfrm>
          <a:prstGeom prst="straightConnector1">
            <a:avLst/>
          </a:prstGeom>
          <a:noFill/>
          <a:ln w="15875">
            <a:solidFill>
              <a:schemeClr val="tx1"/>
            </a:solidFill>
            <a:round/>
            <a:headEnd/>
            <a:tailEnd type="triangle" w="med" len="med"/>
          </a:ln>
        </p:spPr>
      </p:cxnSp>
      <p:cxnSp>
        <p:nvCxnSpPr>
          <p:cNvPr id="99" name="AutoShape 13">
            <a:extLst>
              <a:ext uri="{FF2B5EF4-FFF2-40B4-BE49-F238E27FC236}">
                <a16:creationId xmlns:a16="http://schemas.microsoft.com/office/drawing/2014/main" id="{5CE85171-0A80-894D-A1FC-2F7B0E4CEC09}"/>
              </a:ext>
            </a:extLst>
          </p:cNvPr>
          <p:cNvCxnSpPr>
            <a:cxnSpLocks noChangeShapeType="1"/>
            <a:stCxn id="53" idx="5"/>
            <a:endCxn id="94" idx="0"/>
          </p:cNvCxnSpPr>
          <p:nvPr/>
        </p:nvCxnSpPr>
        <p:spPr bwMode="auto">
          <a:xfrm>
            <a:off x="1851025" y="3541713"/>
            <a:ext cx="1290638" cy="2046287"/>
          </a:xfrm>
          <a:prstGeom prst="straightConnector1">
            <a:avLst/>
          </a:prstGeom>
          <a:noFill/>
          <a:ln w="15875">
            <a:solidFill>
              <a:schemeClr val="tx1"/>
            </a:solidFill>
            <a:round/>
            <a:headEnd/>
            <a:tailEnd type="triangle" w="med" len="med"/>
          </a:ln>
        </p:spPr>
      </p:cxnSp>
      <p:cxnSp>
        <p:nvCxnSpPr>
          <p:cNvPr id="100" name="AutoShape 14">
            <a:extLst>
              <a:ext uri="{FF2B5EF4-FFF2-40B4-BE49-F238E27FC236}">
                <a16:creationId xmlns:a16="http://schemas.microsoft.com/office/drawing/2014/main" id="{117CE4BB-98E9-5D42-AA64-0A7DE530BFF7}"/>
              </a:ext>
            </a:extLst>
          </p:cNvPr>
          <p:cNvCxnSpPr>
            <a:cxnSpLocks noChangeShapeType="1"/>
            <a:stCxn id="93" idx="7"/>
            <a:endCxn id="54" idx="2"/>
          </p:cNvCxnSpPr>
          <p:nvPr/>
        </p:nvCxnSpPr>
        <p:spPr bwMode="auto">
          <a:xfrm flipV="1">
            <a:off x="3906838" y="2916238"/>
            <a:ext cx="3622675" cy="941387"/>
          </a:xfrm>
          <a:prstGeom prst="straightConnector1">
            <a:avLst/>
          </a:prstGeom>
          <a:noFill/>
          <a:ln w="15875">
            <a:solidFill>
              <a:schemeClr val="tx1"/>
            </a:solidFill>
            <a:round/>
            <a:headEnd/>
            <a:tailEnd type="triangle" w="med" len="med"/>
          </a:ln>
        </p:spPr>
      </p:cxnSp>
      <p:cxnSp>
        <p:nvCxnSpPr>
          <p:cNvPr id="101" name="AutoShape 15">
            <a:extLst>
              <a:ext uri="{FF2B5EF4-FFF2-40B4-BE49-F238E27FC236}">
                <a16:creationId xmlns:a16="http://schemas.microsoft.com/office/drawing/2014/main" id="{8B1BEE4B-C7DD-774B-8C71-0D8087B1BAA9}"/>
              </a:ext>
            </a:extLst>
          </p:cNvPr>
          <p:cNvCxnSpPr>
            <a:cxnSpLocks noChangeShapeType="1"/>
            <a:stCxn id="95" idx="7"/>
            <a:endCxn id="54" idx="4"/>
          </p:cNvCxnSpPr>
          <p:nvPr/>
        </p:nvCxnSpPr>
        <p:spPr bwMode="auto">
          <a:xfrm flipV="1">
            <a:off x="7112000" y="3097213"/>
            <a:ext cx="581025" cy="1128712"/>
          </a:xfrm>
          <a:prstGeom prst="straightConnector1">
            <a:avLst/>
          </a:prstGeom>
          <a:noFill/>
          <a:ln w="15875">
            <a:solidFill>
              <a:schemeClr val="tx1"/>
            </a:solidFill>
            <a:round/>
            <a:headEnd/>
            <a:tailEnd type="triangle" w="med" len="med"/>
          </a:ln>
        </p:spPr>
      </p:cxnSp>
      <p:cxnSp>
        <p:nvCxnSpPr>
          <p:cNvPr id="102" name="AutoShape 16">
            <a:extLst>
              <a:ext uri="{FF2B5EF4-FFF2-40B4-BE49-F238E27FC236}">
                <a16:creationId xmlns:a16="http://schemas.microsoft.com/office/drawing/2014/main" id="{BC7A0F06-A52B-D047-BC94-B6EEA67859C1}"/>
              </a:ext>
            </a:extLst>
          </p:cNvPr>
          <p:cNvCxnSpPr>
            <a:cxnSpLocks noChangeShapeType="1"/>
            <a:stCxn id="93" idx="5"/>
            <a:endCxn id="96" idx="1"/>
          </p:cNvCxnSpPr>
          <p:nvPr/>
        </p:nvCxnSpPr>
        <p:spPr bwMode="auto">
          <a:xfrm>
            <a:off x="3906838" y="4143375"/>
            <a:ext cx="720725" cy="323850"/>
          </a:xfrm>
          <a:prstGeom prst="straightConnector1">
            <a:avLst/>
          </a:prstGeom>
          <a:noFill/>
          <a:ln w="15875">
            <a:solidFill>
              <a:schemeClr val="tx1"/>
            </a:solidFill>
            <a:round/>
            <a:headEnd/>
            <a:tailEnd type="triangle" w="med" len="med"/>
          </a:ln>
        </p:spPr>
      </p:cxnSp>
      <p:cxnSp>
        <p:nvCxnSpPr>
          <p:cNvPr id="103" name="AutoShape 17">
            <a:extLst>
              <a:ext uri="{FF2B5EF4-FFF2-40B4-BE49-F238E27FC236}">
                <a16:creationId xmlns:a16="http://schemas.microsoft.com/office/drawing/2014/main" id="{EDF9F850-099E-4E41-882F-210853ED6EB4}"/>
              </a:ext>
            </a:extLst>
          </p:cNvPr>
          <p:cNvCxnSpPr>
            <a:cxnSpLocks noChangeShapeType="1"/>
            <a:stCxn id="96" idx="5"/>
            <a:endCxn id="91" idx="2"/>
          </p:cNvCxnSpPr>
          <p:nvPr/>
        </p:nvCxnSpPr>
        <p:spPr bwMode="auto">
          <a:xfrm>
            <a:off x="4897438" y="4752975"/>
            <a:ext cx="2870200" cy="928688"/>
          </a:xfrm>
          <a:prstGeom prst="straightConnector1">
            <a:avLst/>
          </a:prstGeom>
          <a:noFill/>
          <a:ln w="15875">
            <a:solidFill>
              <a:schemeClr val="tx1"/>
            </a:solidFill>
            <a:round/>
            <a:headEnd/>
            <a:tailEnd type="triangle" w="med" len="med"/>
          </a:ln>
        </p:spPr>
      </p:cxnSp>
      <p:cxnSp>
        <p:nvCxnSpPr>
          <p:cNvPr id="104" name="AutoShape 18">
            <a:extLst>
              <a:ext uri="{FF2B5EF4-FFF2-40B4-BE49-F238E27FC236}">
                <a16:creationId xmlns:a16="http://schemas.microsoft.com/office/drawing/2014/main" id="{5A52D196-6B52-D945-9EC8-05E324E12077}"/>
              </a:ext>
            </a:extLst>
          </p:cNvPr>
          <p:cNvCxnSpPr>
            <a:cxnSpLocks noChangeShapeType="1"/>
            <a:stCxn id="96" idx="6"/>
            <a:endCxn id="95" idx="2"/>
          </p:cNvCxnSpPr>
          <p:nvPr/>
        </p:nvCxnSpPr>
        <p:spPr bwMode="auto">
          <a:xfrm flipV="1">
            <a:off x="4960938" y="4373563"/>
            <a:ext cx="1847850" cy="236537"/>
          </a:xfrm>
          <a:prstGeom prst="straightConnector1">
            <a:avLst/>
          </a:prstGeom>
          <a:noFill/>
          <a:ln w="15875">
            <a:solidFill>
              <a:schemeClr val="tx1"/>
            </a:solidFill>
            <a:round/>
            <a:headEnd/>
            <a:tailEnd type="triangle" w="med" len="med"/>
          </a:ln>
        </p:spPr>
      </p:cxnSp>
      <p:cxnSp>
        <p:nvCxnSpPr>
          <p:cNvPr id="105" name="AutoShape 19">
            <a:extLst>
              <a:ext uri="{FF2B5EF4-FFF2-40B4-BE49-F238E27FC236}">
                <a16:creationId xmlns:a16="http://schemas.microsoft.com/office/drawing/2014/main" id="{0F27EBCF-E76C-B847-94C2-4DC89D2CDB7C}"/>
              </a:ext>
            </a:extLst>
          </p:cNvPr>
          <p:cNvCxnSpPr>
            <a:cxnSpLocks noChangeShapeType="1"/>
            <a:stCxn id="95" idx="4"/>
            <a:endCxn id="91" idx="1"/>
          </p:cNvCxnSpPr>
          <p:nvPr/>
        </p:nvCxnSpPr>
        <p:spPr bwMode="auto">
          <a:xfrm>
            <a:off x="6989763" y="4579938"/>
            <a:ext cx="841375" cy="962025"/>
          </a:xfrm>
          <a:prstGeom prst="straightConnector1">
            <a:avLst/>
          </a:prstGeom>
          <a:noFill/>
          <a:ln w="15875">
            <a:solidFill>
              <a:schemeClr val="tx1"/>
            </a:solidFill>
            <a:round/>
            <a:headEnd/>
            <a:tailEnd type="triangle" w="med" len="med"/>
          </a:ln>
        </p:spPr>
      </p:cxnSp>
      <p:cxnSp>
        <p:nvCxnSpPr>
          <p:cNvPr id="106" name="AutoShape 20">
            <a:extLst>
              <a:ext uri="{FF2B5EF4-FFF2-40B4-BE49-F238E27FC236}">
                <a16:creationId xmlns:a16="http://schemas.microsoft.com/office/drawing/2014/main" id="{B49249B1-5915-B14A-911D-8A3C97BFA689}"/>
              </a:ext>
            </a:extLst>
          </p:cNvPr>
          <p:cNvCxnSpPr>
            <a:cxnSpLocks noChangeShapeType="1"/>
            <a:stCxn id="54" idx="3"/>
            <a:endCxn id="96" idx="7"/>
          </p:cNvCxnSpPr>
          <p:nvPr/>
        </p:nvCxnSpPr>
        <p:spPr bwMode="auto">
          <a:xfrm flipH="1">
            <a:off x="4897438" y="3046413"/>
            <a:ext cx="2686050" cy="1420812"/>
          </a:xfrm>
          <a:prstGeom prst="straightConnector1">
            <a:avLst/>
          </a:prstGeom>
          <a:noFill/>
          <a:ln w="15875">
            <a:solidFill>
              <a:schemeClr val="tx1"/>
            </a:solidFill>
            <a:round/>
            <a:headEnd/>
            <a:tailEnd type="triangle" w="med" len="med"/>
          </a:ln>
        </p:spPr>
      </p:cxnSp>
      <p:cxnSp>
        <p:nvCxnSpPr>
          <p:cNvPr id="107" name="AutoShape 21">
            <a:extLst>
              <a:ext uri="{FF2B5EF4-FFF2-40B4-BE49-F238E27FC236}">
                <a16:creationId xmlns:a16="http://schemas.microsoft.com/office/drawing/2014/main" id="{42FFFFE8-07F7-F944-A863-5FE3161485F5}"/>
              </a:ext>
            </a:extLst>
          </p:cNvPr>
          <p:cNvCxnSpPr>
            <a:cxnSpLocks noChangeShapeType="1"/>
            <a:stCxn id="93" idx="4"/>
            <a:endCxn id="94" idx="7"/>
          </p:cNvCxnSpPr>
          <p:nvPr/>
        </p:nvCxnSpPr>
        <p:spPr bwMode="auto">
          <a:xfrm flipH="1">
            <a:off x="3262313" y="4198938"/>
            <a:ext cx="509587" cy="1439862"/>
          </a:xfrm>
          <a:prstGeom prst="straightConnector1">
            <a:avLst/>
          </a:prstGeom>
          <a:noFill/>
          <a:ln w="15875">
            <a:solidFill>
              <a:schemeClr val="tx1"/>
            </a:solidFill>
            <a:round/>
            <a:headEnd/>
            <a:tailEnd type="triangle" w="med" len="med"/>
          </a:ln>
        </p:spPr>
      </p:cxnSp>
      <p:cxnSp>
        <p:nvCxnSpPr>
          <p:cNvPr id="108" name="AutoShape 22">
            <a:extLst>
              <a:ext uri="{FF2B5EF4-FFF2-40B4-BE49-F238E27FC236}">
                <a16:creationId xmlns:a16="http://schemas.microsoft.com/office/drawing/2014/main" id="{5E7BAE88-7372-FA4F-95FA-EB4274C966A8}"/>
              </a:ext>
            </a:extLst>
          </p:cNvPr>
          <p:cNvCxnSpPr>
            <a:cxnSpLocks noChangeShapeType="1"/>
            <a:stCxn id="94" idx="6"/>
            <a:endCxn id="96" idx="2"/>
          </p:cNvCxnSpPr>
          <p:nvPr/>
        </p:nvCxnSpPr>
        <p:spPr bwMode="auto">
          <a:xfrm flipV="1">
            <a:off x="3319463" y="4610100"/>
            <a:ext cx="1244600" cy="1160463"/>
          </a:xfrm>
          <a:prstGeom prst="straightConnector1">
            <a:avLst/>
          </a:prstGeom>
          <a:noFill/>
          <a:ln w="15875">
            <a:solidFill>
              <a:schemeClr val="tx1"/>
            </a:solidFill>
            <a:round/>
            <a:headEnd/>
            <a:tailEnd type="triangle" w="med" len="med"/>
          </a:ln>
        </p:spPr>
      </p:cxnSp>
      <p:cxnSp>
        <p:nvCxnSpPr>
          <p:cNvPr id="109" name="AutoShape 23">
            <a:extLst>
              <a:ext uri="{FF2B5EF4-FFF2-40B4-BE49-F238E27FC236}">
                <a16:creationId xmlns:a16="http://schemas.microsoft.com/office/drawing/2014/main" id="{42CD4D51-4562-BE47-B361-6170A793279E}"/>
              </a:ext>
            </a:extLst>
          </p:cNvPr>
          <p:cNvCxnSpPr>
            <a:cxnSpLocks noChangeShapeType="1"/>
            <a:stCxn id="92" idx="6"/>
            <a:endCxn id="54" idx="1"/>
          </p:cNvCxnSpPr>
          <p:nvPr/>
        </p:nvCxnSpPr>
        <p:spPr bwMode="auto">
          <a:xfrm flipV="1">
            <a:off x="3360738" y="2786063"/>
            <a:ext cx="4222750" cy="130175"/>
          </a:xfrm>
          <a:prstGeom prst="straightConnector1">
            <a:avLst/>
          </a:prstGeom>
          <a:noFill/>
          <a:ln w="15875">
            <a:solidFill>
              <a:schemeClr val="tx1"/>
            </a:solidFill>
            <a:round/>
            <a:headEnd/>
            <a:tailEnd type="triangle" w="med" len="med"/>
          </a:ln>
        </p:spPr>
      </p:cxnSp>
      <p:cxnSp>
        <p:nvCxnSpPr>
          <p:cNvPr id="110" name="AutoShape 24">
            <a:extLst>
              <a:ext uri="{FF2B5EF4-FFF2-40B4-BE49-F238E27FC236}">
                <a16:creationId xmlns:a16="http://schemas.microsoft.com/office/drawing/2014/main" id="{71C19848-F4E4-7149-A2B3-3C3F05B14B9B}"/>
              </a:ext>
            </a:extLst>
          </p:cNvPr>
          <p:cNvCxnSpPr>
            <a:cxnSpLocks noChangeShapeType="1"/>
            <a:stCxn id="94" idx="6"/>
            <a:endCxn id="91" idx="3"/>
          </p:cNvCxnSpPr>
          <p:nvPr/>
        </p:nvCxnSpPr>
        <p:spPr bwMode="auto">
          <a:xfrm>
            <a:off x="3319463" y="5770563"/>
            <a:ext cx="4511675" cy="50800"/>
          </a:xfrm>
          <a:prstGeom prst="straightConnector1">
            <a:avLst/>
          </a:prstGeom>
          <a:noFill/>
          <a:ln w="15875">
            <a:solidFill>
              <a:schemeClr val="tx1"/>
            </a:solidFill>
            <a:round/>
            <a:headEnd/>
            <a:tailEnd type="triangle" w="med" len="med"/>
          </a:ln>
        </p:spPr>
      </p:cxnSp>
      <p:cxnSp>
        <p:nvCxnSpPr>
          <p:cNvPr id="111" name="AutoShape 25">
            <a:extLst>
              <a:ext uri="{FF2B5EF4-FFF2-40B4-BE49-F238E27FC236}">
                <a16:creationId xmlns:a16="http://schemas.microsoft.com/office/drawing/2014/main" id="{25F2BC01-A0F7-6C4A-AD1C-524B45E47D5F}"/>
              </a:ext>
            </a:extLst>
          </p:cNvPr>
          <p:cNvCxnSpPr>
            <a:cxnSpLocks noChangeShapeType="1"/>
            <a:stCxn id="54" idx="5"/>
            <a:endCxn id="91" idx="0"/>
          </p:cNvCxnSpPr>
          <p:nvPr/>
        </p:nvCxnSpPr>
        <p:spPr bwMode="auto">
          <a:xfrm>
            <a:off x="7802563" y="3046413"/>
            <a:ext cx="161925" cy="2441575"/>
          </a:xfrm>
          <a:prstGeom prst="straightConnector1">
            <a:avLst/>
          </a:prstGeom>
          <a:noFill/>
          <a:ln w="15875">
            <a:solidFill>
              <a:schemeClr val="tx1"/>
            </a:solidFill>
            <a:round/>
            <a:headEnd/>
            <a:tailEnd type="triangle" w="med" len="med"/>
          </a:ln>
        </p:spPr>
      </p:cxnSp>
      <p:sp>
        <p:nvSpPr>
          <p:cNvPr id="112" name="Text Box 26">
            <a:extLst>
              <a:ext uri="{FF2B5EF4-FFF2-40B4-BE49-F238E27FC236}">
                <a16:creationId xmlns:a16="http://schemas.microsoft.com/office/drawing/2014/main" id="{813B2548-540A-F741-BBDE-1810F5CC7A0B}"/>
              </a:ext>
            </a:extLst>
          </p:cNvPr>
          <p:cNvSpPr txBox="1">
            <a:spLocks noChangeArrowheads="1"/>
          </p:cNvSpPr>
          <p:nvPr/>
        </p:nvSpPr>
        <p:spPr bwMode="auto">
          <a:xfrm>
            <a:off x="5160963" y="28194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113" name="Text Box 27">
            <a:extLst>
              <a:ext uri="{FF2B5EF4-FFF2-40B4-BE49-F238E27FC236}">
                <a16:creationId xmlns:a16="http://schemas.microsoft.com/office/drawing/2014/main" id="{3810A95A-CFB5-BD4E-BC47-BF18195F166D}"/>
              </a:ext>
            </a:extLst>
          </p:cNvPr>
          <p:cNvSpPr txBox="1">
            <a:spLocks noChangeArrowheads="1"/>
          </p:cNvSpPr>
          <p:nvPr/>
        </p:nvSpPr>
        <p:spPr bwMode="auto">
          <a:xfrm>
            <a:off x="5111750" y="34432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114" name="Text Box 28">
            <a:extLst>
              <a:ext uri="{FF2B5EF4-FFF2-40B4-BE49-F238E27FC236}">
                <a16:creationId xmlns:a16="http://schemas.microsoft.com/office/drawing/2014/main" id="{A0BFE9C2-BE7D-DF46-984D-39D841BA3288}"/>
              </a:ext>
            </a:extLst>
          </p:cNvPr>
          <p:cNvSpPr txBox="1">
            <a:spLocks noChangeArrowheads="1"/>
          </p:cNvSpPr>
          <p:nvPr/>
        </p:nvSpPr>
        <p:spPr bwMode="auto">
          <a:xfrm>
            <a:off x="6026150" y="37528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115" name="Text Box 29">
            <a:extLst>
              <a:ext uri="{FF2B5EF4-FFF2-40B4-BE49-F238E27FC236}">
                <a16:creationId xmlns:a16="http://schemas.microsoft.com/office/drawing/2014/main" id="{61B7A481-1798-EB4F-9494-7BC18CBD55E7}"/>
              </a:ext>
            </a:extLst>
          </p:cNvPr>
          <p:cNvSpPr txBox="1">
            <a:spLocks noChangeArrowheads="1"/>
          </p:cNvSpPr>
          <p:nvPr/>
        </p:nvSpPr>
        <p:spPr bwMode="auto">
          <a:xfrm>
            <a:off x="2370138" y="30226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116" name="Text Box 30">
            <a:extLst>
              <a:ext uri="{FF2B5EF4-FFF2-40B4-BE49-F238E27FC236}">
                <a16:creationId xmlns:a16="http://schemas.microsoft.com/office/drawing/2014/main" id="{348EF00D-55F6-7F4A-9329-F0BB396E83CF}"/>
              </a:ext>
            </a:extLst>
          </p:cNvPr>
          <p:cNvSpPr txBox="1">
            <a:spLocks noChangeArrowheads="1"/>
          </p:cNvSpPr>
          <p:nvPr/>
        </p:nvSpPr>
        <p:spPr bwMode="auto">
          <a:xfrm>
            <a:off x="2795588" y="36099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117" name="Text Box 31">
            <a:extLst>
              <a:ext uri="{FF2B5EF4-FFF2-40B4-BE49-F238E27FC236}">
                <a16:creationId xmlns:a16="http://schemas.microsoft.com/office/drawing/2014/main" id="{8602EA70-886F-794D-B50F-EC52250696E5}"/>
              </a:ext>
            </a:extLst>
          </p:cNvPr>
          <p:cNvSpPr txBox="1">
            <a:spLocks noChangeArrowheads="1"/>
          </p:cNvSpPr>
          <p:nvPr/>
        </p:nvSpPr>
        <p:spPr bwMode="auto">
          <a:xfrm>
            <a:off x="2436813" y="45148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118" name="Text Box 32">
            <a:extLst>
              <a:ext uri="{FF2B5EF4-FFF2-40B4-BE49-F238E27FC236}">
                <a16:creationId xmlns:a16="http://schemas.microsoft.com/office/drawing/2014/main" id="{3BFB6E39-A2A0-164D-9021-D02690594E81}"/>
              </a:ext>
            </a:extLst>
          </p:cNvPr>
          <p:cNvSpPr txBox="1">
            <a:spLocks noChangeArrowheads="1"/>
          </p:cNvSpPr>
          <p:nvPr/>
        </p:nvSpPr>
        <p:spPr bwMode="auto">
          <a:xfrm>
            <a:off x="3419475" y="46736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119" name="Text Box 33">
            <a:extLst>
              <a:ext uri="{FF2B5EF4-FFF2-40B4-BE49-F238E27FC236}">
                <a16:creationId xmlns:a16="http://schemas.microsoft.com/office/drawing/2014/main" id="{F1982C86-26A5-544F-B876-49FBBE5BA7FA}"/>
              </a:ext>
            </a:extLst>
          </p:cNvPr>
          <p:cNvSpPr txBox="1">
            <a:spLocks noChangeArrowheads="1"/>
          </p:cNvSpPr>
          <p:nvPr/>
        </p:nvSpPr>
        <p:spPr bwMode="auto">
          <a:xfrm>
            <a:off x="4135438" y="42354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120" name="Text Box 34">
            <a:extLst>
              <a:ext uri="{FF2B5EF4-FFF2-40B4-BE49-F238E27FC236}">
                <a16:creationId xmlns:a16="http://schemas.microsoft.com/office/drawing/2014/main" id="{970655B3-DB32-1A49-BE4E-10031E0765D5}"/>
              </a:ext>
            </a:extLst>
          </p:cNvPr>
          <p:cNvSpPr txBox="1">
            <a:spLocks noChangeArrowheads="1"/>
          </p:cNvSpPr>
          <p:nvPr/>
        </p:nvSpPr>
        <p:spPr bwMode="auto">
          <a:xfrm>
            <a:off x="3863975" y="50847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121" name="Text Box 35">
            <a:extLst>
              <a:ext uri="{FF2B5EF4-FFF2-40B4-BE49-F238E27FC236}">
                <a16:creationId xmlns:a16="http://schemas.microsoft.com/office/drawing/2014/main" id="{60C671E6-F2C8-2649-B13A-A6C239816B1F}"/>
              </a:ext>
            </a:extLst>
          </p:cNvPr>
          <p:cNvSpPr txBox="1">
            <a:spLocks noChangeArrowheads="1"/>
          </p:cNvSpPr>
          <p:nvPr/>
        </p:nvSpPr>
        <p:spPr bwMode="auto">
          <a:xfrm>
            <a:off x="4975225" y="56816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122" name="Text Box 36">
            <a:extLst>
              <a:ext uri="{FF2B5EF4-FFF2-40B4-BE49-F238E27FC236}">
                <a16:creationId xmlns:a16="http://schemas.microsoft.com/office/drawing/2014/main" id="{6EB31BEA-5630-2447-AF25-57CE500E26E4}"/>
              </a:ext>
            </a:extLst>
          </p:cNvPr>
          <p:cNvSpPr txBox="1">
            <a:spLocks noChangeArrowheads="1"/>
          </p:cNvSpPr>
          <p:nvPr/>
        </p:nvSpPr>
        <p:spPr bwMode="auto">
          <a:xfrm>
            <a:off x="6062663" y="50577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123" name="Text Box 37">
            <a:extLst>
              <a:ext uri="{FF2B5EF4-FFF2-40B4-BE49-F238E27FC236}">
                <a16:creationId xmlns:a16="http://schemas.microsoft.com/office/drawing/2014/main" id="{E479E7C3-AEA3-BB48-A8B4-2AD3976BEF41}"/>
              </a:ext>
            </a:extLst>
          </p:cNvPr>
          <p:cNvSpPr txBox="1">
            <a:spLocks noChangeArrowheads="1"/>
          </p:cNvSpPr>
          <p:nvPr/>
        </p:nvSpPr>
        <p:spPr bwMode="auto">
          <a:xfrm>
            <a:off x="5989638" y="43529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124" name="Text Box 38">
            <a:extLst>
              <a:ext uri="{FF2B5EF4-FFF2-40B4-BE49-F238E27FC236}">
                <a16:creationId xmlns:a16="http://schemas.microsoft.com/office/drawing/2014/main" id="{9DD873E8-2CBE-AC42-A99B-8764AF5A51C6}"/>
              </a:ext>
            </a:extLst>
          </p:cNvPr>
          <p:cNvSpPr txBox="1">
            <a:spLocks noChangeArrowheads="1"/>
          </p:cNvSpPr>
          <p:nvPr/>
        </p:nvSpPr>
        <p:spPr bwMode="auto">
          <a:xfrm>
            <a:off x="7134225" y="37242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5" name="Text Box 39">
            <a:extLst>
              <a:ext uri="{FF2B5EF4-FFF2-40B4-BE49-F238E27FC236}">
                <a16:creationId xmlns:a16="http://schemas.microsoft.com/office/drawing/2014/main" id="{B98B40B0-DC02-6D44-B95E-BF1A81DBB6B3}"/>
              </a:ext>
            </a:extLst>
          </p:cNvPr>
          <p:cNvSpPr txBox="1">
            <a:spLocks noChangeArrowheads="1"/>
          </p:cNvSpPr>
          <p:nvPr/>
        </p:nvSpPr>
        <p:spPr bwMode="auto">
          <a:xfrm>
            <a:off x="7696200" y="42211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126" name="Text Box 40">
            <a:extLst>
              <a:ext uri="{FF2B5EF4-FFF2-40B4-BE49-F238E27FC236}">
                <a16:creationId xmlns:a16="http://schemas.microsoft.com/office/drawing/2014/main" id="{2696D221-3183-2E40-8FCF-79C1E5FEC5AC}"/>
              </a:ext>
            </a:extLst>
          </p:cNvPr>
          <p:cNvSpPr txBox="1">
            <a:spLocks noChangeArrowheads="1"/>
          </p:cNvSpPr>
          <p:nvPr/>
        </p:nvSpPr>
        <p:spPr bwMode="auto">
          <a:xfrm>
            <a:off x="7207250" y="48720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7" name="Text Box 41">
            <a:extLst>
              <a:ext uri="{FF2B5EF4-FFF2-40B4-BE49-F238E27FC236}">
                <a16:creationId xmlns:a16="http://schemas.microsoft.com/office/drawing/2014/main" id="{24DD264A-51A9-404A-924C-8D811B92F4CE}"/>
              </a:ext>
            </a:extLst>
          </p:cNvPr>
          <p:cNvSpPr txBox="1">
            <a:spLocks noChangeArrowheads="1"/>
          </p:cNvSpPr>
          <p:nvPr/>
        </p:nvSpPr>
        <p:spPr bwMode="auto">
          <a:xfrm>
            <a:off x="1608138" y="2971800"/>
            <a:ext cx="296862" cy="336550"/>
          </a:xfrm>
          <a:prstGeom prst="rect">
            <a:avLst/>
          </a:prstGeom>
          <a:noFill/>
          <a:ln w="9525">
            <a:noFill/>
            <a:miter lim="800000"/>
            <a:headEnd/>
            <a:tailEnd/>
          </a:ln>
        </p:spPr>
        <p:txBody>
          <a:bodyPr wrap="none">
            <a:spAutoFit/>
          </a:bodyPr>
          <a:lstStyle/>
          <a:p>
            <a:r>
              <a:rPr lang="en-US" sz="1600" b="1">
                <a:solidFill>
                  <a:srgbClr val="0000FF"/>
                </a:solidFill>
              </a:rPr>
              <a:t>0</a:t>
            </a:r>
          </a:p>
        </p:txBody>
      </p:sp>
      <p:sp>
        <p:nvSpPr>
          <p:cNvPr id="128" name="Text Box 42">
            <a:extLst>
              <a:ext uri="{FF2B5EF4-FFF2-40B4-BE49-F238E27FC236}">
                <a16:creationId xmlns:a16="http://schemas.microsoft.com/office/drawing/2014/main" id="{417E06F3-69A4-4E44-9220-2D9653BE0040}"/>
              </a:ext>
            </a:extLst>
          </p:cNvPr>
          <p:cNvSpPr txBox="1">
            <a:spLocks noChangeArrowheads="1"/>
          </p:cNvSpPr>
          <p:nvPr/>
        </p:nvSpPr>
        <p:spPr bwMode="auto">
          <a:xfrm>
            <a:off x="3581400" y="3489325"/>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14</a:t>
            </a:r>
          </a:p>
        </p:txBody>
      </p:sp>
      <p:sp>
        <p:nvSpPr>
          <p:cNvPr id="129" name="Text Box 43">
            <a:extLst>
              <a:ext uri="{FF2B5EF4-FFF2-40B4-BE49-F238E27FC236}">
                <a16:creationId xmlns:a16="http://schemas.microsoft.com/office/drawing/2014/main" id="{93F8B3AD-3579-FA4B-8528-44AC5A8CB1D8}"/>
              </a:ext>
            </a:extLst>
          </p:cNvPr>
          <p:cNvSpPr txBox="1">
            <a:spLocks noChangeArrowheads="1"/>
          </p:cNvSpPr>
          <p:nvPr/>
        </p:nvSpPr>
        <p:spPr bwMode="auto">
          <a:xfrm>
            <a:off x="2895600" y="591185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15</a:t>
            </a:r>
          </a:p>
        </p:txBody>
      </p:sp>
      <p:sp>
        <p:nvSpPr>
          <p:cNvPr id="130" name="Text Box 44">
            <a:extLst>
              <a:ext uri="{FF2B5EF4-FFF2-40B4-BE49-F238E27FC236}">
                <a16:creationId xmlns:a16="http://schemas.microsoft.com/office/drawing/2014/main" id="{54A96A25-00BC-7A4C-9E95-5CF946A93B62}"/>
              </a:ext>
            </a:extLst>
          </p:cNvPr>
          <p:cNvSpPr txBox="1">
            <a:spLocks noChangeArrowheads="1"/>
          </p:cNvSpPr>
          <p:nvPr/>
        </p:nvSpPr>
        <p:spPr bwMode="auto">
          <a:xfrm>
            <a:off x="7543800" y="2438400"/>
            <a:ext cx="457200" cy="336550"/>
          </a:xfrm>
          <a:prstGeom prst="rect">
            <a:avLst/>
          </a:prstGeom>
          <a:noFill/>
          <a:ln w="9525">
            <a:noFill/>
            <a:miter lim="800000"/>
            <a:headEnd/>
            <a:tailEnd/>
          </a:ln>
        </p:spPr>
        <p:txBody>
          <a:bodyPr>
            <a:spAutoFit/>
          </a:bodyPr>
          <a:lstStyle/>
          <a:p>
            <a:r>
              <a:rPr lang="en-US" sz="1600" b="1" dirty="0">
                <a:solidFill>
                  <a:srgbClr val="FF0000"/>
                </a:solidFill>
                <a:cs typeface="Arial" charset="0"/>
              </a:rPr>
              <a:t>32</a:t>
            </a:r>
          </a:p>
        </p:txBody>
      </p:sp>
      <p:sp>
        <p:nvSpPr>
          <p:cNvPr id="131" name="Text Box 45">
            <a:extLst>
              <a:ext uri="{FF2B5EF4-FFF2-40B4-BE49-F238E27FC236}">
                <a16:creationId xmlns:a16="http://schemas.microsoft.com/office/drawing/2014/main" id="{B9329142-4029-614C-92CD-B506CF685247}"/>
              </a:ext>
            </a:extLst>
          </p:cNvPr>
          <p:cNvSpPr txBox="1">
            <a:spLocks noChangeArrowheads="1"/>
          </p:cNvSpPr>
          <p:nvPr/>
        </p:nvSpPr>
        <p:spPr bwMode="auto">
          <a:xfrm>
            <a:off x="4572000" y="4098925"/>
            <a:ext cx="457200" cy="336550"/>
          </a:xfrm>
          <a:prstGeom prst="rect">
            <a:avLst/>
          </a:prstGeom>
          <a:noFill/>
          <a:ln w="9525">
            <a:noFill/>
            <a:miter lim="800000"/>
            <a:headEnd/>
            <a:tailEnd/>
          </a:ln>
        </p:spPr>
        <p:txBody>
          <a:bodyPr>
            <a:spAutoFit/>
          </a:bodyPr>
          <a:lstStyle/>
          <a:p>
            <a:r>
              <a:rPr lang="en-US" sz="1600" b="1" dirty="0">
                <a:solidFill>
                  <a:srgbClr val="0070C0"/>
                </a:solidFill>
                <a:cs typeface="Arial" charset="0"/>
              </a:rPr>
              <a:t>35</a:t>
            </a:r>
          </a:p>
        </p:txBody>
      </p:sp>
      <p:sp>
        <p:nvSpPr>
          <p:cNvPr id="132" name="Text Box 46">
            <a:extLst>
              <a:ext uri="{FF2B5EF4-FFF2-40B4-BE49-F238E27FC236}">
                <a16:creationId xmlns:a16="http://schemas.microsoft.com/office/drawing/2014/main" id="{F133150C-4C1F-0E4F-943D-7A359773D146}"/>
              </a:ext>
            </a:extLst>
          </p:cNvPr>
          <p:cNvSpPr txBox="1">
            <a:spLocks noChangeArrowheads="1"/>
          </p:cNvSpPr>
          <p:nvPr/>
        </p:nvSpPr>
        <p:spPr bwMode="auto">
          <a:xfrm>
            <a:off x="6781800" y="38862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33" name="Text Box 47">
            <a:extLst>
              <a:ext uri="{FF2B5EF4-FFF2-40B4-BE49-F238E27FC236}">
                <a16:creationId xmlns:a16="http://schemas.microsoft.com/office/drawing/2014/main" id="{D3E60725-D0BC-C346-BD98-16C908F21E38}"/>
              </a:ext>
            </a:extLst>
          </p:cNvPr>
          <p:cNvSpPr txBox="1">
            <a:spLocks noChangeArrowheads="1"/>
          </p:cNvSpPr>
          <p:nvPr/>
        </p:nvSpPr>
        <p:spPr bwMode="auto">
          <a:xfrm>
            <a:off x="7848600" y="579120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59</a:t>
            </a:r>
          </a:p>
        </p:txBody>
      </p:sp>
      <p:sp>
        <p:nvSpPr>
          <p:cNvPr id="134" name="Text Box 48">
            <a:extLst>
              <a:ext uri="{FF2B5EF4-FFF2-40B4-BE49-F238E27FC236}">
                <a16:creationId xmlns:a16="http://schemas.microsoft.com/office/drawing/2014/main" id="{43825E38-81EE-C84B-ADC8-CDCF067C7E5A}"/>
              </a:ext>
            </a:extLst>
          </p:cNvPr>
          <p:cNvSpPr txBox="1">
            <a:spLocks noChangeArrowheads="1"/>
          </p:cNvSpPr>
          <p:nvPr/>
        </p:nvSpPr>
        <p:spPr bwMode="auto">
          <a:xfrm>
            <a:off x="2998788" y="2422525"/>
            <a:ext cx="354012" cy="336550"/>
          </a:xfrm>
          <a:prstGeom prst="rect">
            <a:avLst/>
          </a:prstGeom>
          <a:noFill/>
          <a:ln w="9525">
            <a:noFill/>
            <a:miter lim="800000"/>
            <a:headEnd/>
            <a:tailEnd/>
          </a:ln>
        </p:spPr>
        <p:txBody>
          <a:bodyPr wrap="none">
            <a:spAutoFit/>
          </a:bodyPr>
          <a:lstStyle/>
          <a:p>
            <a:r>
              <a:rPr lang="en-US" sz="1600"/>
              <a:t> </a:t>
            </a:r>
            <a:r>
              <a:rPr lang="en-US" sz="1600" b="1"/>
              <a:t>9</a:t>
            </a:r>
          </a:p>
        </p:txBody>
      </p:sp>
      <p:sp>
        <p:nvSpPr>
          <p:cNvPr id="135" name="Freeform 51">
            <a:extLst>
              <a:ext uri="{FF2B5EF4-FFF2-40B4-BE49-F238E27FC236}">
                <a16:creationId xmlns:a16="http://schemas.microsoft.com/office/drawing/2014/main" id="{998BD1F8-A9E6-2747-9FDF-6167B812724B}"/>
              </a:ext>
            </a:extLst>
          </p:cNvPr>
          <p:cNvSpPr>
            <a:spLocks/>
          </p:cNvSpPr>
          <p:nvPr/>
        </p:nvSpPr>
        <p:spPr bwMode="auto">
          <a:xfrm>
            <a:off x="1371600" y="2451100"/>
            <a:ext cx="2971800" cy="3644900"/>
          </a:xfrm>
          <a:custGeom>
            <a:avLst/>
            <a:gdLst>
              <a:gd name="T0" fmla="*/ 0 w 2288"/>
              <a:gd name="T1" fmla="*/ 736 h 2806"/>
              <a:gd name="T2" fmla="*/ 32 w 2288"/>
              <a:gd name="T3" fmla="*/ 640 h 2806"/>
              <a:gd name="T4" fmla="*/ 248 w 2288"/>
              <a:gd name="T5" fmla="*/ 376 h 2806"/>
              <a:gd name="T6" fmla="*/ 304 w 2288"/>
              <a:gd name="T7" fmla="*/ 344 h 2806"/>
              <a:gd name="T8" fmla="*/ 336 w 2288"/>
              <a:gd name="T9" fmla="*/ 320 h 2806"/>
              <a:gd name="T10" fmla="*/ 544 w 2288"/>
              <a:gd name="T11" fmla="*/ 240 h 2806"/>
              <a:gd name="T12" fmla="*/ 728 w 2288"/>
              <a:gd name="T13" fmla="*/ 152 h 2806"/>
              <a:gd name="T14" fmla="*/ 880 w 2288"/>
              <a:gd name="T15" fmla="*/ 80 h 2806"/>
              <a:gd name="T16" fmla="*/ 1160 w 2288"/>
              <a:gd name="T17" fmla="*/ 0 h 2806"/>
              <a:gd name="T18" fmla="*/ 1608 w 2288"/>
              <a:gd name="T19" fmla="*/ 24 h 2806"/>
              <a:gd name="T20" fmla="*/ 1768 w 2288"/>
              <a:gd name="T21" fmla="*/ 88 h 2806"/>
              <a:gd name="T22" fmla="*/ 1872 w 2288"/>
              <a:gd name="T23" fmla="*/ 136 h 2806"/>
              <a:gd name="T24" fmla="*/ 1952 w 2288"/>
              <a:gd name="T25" fmla="*/ 208 h 2806"/>
              <a:gd name="T26" fmla="*/ 2016 w 2288"/>
              <a:gd name="T27" fmla="*/ 256 h 2806"/>
              <a:gd name="T28" fmla="*/ 2072 w 2288"/>
              <a:gd name="T29" fmla="*/ 328 h 2806"/>
              <a:gd name="T30" fmla="*/ 2152 w 2288"/>
              <a:gd name="T31" fmla="*/ 360 h 2806"/>
              <a:gd name="T32" fmla="*/ 2208 w 2288"/>
              <a:gd name="T33" fmla="*/ 464 h 2806"/>
              <a:gd name="T34" fmla="*/ 2232 w 2288"/>
              <a:gd name="T35" fmla="*/ 648 h 2806"/>
              <a:gd name="T36" fmla="*/ 2264 w 2288"/>
              <a:gd name="T37" fmla="*/ 728 h 2806"/>
              <a:gd name="T38" fmla="*/ 2288 w 2288"/>
              <a:gd name="T39" fmla="*/ 872 h 2806"/>
              <a:gd name="T40" fmla="*/ 2280 w 2288"/>
              <a:gd name="T41" fmla="*/ 984 h 2806"/>
              <a:gd name="T42" fmla="*/ 2232 w 2288"/>
              <a:gd name="T43" fmla="*/ 1064 h 2806"/>
              <a:gd name="T44" fmla="*/ 2168 w 2288"/>
              <a:gd name="T45" fmla="*/ 1184 h 2806"/>
              <a:gd name="T46" fmla="*/ 2152 w 2288"/>
              <a:gd name="T47" fmla="*/ 1304 h 2806"/>
              <a:gd name="T48" fmla="*/ 2112 w 2288"/>
              <a:gd name="T49" fmla="*/ 1336 h 2806"/>
              <a:gd name="T50" fmla="*/ 2016 w 2288"/>
              <a:gd name="T51" fmla="*/ 1392 h 2806"/>
              <a:gd name="T52" fmla="*/ 1976 w 2288"/>
              <a:gd name="T53" fmla="*/ 1432 h 2806"/>
              <a:gd name="T54" fmla="*/ 1928 w 2288"/>
              <a:gd name="T55" fmla="*/ 1480 h 2806"/>
              <a:gd name="T56" fmla="*/ 1864 w 2288"/>
              <a:gd name="T57" fmla="*/ 1520 h 2806"/>
              <a:gd name="T58" fmla="*/ 1808 w 2288"/>
              <a:gd name="T59" fmla="*/ 1592 h 2806"/>
              <a:gd name="T60" fmla="*/ 1704 w 2288"/>
              <a:gd name="T61" fmla="*/ 1936 h 2806"/>
              <a:gd name="T62" fmla="*/ 1696 w 2288"/>
              <a:gd name="T63" fmla="*/ 2576 h 2806"/>
              <a:gd name="T64" fmla="*/ 1624 w 2288"/>
              <a:gd name="T65" fmla="*/ 2752 h 2806"/>
              <a:gd name="T66" fmla="*/ 1552 w 2288"/>
              <a:gd name="T67" fmla="*/ 2792 h 2806"/>
              <a:gd name="T68" fmla="*/ 1528 w 2288"/>
              <a:gd name="T69" fmla="*/ 2800 h 2806"/>
              <a:gd name="T70" fmla="*/ 1208 w 2288"/>
              <a:gd name="T71" fmla="*/ 2760 h 2806"/>
              <a:gd name="T72" fmla="*/ 1056 w 2288"/>
              <a:gd name="T73" fmla="*/ 2672 h 2806"/>
              <a:gd name="T74" fmla="*/ 1000 w 2288"/>
              <a:gd name="T75" fmla="*/ 2560 h 2806"/>
              <a:gd name="T76" fmla="*/ 888 w 2288"/>
              <a:gd name="T77" fmla="*/ 2448 h 2806"/>
              <a:gd name="T78" fmla="*/ 760 w 2288"/>
              <a:gd name="T79" fmla="*/ 2280 h 2806"/>
              <a:gd name="T80" fmla="*/ 696 w 2288"/>
              <a:gd name="T81" fmla="*/ 2112 h 2806"/>
              <a:gd name="T82" fmla="*/ 672 w 2288"/>
              <a:gd name="T83" fmla="*/ 2032 h 2806"/>
              <a:gd name="T84" fmla="*/ 616 w 2288"/>
              <a:gd name="T85" fmla="*/ 1944 h 2806"/>
              <a:gd name="T86" fmla="*/ 592 w 2288"/>
              <a:gd name="T87" fmla="*/ 1832 h 2806"/>
              <a:gd name="T88" fmla="*/ 560 w 2288"/>
              <a:gd name="T89" fmla="*/ 1800 h 2806"/>
              <a:gd name="T90" fmla="*/ 472 w 2288"/>
              <a:gd name="T91" fmla="*/ 1608 h 2806"/>
              <a:gd name="T92" fmla="*/ 432 w 2288"/>
              <a:gd name="T93" fmla="*/ 1520 h 2806"/>
              <a:gd name="T94" fmla="*/ 392 w 2288"/>
              <a:gd name="T95" fmla="*/ 1432 h 2806"/>
              <a:gd name="T96" fmla="*/ 208 w 2288"/>
              <a:gd name="T97" fmla="*/ 1096 h 2806"/>
              <a:gd name="T98" fmla="*/ 152 w 2288"/>
              <a:gd name="T99" fmla="*/ 1000 h 2806"/>
              <a:gd name="T100" fmla="*/ 136 w 2288"/>
              <a:gd name="T101" fmla="*/ 952 h 2806"/>
              <a:gd name="T102" fmla="*/ 120 w 2288"/>
              <a:gd name="T103" fmla="*/ 928 h 2806"/>
              <a:gd name="T104" fmla="*/ 72 w 2288"/>
              <a:gd name="T105" fmla="*/ 896 h 2806"/>
              <a:gd name="T106" fmla="*/ 56 w 2288"/>
              <a:gd name="T107" fmla="*/ 872 h 2806"/>
              <a:gd name="T108" fmla="*/ 48 w 2288"/>
              <a:gd name="T109" fmla="*/ 848 h 2806"/>
              <a:gd name="T110" fmla="*/ 16 w 2288"/>
              <a:gd name="T111" fmla="*/ 800 h 2806"/>
              <a:gd name="T112" fmla="*/ 0 w 2288"/>
              <a:gd name="T113" fmla="*/ 736 h 2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88"/>
              <a:gd name="T172" fmla="*/ 0 h 2806"/>
              <a:gd name="T173" fmla="*/ 2288 w 2288"/>
              <a:gd name="T174" fmla="*/ 2806 h 2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88" h="2806">
                <a:moveTo>
                  <a:pt x="0" y="736"/>
                </a:moveTo>
                <a:cubicBezTo>
                  <a:pt x="7" y="699"/>
                  <a:pt x="11" y="671"/>
                  <a:pt x="32" y="640"/>
                </a:cubicBezTo>
                <a:cubicBezTo>
                  <a:pt x="57" y="542"/>
                  <a:pt x="149" y="409"/>
                  <a:pt x="248" y="376"/>
                </a:cubicBezTo>
                <a:cubicBezTo>
                  <a:pt x="302" y="322"/>
                  <a:pt x="240" y="376"/>
                  <a:pt x="304" y="344"/>
                </a:cubicBezTo>
                <a:cubicBezTo>
                  <a:pt x="316" y="338"/>
                  <a:pt x="324" y="327"/>
                  <a:pt x="336" y="320"/>
                </a:cubicBezTo>
                <a:cubicBezTo>
                  <a:pt x="400" y="283"/>
                  <a:pt x="471" y="255"/>
                  <a:pt x="544" y="240"/>
                </a:cubicBezTo>
                <a:cubicBezTo>
                  <a:pt x="602" y="211"/>
                  <a:pt x="667" y="172"/>
                  <a:pt x="728" y="152"/>
                </a:cubicBezTo>
                <a:cubicBezTo>
                  <a:pt x="762" y="118"/>
                  <a:pt x="833" y="89"/>
                  <a:pt x="880" y="80"/>
                </a:cubicBezTo>
                <a:cubicBezTo>
                  <a:pt x="972" y="34"/>
                  <a:pt x="1058" y="15"/>
                  <a:pt x="1160" y="0"/>
                </a:cubicBezTo>
                <a:cubicBezTo>
                  <a:pt x="1309" y="4"/>
                  <a:pt x="1460" y="3"/>
                  <a:pt x="1608" y="24"/>
                </a:cubicBezTo>
                <a:cubicBezTo>
                  <a:pt x="1662" y="42"/>
                  <a:pt x="1715" y="65"/>
                  <a:pt x="1768" y="88"/>
                </a:cubicBezTo>
                <a:cubicBezTo>
                  <a:pt x="1801" y="102"/>
                  <a:pt x="1844" y="111"/>
                  <a:pt x="1872" y="136"/>
                </a:cubicBezTo>
                <a:cubicBezTo>
                  <a:pt x="1926" y="184"/>
                  <a:pt x="1904" y="176"/>
                  <a:pt x="1952" y="208"/>
                </a:cubicBezTo>
                <a:cubicBezTo>
                  <a:pt x="1985" y="230"/>
                  <a:pt x="1993" y="227"/>
                  <a:pt x="2016" y="256"/>
                </a:cubicBezTo>
                <a:cubicBezTo>
                  <a:pt x="2027" y="270"/>
                  <a:pt x="2051" y="316"/>
                  <a:pt x="2072" y="328"/>
                </a:cubicBezTo>
                <a:cubicBezTo>
                  <a:pt x="2097" y="342"/>
                  <a:pt x="2126" y="347"/>
                  <a:pt x="2152" y="360"/>
                </a:cubicBezTo>
                <a:cubicBezTo>
                  <a:pt x="2175" y="391"/>
                  <a:pt x="2196" y="427"/>
                  <a:pt x="2208" y="464"/>
                </a:cubicBezTo>
                <a:cubicBezTo>
                  <a:pt x="2214" y="520"/>
                  <a:pt x="2215" y="593"/>
                  <a:pt x="2232" y="648"/>
                </a:cubicBezTo>
                <a:cubicBezTo>
                  <a:pt x="2240" y="675"/>
                  <a:pt x="2257" y="698"/>
                  <a:pt x="2264" y="728"/>
                </a:cubicBezTo>
                <a:cubicBezTo>
                  <a:pt x="2269" y="779"/>
                  <a:pt x="2272" y="824"/>
                  <a:pt x="2288" y="872"/>
                </a:cubicBezTo>
                <a:cubicBezTo>
                  <a:pt x="2285" y="909"/>
                  <a:pt x="2286" y="947"/>
                  <a:pt x="2280" y="984"/>
                </a:cubicBezTo>
                <a:cubicBezTo>
                  <a:pt x="2277" y="1000"/>
                  <a:pt x="2235" y="1059"/>
                  <a:pt x="2232" y="1064"/>
                </a:cubicBezTo>
                <a:cubicBezTo>
                  <a:pt x="2206" y="1103"/>
                  <a:pt x="2194" y="1145"/>
                  <a:pt x="2168" y="1184"/>
                </a:cubicBezTo>
                <a:cubicBezTo>
                  <a:pt x="2161" y="1224"/>
                  <a:pt x="2162" y="1265"/>
                  <a:pt x="2152" y="1304"/>
                </a:cubicBezTo>
                <a:cubicBezTo>
                  <a:pt x="2144" y="1336"/>
                  <a:pt x="2134" y="1324"/>
                  <a:pt x="2112" y="1336"/>
                </a:cubicBezTo>
                <a:cubicBezTo>
                  <a:pt x="2076" y="1356"/>
                  <a:pt x="2054" y="1379"/>
                  <a:pt x="2016" y="1392"/>
                </a:cubicBezTo>
                <a:cubicBezTo>
                  <a:pt x="2000" y="1439"/>
                  <a:pt x="2021" y="1396"/>
                  <a:pt x="1976" y="1432"/>
                </a:cubicBezTo>
                <a:cubicBezTo>
                  <a:pt x="1958" y="1446"/>
                  <a:pt x="1948" y="1470"/>
                  <a:pt x="1928" y="1480"/>
                </a:cubicBezTo>
                <a:cubicBezTo>
                  <a:pt x="1906" y="1491"/>
                  <a:pt x="1881" y="1501"/>
                  <a:pt x="1864" y="1520"/>
                </a:cubicBezTo>
                <a:cubicBezTo>
                  <a:pt x="1844" y="1543"/>
                  <a:pt x="1827" y="1569"/>
                  <a:pt x="1808" y="1592"/>
                </a:cubicBezTo>
                <a:cubicBezTo>
                  <a:pt x="1740" y="1674"/>
                  <a:pt x="1737" y="1836"/>
                  <a:pt x="1704" y="1936"/>
                </a:cubicBezTo>
                <a:cubicBezTo>
                  <a:pt x="1701" y="2149"/>
                  <a:pt x="1701" y="2363"/>
                  <a:pt x="1696" y="2576"/>
                </a:cubicBezTo>
                <a:cubicBezTo>
                  <a:pt x="1695" y="2616"/>
                  <a:pt x="1649" y="2722"/>
                  <a:pt x="1624" y="2752"/>
                </a:cubicBezTo>
                <a:cubicBezTo>
                  <a:pt x="1596" y="2785"/>
                  <a:pt x="1598" y="2777"/>
                  <a:pt x="1552" y="2792"/>
                </a:cubicBezTo>
                <a:cubicBezTo>
                  <a:pt x="1544" y="2795"/>
                  <a:pt x="1528" y="2800"/>
                  <a:pt x="1528" y="2800"/>
                </a:cubicBezTo>
                <a:cubicBezTo>
                  <a:pt x="1292" y="2792"/>
                  <a:pt x="1345" y="2806"/>
                  <a:pt x="1208" y="2760"/>
                </a:cubicBezTo>
                <a:cubicBezTo>
                  <a:pt x="1174" y="2709"/>
                  <a:pt x="1111" y="2694"/>
                  <a:pt x="1056" y="2672"/>
                </a:cubicBezTo>
                <a:cubicBezTo>
                  <a:pt x="1022" y="2638"/>
                  <a:pt x="1022" y="2600"/>
                  <a:pt x="1000" y="2560"/>
                </a:cubicBezTo>
                <a:cubicBezTo>
                  <a:pt x="973" y="2511"/>
                  <a:pt x="932" y="2481"/>
                  <a:pt x="888" y="2448"/>
                </a:cubicBezTo>
                <a:cubicBezTo>
                  <a:pt x="859" y="2360"/>
                  <a:pt x="834" y="2336"/>
                  <a:pt x="760" y="2280"/>
                </a:cubicBezTo>
                <a:cubicBezTo>
                  <a:pt x="745" y="2221"/>
                  <a:pt x="718" y="2168"/>
                  <a:pt x="696" y="2112"/>
                </a:cubicBezTo>
                <a:cubicBezTo>
                  <a:pt x="686" y="2086"/>
                  <a:pt x="683" y="2058"/>
                  <a:pt x="672" y="2032"/>
                </a:cubicBezTo>
                <a:cubicBezTo>
                  <a:pt x="659" y="2001"/>
                  <a:pt x="631" y="1975"/>
                  <a:pt x="616" y="1944"/>
                </a:cubicBezTo>
                <a:cubicBezTo>
                  <a:pt x="611" y="1918"/>
                  <a:pt x="603" y="1854"/>
                  <a:pt x="592" y="1832"/>
                </a:cubicBezTo>
                <a:cubicBezTo>
                  <a:pt x="585" y="1819"/>
                  <a:pt x="571" y="1811"/>
                  <a:pt x="560" y="1800"/>
                </a:cubicBezTo>
                <a:cubicBezTo>
                  <a:pt x="538" y="1735"/>
                  <a:pt x="503" y="1670"/>
                  <a:pt x="472" y="1608"/>
                </a:cubicBezTo>
                <a:cubicBezTo>
                  <a:pt x="454" y="1572"/>
                  <a:pt x="458" y="1555"/>
                  <a:pt x="432" y="1520"/>
                </a:cubicBezTo>
                <a:cubicBezTo>
                  <a:pt x="424" y="1486"/>
                  <a:pt x="411" y="1461"/>
                  <a:pt x="392" y="1432"/>
                </a:cubicBezTo>
                <a:cubicBezTo>
                  <a:pt x="361" y="1310"/>
                  <a:pt x="283" y="1196"/>
                  <a:pt x="208" y="1096"/>
                </a:cubicBezTo>
                <a:cubicBezTo>
                  <a:pt x="196" y="1060"/>
                  <a:pt x="173" y="1031"/>
                  <a:pt x="152" y="1000"/>
                </a:cubicBezTo>
                <a:cubicBezTo>
                  <a:pt x="143" y="986"/>
                  <a:pt x="145" y="966"/>
                  <a:pt x="136" y="952"/>
                </a:cubicBezTo>
                <a:cubicBezTo>
                  <a:pt x="131" y="944"/>
                  <a:pt x="127" y="934"/>
                  <a:pt x="120" y="928"/>
                </a:cubicBezTo>
                <a:cubicBezTo>
                  <a:pt x="106" y="915"/>
                  <a:pt x="72" y="896"/>
                  <a:pt x="72" y="896"/>
                </a:cubicBezTo>
                <a:cubicBezTo>
                  <a:pt x="67" y="888"/>
                  <a:pt x="60" y="881"/>
                  <a:pt x="56" y="872"/>
                </a:cubicBezTo>
                <a:cubicBezTo>
                  <a:pt x="52" y="864"/>
                  <a:pt x="52" y="855"/>
                  <a:pt x="48" y="848"/>
                </a:cubicBezTo>
                <a:cubicBezTo>
                  <a:pt x="39" y="831"/>
                  <a:pt x="16" y="800"/>
                  <a:pt x="16" y="800"/>
                </a:cubicBezTo>
                <a:cubicBezTo>
                  <a:pt x="8" y="724"/>
                  <a:pt x="25" y="711"/>
                  <a:pt x="0" y="736"/>
                </a:cubicBezTo>
                <a:close/>
              </a:path>
            </a:pathLst>
          </a:custGeom>
          <a:solidFill>
            <a:srgbClr val="003399">
              <a:alpha val="50195"/>
            </a:srgbClr>
          </a:solidFill>
          <a:ln w="15875" cap="flat" cmpd="sng">
            <a:noFill/>
            <a:prstDash val="solid"/>
            <a:round/>
            <a:headEnd/>
            <a:tailEnd/>
          </a:ln>
        </p:spPr>
        <p:txBody>
          <a:bodyPr lIns="92075" tIns="46038" rIns="92075" bIns="46038"/>
          <a:lstStyle/>
          <a:p>
            <a:endParaRPr lang="vi-VN"/>
          </a:p>
        </p:txBody>
      </p:sp>
    </p:spTree>
    <p:extLst>
      <p:ext uri="{BB962C8B-B14F-4D97-AF65-F5344CB8AC3E}">
        <p14:creationId xmlns:p14="http://schemas.microsoft.com/office/powerpoint/2010/main" val="2370498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(3) is confirmed, update distances for adjacent vertices of (3)</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59</a:t>
            </a:fld>
            <a:endParaRPr lang="en-US"/>
          </a:p>
        </p:txBody>
      </p:sp>
      <p:sp>
        <p:nvSpPr>
          <p:cNvPr id="55" name="Oval 3">
            <a:extLst>
              <a:ext uri="{FF2B5EF4-FFF2-40B4-BE49-F238E27FC236}">
                <a16:creationId xmlns:a16="http://schemas.microsoft.com/office/drawing/2014/main" id="{750B0C70-428F-2D44-BF0A-51EFBF8E8FF8}"/>
              </a:ext>
            </a:extLst>
          </p:cNvPr>
          <p:cNvSpPr>
            <a:spLocks noChangeArrowheads="1"/>
          </p:cNvSpPr>
          <p:nvPr/>
        </p:nvSpPr>
        <p:spPr bwMode="auto">
          <a:xfrm>
            <a:off x="1524000" y="32591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56" name="Oval 4">
            <a:extLst>
              <a:ext uri="{FF2B5EF4-FFF2-40B4-BE49-F238E27FC236}">
                <a16:creationId xmlns:a16="http://schemas.microsoft.com/office/drawing/2014/main" id="{A88AB81B-4E52-1048-B53D-8FD1084626D6}"/>
              </a:ext>
            </a:extLst>
          </p:cNvPr>
          <p:cNvSpPr>
            <a:spLocks noChangeArrowheads="1"/>
          </p:cNvSpPr>
          <p:nvPr/>
        </p:nvSpPr>
        <p:spPr bwMode="auto">
          <a:xfrm>
            <a:off x="7537450" y="27432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57" name="Oval 5">
            <a:extLst>
              <a:ext uri="{FF2B5EF4-FFF2-40B4-BE49-F238E27FC236}">
                <a16:creationId xmlns:a16="http://schemas.microsoft.com/office/drawing/2014/main" id="{6D7E9297-96E5-1044-AD0E-989FA6903950}"/>
              </a:ext>
            </a:extLst>
          </p:cNvPr>
          <p:cNvSpPr>
            <a:spLocks noChangeArrowheads="1"/>
          </p:cNvSpPr>
          <p:nvPr/>
        </p:nvSpPr>
        <p:spPr bwMode="auto">
          <a:xfrm>
            <a:off x="7775575" y="54959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58" name="Oval 6">
            <a:extLst>
              <a:ext uri="{FF2B5EF4-FFF2-40B4-BE49-F238E27FC236}">
                <a16:creationId xmlns:a16="http://schemas.microsoft.com/office/drawing/2014/main" id="{9E900783-00C5-6B4E-9B29-E6149CA4BECE}"/>
              </a:ext>
            </a:extLst>
          </p:cNvPr>
          <p:cNvSpPr>
            <a:spLocks noChangeArrowheads="1"/>
          </p:cNvSpPr>
          <p:nvPr/>
        </p:nvSpPr>
        <p:spPr bwMode="auto">
          <a:xfrm>
            <a:off x="3033713" y="27432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59" name="Oval 7">
            <a:extLst>
              <a:ext uri="{FF2B5EF4-FFF2-40B4-BE49-F238E27FC236}">
                <a16:creationId xmlns:a16="http://schemas.microsoft.com/office/drawing/2014/main" id="{775ACFE0-47F6-B945-BEC7-7DCB4DFD8710}"/>
              </a:ext>
            </a:extLst>
          </p:cNvPr>
          <p:cNvSpPr>
            <a:spLocks noChangeArrowheads="1"/>
          </p:cNvSpPr>
          <p:nvPr/>
        </p:nvSpPr>
        <p:spPr bwMode="auto">
          <a:xfrm>
            <a:off x="3581400" y="3810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60" name="Oval 8">
            <a:extLst>
              <a:ext uri="{FF2B5EF4-FFF2-40B4-BE49-F238E27FC236}">
                <a16:creationId xmlns:a16="http://schemas.microsoft.com/office/drawing/2014/main" id="{5C823B39-D594-C244-BA0A-FB5C50620FEA}"/>
              </a:ext>
            </a:extLst>
          </p:cNvPr>
          <p:cNvSpPr>
            <a:spLocks noChangeArrowheads="1"/>
          </p:cNvSpPr>
          <p:nvPr/>
        </p:nvSpPr>
        <p:spPr bwMode="auto">
          <a:xfrm>
            <a:off x="2971800" y="55959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61" name="Oval 9">
            <a:extLst>
              <a:ext uri="{FF2B5EF4-FFF2-40B4-BE49-F238E27FC236}">
                <a16:creationId xmlns:a16="http://schemas.microsoft.com/office/drawing/2014/main" id="{BD498659-A681-5946-8145-50C5AA7A2D6B}"/>
              </a:ext>
            </a:extLst>
          </p:cNvPr>
          <p:cNvSpPr>
            <a:spLocks noChangeArrowheads="1"/>
          </p:cNvSpPr>
          <p:nvPr/>
        </p:nvSpPr>
        <p:spPr bwMode="auto">
          <a:xfrm>
            <a:off x="6816725" y="41751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62" name="Oval 10">
            <a:extLst>
              <a:ext uri="{FF2B5EF4-FFF2-40B4-BE49-F238E27FC236}">
                <a16:creationId xmlns:a16="http://schemas.microsoft.com/office/drawing/2014/main" id="{1960BAFC-BCAE-FF4C-B61F-4B89A0A4FC53}"/>
              </a:ext>
            </a:extLst>
          </p:cNvPr>
          <p:cNvSpPr>
            <a:spLocks noChangeArrowheads="1"/>
          </p:cNvSpPr>
          <p:nvPr/>
        </p:nvSpPr>
        <p:spPr bwMode="auto">
          <a:xfrm>
            <a:off x="4572000" y="44196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63" name="AutoShape 11">
            <a:extLst>
              <a:ext uri="{FF2B5EF4-FFF2-40B4-BE49-F238E27FC236}">
                <a16:creationId xmlns:a16="http://schemas.microsoft.com/office/drawing/2014/main" id="{E8855DA2-5813-4B46-9683-9F4FBD09AD48}"/>
              </a:ext>
            </a:extLst>
          </p:cNvPr>
          <p:cNvCxnSpPr>
            <a:cxnSpLocks noChangeShapeType="1"/>
            <a:stCxn id="55" idx="7"/>
            <a:endCxn id="58" idx="2"/>
          </p:cNvCxnSpPr>
          <p:nvPr/>
        </p:nvCxnSpPr>
        <p:spPr bwMode="auto">
          <a:xfrm flipV="1">
            <a:off x="1851025" y="2916238"/>
            <a:ext cx="1174750" cy="382587"/>
          </a:xfrm>
          <a:prstGeom prst="straightConnector1">
            <a:avLst/>
          </a:prstGeom>
          <a:noFill/>
          <a:ln w="15875">
            <a:solidFill>
              <a:schemeClr val="tx1"/>
            </a:solidFill>
            <a:round/>
            <a:headEnd/>
            <a:tailEnd type="triangle" w="med" len="med"/>
          </a:ln>
        </p:spPr>
      </p:cxnSp>
      <p:cxnSp>
        <p:nvCxnSpPr>
          <p:cNvPr id="64" name="AutoShape 12">
            <a:extLst>
              <a:ext uri="{FF2B5EF4-FFF2-40B4-BE49-F238E27FC236}">
                <a16:creationId xmlns:a16="http://schemas.microsoft.com/office/drawing/2014/main" id="{47F724E2-2502-9D4F-8E29-1C1A6D0D544C}"/>
              </a:ext>
            </a:extLst>
          </p:cNvPr>
          <p:cNvCxnSpPr>
            <a:cxnSpLocks noChangeShapeType="1"/>
            <a:stCxn id="55" idx="6"/>
            <a:endCxn id="59" idx="1"/>
          </p:cNvCxnSpPr>
          <p:nvPr/>
        </p:nvCxnSpPr>
        <p:spPr bwMode="auto">
          <a:xfrm>
            <a:off x="1914525" y="3421063"/>
            <a:ext cx="1722438" cy="436562"/>
          </a:xfrm>
          <a:prstGeom prst="straightConnector1">
            <a:avLst/>
          </a:prstGeom>
          <a:noFill/>
          <a:ln w="15875">
            <a:solidFill>
              <a:schemeClr val="tx1"/>
            </a:solidFill>
            <a:round/>
            <a:headEnd/>
            <a:tailEnd type="triangle" w="med" len="med"/>
          </a:ln>
        </p:spPr>
      </p:cxnSp>
      <p:cxnSp>
        <p:nvCxnSpPr>
          <p:cNvPr id="65" name="AutoShape 13">
            <a:extLst>
              <a:ext uri="{FF2B5EF4-FFF2-40B4-BE49-F238E27FC236}">
                <a16:creationId xmlns:a16="http://schemas.microsoft.com/office/drawing/2014/main" id="{367AF968-8607-1F4E-BB9F-E5C566025E3F}"/>
              </a:ext>
            </a:extLst>
          </p:cNvPr>
          <p:cNvCxnSpPr>
            <a:cxnSpLocks noChangeShapeType="1"/>
            <a:stCxn id="55" idx="5"/>
            <a:endCxn id="60" idx="0"/>
          </p:cNvCxnSpPr>
          <p:nvPr/>
        </p:nvCxnSpPr>
        <p:spPr bwMode="auto">
          <a:xfrm>
            <a:off x="1851025" y="3541713"/>
            <a:ext cx="1290638" cy="2046287"/>
          </a:xfrm>
          <a:prstGeom prst="straightConnector1">
            <a:avLst/>
          </a:prstGeom>
          <a:noFill/>
          <a:ln w="15875">
            <a:solidFill>
              <a:schemeClr val="tx1"/>
            </a:solidFill>
            <a:round/>
            <a:headEnd/>
            <a:tailEnd type="triangle" w="med" len="med"/>
          </a:ln>
        </p:spPr>
      </p:cxnSp>
      <p:cxnSp>
        <p:nvCxnSpPr>
          <p:cNvPr id="66" name="AutoShape 14">
            <a:extLst>
              <a:ext uri="{FF2B5EF4-FFF2-40B4-BE49-F238E27FC236}">
                <a16:creationId xmlns:a16="http://schemas.microsoft.com/office/drawing/2014/main" id="{D69F4524-55FD-E140-8EC3-DC34A07819A5}"/>
              </a:ext>
            </a:extLst>
          </p:cNvPr>
          <p:cNvCxnSpPr>
            <a:cxnSpLocks noChangeShapeType="1"/>
            <a:stCxn id="59" idx="7"/>
            <a:endCxn id="56" idx="2"/>
          </p:cNvCxnSpPr>
          <p:nvPr/>
        </p:nvCxnSpPr>
        <p:spPr bwMode="auto">
          <a:xfrm flipV="1">
            <a:off x="3906838" y="2916238"/>
            <a:ext cx="3622675" cy="941387"/>
          </a:xfrm>
          <a:prstGeom prst="straightConnector1">
            <a:avLst/>
          </a:prstGeom>
          <a:noFill/>
          <a:ln w="15875">
            <a:solidFill>
              <a:schemeClr val="tx1"/>
            </a:solidFill>
            <a:round/>
            <a:headEnd/>
            <a:tailEnd type="triangle" w="med" len="med"/>
          </a:ln>
        </p:spPr>
      </p:cxnSp>
      <p:cxnSp>
        <p:nvCxnSpPr>
          <p:cNvPr id="67" name="AutoShape 15">
            <a:extLst>
              <a:ext uri="{FF2B5EF4-FFF2-40B4-BE49-F238E27FC236}">
                <a16:creationId xmlns:a16="http://schemas.microsoft.com/office/drawing/2014/main" id="{04C4F92C-2A5D-1043-B2DB-07AF3AFF7FFE}"/>
              </a:ext>
            </a:extLst>
          </p:cNvPr>
          <p:cNvCxnSpPr>
            <a:cxnSpLocks noChangeShapeType="1"/>
            <a:stCxn id="61" idx="7"/>
            <a:endCxn id="56" idx="4"/>
          </p:cNvCxnSpPr>
          <p:nvPr/>
        </p:nvCxnSpPr>
        <p:spPr bwMode="auto">
          <a:xfrm flipV="1">
            <a:off x="7112000" y="3097213"/>
            <a:ext cx="581025" cy="1128712"/>
          </a:xfrm>
          <a:prstGeom prst="straightConnector1">
            <a:avLst/>
          </a:prstGeom>
          <a:noFill/>
          <a:ln w="15875">
            <a:solidFill>
              <a:schemeClr val="tx1"/>
            </a:solidFill>
            <a:round/>
            <a:headEnd/>
            <a:tailEnd type="triangle" w="med" len="med"/>
          </a:ln>
        </p:spPr>
      </p:cxnSp>
      <p:cxnSp>
        <p:nvCxnSpPr>
          <p:cNvPr id="68" name="AutoShape 16">
            <a:extLst>
              <a:ext uri="{FF2B5EF4-FFF2-40B4-BE49-F238E27FC236}">
                <a16:creationId xmlns:a16="http://schemas.microsoft.com/office/drawing/2014/main" id="{BED63F98-5F36-EE41-9CD8-D447CAE32431}"/>
              </a:ext>
            </a:extLst>
          </p:cNvPr>
          <p:cNvCxnSpPr>
            <a:cxnSpLocks noChangeShapeType="1"/>
            <a:stCxn id="59" idx="5"/>
            <a:endCxn id="62" idx="1"/>
          </p:cNvCxnSpPr>
          <p:nvPr/>
        </p:nvCxnSpPr>
        <p:spPr bwMode="auto">
          <a:xfrm>
            <a:off x="3906838" y="4143375"/>
            <a:ext cx="720725" cy="323850"/>
          </a:xfrm>
          <a:prstGeom prst="straightConnector1">
            <a:avLst/>
          </a:prstGeom>
          <a:noFill/>
          <a:ln w="15875">
            <a:solidFill>
              <a:schemeClr val="tx1"/>
            </a:solidFill>
            <a:round/>
            <a:headEnd/>
            <a:tailEnd type="triangle" w="med" len="med"/>
          </a:ln>
        </p:spPr>
      </p:cxnSp>
      <p:cxnSp>
        <p:nvCxnSpPr>
          <p:cNvPr id="69" name="AutoShape 17">
            <a:extLst>
              <a:ext uri="{FF2B5EF4-FFF2-40B4-BE49-F238E27FC236}">
                <a16:creationId xmlns:a16="http://schemas.microsoft.com/office/drawing/2014/main" id="{B7B13DBD-749B-E94F-A413-39FB14BEFA13}"/>
              </a:ext>
            </a:extLst>
          </p:cNvPr>
          <p:cNvCxnSpPr>
            <a:cxnSpLocks noChangeShapeType="1"/>
            <a:stCxn id="62" idx="5"/>
            <a:endCxn id="57" idx="2"/>
          </p:cNvCxnSpPr>
          <p:nvPr/>
        </p:nvCxnSpPr>
        <p:spPr bwMode="auto">
          <a:xfrm>
            <a:off x="4897438" y="4752975"/>
            <a:ext cx="2870200" cy="928688"/>
          </a:xfrm>
          <a:prstGeom prst="straightConnector1">
            <a:avLst/>
          </a:prstGeom>
          <a:noFill/>
          <a:ln w="15875">
            <a:solidFill>
              <a:schemeClr val="tx1"/>
            </a:solidFill>
            <a:round/>
            <a:headEnd/>
            <a:tailEnd type="triangle" w="med" len="med"/>
          </a:ln>
        </p:spPr>
      </p:cxnSp>
      <p:cxnSp>
        <p:nvCxnSpPr>
          <p:cNvPr id="70" name="AutoShape 18">
            <a:extLst>
              <a:ext uri="{FF2B5EF4-FFF2-40B4-BE49-F238E27FC236}">
                <a16:creationId xmlns:a16="http://schemas.microsoft.com/office/drawing/2014/main" id="{E3745BB9-114F-3645-B636-B5EC84C29A52}"/>
              </a:ext>
            </a:extLst>
          </p:cNvPr>
          <p:cNvCxnSpPr>
            <a:cxnSpLocks noChangeShapeType="1"/>
            <a:stCxn id="62" idx="6"/>
            <a:endCxn id="61" idx="2"/>
          </p:cNvCxnSpPr>
          <p:nvPr/>
        </p:nvCxnSpPr>
        <p:spPr bwMode="auto">
          <a:xfrm flipV="1">
            <a:off x="4960938" y="4373563"/>
            <a:ext cx="1847850" cy="236537"/>
          </a:xfrm>
          <a:prstGeom prst="straightConnector1">
            <a:avLst/>
          </a:prstGeom>
          <a:noFill/>
          <a:ln w="15875">
            <a:solidFill>
              <a:schemeClr val="tx1"/>
            </a:solidFill>
            <a:round/>
            <a:headEnd/>
            <a:tailEnd type="triangle" w="med" len="med"/>
          </a:ln>
        </p:spPr>
      </p:cxnSp>
      <p:cxnSp>
        <p:nvCxnSpPr>
          <p:cNvPr id="71" name="AutoShape 19">
            <a:extLst>
              <a:ext uri="{FF2B5EF4-FFF2-40B4-BE49-F238E27FC236}">
                <a16:creationId xmlns:a16="http://schemas.microsoft.com/office/drawing/2014/main" id="{68838266-B1A0-2648-A83C-65F2E3F986E9}"/>
              </a:ext>
            </a:extLst>
          </p:cNvPr>
          <p:cNvCxnSpPr>
            <a:cxnSpLocks noChangeShapeType="1"/>
            <a:stCxn id="61" idx="4"/>
            <a:endCxn id="57" idx="1"/>
          </p:cNvCxnSpPr>
          <p:nvPr/>
        </p:nvCxnSpPr>
        <p:spPr bwMode="auto">
          <a:xfrm>
            <a:off x="6989763" y="4579938"/>
            <a:ext cx="841375" cy="962025"/>
          </a:xfrm>
          <a:prstGeom prst="straightConnector1">
            <a:avLst/>
          </a:prstGeom>
          <a:noFill/>
          <a:ln w="15875">
            <a:solidFill>
              <a:schemeClr val="tx1"/>
            </a:solidFill>
            <a:round/>
            <a:headEnd/>
            <a:tailEnd type="triangle" w="med" len="med"/>
          </a:ln>
        </p:spPr>
      </p:cxnSp>
      <p:cxnSp>
        <p:nvCxnSpPr>
          <p:cNvPr id="72" name="AutoShape 20">
            <a:extLst>
              <a:ext uri="{FF2B5EF4-FFF2-40B4-BE49-F238E27FC236}">
                <a16:creationId xmlns:a16="http://schemas.microsoft.com/office/drawing/2014/main" id="{9337750F-640F-7F4C-AD39-8E33C860A4C3}"/>
              </a:ext>
            </a:extLst>
          </p:cNvPr>
          <p:cNvCxnSpPr>
            <a:cxnSpLocks noChangeShapeType="1"/>
            <a:stCxn id="56" idx="3"/>
            <a:endCxn id="62" idx="7"/>
          </p:cNvCxnSpPr>
          <p:nvPr/>
        </p:nvCxnSpPr>
        <p:spPr bwMode="auto">
          <a:xfrm flipH="1">
            <a:off x="4897438" y="3046413"/>
            <a:ext cx="2686050" cy="1420812"/>
          </a:xfrm>
          <a:prstGeom prst="straightConnector1">
            <a:avLst/>
          </a:prstGeom>
          <a:noFill/>
          <a:ln w="15875">
            <a:solidFill>
              <a:schemeClr val="tx1"/>
            </a:solidFill>
            <a:round/>
            <a:headEnd/>
            <a:tailEnd type="triangle" w="med" len="med"/>
          </a:ln>
        </p:spPr>
      </p:cxnSp>
      <p:cxnSp>
        <p:nvCxnSpPr>
          <p:cNvPr id="73" name="AutoShape 21">
            <a:extLst>
              <a:ext uri="{FF2B5EF4-FFF2-40B4-BE49-F238E27FC236}">
                <a16:creationId xmlns:a16="http://schemas.microsoft.com/office/drawing/2014/main" id="{90E0B0BA-89B8-284E-9982-035A5C02E5F4}"/>
              </a:ext>
            </a:extLst>
          </p:cNvPr>
          <p:cNvCxnSpPr>
            <a:cxnSpLocks noChangeShapeType="1"/>
            <a:stCxn id="59" idx="4"/>
            <a:endCxn id="60" idx="7"/>
          </p:cNvCxnSpPr>
          <p:nvPr/>
        </p:nvCxnSpPr>
        <p:spPr bwMode="auto">
          <a:xfrm flipH="1">
            <a:off x="3262313" y="4198938"/>
            <a:ext cx="509587" cy="1439862"/>
          </a:xfrm>
          <a:prstGeom prst="straightConnector1">
            <a:avLst/>
          </a:prstGeom>
          <a:noFill/>
          <a:ln w="15875">
            <a:solidFill>
              <a:schemeClr val="tx1"/>
            </a:solidFill>
            <a:round/>
            <a:headEnd/>
            <a:tailEnd type="triangle" w="med" len="med"/>
          </a:ln>
        </p:spPr>
      </p:cxnSp>
      <p:cxnSp>
        <p:nvCxnSpPr>
          <p:cNvPr id="74" name="AutoShape 22">
            <a:extLst>
              <a:ext uri="{FF2B5EF4-FFF2-40B4-BE49-F238E27FC236}">
                <a16:creationId xmlns:a16="http://schemas.microsoft.com/office/drawing/2014/main" id="{A8E2ED97-4984-9B42-AD68-7EA0BDEC0A8D}"/>
              </a:ext>
            </a:extLst>
          </p:cNvPr>
          <p:cNvCxnSpPr>
            <a:cxnSpLocks noChangeShapeType="1"/>
            <a:stCxn id="60" idx="6"/>
            <a:endCxn id="62" idx="2"/>
          </p:cNvCxnSpPr>
          <p:nvPr/>
        </p:nvCxnSpPr>
        <p:spPr bwMode="auto">
          <a:xfrm flipV="1">
            <a:off x="3319463" y="4610100"/>
            <a:ext cx="1244600" cy="1160463"/>
          </a:xfrm>
          <a:prstGeom prst="straightConnector1">
            <a:avLst/>
          </a:prstGeom>
          <a:noFill/>
          <a:ln w="15875">
            <a:solidFill>
              <a:schemeClr val="tx1"/>
            </a:solidFill>
            <a:round/>
            <a:headEnd/>
            <a:tailEnd type="triangle" w="med" len="med"/>
          </a:ln>
        </p:spPr>
      </p:cxnSp>
      <p:cxnSp>
        <p:nvCxnSpPr>
          <p:cNvPr id="75" name="AutoShape 23">
            <a:extLst>
              <a:ext uri="{FF2B5EF4-FFF2-40B4-BE49-F238E27FC236}">
                <a16:creationId xmlns:a16="http://schemas.microsoft.com/office/drawing/2014/main" id="{2446A3A8-C766-9B46-B300-521BB13F3CCE}"/>
              </a:ext>
            </a:extLst>
          </p:cNvPr>
          <p:cNvCxnSpPr>
            <a:cxnSpLocks noChangeShapeType="1"/>
            <a:stCxn id="58" idx="6"/>
            <a:endCxn id="56" idx="1"/>
          </p:cNvCxnSpPr>
          <p:nvPr/>
        </p:nvCxnSpPr>
        <p:spPr bwMode="auto">
          <a:xfrm flipV="1">
            <a:off x="3360738" y="2786063"/>
            <a:ext cx="4222750" cy="130175"/>
          </a:xfrm>
          <a:prstGeom prst="straightConnector1">
            <a:avLst/>
          </a:prstGeom>
          <a:noFill/>
          <a:ln w="15875">
            <a:solidFill>
              <a:schemeClr val="tx1"/>
            </a:solidFill>
            <a:round/>
            <a:headEnd/>
            <a:tailEnd type="triangle" w="med" len="med"/>
          </a:ln>
        </p:spPr>
      </p:cxnSp>
      <p:cxnSp>
        <p:nvCxnSpPr>
          <p:cNvPr id="76" name="AutoShape 24">
            <a:extLst>
              <a:ext uri="{FF2B5EF4-FFF2-40B4-BE49-F238E27FC236}">
                <a16:creationId xmlns:a16="http://schemas.microsoft.com/office/drawing/2014/main" id="{3A50765D-EEB8-5E49-8951-5047791BB963}"/>
              </a:ext>
            </a:extLst>
          </p:cNvPr>
          <p:cNvCxnSpPr>
            <a:cxnSpLocks noChangeShapeType="1"/>
            <a:stCxn id="60" idx="6"/>
            <a:endCxn id="57" idx="3"/>
          </p:cNvCxnSpPr>
          <p:nvPr/>
        </p:nvCxnSpPr>
        <p:spPr bwMode="auto">
          <a:xfrm>
            <a:off x="3319463" y="5770563"/>
            <a:ext cx="4511675" cy="50800"/>
          </a:xfrm>
          <a:prstGeom prst="straightConnector1">
            <a:avLst/>
          </a:prstGeom>
          <a:noFill/>
          <a:ln w="15875">
            <a:solidFill>
              <a:schemeClr val="tx1"/>
            </a:solidFill>
            <a:round/>
            <a:headEnd/>
            <a:tailEnd type="triangle" w="med" len="med"/>
          </a:ln>
        </p:spPr>
      </p:cxnSp>
      <p:cxnSp>
        <p:nvCxnSpPr>
          <p:cNvPr id="77" name="AutoShape 25">
            <a:extLst>
              <a:ext uri="{FF2B5EF4-FFF2-40B4-BE49-F238E27FC236}">
                <a16:creationId xmlns:a16="http://schemas.microsoft.com/office/drawing/2014/main" id="{6DCECDC5-ECA1-FC43-97F0-0AE45013A388}"/>
              </a:ext>
            </a:extLst>
          </p:cNvPr>
          <p:cNvCxnSpPr>
            <a:cxnSpLocks noChangeShapeType="1"/>
            <a:stCxn id="56" idx="5"/>
            <a:endCxn id="57" idx="0"/>
          </p:cNvCxnSpPr>
          <p:nvPr/>
        </p:nvCxnSpPr>
        <p:spPr bwMode="auto">
          <a:xfrm>
            <a:off x="7802563" y="3046413"/>
            <a:ext cx="161925" cy="2441575"/>
          </a:xfrm>
          <a:prstGeom prst="straightConnector1">
            <a:avLst/>
          </a:prstGeom>
          <a:noFill/>
          <a:ln w="15875">
            <a:solidFill>
              <a:schemeClr val="tx1"/>
            </a:solidFill>
            <a:round/>
            <a:headEnd/>
            <a:tailEnd type="triangle" w="med" len="med"/>
          </a:ln>
        </p:spPr>
      </p:cxnSp>
      <p:sp>
        <p:nvSpPr>
          <p:cNvPr id="78" name="Text Box 26">
            <a:extLst>
              <a:ext uri="{FF2B5EF4-FFF2-40B4-BE49-F238E27FC236}">
                <a16:creationId xmlns:a16="http://schemas.microsoft.com/office/drawing/2014/main" id="{6BC9784E-098F-A64F-BDEF-F2ED3D3C49DC}"/>
              </a:ext>
            </a:extLst>
          </p:cNvPr>
          <p:cNvSpPr txBox="1">
            <a:spLocks noChangeArrowheads="1"/>
          </p:cNvSpPr>
          <p:nvPr/>
        </p:nvSpPr>
        <p:spPr bwMode="auto">
          <a:xfrm>
            <a:off x="5160963" y="28194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79" name="Text Box 27">
            <a:extLst>
              <a:ext uri="{FF2B5EF4-FFF2-40B4-BE49-F238E27FC236}">
                <a16:creationId xmlns:a16="http://schemas.microsoft.com/office/drawing/2014/main" id="{83AA8EA3-96C9-C34F-9773-6DCBB8D1E238}"/>
              </a:ext>
            </a:extLst>
          </p:cNvPr>
          <p:cNvSpPr txBox="1">
            <a:spLocks noChangeArrowheads="1"/>
          </p:cNvSpPr>
          <p:nvPr/>
        </p:nvSpPr>
        <p:spPr bwMode="auto">
          <a:xfrm>
            <a:off x="5111750" y="34432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80" name="Text Box 28">
            <a:extLst>
              <a:ext uri="{FF2B5EF4-FFF2-40B4-BE49-F238E27FC236}">
                <a16:creationId xmlns:a16="http://schemas.microsoft.com/office/drawing/2014/main" id="{DB403C1B-ACA9-514F-A870-A456FA5FA8D0}"/>
              </a:ext>
            </a:extLst>
          </p:cNvPr>
          <p:cNvSpPr txBox="1">
            <a:spLocks noChangeArrowheads="1"/>
          </p:cNvSpPr>
          <p:nvPr/>
        </p:nvSpPr>
        <p:spPr bwMode="auto">
          <a:xfrm>
            <a:off x="6026150" y="37528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81" name="Text Box 29">
            <a:extLst>
              <a:ext uri="{FF2B5EF4-FFF2-40B4-BE49-F238E27FC236}">
                <a16:creationId xmlns:a16="http://schemas.microsoft.com/office/drawing/2014/main" id="{3D0E0103-EFAC-C34B-9D64-451C0086FF7B}"/>
              </a:ext>
            </a:extLst>
          </p:cNvPr>
          <p:cNvSpPr txBox="1">
            <a:spLocks noChangeArrowheads="1"/>
          </p:cNvSpPr>
          <p:nvPr/>
        </p:nvSpPr>
        <p:spPr bwMode="auto">
          <a:xfrm>
            <a:off x="2370138" y="30226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82" name="Text Box 30">
            <a:extLst>
              <a:ext uri="{FF2B5EF4-FFF2-40B4-BE49-F238E27FC236}">
                <a16:creationId xmlns:a16="http://schemas.microsoft.com/office/drawing/2014/main" id="{71A0D93D-6711-244A-8015-26E28D1E0869}"/>
              </a:ext>
            </a:extLst>
          </p:cNvPr>
          <p:cNvSpPr txBox="1">
            <a:spLocks noChangeArrowheads="1"/>
          </p:cNvSpPr>
          <p:nvPr/>
        </p:nvSpPr>
        <p:spPr bwMode="auto">
          <a:xfrm>
            <a:off x="2795588" y="36099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83" name="Text Box 31">
            <a:extLst>
              <a:ext uri="{FF2B5EF4-FFF2-40B4-BE49-F238E27FC236}">
                <a16:creationId xmlns:a16="http://schemas.microsoft.com/office/drawing/2014/main" id="{4E56B1C6-2C72-4148-90AB-6A1D0263A477}"/>
              </a:ext>
            </a:extLst>
          </p:cNvPr>
          <p:cNvSpPr txBox="1">
            <a:spLocks noChangeArrowheads="1"/>
          </p:cNvSpPr>
          <p:nvPr/>
        </p:nvSpPr>
        <p:spPr bwMode="auto">
          <a:xfrm>
            <a:off x="2436813" y="45148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84" name="Text Box 32">
            <a:extLst>
              <a:ext uri="{FF2B5EF4-FFF2-40B4-BE49-F238E27FC236}">
                <a16:creationId xmlns:a16="http://schemas.microsoft.com/office/drawing/2014/main" id="{B3CCE4E5-7E1D-344F-BE49-1367BFB04941}"/>
              </a:ext>
            </a:extLst>
          </p:cNvPr>
          <p:cNvSpPr txBox="1">
            <a:spLocks noChangeArrowheads="1"/>
          </p:cNvSpPr>
          <p:nvPr/>
        </p:nvSpPr>
        <p:spPr bwMode="auto">
          <a:xfrm>
            <a:off x="3419475" y="46736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85" name="Text Box 33">
            <a:extLst>
              <a:ext uri="{FF2B5EF4-FFF2-40B4-BE49-F238E27FC236}">
                <a16:creationId xmlns:a16="http://schemas.microsoft.com/office/drawing/2014/main" id="{0CD9AB6F-934E-4E45-8C2A-529A6AA3BD66}"/>
              </a:ext>
            </a:extLst>
          </p:cNvPr>
          <p:cNvSpPr txBox="1">
            <a:spLocks noChangeArrowheads="1"/>
          </p:cNvSpPr>
          <p:nvPr/>
        </p:nvSpPr>
        <p:spPr bwMode="auto">
          <a:xfrm>
            <a:off x="4135438" y="42354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86" name="Text Box 34">
            <a:extLst>
              <a:ext uri="{FF2B5EF4-FFF2-40B4-BE49-F238E27FC236}">
                <a16:creationId xmlns:a16="http://schemas.microsoft.com/office/drawing/2014/main" id="{D1580BF1-DFF6-5C43-ADCE-B613F544EE72}"/>
              </a:ext>
            </a:extLst>
          </p:cNvPr>
          <p:cNvSpPr txBox="1">
            <a:spLocks noChangeArrowheads="1"/>
          </p:cNvSpPr>
          <p:nvPr/>
        </p:nvSpPr>
        <p:spPr bwMode="auto">
          <a:xfrm>
            <a:off x="3863975" y="50847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87" name="Text Box 35">
            <a:extLst>
              <a:ext uri="{FF2B5EF4-FFF2-40B4-BE49-F238E27FC236}">
                <a16:creationId xmlns:a16="http://schemas.microsoft.com/office/drawing/2014/main" id="{BAC23892-2E2C-C946-AF23-3A74A2331A71}"/>
              </a:ext>
            </a:extLst>
          </p:cNvPr>
          <p:cNvSpPr txBox="1">
            <a:spLocks noChangeArrowheads="1"/>
          </p:cNvSpPr>
          <p:nvPr/>
        </p:nvSpPr>
        <p:spPr bwMode="auto">
          <a:xfrm>
            <a:off x="4975225" y="56816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88" name="Text Box 36">
            <a:extLst>
              <a:ext uri="{FF2B5EF4-FFF2-40B4-BE49-F238E27FC236}">
                <a16:creationId xmlns:a16="http://schemas.microsoft.com/office/drawing/2014/main" id="{0636F469-36CE-A94C-ABBA-D30C3BAA504B}"/>
              </a:ext>
            </a:extLst>
          </p:cNvPr>
          <p:cNvSpPr txBox="1">
            <a:spLocks noChangeArrowheads="1"/>
          </p:cNvSpPr>
          <p:nvPr/>
        </p:nvSpPr>
        <p:spPr bwMode="auto">
          <a:xfrm>
            <a:off x="6062663" y="50577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89" name="Text Box 37">
            <a:extLst>
              <a:ext uri="{FF2B5EF4-FFF2-40B4-BE49-F238E27FC236}">
                <a16:creationId xmlns:a16="http://schemas.microsoft.com/office/drawing/2014/main" id="{51B98B35-E9FF-F34A-8367-D23345A83039}"/>
              </a:ext>
            </a:extLst>
          </p:cNvPr>
          <p:cNvSpPr txBox="1">
            <a:spLocks noChangeArrowheads="1"/>
          </p:cNvSpPr>
          <p:nvPr/>
        </p:nvSpPr>
        <p:spPr bwMode="auto">
          <a:xfrm>
            <a:off x="5989638" y="43529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90" name="Text Box 38">
            <a:extLst>
              <a:ext uri="{FF2B5EF4-FFF2-40B4-BE49-F238E27FC236}">
                <a16:creationId xmlns:a16="http://schemas.microsoft.com/office/drawing/2014/main" id="{66B06EE8-C5FC-9149-8FB0-001294250F0F}"/>
              </a:ext>
            </a:extLst>
          </p:cNvPr>
          <p:cNvSpPr txBox="1">
            <a:spLocks noChangeArrowheads="1"/>
          </p:cNvSpPr>
          <p:nvPr/>
        </p:nvSpPr>
        <p:spPr bwMode="auto">
          <a:xfrm>
            <a:off x="7134225" y="37242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36" name="Text Box 39">
            <a:extLst>
              <a:ext uri="{FF2B5EF4-FFF2-40B4-BE49-F238E27FC236}">
                <a16:creationId xmlns:a16="http://schemas.microsoft.com/office/drawing/2014/main" id="{73CFECE4-072B-7343-96F0-C669A5111CE8}"/>
              </a:ext>
            </a:extLst>
          </p:cNvPr>
          <p:cNvSpPr txBox="1">
            <a:spLocks noChangeArrowheads="1"/>
          </p:cNvSpPr>
          <p:nvPr/>
        </p:nvSpPr>
        <p:spPr bwMode="auto">
          <a:xfrm>
            <a:off x="7696200" y="42211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137" name="Text Box 40">
            <a:extLst>
              <a:ext uri="{FF2B5EF4-FFF2-40B4-BE49-F238E27FC236}">
                <a16:creationId xmlns:a16="http://schemas.microsoft.com/office/drawing/2014/main" id="{8689282B-B857-124A-A59A-7BA42BD0F4E1}"/>
              </a:ext>
            </a:extLst>
          </p:cNvPr>
          <p:cNvSpPr txBox="1">
            <a:spLocks noChangeArrowheads="1"/>
          </p:cNvSpPr>
          <p:nvPr/>
        </p:nvSpPr>
        <p:spPr bwMode="auto">
          <a:xfrm>
            <a:off x="7207250" y="48720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38" name="Text Box 41">
            <a:extLst>
              <a:ext uri="{FF2B5EF4-FFF2-40B4-BE49-F238E27FC236}">
                <a16:creationId xmlns:a16="http://schemas.microsoft.com/office/drawing/2014/main" id="{1BFDE1BF-9B57-D142-9773-4F93D009943E}"/>
              </a:ext>
            </a:extLst>
          </p:cNvPr>
          <p:cNvSpPr txBox="1">
            <a:spLocks noChangeArrowheads="1"/>
          </p:cNvSpPr>
          <p:nvPr/>
        </p:nvSpPr>
        <p:spPr bwMode="auto">
          <a:xfrm>
            <a:off x="1608138" y="2971800"/>
            <a:ext cx="296862" cy="336550"/>
          </a:xfrm>
          <a:prstGeom prst="rect">
            <a:avLst/>
          </a:prstGeom>
          <a:noFill/>
          <a:ln w="9525">
            <a:noFill/>
            <a:miter lim="800000"/>
            <a:headEnd/>
            <a:tailEnd/>
          </a:ln>
        </p:spPr>
        <p:txBody>
          <a:bodyPr wrap="none">
            <a:spAutoFit/>
          </a:bodyPr>
          <a:lstStyle/>
          <a:p>
            <a:r>
              <a:rPr lang="en-US" sz="1600" b="1">
                <a:solidFill>
                  <a:srgbClr val="0000FF"/>
                </a:solidFill>
              </a:rPr>
              <a:t>0</a:t>
            </a:r>
          </a:p>
        </p:txBody>
      </p:sp>
      <p:sp>
        <p:nvSpPr>
          <p:cNvPr id="139" name="Text Box 42">
            <a:extLst>
              <a:ext uri="{FF2B5EF4-FFF2-40B4-BE49-F238E27FC236}">
                <a16:creationId xmlns:a16="http://schemas.microsoft.com/office/drawing/2014/main" id="{433A870D-652E-014C-9F00-187CA7E4584C}"/>
              </a:ext>
            </a:extLst>
          </p:cNvPr>
          <p:cNvSpPr txBox="1">
            <a:spLocks noChangeArrowheads="1"/>
          </p:cNvSpPr>
          <p:nvPr/>
        </p:nvSpPr>
        <p:spPr bwMode="auto">
          <a:xfrm>
            <a:off x="3581400" y="3489325"/>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14</a:t>
            </a:r>
          </a:p>
        </p:txBody>
      </p:sp>
      <p:sp>
        <p:nvSpPr>
          <p:cNvPr id="140" name="Text Box 43">
            <a:extLst>
              <a:ext uri="{FF2B5EF4-FFF2-40B4-BE49-F238E27FC236}">
                <a16:creationId xmlns:a16="http://schemas.microsoft.com/office/drawing/2014/main" id="{1F40038C-3B21-8748-9A48-369497E900C2}"/>
              </a:ext>
            </a:extLst>
          </p:cNvPr>
          <p:cNvSpPr txBox="1">
            <a:spLocks noChangeArrowheads="1"/>
          </p:cNvSpPr>
          <p:nvPr/>
        </p:nvSpPr>
        <p:spPr bwMode="auto">
          <a:xfrm>
            <a:off x="2895600" y="591185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15</a:t>
            </a:r>
          </a:p>
        </p:txBody>
      </p:sp>
      <p:sp>
        <p:nvSpPr>
          <p:cNvPr id="141" name="Text Box 44">
            <a:extLst>
              <a:ext uri="{FF2B5EF4-FFF2-40B4-BE49-F238E27FC236}">
                <a16:creationId xmlns:a16="http://schemas.microsoft.com/office/drawing/2014/main" id="{4E42F17D-0137-EA46-B593-EF84B3A83ACF}"/>
              </a:ext>
            </a:extLst>
          </p:cNvPr>
          <p:cNvSpPr txBox="1">
            <a:spLocks noChangeArrowheads="1"/>
          </p:cNvSpPr>
          <p:nvPr/>
        </p:nvSpPr>
        <p:spPr bwMode="auto">
          <a:xfrm>
            <a:off x="7543800" y="243840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32</a:t>
            </a:r>
          </a:p>
        </p:txBody>
      </p:sp>
      <p:sp>
        <p:nvSpPr>
          <p:cNvPr id="142" name="Text Box 45">
            <a:extLst>
              <a:ext uri="{FF2B5EF4-FFF2-40B4-BE49-F238E27FC236}">
                <a16:creationId xmlns:a16="http://schemas.microsoft.com/office/drawing/2014/main" id="{258A0579-6054-B049-BDDC-B4AF6DF1112A}"/>
              </a:ext>
            </a:extLst>
          </p:cNvPr>
          <p:cNvSpPr txBox="1">
            <a:spLocks noChangeArrowheads="1"/>
          </p:cNvSpPr>
          <p:nvPr/>
        </p:nvSpPr>
        <p:spPr bwMode="auto">
          <a:xfrm>
            <a:off x="4572000" y="4098925"/>
            <a:ext cx="457200" cy="336550"/>
          </a:xfrm>
          <a:prstGeom prst="rect">
            <a:avLst/>
          </a:prstGeom>
          <a:noFill/>
          <a:ln w="9525">
            <a:noFill/>
            <a:miter lim="800000"/>
            <a:headEnd/>
            <a:tailEnd/>
          </a:ln>
        </p:spPr>
        <p:txBody>
          <a:bodyPr>
            <a:spAutoFit/>
          </a:bodyPr>
          <a:lstStyle/>
          <a:p>
            <a:r>
              <a:rPr lang="en-US" sz="1600" b="1" dirty="0">
                <a:solidFill>
                  <a:srgbClr val="FF0000"/>
                </a:solidFill>
                <a:cs typeface="Arial" charset="0"/>
              </a:rPr>
              <a:t>34</a:t>
            </a:r>
          </a:p>
        </p:txBody>
      </p:sp>
      <p:sp>
        <p:nvSpPr>
          <p:cNvPr id="143" name="Text Box 46">
            <a:extLst>
              <a:ext uri="{FF2B5EF4-FFF2-40B4-BE49-F238E27FC236}">
                <a16:creationId xmlns:a16="http://schemas.microsoft.com/office/drawing/2014/main" id="{6C159F20-E927-084A-8CDD-7F97F42E33F0}"/>
              </a:ext>
            </a:extLst>
          </p:cNvPr>
          <p:cNvSpPr txBox="1">
            <a:spLocks noChangeArrowheads="1"/>
          </p:cNvSpPr>
          <p:nvPr/>
        </p:nvSpPr>
        <p:spPr bwMode="auto">
          <a:xfrm>
            <a:off x="6781800" y="3886200"/>
            <a:ext cx="457200" cy="396875"/>
          </a:xfrm>
          <a:prstGeom prst="rect">
            <a:avLst/>
          </a:prstGeom>
          <a:noFill/>
          <a:ln w="9525">
            <a:noFill/>
            <a:miter lim="800000"/>
            <a:headEnd/>
            <a:tailEnd/>
          </a:ln>
        </p:spPr>
        <p:txBody>
          <a:bodyPr>
            <a:spAutoFit/>
          </a:bodyPr>
          <a:lstStyle/>
          <a:p>
            <a:r>
              <a:rPr lang="en-US" sz="2000">
                <a:solidFill>
                  <a:srgbClr val="0000FF"/>
                </a:solidFill>
                <a:cs typeface="Arial" charset="0"/>
              </a:rPr>
              <a:t>∞</a:t>
            </a:r>
          </a:p>
        </p:txBody>
      </p:sp>
      <p:sp>
        <p:nvSpPr>
          <p:cNvPr id="144" name="Text Box 47">
            <a:extLst>
              <a:ext uri="{FF2B5EF4-FFF2-40B4-BE49-F238E27FC236}">
                <a16:creationId xmlns:a16="http://schemas.microsoft.com/office/drawing/2014/main" id="{32978654-05A0-8B42-AD5B-2C727D4EA607}"/>
              </a:ext>
            </a:extLst>
          </p:cNvPr>
          <p:cNvSpPr txBox="1">
            <a:spLocks noChangeArrowheads="1"/>
          </p:cNvSpPr>
          <p:nvPr/>
        </p:nvSpPr>
        <p:spPr bwMode="auto">
          <a:xfrm>
            <a:off x="7848600" y="5791200"/>
            <a:ext cx="457200" cy="336550"/>
          </a:xfrm>
          <a:prstGeom prst="rect">
            <a:avLst/>
          </a:prstGeom>
          <a:noFill/>
          <a:ln w="9525">
            <a:noFill/>
            <a:miter lim="800000"/>
            <a:headEnd/>
            <a:tailEnd/>
          </a:ln>
        </p:spPr>
        <p:txBody>
          <a:bodyPr>
            <a:spAutoFit/>
          </a:bodyPr>
          <a:lstStyle/>
          <a:p>
            <a:r>
              <a:rPr lang="en-US" sz="1600" b="1" dirty="0">
                <a:solidFill>
                  <a:srgbClr val="0070C0"/>
                </a:solidFill>
                <a:cs typeface="Arial" charset="0"/>
              </a:rPr>
              <a:t>51</a:t>
            </a:r>
          </a:p>
        </p:txBody>
      </p:sp>
      <p:sp>
        <p:nvSpPr>
          <p:cNvPr id="145" name="Text Box 48">
            <a:extLst>
              <a:ext uri="{FF2B5EF4-FFF2-40B4-BE49-F238E27FC236}">
                <a16:creationId xmlns:a16="http://schemas.microsoft.com/office/drawing/2014/main" id="{384D282F-4E94-3C4C-A87C-73AE27004F7F}"/>
              </a:ext>
            </a:extLst>
          </p:cNvPr>
          <p:cNvSpPr txBox="1">
            <a:spLocks noChangeArrowheads="1"/>
          </p:cNvSpPr>
          <p:nvPr/>
        </p:nvSpPr>
        <p:spPr bwMode="auto">
          <a:xfrm>
            <a:off x="2998788" y="2422525"/>
            <a:ext cx="354012" cy="336550"/>
          </a:xfrm>
          <a:prstGeom prst="rect">
            <a:avLst/>
          </a:prstGeom>
          <a:noFill/>
          <a:ln w="9525">
            <a:noFill/>
            <a:miter lim="800000"/>
            <a:headEnd/>
            <a:tailEnd/>
          </a:ln>
        </p:spPr>
        <p:txBody>
          <a:bodyPr wrap="none">
            <a:spAutoFit/>
          </a:bodyPr>
          <a:lstStyle/>
          <a:p>
            <a:r>
              <a:rPr lang="en-US" sz="1600"/>
              <a:t> </a:t>
            </a:r>
            <a:r>
              <a:rPr lang="en-US" sz="1600" b="1"/>
              <a:t>9</a:t>
            </a:r>
          </a:p>
        </p:txBody>
      </p:sp>
      <p:sp>
        <p:nvSpPr>
          <p:cNvPr id="146" name="Freeform 51">
            <a:extLst>
              <a:ext uri="{FF2B5EF4-FFF2-40B4-BE49-F238E27FC236}">
                <a16:creationId xmlns:a16="http://schemas.microsoft.com/office/drawing/2014/main" id="{96FFF59A-7AAA-AA4E-A802-25FD924EE8C3}"/>
              </a:ext>
            </a:extLst>
          </p:cNvPr>
          <p:cNvSpPr>
            <a:spLocks/>
          </p:cNvSpPr>
          <p:nvPr/>
        </p:nvSpPr>
        <p:spPr bwMode="auto">
          <a:xfrm>
            <a:off x="1371600" y="2057400"/>
            <a:ext cx="6858000" cy="4127500"/>
          </a:xfrm>
          <a:custGeom>
            <a:avLst/>
            <a:gdLst>
              <a:gd name="T0" fmla="*/ 40 w 5384"/>
              <a:gd name="T1" fmla="*/ 776 h 2984"/>
              <a:gd name="T2" fmla="*/ 376 w 5384"/>
              <a:gd name="T3" fmla="*/ 544 h 2984"/>
              <a:gd name="T4" fmla="*/ 584 w 5384"/>
              <a:gd name="T5" fmla="*/ 464 h 2984"/>
              <a:gd name="T6" fmla="*/ 1440 w 5384"/>
              <a:gd name="T7" fmla="*/ 280 h 2984"/>
              <a:gd name="T8" fmla="*/ 2408 w 5384"/>
              <a:gd name="T9" fmla="*/ 264 h 2984"/>
              <a:gd name="T10" fmla="*/ 2664 w 5384"/>
              <a:gd name="T11" fmla="*/ 312 h 2984"/>
              <a:gd name="T12" fmla="*/ 3928 w 5384"/>
              <a:gd name="T13" fmla="*/ 336 h 2984"/>
              <a:gd name="T14" fmla="*/ 4632 w 5384"/>
              <a:gd name="T15" fmla="*/ 312 h 2984"/>
              <a:gd name="T16" fmla="*/ 4840 w 5384"/>
              <a:gd name="T17" fmla="*/ 243 h 2984"/>
              <a:gd name="T18" fmla="*/ 5128 w 5384"/>
              <a:gd name="T19" fmla="*/ 8 h 2984"/>
              <a:gd name="T20" fmla="*/ 5331 w 5384"/>
              <a:gd name="T21" fmla="*/ 181 h 2984"/>
              <a:gd name="T22" fmla="*/ 5384 w 5384"/>
              <a:gd name="T23" fmla="*/ 384 h 2984"/>
              <a:gd name="T24" fmla="*/ 5304 w 5384"/>
              <a:gd name="T25" fmla="*/ 824 h 2984"/>
              <a:gd name="T26" fmla="*/ 5032 w 5384"/>
              <a:gd name="T27" fmla="*/ 1024 h 2984"/>
              <a:gd name="T28" fmla="*/ 4528 w 5384"/>
              <a:gd name="T29" fmla="*/ 992 h 2984"/>
              <a:gd name="T30" fmla="*/ 4072 w 5384"/>
              <a:gd name="T31" fmla="*/ 1003 h 2984"/>
              <a:gd name="T32" fmla="*/ 3763 w 5384"/>
              <a:gd name="T33" fmla="*/ 1077 h 2984"/>
              <a:gd name="T34" fmla="*/ 3357 w 5384"/>
              <a:gd name="T35" fmla="*/ 1173 h 2984"/>
              <a:gd name="T36" fmla="*/ 3187 w 5384"/>
              <a:gd name="T37" fmla="*/ 1184 h 2984"/>
              <a:gd name="T38" fmla="*/ 2792 w 5384"/>
              <a:gd name="T39" fmla="*/ 1248 h 2984"/>
              <a:gd name="T40" fmla="*/ 2304 w 5384"/>
              <a:gd name="T41" fmla="*/ 1360 h 2984"/>
              <a:gd name="T42" fmla="*/ 1976 w 5384"/>
              <a:gd name="T43" fmla="*/ 1480 h 2984"/>
              <a:gd name="T44" fmla="*/ 1936 w 5384"/>
              <a:gd name="T45" fmla="*/ 1520 h 2984"/>
              <a:gd name="T46" fmla="*/ 1848 w 5384"/>
              <a:gd name="T47" fmla="*/ 1712 h 2984"/>
              <a:gd name="T48" fmla="*/ 1720 w 5384"/>
              <a:gd name="T49" fmla="*/ 2080 h 2984"/>
              <a:gd name="T50" fmla="*/ 1800 w 5384"/>
              <a:gd name="T51" fmla="*/ 2808 h 2984"/>
              <a:gd name="T52" fmla="*/ 1680 w 5384"/>
              <a:gd name="T53" fmla="*/ 2880 h 2984"/>
              <a:gd name="T54" fmla="*/ 1088 w 5384"/>
              <a:gd name="T55" fmla="*/ 2960 h 2984"/>
              <a:gd name="T56" fmla="*/ 960 w 5384"/>
              <a:gd name="T57" fmla="*/ 2912 h 2984"/>
              <a:gd name="T58" fmla="*/ 752 w 5384"/>
              <a:gd name="T59" fmla="*/ 2536 h 2984"/>
              <a:gd name="T60" fmla="*/ 664 w 5384"/>
              <a:gd name="T61" fmla="*/ 2280 h 2984"/>
              <a:gd name="T62" fmla="*/ 608 w 5384"/>
              <a:gd name="T63" fmla="*/ 2072 h 2984"/>
              <a:gd name="T64" fmla="*/ 464 w 5384"/>
              <a:gd name="T65" fmla="*/ 1808 h 2984"/>
              <a:gd name="T66" fmla="*/ 368 w 5384"/>
              <a:gd name="T67" fmla="*/ 1528 h 2984"/>
              <a:gd name="T68" fmla="*/ 240 w 5384"/>
              <a:gd name="T69" fmla="*/ 1328 h 2984"/>
              <a:gd name="T70" fmla="*/ 168 w 5384"/>
              <a:gd name="T71" fmla="*/ 1256 h 2984"/>
              <a:gd name="T72" fmla="*/ 136 w 5384"/>
              <a:gd name="T73" fmla="*/ 1208 h 2984"/>
              <a:gd name="T74" fmla="*/ 0 w 5384"/>
              <a:gd name="T75" fmla="*/ 992 h 29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84"/>
              <a:gd name="T115" fmla="*/ 0 h 2984"/>
              <a:gd name="T116" fmla="*/ 5384 w 5384"/>
              <a:gd name="T117" fmla="*/ 2984 h 29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84" h="2984">
                <a:moveTo>
                  <a:pt x="0" y="992"/>
                </a:moveTo>
                <a:cubicBezTo>
                  <a:pt x="12" y="932"/>
                  <a:pt x="8" y="824"/>
                  <a:pt x="40" y="776"/>
                </a:cubicBezTo>
                <a:cubicBezTo>
                  <a:pt x="95" y="694"/>
                  <a:pt x="199" y="659"/>
                  <a:pt x="280" y="608"/>
                </a:cubicBezTo>
                <a:cubicBezTo>
                  <a:pt x="312" y="587"/>
                  <a:pt x="346" y="569"/>
                  <a:pt x="376" y="544"/>
                </a:cubicBezTo>
                <a:cubicBezTo>
                  <a:pt x="385" y="537"/>
                  <a:pt x="390" y="526"/>
                  <a:pt x="400" y="520"/>
                </a:cubicBezTo>
                <a:cubicBezTo>
                  <a:pt x="458" y="485"/>
                  <a:pt x="523" y="488"/>
                  <a:pt x="584" y="464"/>
                </a:cubicBezTo>
                <a:cubicBezTo>
                  <a:pt x="772" y="389"/>
                  <a:pt x="964" y="328"/>
                  <a:pt x="1168" y="312"/>
                </a:cubicBezTo>
                <a:cubicBezTo>
                  <a:pt x="1259" y="297"/>
                  <a:pt x="1348" y="286"/>
                  <a:pt x="1440" y="280"/>
                </a:cubicBezTo>
                <a:cubicBezTo>
                  <a:pt x="1507" y="269"/>
                  <a:pt x="1574" y="269"/>
                  <a:pt x="1640" y="256"/>
                </a:cubicBezTo>
                <a:cubicBezTo>
                  <a:pt x="1896" y="259"/>
                  <a:pt x="2152" y="257"/>
                  <a:pt x="2408" y="264"/>
                </a:cubicBezTo>
                <a:cubicBezTo>
                  <a:pt x="2435" y="265"/>
                  <a:pt x="2488" y="280"/>
                  <a:pt x="2488" y="280"/>
                </a:cubicBezTo>
                <a:cubicBezTo>
                  <a:pt x="2543" y="317"/>
                  <a:pt x="2594" y="308"/>
                  <a:pt x="2664" y="312"/>
                </a:cubicBezTo>
                <a:cubicBezTo>
                  <a:pt x="2779" y="318"/>
                  <a:pt x="2893" y="322"/>
                  <a:pt x="3008" y="328"/>
                </a:cubicBezTo>
                <a:cubicBezTo>
                  <a:pt x="3277" y="395"/>
                  <a:pt x="3886" y="336"/>
                  <a:pt x="3928" y="336"/>
                </a:cubicBezTo>
                <a:cubicBezTo>
                  <a:pt x="4164" y="334"/>
                  <a:pt x="4305" y="322"/>
                  <a:pt x="4422" y="318"/>
                </a:cubicBezTo>
                <a:cubicBezTo>
                  <a:pt x="4539" y="314"/>
                  <a:pt x="4574" y="320"/>
                  <a:pt x="4632" y="312"/>
                </a:cubicBezTo>
                <a:cubicBezTo>
                  <a:pt x="4679" y="300"/>
                  <a:pt x="4722" y="287"/>
                  <a:pt x="4768" y="272"/>
                </a:cubicBezTo>
                <a:cubicBezTo>
                  <a:pt x="4804" y="260"/>
                  <a:pt x="4803" y="251"/>
                  <a:pt x="4840" y="243"/>
                </a:cubicBezTo>
                <a:cubicBezTo>
                  <a:pt x="4908" y="228"/>
                  <a:pt x="4912" y="89"/>
                  <a:pt x="4979" y="72"/>
                </a:cubicBezTo>
                <a:cubicBezTo>
                  <a:pt x="5003" y="75"/>
                  <a:pt x="5105" y="0"/>
                  <a:pt x="5128" y="8"/>
                </a:cubicBezTo>
                <a:cubicBezTo>
                  <a:pt x="5137" y="11"/>
                  <a:pt x="5258" y="62"/>
                  <a:pt x="5267" y="64"/>
                </a:cubicBezTo>
                <a:cubicBezTo>
                  <a:pt x="5309" y="73"/>
                  <a:pt x="5288" y="178"/>
                  <a:pt x="5331" y="181"/>
                </a:cubicBezTo>
                <a:cubicBezTo>
                  <a:pt x="5358" y="221"/>
                  <a:pt x="5324" y="299"/>
                  <a:pt x="5368" y="328"/>
                </a:cubicBezTo>
                <a:cubicBezTo>
                  <a:pt x="5372" y="339"/>
                  <a:pt x="5384" y="374"/>
                  <a:pt x="5384" y="384"/>
                </a:cubicBezTo>
                <a:cubicBezTo>
                  <a:pt x="5384" y="532"/>
                  <a:pt x="5383" y="642"/>
                  <a:pt x="5320" y="768"/>
                </a:cubicBezTo>
                <a:cubicBezTo>
                  <a:pt x="5310" y="787"/>
                  <a:pt x="5312" y="803"/>
                  <a:pt x="5304" y="824"/>
                </a:cubicBezTo>
                <a:cubicBezTo>
                  <a:pt x="5284" y="876"/>
                  <a:pt x="5228" y="915"/>
                  <a:pt x="5176" y="928"/>
                </a:cubicBezTo>
                <a:cubicBezTo>
                  <a:pt x="5135" y="969"/>
                  <a:pt x="5094" y="1019"/>
                  <a:pt x="5032" y="1024"/>
                </a:cubicBezTo>
                <a:cubicBezTo>
                  <a:pt x="4971" y="1029"/>
                  <a:pt x="4909" y="1029"/>
                  <a:pt x="4848" y="1032"/>
                </a:cubicBezTo>
                <a:cubicBezTo>
                  <a:pt x="4741" y="1019"/>
                  <a:pt x="4635" y="1005"/>
                  <a:pt x="4528" y="992"/>
                </a:cubicBezTo>
                <a:cubicBezTo>
                  <a:pt x="4455" y="968"/>
                  <a:pt x="4378" y="955"/>
                  <a:pt x="4304" y="936"/>
                </a:cubicBezTo>
                <a:cubicBezTo>
                  <a:pt x="4229" y="939"/>
                  <a:pt x="4146" y="996"/>
                  <a:pt x="4072" y="1003"/>
                </a:cubicBezTo>
                <a:cubicBezTo>
                  <a:pt x="4037" y="1006"/>
                  <a:pt x="3979" y="1051"/>
                  <a:pt x="3944" y="1056"/>
                </a:cubicBezTo>
                <a:cubicBezTo>
                  <a:pt x="3901" y="1070"/>
                  <a:pt x="3810" y="1070"/>
                  <a:pt x="3763" y="1077"/>
                </a:cubicBezTo>
                <a:cubicBezTo>
                  <a:pt x="3680" y="1089"/>
                  <a:pt x="3612" y="1117"/>
                  <a:pt x="3539" y="1120"/>
                </a:cubicBezTo>
                <a:cubicBezTo>
                  <a:pt x="3495" y="1127"/>
                  <a:pt x="3398" y="1153"/>
                  <a:pt x="3357" y="1173"/>
                </a:cubicBezTo>
                <a:cubicBezTo>
                  <a:pt x="3302" y="1201"/>
                  <a:pt x="3307" y="1156"/>
                  <a:pt x="3240" y="1173"/>
                </a:cubicBezTo>
                <a:cubicBezTo>
                  <a:pt x="3240" y="1162"/>
                  <a:pt x="3215" y="1181"/>
                  <a:pt x="3187" y="1184"/>
                </a:cubicBezTo>
                <a:cubicBezTo>
                  <a:pt x="3159" y="1187"/>
                  <a:pt x="3138" y="1181"/>
                  <a:pt x="3072" y="1192"/>
                </a:cubicBezTo>
                <a:cubicBezTo>
                  <a:pt x="2978" y="1215"/>
                  <a:pt x="2888" y="1239"/>
                  <a:pt x="2792" y="1248"/>
                </a:cubicBezTo>
                <a:cubicBezTo>
                  <a:pt x="2755" y="1257"/>
                  <a:pt x="2718" y="1275"/>
                  <a:pt x="2680" y="1280"/>
                </a:cubicBezTo>
                <a:cubicBezTo>
                  <a:pt x="2552" y="1298"/>
                  <a:pt x="2428" y="1323"/>
                  <a:pt x="2304" y="1360"/>
                </a:cubicBezTo>
                <a:cubicBezTo>
                  <a:pt x="2240" y="1379"/>
                  <a:pt x="2163" y="1394"/>
                  <a:pt x="2104" y="1424"/>
                </a:cubicBezTo>
                <a:cubicBezTo>
                  <a:pt x="2064" y="1444"/>
                  <a:pt x="2018" y="1466"/>
                  <a:pt x="1976" y="1480"/>
                </a:cubicBezTo>
                <a:cubicBezTo>
                  <a:pt x="1971" y="1488"/>
                  <a:pt x="1967" y="1497"/>
                  <a:pt x="1960" y="1504"/>
                </a:cubicBezTo>
                <a:cubicBezTo>
                  <a:pt x="1953" y="1511"/>
                  <a:pt x="1942" y="1513"/>
                  <a:pt x="1936" y="1520"/>
                </a:cubicBezTo>
                <a:cubicBezTo>
                  <a:pt x="1923" y="1534"/>
                  <a:pt x="1915" y="1552"/>
                  <a:pt x="1904" y="1568"/>
                </a:cubicBezTo>
                <a:cubicBezTo>
                  <a:pt x="1876" y="1610"/>
                  <a:pt x="1876" y="1671"/>
                  <a:pt x="1848" y="1712"/>
                </a:cubicBezTo>
                <a:cubicBezTo>
                  <a:pt x="1829" y="1740"/>
                  <a:pt x="1819" y="1768"/>
                  <a:pt x="1808" y="1800"/>
                </a:cubicBezTo>
                <a:cubicBezTo>
                  <a:pt x="1792" y="1911"/>
                  <a:pt x="1754" y="1978"/>
                  <a:pt x="1720" y="2080"/>
                </a:cubicBezTo>
                <a:cubicBezTo>
                  <a:pt x="1695" y="2255"/>
                  <a:pt x="1609" y="2517"/>
                  <a:pt x="1792" y="2608"/>
                </a:cubicBezTo>
                <a:cubicBezTo>
                  <a:pt x="1817" y="2682"/>
                  <a:pt x="1831" y="2706"/>
                  <a:pt x="1800" y="2808"/>
                </a:cubicBezTo>
                <a:cubicBezTo>
                  <a:pt x="1790" y="2841"/>
                  <a:pt x="1751" y="2835"/>
                  <a:pt x="1728" y="2848"/>
                </a:cubicBezTo>
                <a:cubicBezTo>
                  <a:pt x="1711" y="2857"/>
                  <a:pt x="1680" y="2880"/>
                  <a:pt x="1680" y="2880"/>
                </a:cubicBezTo>
                <a:cubicBezTo>
                  <a:pt x="1649" y="2926"/>
                  <a:pt x="1640" y="2965"/>
                  <a:pt x="1584" y="2984"/>
                </a:cubicBezTo>
                <a:cubicBezTo>
                  <a:pt x="1367" y="2979"/>
                  <a:pt x="1271" y="2973"/>
                  <a:pt x="1088" y="2960"/>
                </a:cubicBezTo>
                <a:cubicBezTo>
                  <a:pt x="1072" y="2957"/>
                  <a:pt x="1055" y="2958"/>
                  <a:pt x="1040" y="2952"/>
                </a:cubicBezTo>
                <a:cubicBezTo>
                  <a:pt x="1012" y="2942"/>
                  <a:pt x="960" y="2912"/>
                  <a:pt x="960" y="2912"/>
                </a:cubicBezTo>
                <a:cubicBezTo>
                  <a:pt x="915" y="2844"/>
                  <a:pt x="899" y="2774"/>
                  <a:pt x="864" y="2704"/>
                </a:cubicBezTo>
                <a:cubicBezTo>
                  <a:pt x="836" y="2649"/>
                  <a:pt x="784" y="2586"/>
                  <a:pt x="752" y="2536"/>
                </a:cubicBezTo>
                <a:cubicBezTo>
                  <a:pt x="746" y="2527"/>
                  <a:pt x="739" y="2487"/>
                  <a:pt x="736" y="2480"/>
                </a:cubicBezTo>
                <a:cubicBezTo>
                  <a:pt x="711" y="2413"/>
                  <a:pt x="701" y="2342"/>
                  <a:pt x="664" y="2280"/>
                </a:cubicBezTo>
                <a:cubicBezTo>
                  <a:pt x="641" y="2165"/>
                  <a:pt x="673" y="2307"/>
                  <a:pt x="640" y="2208"/>
                </a:cubicBezTo>
                <a:cubicBezTo>
                  <a:pt x="625" y="2164"/>
                  <a:pt x="623" y="2116"/>
                  <a:pt x="608" y="2072"/>
                </a:cubicBezTo>
                <a:cubicBezTo>
                  <a:pt x="587" y="2010"/>
                  <a:pt x="530" y="1952"/>
                  <a:pt x="496" y="1896"/>
                </a:cubicBezTo>
                <a:cubicBezTo>
                  <a:pt x="488" y="1865"/>
                  <a:pt x="471" y="1839"/>
                  <a:pt x="464" y="1808"/>
                </a:cubicBezTo>
                <a:cubicBezTo>
                  <a:pt x="447" y="1731"/>
                  <a:pt x="448" y="1655"/>
                  <a:pt x="408" y="1584"/>
                </a:cubicBezTo>
                <a:cubicBezTo>
                  <a:pt x="397" y="1564"/>
                  <a:pt x="383" y="1545"/>
                  <a:pt x="368" y="1528"/>
                </a:cubicBezTo>
                <a:cubicBezTo>
                  <a:pt x="350" y="1508"/>
                  <a:pt x="312" y="1472"/>
                  <a:pt x="312" y="1472"/>
                </a:cubicBezTo>
                <a:cubicBezTo>
                  <a:pt x="302" y="1434"/>
                  <a:pt x="269" y="1354"/>
                  <a:pt x="240" y="1328"/>
                </a:cubicBezTo>
                <a:cubicBezTo>
                  <a:pt x="226" y="1315"/>
                  <a:pt x="192" y="1296"/>
                  <a:pt x="192" y="1296"/>
                </a:cubicBezTo>
                <a:cubicBezTo>
                  <a:pt x="184" y="1283"/>
                  <a:pt x="177" y="1268"/>
                  <a:pt x="168" y="1256"/>
                </a:cubicBezTo>
                <a:cubicBezTo>
                  <a:pt x="161" y="1247"/>
                  <a:pt x="150" y="1241"/>
                  <a:pt x="144" y="1232"/>
                </a:cubicBezTo>
                <a:cubicBezTo>
                  <a:pt x="139" y="1225"/>
                  <a:pt x="140" y="1215"/>
                  <a:pt x="136" y="1208"/>
                </a:cubicBezTo>
                <a:cubicBezTo>
                  <a:pt x="112" y="1165"/>
                  <a:pt x="83" y="1123"/>
                  <a:pt x="48" y="1088"/>
                </a:cubicBezTo>
                <a:cubicBezTo>
                  <a:pt x="34" y="1046"/>
                  <a:pt x="24" y="1028"/>
                  <a:pt x="0" y="992"/>
                </a:cubicBezTo>
                <a:close/>
              </a:path>
            </a:pathLst>
          </a:custGeom>
          <a:solidFill>
            <a:srgbClr val="003399">
              <a:alpha val="50195"/>
            </a:srgbClr>
          </a:solidFill>
          <a:ln w="15875" cap="flat" cmpd="sng">
            <a:noFill/>
            <a:prstDash val="solid"/>
            <a:round/>
            <a:headEnd/>
            <a:tailEnd/>
          </a:ln>
        </p:spPr>
        <p:txBody>
          <a:bodyPr lIns="92075" tIns="46038" rIns="92075" bIns="46038"/>
          <a:lstStyle/>
          <a:p>
            <a:endParaRPr lang="vi-VN"/>
          </a:p>
        </p:txBody>
      </p:sp>
    </p:spTree>
    <p:extLst>
      <p:ext uri="{BB962C8B-B14F-4D97-AF65-F5344CB8AC3E}">
        <p14:creationId xmlns:p14="http://schemas.microsoft.com/office/powerpoint/2010/main" val="152398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classification</a:t>
            </a:r>
          </a:p>
        </p:txBody>
      </p:sp>
      <p:sp>
        <p:nvSpPr>
          <p:cNvPr id="3" name="Content Placeholder 2"/>
          <p:cNvSpPr>
            <a:spLocks noGrp="1"/>
          </p:cNvSpPr>
          <p:nvPr>
            <p:ph idx="1"/>
          </p:nvPr>
        </p:nvSpPr>
        <p:spPr/>
        <p:txBody>
          <a:bodyPr>
            <a:noAutofit/>
          </a:bodyPr>
          <a:lstStyle/>
          <a:p>
            <a:r>
              <a:rPr lang="en-US" dirty="0"/>
              <a:t>Directed graph: edges have direction between endpoints</a:t>
            </a:r>
          </a:p>
          <a:p>
            <a:pPr lvl="1"/>
            <a:r>
              <a:rPr lang="en-US" dirty="0"/>
              <a:t>Simple directed graph (digraph): no multiple edges, no loops</a:t>
            </a:r>
          </a:p>
          <a:p>
            <a:pPr lvl="1"/>
            <a:r>
              <a:rPr lang="en-US" dirty="0"/>
              <a:t>Directed </a:t>
            </a:r>
            <a:r>
              <a:rPr lang="en-US" dirty="0" err="1"/>
              <a:t>multigraph</a:t>
            </a:r>
            <a:r>
              <a:rPr lang="en-US" dirty="0"/>
              <a:t>: multiple edges, loops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Mixed graph: both undirected &amp; directed</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6</a:t>
            </a:fld>
            <a:endParaRPr lang="en-US"/>
          </a:p>
        </p:txBody>
      </p:sp>
      <p:pic>
        <p:nvPicPr>
          <p:cNvPr id="7" name="Picture 6"/>
          <p:cNvPicPr>
            <a:picLocks noChangeAspect="1"/>
          </p:cNvPicPr>
          <p:nvPr/>
        </p:nvPicPr>
        <p:blipFill rotWithShape="1">
          <a:blip r:embed="rId2"/>
          <a:srcRect l="9901" t="4405" r="10705"/>
          <a:stretch/>
        </p:blipFill>
        <p:spPr>
          <a:xfrm>
            <a:off x="4540250" y="3048000"/>
            <a:ext cx="2571823" cy="2508250"/>
          </a:xfrm>
          <a:prstGeom prst="rect">
            <a:avLst/>
          </a:prstGeom>
        </p:spPr>
      </p:pic>
      <p:pic>
        <p:nvPicPr>
          <p:cNvPr id="8" name="Picture 7"/>
          <p:cNvPicPr>
            <a:picLocks noChangeAspect="1"/>
          </p:cNvPicPr>
          <p:nvPr/>
        </p:nvPicPr>
        <p:blipFill>
          <a:blip r:embed="rId3"/>
          <a:stretch>
            <a:fillRect/>
          </a:stretch>
        </p:blipFill>
        <p:spPr>
          <a:xfrm>
            <a:off x="587375" y="3221128"/>
            <a:ext cx="3642963" cy="2144622"/>
          </a:xfrm>
          <a:prstGeom prst="rect">
            <a:avLst/>
          </a:prstGeom>
        </p:spPr>
      </p:pic>
      <p:sp>
        <p:nvSpPr>
          <p:cNvPr id="9" name="TextBox 8"/>
          <p:cNvSpPr txBox="1"/>
          <p:nvPr/>
        </p:nvSpPr>
        <p:spPr>
          <a:xfrm>
            <a:off x="825500" y="5492750"/>
            <a:ext cx="2546077" cy="369332"/>
          </a:xfrm>
          <a:prstGeom prst="rect">
            <a:avLst/>
          </a:prstGeom>
          <a:noFill/>
        </p:spPr>
        <p:txBody>
          <a:bodyPr wrap="none" rtlCol="0">
            <a:spAutoFit/>
          </a:bodyPr>
          <a:lstStyle/>
          <a:p>
            <a:r>
              <a:rPr lang="en-US" dirty="0"/>
              <a:t>simple directed graph</a:t>
            </a:r>
          </a:p>
        </p:txBody>
      </p:sp>
      <p:sp>
        <p:nvSpPr>
          <p:cNvPr id="10" name="TextBox 9"/>
          <p:cNvSpPr txBox="1"/>
          <p:nvPr/>
        </p:nvSpPr>
        <p:spPr>
          <a:xfrm>
            <a:off x="4635500" y="5492750"/>
            <a:ext cx="2305664" cy="369332"/>
          </a:xfrm>
          <a:prstGeom prst="rect">
            <a:avLst/>
          </a:prstGeom>
          <a:noFill/>
        </p:spPr>
        <p:txBody>
          <a:bodyPr wrap="none" rtlCol="0">
            <a:spAutoFit/>
          </a:bodyPr>
          <a:lstStyle/>
          <a:p>
            <a:r>
              <a:rPr lang="en-US" dirty="0"/>
              <a:t>directed </a:t>
            </a:r>
            <a:r>
              <a:rPr lang="en-US" dirty="0" err="1"/>
              <a:t>multigraph</a:t>
            </a:r>
            <a:endParaRPr lang="en-US" dirty="0"/>
          </a:p>
        </p:txBody>
      </p:sp>
    </p:spTree>
    <p:extLst>
      <p:ext uri="{BB962C8B-B14F-4D97-AF65-F5344CB8AC3E}">
        <p14:creationId xmlns:p14="http://schemas.microsoft.com/office/powerpoint/2010/main" val="41262090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(5) is confirmed, update distances for adjacent vertices of (5)</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60</a:t>
            </a:fld>
            <a:endParaRPr lang="en-US"/>
          </a:p>
        </p:txBody>
      </p:sp>
      <p:sp>
        <p:nvSpPr>
          <p:cNvPr id="53" name="Oval 3">
            <a:extLst>
              <a:ext uri="{FF2B5EF4-FFF2-40B4-BE49-F238E27FC236}">
                <a16:creationId xmlns:a16="http://schemas.microsoft.com/office/drawing/2014/main" id="{97D1176C-AACF-D647-8F26-6375F2F29124}"/>
              </a:ext>
            </a:extLst>
          </p:cNvPr>
          <p:cNvSpPr>
            <a:spLocks noChangeArrowheads="1"/>
          </p:cNvSpPr>
          <p:nvPr/>
        </p:nvSpPr>
        <p:spPr bwMode="auto">
          <a:xfrm>
            <a:off x="1524000" y="32591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54" name="Oval 4">
            <a:extLst>
              <a:ext uri="{FF2B5EF4-FFF2-40B4-BE49-F238E27FC236}">
                <a16:creationId xmlns:a16="http://schemas.microsoft.com/office/drawing/2014/main" id="{3CBCFB62-5EB7-F04F-8AA9-C8072373F1EB}"/>
              </a:ext>
            </a:extLst>
          </p:cNvPr>
          <p:cNvSpPr>
            <a:spLocks noChangeArrowheads="1"/>
          </p:cNvSpPr>
          <p:nvPr/>
        </p:nvSpPr>
        <p:spPr bwMode="auto">
          <a:xfrm>
            <a:off x="7537450" y="27432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91" name="Oval 5">
            <a:extLst>
              <a:ext uri="{FF2B5EF4-FFF2-40B4-BE49-F238E27FC236}">
                <a16:creationId xmlns:a16="http://schemas.microsoft.com/office/drawing/2014/main" id="{BEDBBAEE-D025-D041-A105-AF63048C4F34}"/>
              </a:ext>
            </a:extLst>
          </p:cNvPr>
          <p:cNvSpPr>
            <a:spLocks noChangeArrowheads="1"/>
          </p:cNvSpPr>
          <p:nvPr/>
        </p:nvSpPr>
        <p:spPr bwMode="auto">
          <a:xfrm>
            <a:off x="7775575" y="54959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92" name="Oval 6">
            <a:extLst>
              <a:ext uri="{FF2B5EF4-FFF2-40B4-BE49-F238E27FC236}">
                <a16:creationId xmlns:a16="http://schemas.microsoft.com/office/drawing/2014/main" id="{7AE10D19-0F13-2B46-8F00-18279EF903F2}"/>
              </a:ext>
            </a:extLst>
          </p:cNvPr>
          <p:cNvSpPr>
            <a:spLocks noChangeArrowheads="1"/>
          </p:cNvSpPr>
          <p:nvPr/>
        </p:nvSpPr>
        <p:spPr bwMode="auto">
          <a:xfrm>
            <a:off x="3033713" y="27432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93" name="Oval 7">
            <a:extLst>
              <a:ext uri="{FF2B5EF4-FFF2-40B4-BE49-F238E27FC236}">
                <a16:creationId xmlns:a16="http://schemas.microsoft.com/office/drawing/2014/main" id="{8A4850BB-76EB-5142-81D3-A6DD15C7DD4D}"/>
              </a:ext>
            </a:extLst>
          </p:cNvPr>
          <p:cNvSpPr>
            <a:spLocks noChangeArrowheads="1"/>
          </p:cNvSpPr>
          <p:nvPr/>
        </p:nvSpPr>
        <p:spPr bwMode="auto">
          <a:xfrm>
            <a:off x="3581400" y="3810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94" name="Oval 8">
            <a:extLst>
              <a:ext uri="{FF2B5EF4-FFF2-40B4-BE49-F238E27FC236}">
                <a16:creationId xmlns:a16="http://schemas.microsoft.com/office/drawing/2014/main" id="{193253D3-DB50-4041-9227-DAD0ED960FC8}"/>
              </a:ext>
            </a:extLst>
          </p:cNvPr>
          <p:cNvSpPr>
            <a:spLocks noChangeArrowheads="1"/>
          </p:cNvSpPr>
          <p:nvPr/>
        </p:nvSpPr>
        <p:spPr bwMode="auto">
          <a:xfrm>
            <a:off x="2971800" y="55959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95" name="Oval 9">
            <a:extLst>
              <a:ext uri="{FF2B5EF4-FFF2-40B4-BE49-F238E27FC236}">
                <a16:creationId xmlns:a16="http://schemas.microsoft.com/office/drawing/2014/main" id="{F9696069-5090-4F4B-B9C8-735232C79E8A}"/>
              </a:ext>
            </a:extLst>
          </p:cNvPr>
          <p:cNvSpPr>
            <a:spLocks noChangeArrowheads="1"/>
          </p:cNvSpPr>
          <p:nvPr/>
        </p:nvSpPr>
        <p:spPr bwMode="auto">
          <a:xfrm>
            <a:off x="6816725" y="41751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96" name="Oval 10">
            <a:extLst>
              <a:ext uri="{FF2B5EF4-FFF2-40B4-BE49-F238E27FC236}">
                <a16:creationId xmlns:a16="http://schemas.microsoft.com/office/drawing/2014/main" id="{7FD421A7-AACC-9743-8373-C5391A330A8A}"/>
              </a:ext>
            </a:extLst>
          </p:cNvPr>
          <p:cNvSpPr>
            <a:spLocks noChangeArrowheads="1"/>
          </p:cNvSpPr>
          <p:nvPr/>
        </p:nvSpPr>
        <p:spPr bwMode="auto">
          <a:xfrm>
            <a:off x="4572000" y="44196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97" name="AutoShape 11">
            <a:extLst>
              <a:ext uri="{FF2B5EF4-FFF2-40B4-BE49-F238E27FC236}">
                <a16:creationId xmlns:a16="http://schemas.microsoft.com/office/drawing/2014/main" id="{AD256D1C-0391-7543-8B26-3D47BE70C7E7}"/>
              </a:ext>
            </a:extLst>
          </p:cNvPr>
          <p:cNvCxnSpPr>
            <a:cxnSpLocks noChangeShapeType="1"/>
            <a:stCxn id="53" idx="7"/>
            <a:endCxn id="92" idx="2"/>
          </p:cNvCxnSpPr>
          <p:nvPr/>
        </p:nvCxnSpPr>
        <p:spPr bwMode="auto">
          <a:xfrm flipV="1">
            <a:off x="1851025" y="2916238"/>
            <a:ext cx="1174750" cy="382587"/>
          </a:xfrm>
          <a:prstGeom prst="straightConnector1">
            <a:avLst/>
          </a:prstGeom>
          <a:noFill/>
          <a:ln w="15875">
            <a:solidFill>
              <a:schemeClr val="tx1"/>
            </a:solidFill>
            <a:round/>
            <a:headEnd/>
            <a:tailEnd type="triangle" w="med" len="med"/>
          </a:ln>
        </p:spPr>
      </p:cxnSp>
      <p:cxnSp>
        <p:nvCxnSpPr>
          <p:cNvPr id="98" name="AutoShape 12">
            <a:extLst>
              <a:ext uri="{FF2B5EF4-FFF2-40B4-BE49-F238E27FC236}">
                <a16:creationId xmlns:a16="http://schemas.microsoft.com/office/drawing/2014/main" id="{263735CA-84A1-E74A-A827-CFA5FA8EB2AA}"/>
              </a:ext>
            </a:extLst>
          </p:cNvPr>
          <p:cNvCxnSpPr>
            <a:cxnSpLocks noChangeShapeType="1"/>
            <a:stCxn id="53" idx="6"/>
            <a:endCxn id="93" idx="1"/>
          </p:cNvCxnSpPr>
          <p:nvPr/>
        </p:nvCxnSpPr>
        <p:spPr bwMode="auto">
          <a:xfrm>
            <a:off x="1914525" y="3421063"/>
            <a:ext cx="1722438" cy="436562"/>
          </a:xfrm>
          <a:prstGeom prst="straightConnector1">
            <a:avLst/>
          </a:prstGeom>
          <a:noFill/>
          <a:ln w="15875">
            <a:solidFill>
              <a:schemeClr val="tx1"/>
            </a:solidFill>
            <a:round/>
            <a:headEnd/>
            <a:tailEnd type="triangle" w="med" len="med"/>
          </a:ln>
        </p:spPr>
      </p:cxnSp>
      <p:cxnSp>
        <p:nvCxnSpPr>
          <p:cNvPr id="99" name="AutoShape 13">
            <a:extLst>
              <a:ext uri="{FF2B5EF4-FFF2-40B4-BE49-F238E27FC236}">
                <a16:creationId xmlns:a16="http://schemas.microsoft.com/office/drawing/2014/main" id="{F5749555-E220-1F4D-BC04-566CDCCC1848}"/>
              </a:ext>
            </a:extLst>
          </p:cNvPr>
          <p:cNvCxnSpPr>
            <a:cxnSpLocks noChangeShapeType="1"/>
            <a:stCxn id="53" idx="5"/>
            <a:endCxn id="94" idx="0"/>
          </p:cNvCxnSpPr>
          <p:nvPr/>
        </p:nvCxnSpPr>
        <p:spPr bwMode="auto">
          <a:xfrm>
            <a:off x="1851025" y="3541713"/>
            <a:ext cx="1290638" cy="2046287"/>
          </a:xfrm>
          <a:prstGeom prst="straightConnector1">
            <a:avLst/>
          </a:prstGeom>
          <a:noFill/>
          <a:ln w="15875">
            <a:solidFill>
              <a:schemeClr val="tx1"/>
            </a:solidFill>
            <a:round/>
            <a:headEnd/>
            <a:tailEnd type="triangle" w="med" len="med"/>
          </a:ln>
        </p:spPr>
      </p:cxnSp>
      <p:cxnSp>
        <p:nvCxnSpPr>
          <p:cNvPr id="100" name="AutoShape 14">
            <a:extLst>
              <a:ext uri="{FF2B5EF4-FFF2-40B4-BE49-F238E27FC236}">
                <a16:creationId xmlns:a16="http://schemas.microsoft.com/office/drawing/2014/main" id="{5CB9B5CE-87FD-2F4F-AC7B-55F043ADB570}"/>
              </a:ext>
            </a:extLst>
          </p:cNvPr>
          <p:cNvCxnSpPr>
            <a:cxnSpLocks noChangeShapeType="1"/>
            <a:stCxn id="93" idx="7"/>
            <a:endCxn id="54" idx="2"/>
          </p:cNvCxnSpPr>
          <p:nvPr/>
        </p:nvCxnSpPr>
        <p:spPr bwMode="auto">
          <a:xfrm flipV="1">
            <a:off x="3906838" y="2916238"/>
            <a:ext cx="3622675" cy="941387"/>
          </a:xfrm>
          <a:prstGeom prst="straightConnector1">
            <a:avLst/>
          </a:prstGeom>
          <a:noFill/>
          <a:ln w="15875">
            <a:solidFill>
              <a:schemeClr val="tx1"/>
            </a:solidFill>
            <a:round/>
            <a:headEnd/>
            <a:tailEnd type="triangle" w="med" len="med"/>
          </a:ln>
        </p:spPr>
      </p:cxnSp>
      <p:cxnSp>
        <p:nvCxnSpPr>
          <p:cNvPr id="101" name="AutoShape 15">
            <a:extLst>
              <a:ext uri="{FF2B5EF4-FFF2-40B4-BE49-F238E27FC236}">
                <a16:creationId xmlns:a16="http://schemas.microsoft.com/office/drawing/2014/main" id="{702A19D2-087C-F544-9F2D-807AF3B120D1}"/>
              </a:ext>
            </a:extLst>
          </p:cNvPr>
          <p:cNvCxnSpPr>
            <a:cxnSpLocks noChangeShapeType="1"/>
            <a:stCxn id="95" idx="7"/>
            <a:endCxn id="54" idx="4"/>
          </p:cNvCxnSpPr>
          <p:nvPr/>
        </p:nvCxnSpPr>
        <p:spPr bwMode="auto">
          <a:xfrm flipV="1">
            <a:off x="7112000" y="3097213"/>
            <a:ext cx="581025" cy="1128712"/>
          </a:xfrm>
          <a:prstGeom prst="straightConnector1">
            <a:avLst/>
          </a:prstGeom>
          <a:noFill/>
          <a:ln w="15875">
            <a:solidFill>
              <a:schemeClr val="tx1"/>
            </a:solidFill>
            <a:round/>
            <a:headEnd/>
            <a:tailEnd type="triangle" w="med" len="med"/>
          </a:ln>
        </p:spPr>
      </p:cxnSp>
      <p:cxnSp>
        <p:nvCxnSpPr>
          <p:cNvPr id="102" name="AutoShape 16">
            <a:extLst>
              <a:ext uri="{FF2B5EF4-FFF2-40B4-BE49-F238E27FC236}">
                <a16:creationId xmlns:a16="http://schemas.microsoft.com/office/drawing/2014/main" id="{E2C64DDD-D752-5C4C-B484-69EA70F2D5B6}"/>
              </a:ext>
            </a:extLst>
          </p:cNvPr>
          <p:cNvCxnSpPr>
            <a:cxnSpLocks noChangeShapeType="1"/>
            <a:stCxn id="93" idx="5"/>
            <a:endCxn id="96" idx="1"/>
          </p:cNvCxnSpPr>
          <p:nvPr/>
        </p:nvCxnSpPr>
        <p:spPr bwMode="auto">
          <a:xfrm>
            <a:off x="3906838" y="4143375"/>
            <a:ext cx="720725" cy="323850"/>
          </a:xfrm>
          <a:prstGeom prst="straightConnector1">
            <a:avLst/>
          </a:prstGeom>
          <a:noFill/>
          <a:ln w="15875">
            <a:solidFill>
              <a:schemeClr val="tx1"/>
            </a:solidFill>
            <a:round/>
            <a:headEnd/>
            <a:tailEnd type="triangle" w="med" len="med"/>
          </a:ln>
        </p:spPr>
      </p:cxnSp>
      <p:cxnSp>
        <p:nvCxnSpPr>
          <p:cNvPr id="103" name="AutoShape 17">
            <a:extLst>
              <a:ext uri="{FF2B5EF4-FFF2-40B4-BE49-F238E27FC236}">
                <a16:creationId xmlns:a16="http://schemas.microsoft.com/office/drawing/2014/main" id="{67409230-52E5-ED48-BBC2-C6410B5C53D8}"/>
              </a:ext>
            </a:extLst>
          </p:cNvPr>
          <p:cNvCxnSpPr>
            <a:cxnSpLocks noChangeShapeType="1"/>
            <a:stCxn id="96" idx="5"/>
            <a:endCxn id="91" idx="2"/>
          </p:cNvCxnSpPr>
          <p:nvPr/>
        </p:nvCxnSpPr>
        <p:spPr bwMode="auto">
          <a:xfrm>
            <a:off x="4897438" y="4752975"/>
            <a:ext cx="2870200" cy="928688"/>
          </a:xfrm>
          <a:prstGeom prst="straightConnector1">
            <a:avLst/>
          </a:prstGeom>
          <a:noFill/>
          <a:ln w="15875">
            <a:solidFill>
              <a:schemeClr val="tx1"/>
            </a:solidFill>
            <a:round/>
            <a:headEnd/>
            <a:tailEnd type="triangle" w="med" len="med"/>
          </a:ln>
        </p:spPr>
      </p:cxnSp>
      <p:cxnSp>
        <p:nvCxnSpPr>
          <p:cNvPr id="104" name="AutoShape 18">
            <a:extLst>
              <a:ext uri="{FF2B5EF4-FFF2-40B4-BE49-F238E27FC236}">
                <a16:creationId xmlns:a16="http://schemas.microsoft.com/office/drawing/2014/main" id="{EF2AEDC2-53DA-1740-864D-F31DE2959396}"/>
              </a:ext>
            </a:extLst>
          </p:cNvPr>
          <p:cNvCxnSpPr>
            <a:cxnSpLocks noChangeShapeType="1"/>
            <a:stCxn id="96" idx="6"/>
            <a:endCxn id="95" idx="2"/>
          </p:cNvCxnSpPr>
          <p:nvPr/>
        </p:nvCxnSpPr>
        <p:spPr bwMode="auto">
          <a:xfrm flipV="1">
            <a:off x="4960938" y="4373563"/>
            <a:ext cx="1847850" cy="236537"/>
          </a:xfrm>
          <a:prstGeom prst="straightConnector1">
            <a:avLst/>
          </a:prstGeom>
          <a:noFill/>
          <a:ln w="15875">
            <a:solidFill>
              <a:schemeClr val="tx1"/>
            </a:solidFill>
            <a:round/>
            <a:headEnd/>
            <a:tailEnd type="triangle" w="med" len="med"/>
          </a:ln>
        </p:spPr>
      </p:cxnSp>
      <p:cxnSp>
        <p:nvCxnSpPr>
          <p:cNvPr id="105" name="AutoShape 19">
            <a:extLst>
              <a:ext uri="{FF2B5EF4-FFF2-40B4-BE49-F238E27FC236}">
                <a16:creationId xmlns:a16="http://schemas.microsoft.com/office/drawing/2014/main" id="{1E38195D-7FAB-F44E-8831-EC87FDDE962D}"/>
              </a:ext>
            </a:extLst>
          </p:cNvPr>
          <p:cNvCxnSpPr>
            <a:cxnSpLocks noChangeShapeType="1"/>
            <a:stCxn id="95" idx="4"/>
            <a:endCxn id="91" idx="1"/>
          </p:cNvCxnSpPr>
          <p:nvPr/>
        </p:nvCxnSpPr>
        <p:spPr bwMode="auto">
          <a:xfrm>
            <a:off x="6989763" y="4579938"/>
            <a:ext cx="841375" cy="962025"/>
          </a:xfrm>
          <a:prstGeom prst="straightConnector1">
            <a:avLst/>
          </a:prstGeom>
          <a:noFill/>
          <a:ln w="15875">
            <a:solidFill>
              <a:schemeClr val="tx1"/>
            </a:solidFill>
            <a:round/>
            <a:headEnd/>
            <a:tailEnd type="triangle" w="med" len="med"/>
          </a:ln>
        </p:spPr>
      </p:cxnSp>
      <p:cxnSp>
        <p:nvCxnSpPr>
          <p:cNvPr id="106" name="AutoShape 20">
            <a:extLst>
              <a:ext uri="{FF2B5EF4-FFF2-40B4-BE49-F238E27FC236}">
                <a16:creationId xmlns:a16="http://schemas.microsoft.com/office/drawing/2014/main" id="{24248E60-1696-B945-A919-CF52C480862D}"/>
              </a:ext>
            </a:extLst>
          </p:cNvPr>
          <p:cNvCxnSpPr>
            <a:cxnSpLocks noChangeShapeType="1"/>
            <a:stCxn id="54" idx="3"/>
            <a:endCxn id="96" idx="7"/>
          </p:cNvCxnSpPr>
          <p:nvPr/>
        </p:nvCxnSpPr>
        <p:spPr bwMode="auto">
          <a:xfrm flipH="1">
            <a:off x="4897438" y="3046413"/>
            <a:ext cx="2686050" cy="1420812"/>
          </a:xfrm>
          <a:prstGeom prst="straightConnector1">
            <a:avLst/>
          </a:prstGeom>
          <a:noFill/>
          <a:ln w="15875">
            <a:solidFill>
              <a:schemeClr val="tx1"/>
            </a:solidFill>
            <a:round/>
            <a:headEnd/>
            <a:tailEnd type="triangle" w="med" len="med"/>
          </a:ln>
        </p:spPr>
      </p:cxnSp>
      <p:cxnSp>
        <p:nvCxnSpPr>
          <p:cNvPr id="107" name="AutoShape 21">
            <a:extLst>
              <a:ext uri="{FF2B5EF4-FFF2-40B4-BE49-F238E27FC236}">
                <a16:creationId xmlns:a16="http://schemas.microsoft.com/office/drawing/2014/main" id="{01CC65DB-C303-0C43-8D9B-1B7014BA5FFD}"/>
              </a:ext>
            </a:extLst>
          </p:cNvPr>
          <p:cNvCxnSpPr>
            <a:cxnSpLocks noChangeShapeType="1"/>
            <a:stCxn id="93" idx="4"/>
            <a:endCxn id="94" idx="7"/>
          </p:cNvCxnSpPr>
          <p:nvPr/>
        </p:nvCxnSpPr>
        <p:spPr bwMode="auto">
          <a:xfrm flipH="1">
            <a:off x="3262313" y="4198938"/>
            <a:ext cx="509587" cy="1439862"/>
          </a:xfrm>
          <a:prstGeom prst="straightConnector1">
            <a:avLst/>
          </a:prstGeom>
          <a:noFill/>
          <a:ln w="15875">
            <a:solidFill>
              <a:schemeClr val="tx1"/>
            </a:solidFill>
            <a:round/>
            <a:headEnd/>
            <a:tailEnd type="triangle" w="med" len="med"/>
          </a:ln>
        </p:spPr>
      </p:cxnSp>
      <p:cxnSp>
        <p:nvCxnSpPr>
          <p:cNvPr id="108" name="AutoShape 22">
            <a:extLst>
              <a:ext uri="{FF2B5EF4-FFF2-40B4-BE49-F238E27FC236}">
                <a16:creationId xmlns:a16="http://schemas.microsoft.com/office/drawing/2014/main" id="{7DD43BF9-A97B-A348-A33C-28F3F4FF0A31}"/>
              </a:ext>
            </a:extLst>
          </p:cNvPr>
          <p:cNvCxnSpPr>
            <a:cxnSpLocks noChangeShapeType="1"/>
            <a:stCxn id="94" idx="6"/>
            <a:endCxn id="96" idx="2"/>
          </p:cNvCxnSpPr>
          <p:nvPr/>
        </p:nvCxnSpPr>
        <p:spPr bwMode="auto">
          <a:xfrm flipV="1">
            <a:off x="3319463" y="4610100"/>
            <a:ext cx="1244600" cy="1160463"/>
          </a:xfrm>
          <a:prstGeom prst="straightConnector1">
            <a:avLst/>
          </a:prstGeom>
          <a:noFill/>
          <a:ln w="15875">
            <a:solidFill>
              <a:schemeClr val="tx1"/>
            </a:solidFill>
            <a:round/>
            <a:headEnd/>
            <a:tailEnd type="triangle" w="med" len="med"/>
          </a:ln>
        </p:spPr>
      </p:cxnSp>
      <p:cxnSp>
        <p:nvCxnSpPr>
          <p:cNvPr id="109" name="AutoShape 23">
            <a:extLst>
              <a:ext uri="{FF2B5EF4-FFF2-40B4-BE49-F238E27FC236}">
                <a16:creationId xmlns:a16="http://schemas.microsoft.com/office/drawing/2014/main" id="{D6294B79-336C-7C4A-AA4B-A63395AD67AD}"/>
              </a:ext>
            </a:extLst>
          </p:cNvPr>
          <p:cNvCxnSpPr>
            <a:cxnSpLocks noChangeShapeType="1"/>
            <a:stCxn id="92" idx="6"/>
            <a:endCxn id="54" idx="1"/>
          </p:cNvCxnSpPr>
          <p:nvPr/>
        </p:nvCxnSpPr>
        <p:spPr bwMode="auto">
          <a:xfrm flipV="1">
            <a:off x="3360738" y="2786063"/>
            <a:ext cx="4222750" cy="130175"/>
          </a:xfrm>
          <a:prstGeom prst="straightConnector1">
            <a:avLst/>
          </a:prstGeom>
          <a:noFill/>
          <a:ln w="15875">
            <a:solidFill>
              <a:schemeClr val="tx1"/>
            </a:solidFill>
            <a:round/>
            <a:headEnd/>
            <a:tailEnd type="triangle" w="med" len="med"/>
          </a:ln>
        </p:spPr>
      </p:cxnSp>
      <p:cxnSp>
        <p:nvCxnSpPr>
          <p:cNvPr id="110" name="AutoShape 24">
            <a:extLst>
              <a:ext uri="{FF2B5EF4-FFF2-40B4-BE49-F238E27FC236}">
                <a16:creationId xmlns:a16="http://schemas.microsoft.com/office/drawing/2014/main" id="{E08D9DFD-0F9F-E147-9A73-6BEF53D0A483}"/>
              </a:ext>
            </a:extLst>
          </p:cNvPr>
          <p:cNvCxnSpPr>
            <a:cxnSpLocks noChangeShapeType="1"/>
            <a:stCxn id="94" idx="6"/>
            <a:endCxn id="91" idx="3"/>
          </p:cNvCxnSpPr>
          <p:nvPr/>
        </p:nvCxnSpPr>
        <p:spPr bwMode="auto">
          <a:xfrm>
            <a:off x="3319463" y="5770563"/>
            <a:ext cx="4511675" cy="50800"/>
          </a:xfrm>
          <a:prstGeom prst="straightConnector1">
            <a:avLst/>
          </a:prstGeom>
          <a:noFill/>
          <a:ln w="15875">
            <a:solidFill>
              <a:schemeClr val="tx1"/>
            </a:solidFill>
            <a:round/>
            <a:headEnd/>
            <a:tailEnd type="triangle" w="med" len="med"/>
          </a:ln>
        </p:spPr>
      </p:cxnSp>
      <p:cxnSp>
        <p:nvCxnSpPr>
          <p:cNvPr id="111" name="AutoShape 25">
            <a:extLst>
              <a:ext uri="{FF2B5EF4-FFF2-40B4-BE49-F238E27FC236}">
                <a16:creationId xmlns:a16="http://schemas.microsoft.com/office/drawing/2014/main" id="{B8DD68F2-E0DC-444D-8B2F-44F14905593B}"/>
              </a:ext>
            </a:extLst>
          </p:cNvPr>
          <p:cNvCxnSpPr>
            <a:cxnSpLocks noChangeShapeType="1"/>
            <a:stCxn id="54" idx="5"/>
            <a:endCxn id="91" idx="0"/>
          </p:cNvCxnSpPr>
          <p:nvPr/>
        </p:nvCxnSpPr>
        <p:spPr bwMode="auto">
          <a:xfrm>
            <a:off x="7802563" y="3046413"/>
            <a:ext cx="161925" cy="2441575"/>
          </a:xfrm>
          <a:prstGeom prst="straightConnector1">
            <a:avLst/>
          </a:prstGeom>
          <a:noFill/>
          <a:ln w="15875">
            <a:solidFill>
              <a:schemeClr val="tx1"/>
            </a:solidFill>
            <a:round/>
            <a:headEnd/>
            <a:tailEnd type="triangle" w="med" len="med"/>
          </a:ln>
        </p:spPr>
      </p:cxnSp>
      <p:sp>
        <p:nvSpPr>
          <p:cNvPr id="112" name="Text Box 26">
            <a:extLst>
              <a:ext uri="{FF2B5EF4-FFF2-40B4-BE49-F238E27FC236}">
                <a16:creationId xmlns:a16="http://schemas.microsoft.com/office/drawing/2014/main" id="{762B2CFD-439C-7044-8298-624737099B77}"/>
              </a:ext>
            </a:extLst>
          </p:cNvPr>
          <p:cNvSpPr txBox="1">
            <a:spLocks noChangeArrowheads="1"/>
          </p:cNvSpPr>
          <p:nvPr/>
        </p:nvSpPr>
        <p:spPr bwMode="auto">
          <a:xfrm>
            <a:off x="5160963" y="28194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113" name="Text Box 27">
            <a:extLst>
              <a:ext uri="{FF2B5EF4-FFF2-40B4-BE49-F238E27FC236}">
                <a16:creationId xmlns:a16="http://schemas.microsoft.com/office/drawing/2014/main" id="{A1F3600F-B380-4844-8540-A86D53483AB7}"/>
              </a:ext>
            </a:extLst>
          </p:cNvPr>
          <p:cNvSpPr txBox="1">
            <a:spLocks noChangeArrowheads="1"/>
          </p:cNvSpPr>
          <p:nvPr/>
        </p:nvSpPr>
        <p:spPr bwMode="auto">
          <a:xfrm>
            <a:off x="5111750" y="34432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114" name="Text Box 28">
            <a:extLst>
              <a:ext uri="{FF2B5EF4-FFF2-40B4-BE49-F238E27FC236}">
                <a16:creationId xmlns:a16="http://schemas.microsoft.com/office/drawing/2014/main" id="{F24F890D-716B-6A49-B101-8C4A1757B8C1}"/>
              </a:ext>
            </a:extLst>
          </p:cNvPr>
          <p:cNvSpPr txBox="1">
            <a:spLocks noChangeArrowheads="1"/>
          </p:cNvSpPr>
          <p:nvPr/>
        </p:nvSpPr>
        <p:spPr bwMode="auto">
          <a:xfrm>
            <a:off x="6026150" y="37528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115" name="Text Box 29">
            <a:extLst>
              <a:ext uri="{FF2B5EF4-FFF2-40B4-BE49-F238E27FC236}">
                <a16:creationId xmlns:a16="http://schemas.microsoft.com/office/drawing/2014/main" id="{C0DBA092-E328-9F47-96E0-35A2623FB88E}"/>
              </a:ext>
            </a:extLst>
          </p:cNvPr>
          <p:cNvSpPr txBox="1">
            <a:spLocks noChangeArrowheads="1"/>
          </p:cNvSpPr>
          <p:nvPr/>
        </p:nvSpPr>
        <p:spPr bwMode="auto">
          <a:xfrm>
            <a:off x="2370138" y="30226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116" name="Text Box 30">
            <a:extLst>
              <a:ext uri="{FF2B5EF4-FFF2-40B4-BE49-F238E27FC236}">
                <a16:creationId xmlns:a16="http://schemas.microsoft.com/office/drawing/2014/main" id="{D28D3FF4-6662-E444-991A-A03EA0786AD9}"/>
              </a:ext>
            </a:extLst>
          </p:cNvPr>
          <p:cNvSpPr txBox="1">
            <a:spLocks noChangeArrowheads="1"/>
          </p:cNvSpPr>
          <p:nvPr/>
        </p:nvSpPr>
        <p:spPr bwMode="auto">
          <a:xfrm>
            <a:off x="2795588" y="36099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117" name="Text Box 31">
            <a:extLst>
              <a:ext uri="{FF2B5EF4-FFF2-40B4-BE49-F238E27FC236}">
                <a16:creationId xmlns:a16="http://schemas.microsoft.com/office/drawing/2014/main" id="{8265BD85-06EA-1B41-86DB-4B77BFEF79C4}"/>
              </a:ext>
            </a:extLst>
          </p:cNvPr>
          <p:cNvSpPr txBox="1">
            <a:spLocks noChangeArrowheads="1"/>
          </p:cNvSpPr>
          <p:nvPr/>
        </p:nvSpPr>
        <p:spPr bwMode="auto">
          <a:xfrm>
            <a:off x="2436813" y="45148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118" name="Text Box 32">
            <a:extLst>
              <a:ext uri="{FF2B5EF4-FFF2-40B4-BE49-F238E27FC236}">
                <a16:creationId xmlns:a16="http://schemas.microsoft.com/office/drawing/2014/main" id="{41646A87-C8EF-CB49-A7A4-FFC677177876}"/>
              </a:ext>
            </a:extLst>
          </p:cNvPr>
          <p:cNvSpPr txBox="1">
            <a:spLocks noChangeArrowheads="1"/>
          </p:cNvSpPr>
          <p:nvPr/>
        </p:nvSpPr>
        <p:spPr bwMode="auto">
          <a:xfrm>
            <a:off x="3419475" y="46736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119" name="Text Box 33">
            <a:extLst>
              <a:ext uri="{FF2B5EF4-FFF2-40B4-BE49-F238E27FC236}">
                <a16:creationId xmlns:a16="http://schemas.microsoft.com/office/drawing/2014/main" id="{D15DC3EC-AC57-0D48-9187-AA3D9C18B09E}"/>
              </a:ext>
            </a:extLst>
          </p:cNvPr>
          <p:cNvSpPr txBox="1">
            <a:spLocks noChangeArrowheads="1"/>
          </p:cNvSpPr>
          <p:nvPr/>
        </p:nvSpPr>
        <p:spPr bwMode="auto">
          <a:xfrm>
            <a:off x="4135438" y="42354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120" name="Text Box 34">
            <a:extLst>
              <a:ext uri="{FF2B5EF4-FFF2-40B4-BE49-F238E27FC236}">
                <a16:creationId xmlns:a16="http://schemas.microsoft.com/office/drawing/2014/main" id="{5CBD79E8-0556-014F-9365-34EBAE1B828B}"/>
              </a:ext>
            </a:extLst>
          </p:cNvPr>
          <p:cNvSpPr txBox="1">
            <a:spLocks noChangeArrowheads="1"/>
          </p:cNvSpPr>
          <p:nvPr/>
        </p:nvSpPr>
        <p:spPr bwMode="auto">
          <a:xfrm>
            <a:off x="3863975" y="50847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121" name="Text Box 35">
            <a:extLst>
              <a:ext uri="{FF2B5EF4-FFF2-40B4-BE49-F238E27FC236}">
                <a16:creationId xmlns:a16="http://schemas.microsoft.com/office/drawing/2014/main" id="{E57FC8E7-B658-E845-91B6-A4E2A683E5D6}"/>
              </a:ext>
            </a:extLst>
          </p:cNvPr>
          <p:cNvSpPr txBox="1">
            <a:spLocks noChangeArrowheads="1"/>
          </p:cNvSpPr>
          <p:nvPr/>
        </p:nvSpPr>
        <p:spPr bwMode="auto">
          <a:xfrm>
            <a:off x="4975225" y="56816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122" name="Text Box 36">
            <a:extLst>
              <a:ext uri="{FF2B5EF4-FFF2-40B4-BE49-F238E27FC236}">
                <a16:creationId xmlns:a16="http://schemas.microsoft.com/office/drawing/2014/main" id="{182D46BE-9B1D-0749-BE53-70613E6A29BC}"/>
              </a:ext>
            </a:extLst>
          </p:cNvPr>
          <p:cNvSpPr txBox="1">
            <a:spLocks noChangeArrowheads="1"/>
          </p:cNvSpPr>
          <p:nvPr/>
        </p:nvSpPr>
        <p:spPr bwMode="auto">
          <a:xfrm>
            <a:off x="6062663" y="50577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123" name="Text Box 37">
            <a:extLst>
              <a:ext uri="{FF2B5EF4-FFF2-40B4-BE49-F238E27FC236}">
                <a16:creationId xmlns:a16="http://schemas.microsoft.com/office/drawing/2014/main" id="{FBF17CCF-BC29-414E-8D6D-96F92F62C64A}"/>
              </a:ext>
            </a:extLst>
          </p:cNvPr>
          <p:cNvSpPr txBox="1">
            <a:spLocks noChangeArrowheads="1"/>
          </p:cNvSpPr>
          <p:nvPr/>
        </p:nvSpPr>
        <p:spPr bwMode="auto">
          <a:xfrm>
            <a:off x="5989638" y="43529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124" name="Text Box 38">
            <a:extLst>
              <a:ext uri="{FF2B5EF4-FFF2-40B4-BE49-F238E27FC236}">
                <a16:creationId xmlns:a16="http://schemas.microsoft.com/office/drawing/2014/main" id="{8B0424DD-7D62-1044-BEE3-9B9B8A7F338E}"/>
              </a:ext>
            </a:extLst>
          </p:cNvPr>
          <p:cNvSpPr txBox="1">
            <a:spLocks noChangeArrowheads="1"/>
          </p:cNvSpPr>
          <p:nvPr/>
        </p:nvSpPr>
        <p:spPr bwMode="auto">
          <a:xfrm>
            <a:off x="7134225" y="37242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5" name="Text Box 39">
            <a:extLst>
              <a:ext uri="{FF2B5EF4-FFF2-40B4-BE49-F238E27FC236}">
                <a16:creationId xmlns:a16="http://schemas.microsoft.com/office/drawing/2014/main" id="{C9D83335-21FC-1F43-B9F9-B9E7D30ABA67}"/>
              </a:ext>
            </a:extLst>
          </p:cNvPr>
          <p:cNvSpPr txBox="1">
            <a:spLocks noChangeArrowheads="1"/>
          </p:cNvSpPr>
          <p:nvPr/>
        </p:nvSpPr>
        <p:spPr bwMode="auto">
          <a:xfrm>
            <a:off x="7696200" y="42211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126" name="Text Box 40">
            <a:extLst>
              <a:ext uri="{FF2B5EF4-FFF2-40B4-BE49-F238E27FC236}">
                <a16:creationId xmlns:a16="http://schemas.microsoft.com/office/drawing/2014/main" id="{23DA15F0-6E1D-AB4A-A14D-1B5295C0823E}"/>
              </a:ext>
            </a:extLst>
          </p:cNvPr>
          <p:cNvSpPr txBox="1">
            <a:spLocks noChangeArrowheads="1"/>
          </p:cNvSpPr>
          <p:nvPr/>
        </p:nvSpPr>
        <p:spPr bwMode="auto">
          <a:xfrm>
            <a:off x="7207250" y="48720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7" name="Text Box 41">
            <a:extLst>
              <a:ext uri="{FF2B5EF4-FFF2-40B4-BE49-F238E27FC236}">
                <a16:creationId xmlns:a16="http://schemas.microsoft.com/office/drawing/2014/main" id="{B9DAD127-36FB-5B4D-AFFC-A54D684458E3}"/>
              </a:ext>
            </a:extLst>
          </p:cNvPr>
          <p:cNvSpPr txBox="1">
            <a:spLocks noChangeArrowheads="1"/>
          </p:cNvSpPr>
          <p:nvPr/>
        </p:nvSpPr>
        <p:spPr bwMode="auto">
          <a:xfrm>
            <a:off x="1608138" y="2971800"/>
            <a:ext cx="296862" cy="336550"/>
          </a:xfrm>
          <a:prstGeom prst="rect">
            <a:avLst/>
          </a:prstGeom>
          <a:noFill/>
          <a:ln w="9525">
            <a:noFill/>
            <a:miter lim="800000"/>
            <a:headEnd/>
            <a:tailEnd/>
          </a:ln>
        </p:spPr>
        <p:txBody>
          <a:bodyPr wrap="none">
            <a:spAutoFit/>
          </a:bodyPr>
          <a:lstStyle/>
          <a:p>
            <a:r>
              <a:rPr lang="en-US" sz="1600" b="1">
                <a:solidFill>
                  <a:srgbClr val="0000FF"/>
                </a:solidFill>
              </a:rPr>
              <a:t>0</a:t>
            </a:r>
          </a:p>
        </p:txBody>
      </p:sp>
      <p:sp>
        <p:nvSpPr>
          <p:cNvPr id="128" name="Text Box 42">
            <a:extLst>
              <a:ext uri="{FF2B5EF4-FFF2-40B4-BE49-F238E27FC236}">
                <a16:creationId xmlns:a16="http://schemas.microsoft.com/office/drawing/2014/main" id="{FE41C43A-B9AE-944E-9D0E-3DAAC98DA41C}"/>
              </a:ext>
            </a:extLst>
          </p:cNvPr>
          <p:cNvSpPr txBox="1">
            <a:spLocks noChangeArrowheads="1"/>
          </p:cNvSpPr>
          <p:nvPr/>
        </p:nvSpPr>
        <p:spPr bwMode="auto">
          <a:xfrm>
            <a:off x="3581400" y="3489325"/>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14</a:t>
            </a:r>
          </a:p>
        </p:txBody>
      </p:sp>
      <p:sp>
        <p:nvSpPr>
          <p:cNvPr id="129" name="Text Box 43">
            <a:extLst>
              <a:ext uri="{FF2B5EF4-FFF2-40B4-BE49-F238E27FC236}">
                <a16:creationId xmlns:a16="http://schemas.microsoft.com/office/drawing/2014/main" id="{E5800BBA-3561-054F-9362-6E499CCFBE3B}"/>
              </a:ext>
            </a:extLst>
          </p:cNvPr>
          <p:cNvSpPr txBox="1">
            <a:spLocks noChangeArrowheads="1"/>
          </p:cNvSpPr>
          <p:nvPr/>
        </p:nvSpPr>
        <p:spPr bwMode="auto">
          <a:xfrm>
            <a:off x="2895600" y="591185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15</a:t>
            </a:r>
          </a:p>
        </p:txBody>
      </p:sp>
      <p:sp>
        <p:nvSpPr>
          <p:cNvPr id="130" name="Text Box 44">
            <a:extLst>
              <a:ext uri="{FF2B5EF4-FFF2-40B4-BE49-F238E27FC236}">
                <a16:creationId xmlns:a16="http://schemas.microsoft.com/office/drawing/2014/main" id="{AE1149A4-5021-644E-82E8-5A30327EA770}"/>
              </a:ext>
            </a:extLst>
          </p:cNvPr>
          <p:cNvSpPr txBox="1">
            <a:spLocks noChangeArrowheads="1"/>
          </p:cNvSpPr>
          <p:nvPr/>
        </p:nvSpPr>
        <p:spPr bwMode="auto">
          <a:xfrm>
            <a:off x="7543800" y="243840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32</a:t>
            </a:r>
          </a:p>
        </p:txBody>
      </p:sp>
      <p:sp>
        <p:nvSpPr>
          <p:cNvPr id="131" name="Text Box 45">
            <a:extLst>
              <a:ext uri="{FF2B5EF4-FFF2-40B4-BE49-F238E27FC236}">
                <a16:creationId xmlns:a16="http://schemas.microsoft.com/office/drawing/2014/main" id="{9E72D7A4-1435-0E44-B74C-71748FE59C33}"/>
              </a:ext>
            </a:extLst>
          </p:cNvPr>
          <p:cNvSpPr txBox="1">
            <a:spLocks noChangeArrowheads="1"/>
          </p:cNvSpPr>
          <p:nvPr/>
        </p:nvSpPr>
        <p:spPr bwMode="auto">
          <a:xfrm>
            <a:off x="4572000" y="4098925"/>
            <a:ext cx="457200" cy="336550"/>
          </a:xfrm>
          <a:prstGeom prst="rect">
            <a:avLst/>
          </a:prstGeom>
          <a:noFill/>
          <a:ln w="9525">
            <a:noFill/>
            <a:miter lim="800000"/>
            <a:headEnd/>
            <a:tailEnd/>
          </a:ln>
        </p:spPr>
        <p:txBody>
          <a:bodyPr>
            <a:spAutoFit/>
          </a:bodyPr>
          <a:lstStyle/>
          <a:p>
            <a:r>
              <a:rPr lang="en-US" sz="1600" b="1">
                <a:solidFill>
                  <a:srgbClr val="FF3300"/>
                </a:solidFill>
                <a:cs typeface="Arial" charset="0"/>
              </a:rPr>
              <a:t>34</a:t>
            </a:r>
          </a:p>
        </p:txBody>
      </p:sp>
      <p:sp>
        <p:nvSpPr>
          <p:cNvPr id="132" name="Text Box 46">
            <a:extLst>
              <a:ext uri="{FF2B5EF4-FFF2-40B4-BE49-F238E27FC236}">
                <a16:creationId xmlns:a16="http://schemas.microsoft.com/office/drawing/2014/main" id="{A4045C61-AA21-6F48-BE1E-2C83B7F7CFC3}"/>
              </a:ext>
            </a:extLst>
          </p:cNvPr>
          <p:cNvSpPr txBox="1">
            <a:spLocks noChangeArrowheads="1"/>
          </p:cNvSpPr>
          <p:nvPr/>
        </p:nvSpPr>
        <p:spPr bwMode="auto">
          <a:xfrm>
            <a:off x="6781800" y="3886200"/>
            <a:ext cx="457200" cy="336550"/>
          </a:xfrm>
          <a:prstGeom prst="rect">
            <a:avLst/>
          </a:prstGeom>
          <a:noFill/>
          <a:ln w="9525">
            <a:noFill/>
            <a:miter lim="800000"/>
            <a:headEnd/>
            <a:tailEnd/>
          </a:ln>
        </p:spPr>
        <p:txBody>
          <a:bodyPr>
            <a:spAutoFit/>
          </a:bodyPr>
          <a:lstStyle/>
          <a:p>
            <a:r>
              <a:rPr lang="en-US" sz="1600" b="1" dirty="0">
                <a:solidFill>
                  <a:srgbClr val="FF0000"/>
                </a:solidFill>
                <a:cs typeface="Arial" charset="0"/>
              </a:rPr>
              <a:t>45</a:t>
            </a:r>
          </a:p>
        </p:txBody>
      </p:sp>
      <p:sp>
        <p:nvSpPr>
          <p:cNvPr id="133" name="Text Box 47">
            <a:extLst>
              <a:ext uri="{FF2B5EF4-FFF2-40B4-BE49-F238E27FC236}">
                <a16:creationId xmlns:a16="http://schemas.microsoft.com/office/drawing/2014/main" id="{241AD45C-7ADB-9640-BA67-AC4CB9C6021B}"/>
              </a:ext>
            </a:extLst>
          </p:cNvPr>
          <p:cNvSpPr txBox="1">
            <a:spLocks noChangeArrowheads="1"/>
          </p:cNvSpPr>
          <p:nvPr/>
        </p:nvSpPr>
        <p:spPr bwMode="auto">
          <a:xfrm>
            <a:off x="7848600" y="5791200"/>
            <a:ext cx="457200" cy="336550"/>
          </a:xfrm>
          <a:prstGeom prst="rect">
            <a:avLst/>
          </a:prstGeom>
          <a:noFill/>
          <a:ln w="9525">
            <a:noFill/>
            <a:miter lim="800000"/>
            <a:headEnd/>
            <a:tailEnd/>
          </a:ln>
        </p:spPr>
        <p:txBody>
          <a:bodyPr>
            <a:spAutoFit/>
          </a:bodyPr>
          <a:lstStyle/>
          <a:p>
            <a:r>
              <a:rPr lang="en-US" sz="1600" b="1" dirty="0">
                <a:solidFill>
                  <a:srgbClr val="0070C0"/>
                </a:solidFill>
                <a:cs typeface="Arial" charset="0"/>
              </a:rPr>
              <a:t>50</a:t>
            </a:r>
          </a:p>
        </p:txBody>
      </p:sp>
      <p:sp>
        <p:nvSpPr>
          <p:cNvPr id="134" name="Text Box 48">
            <a:extLst>
              <a:ext uri="{FF2B5EF4-FFF2-40B4-BE49-F238E27FC236}">
                <a16:creationId xmlns:a16="http://schemas.microsoft.com/office/drawing/2014/main" id="{FE626AC7-F554-114A-8776-14E43E13C345}"/>
              </a:ext>
            </a:extLst>
          </p:cNvPr>
          <p:cNvSpPr txBox="1">
            <a:spLocks noChangeArrowheads="1"/>
          </p:cNvSpPr>
          <p:nvPr/>
        </p:nvSpPr>
        <p:spPr bwMode="auto">
          <a:xfrm>
            <a:off x="2998788" y="2422525"/>
            <a:ext cx="354012" cy="336550"/>
          </a:xfrm>
          <a:prstGeom prst="rect">
            <a:avLst/>
          </a:prstGeom>
          <a:noFill/>
          <a:ln w="9525">
            <a:noFill/>
            <a:miter lim="800000"/>
            <a:headEnd/>
            <a:tailEnd/>
          </a:ln>
        </p:spPr>
        <p:txBody>
          <a:bodyPr wrap="none">
            <a:spAutoFit/>
          </a:bodyPr>
          <a:lstStyle/>
          <a:p>
            <a:r>
              <a:rPr lang="en-US" sz="1600"/>
              <a:t> </a:t>
            </a:r>
            <a:r>
              <a:rPr lang="en-US" sz="1600" b="1"/>
              <a:t>9</a:t>
            </a:r>
          </a:p>
        </p:txBody>
      </p:sp>
      <p:sp>
        <p:nvSpPr>
          <p:cNvPr id="135" name="Freeform 51">
            <a:extLst>
              <a:ext uri="{FF2B5EF4-FFF2-40B4-BE49-F238E27FC236}">
                <a16:creationId xmlns:a16="http://schemas.microsoft.com/office/drawing/2014/main" id="{7C30360B-06A7-FA4A-A179-0D63F1BF0648}"/>
              </a:ext>
            </a:extLst>
          </p:cNvPr>
          <p:cNvSpPr>
            <a:spLocks/>
          </p:cNvSpPr>
          <p:nvPr/>
        </p:nvSpPr>
        <p:spPr bwMode="auto">
          <a:xfrm>
            <a:off x="1371600" y="2209800"/>
            <a:ext cx="6858000" cy="3962400"/>
          </a:xfrm>
          <a:custGeom>
            <a:avLst/>
            <a:gdLst>
              <a:gd name="T0" fmla="*/ 0 w 5376"/>
              <a:gd name="T1" fmla="*/ 882 h 2994"/>
              <a:gd name="T2" fmla="*/ 112 w 5376"/>
              <a:gd name="T3" fmla="*/ 602 h 2994"/>
              <a:gd name="T4" fmla="*/ 304 w 5376"/>
              <a:gd name="T5" fmla="*/ 498 h 2994"/>
              <a:gd name="T6" fmla="*/ 440 w 5376"/>
              <a:gd name="T7" fmla="*/ 426 h 2994"/>
              <a:gd name="T8" fmla="*/ 624 w 5376"/>
              <a:gd name="T9" fmla="*/ 394 h 2994"/>
              <a:gd name="T10" fmla="*/ 832 w 5376"/>
              <a:gd name="T11" fmla="*/ 354 h 2994"/>
              <a:gd name="T12" fmla="*/ 952 w 5376"/>
              <a:gd name="T13" fmla="*/ 314 h 2994"/>
              <a:gd name="T14" fmla="*/ 1432 w 5376"/>
              <a:gd name="T15" fmla="*/ 250 h 2994"/>
              <a:gd name="T16" fmla="*/ 1928 w 5376"/>
              <a:gd name="T17" fmla="*/ 290 h 2994"/>
              <a:gd name="T18" fmla="*/ 2640 w 5376"/>
              <a:gd name="T19" fmla="*/ 322 h 2994"/>
              <a:gd name="T20" fmla="*/ 4571 w 5376"/>
              <a:gd name="T21" fmla="*/ 183 h 2994"/>
              <a:gd name="T22" fmla="*/ 4955 w 5376"/>
              <a:gd name="T23" fmla="*/ 34 h 2994"/>
              <a:gd name="T24" fmla="*/ 5221 w 5376"/>
              <a:gd name="T25" fmla="*/ 23 h 2994"/>
              <a:gd name="T26" fmla="*/ 5349 w 5376"/>
              <a:gd name="T27" fmla="*/ 141 h 2994"/>
              <a:gd name="T28" fmla="*/ 5376 w 5376"/>
              <a:gd name="T29" fmla="*/ 274 h 2994"/>
              <a:gd name="T30" fmla="*/ 5368 w 5376"/>
              <a:gd name="T31" fmla="*/ 626 h 2994"/>
              <a:gd name="T32" fmla="*/ 5288 w 5376"/>
              <a:gd name="T33" fmla="*/ 858 h 2994"/>
              <a:gd name="T34" fmla="*/ 5240 w 5376"/>
              <a:gd name="T35" fmla="*/ 994 h 2994"/>
              <a:gd name="T36" fmla="*/ 5056 w 5376"/>
              <a:gd name="T37" fmla="*/ 1042 h 2994"/>
              <a:gd name="T38" fmla="*/ 4832 w 5376"/>
              <a:gd name="T39" fmla="*/ 1114 h 2994"/>
              <a:gd name="T40" fmla="*/ 4704 w 5376"/>
              <a:gd name="T41" fmla="*/ 1130 h 2994"/>
              <a:gd name="T42" fmla="*/ 4216 w 5376"/>
              <a:gd name="T43" fmla="*/ 1250 h 2994"/>
              <a:gd name="T44" fmla="*/ 4144 w 5376"/>
              <a:gd name="T45" fmla="*/ 1282 h 2994"/>
              <a:gd name="T46" fmla="*/ 3936 w 5376"/>
              <a:gd name="T47" fmla="*/ 1386 h 2994"/>
              <a:gd name="T48" fmla="*/ 3728 w 5376"/>
              <a:gd name="T49" fmla="*/ 1490 h 2994"/>
              <a:gd name="T50" fmla="*/ 3536 w 5376"/>
              <a:gd name="T51" fmla="*/ 1538 h 2994"/>
              <a:gd name="T52" fmla="*/ 3424 w 5376"/>
              <a:gd name="T53" fmla="*/ 1570 h 2994"/>
              <a:gd name="T54" fmla="*/ 3248 w 5376"/>
              <a:gd name="T55" fmla="*/ 1602 h 2994"/>
              <a:gd name="T56" fmla="*/ 3152 w 5376"/>
              <a:gd name="T57" fmla="*/ 1674 h 2994"/>
              <a:gd name="T58" fmla="*/ 3096 w 5376"/>
              <a:gd name="T59" fmla="*/ 1738 h 2994"/>
              <a:gd name="T60" fmla="*/ 3056 w 5376"/>
              <a:gd name="T61" fmla="*/ 1810 h 2994"/>
              <a:gd name="T62" fmla="*/ 3008 w 5376"/>
              <a:gd name="T63" fmla="*/ 1906 h 2994"/>
              <a:gd name="T64" fmla="*/ 2800 w 5376"/>
              <a:gd name="T65" fmla="*/ 2042 h 2994"/>
              <a:gd name="T66" fmla="*/ 2704 w 5376"/>
              <a:gd name="T67" fmla="*/ 2090 h 2994"/>
              <a:gd name="T68" fmla="*/ 2552 w 5376"/>
              <a:gd name="T69" fmla="*/ 2114 h 2994"/>
              <a:gd name="T70" fmla="*/ 2408 w 5376"/>
              <a:gd name="T71" fmla="*/ 2218 h 2994"/>
              <a:gd name="T72" fmla="*/ 2304 w 5376"/>
              <a:gd name="T73" fmla="*/ 2282 h 2994"/>
              <a:gd name="T74" fmla="*/ 2048 w 5376"/>
              <a:gd name="T75" fmla="*/ 2490 h 2994"/>
              <a:gd name="T76" fmla="*/ 1968 w 5376"/>
              <a:gd name="T77" fmla="*/ 2546 h 2994"/>
              <a:gd name="T78" fmla="*/ 1904 w 5376"/>
              <a:gd name="T79" fmla="*/ 2666 h 2994"/>
              <a:gd name="T80" fmla="*/ 1856 w 5376"/>
              <a:gd name="T81" fmla="*/ 2778 h 2994"/>
              <a:gd name="T82" fmla="*/ 1680 w 5376"/>
              <a:gd name="T83" fmla="*/ 2994 h 2994"/>
              <a:gd name="T84" fmla="*/ 1208 w 5376"/>
              <a:gd name="T85" fmla="*/ 2954 h 2994"/>
              <a:gd name="T86" fmla="*/ 1008 w 5376"/>
              <a:gd name="T87" fmla="*/ 2898 h 2994"/>
              <a:gd name="T88" fmla="*/ 936 w 5376"/>
              <a:gd name="T89" fmla="*/ 2866 h 2994"/>
              <a:gd name="T90" fmla="*/ 888 w 5376"/>
              <a:gd name="T91" fmla="*/ 2754 h 2994"/>
              <a:gd name="T92" fmla="*/ 792 w 5376"/>
              <a:gd name="T93" fmla="*/ 2658 h 2994"/>
              <a:gd name="T94" fmla="*/ 736 w 5376"/>
              <a:gd name="T95" fmla="*/ 2578 h 2994"/>
              <a:gd name="T96" fmla="*/ 704 w 5376"/>
              <a:gd name="T97" fmla="*/ 2506 h 2994"/>
              <a:gd name="T98" fmla="*/ 680 w 5376"/>
              <a:gd name="T99" fmla="*/ 2482 h 2994"/>
              <a:gd name="T100" fmla="*/ 656 w 5376"/>
              <a:gd name="T101" fmla="*/ 2426 h 2994"/>
              <a:gd name="T102" fmla="*/ 472 w 5376"/>
              <a:gd name="T103" fmla="*/ 2194 h 2994"/>
              <a:gd name="T104" fmla="*/ 440 w 5376"/>
              <a:gd name="T105" fmla="*/ 2066 h 2994"/>
              <a:gd name="T106" fmla="*/ 336 w 5376"/>
              <a:gd name="T107" fmla="*/ 1906 h 2994"/>
              <a:gd name="T108" fmla="*/ 272 w 5376"/>
              <a:gd name="T109" fmla="*/ 1786 h 2994"/>
              <a:gd name="T110" fmla="*/ 192 w 5376"/>
              <a:gd name="T111" fmla="*/ 1698 h 2994"/>
              <a:gd name="T112" fmla="*/ 96 w 5376"/>
              <a:gd name="T113" fmla="*/ 1250 h 2994"/>
              <a:gd name="T114" fmla="*/ 24 w 5376"/>
              <a:gd name="T115" fmla="*/ 1122 h 2994"/>
              <a:gd name="T116" fmla="*/ 16 w 5376"/>
              <a:gd name="T117" fmla="*/ 1090 h 2994"/>
              <a:gd name="T118" fmla="*/ 0 w 5376"/>
              <a:gd name="T119" fmla="*/ 1042 h 2994"/>
              <a:gd name="T120" fmla="*/ 0 w 5376"/>
              <a:gd name="T121" fmla="*/ 882 h 299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376"/>
              <a:gd name="T184" fmla="*/ 0 h 2994"/>
              <a:gd name="T185" fmla="*/ 5376 w 5376"/>
              <a:gd name="T186" fmla="*/ 2994 h 299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376" h="2994">
                <a:moveTo>
                  <a:pt x="0" y="882"/>
                </a:moveTo>
                <a:cubicBezTo>
                  <a:pt x="45" y="791"/>
                  <a:pt x="44" y="682"/>
                  <a:pt x="112" y="602"/>
                </a:cubicBezTo>
                <a:cubicBezTo>
                  <a:pt x="158" y="548"/>
                  <a:pt x="244" y="531"/>
                  <a:pt x="304" y="498"/>
                </a:cubicBezTo>
                <a:cubicBezTo>
                  <a:pt x="354" y="470"/>
                  <a:pt x="386" y="444"/>
                  <a:pt x="440" y="426"/>
                </a:cubicBezTo>
                <a:cubicBezTo>
                  <a:pt x="500" y="406"/>
                  <a:pt x="562" y="404"/>
                  <a:pt x="624" y="394"/>
                </a:cubicBezTo>
                <a:cubicBezTo>
                  <a:pt x="693" y="382"/>
                  <a:pt x="764" y="371"/>
                  <a:pt x="832" y="354"/>
                </a:cubicBezTo>
                <a:cubicBezTo>
                  <a:pt x="869" y="329"/>
                  <a:pt x="911" y="328"/>
                  <a:pt x="952" y="314"/>
                </a:cubicBezTo>
                <a:cubicBezTo>
                  <a:pt x="1113" y="260"/>
                  <a:pt x="1260" y="256"/>
                  <a:pt x="1432" y="250"/>
                </a:cubicBezTo>
                <a:cubicBezTo>
                  <a:pt x="1618" y="257"/>
                  <a:pt x="1740" y="283"/>
                  <a:pt x="1928" y="290"/>
                </a:cubicBezTo>
                <a:cubicBezTo>
                  <a:pt x="2165" y="314"/>
                  <a:pt x="2402" y="317"/>
                  <a:pt x="2640" y="322"/>
                </a:cubicBezTo>
                <a:cubicBezTo>
                  <a:pt x="3273" y="355"/>
                  <a:pt x="3932" y="189"/>
                  <a:pt x="4571" y="183"/>
                </a:cubicBezTo>
                <a:cubicBezTo>
                  <a:pt x="4711" y="165"/>
                  <a:pt x="4828" y="88"/>
                  <a:pt x="4955" y="34"/>
                </a:cubicBezTo>
                <a:cubicBezTo>
                  <a:pt x="5034" y="0"/>
                  <a:pt x="5151" y="26"/>
                  <a:pt x="5221" y="23"/>
                </a:cubicBezTo>
                <a:cubicBezTo>
                  <a:pt x="5277" y="29"/>
                  <a:pt x="5310" y="102"/>
                  <a:pt x="5349" y="141"/>
                </a:cubicBezTo>
                <a:cubicBezTo>
                  <a:pt x="5354" y="160"/>
                  <a:pt x="5376" y="255"/>
                  <a:pt x="5376" y="274"/>
                </a:cubicBezTo>
                <a:cubicBezTo>
                  <a:pt x="5376" y="391"/>
                  <a:pt x="5373" y="509"/>
                  <a:pt x="5368" y="626"/>
                </a:cubicBezTo>
                <a:cubicBezTo>
                  <a:pt x="5365" y="705"/>
                  <a:pt x="5312" y="785"/>
                  <a:pt x="5288" y="858"/>
                </a:cubicBezTo>
                <a:cubicBezTo>
                  <a:pt x="5275" y="898"/>
                  <a:pt x="5274" y="967"/>
                  <a:pt x="5240" y="994"/>
                </a:cubicBezTo>
                <a:cubicBezTo>
                  <a:pt x="5195" y="1030"/>
                  <a:pt x="5111" y="1036"/>
                  <a:pt x="5056" y="1042"/>
                </a:cubicBezTo>
                <a:cubicBezTo>
                  <a:pt x="4981" y="1061"/>
                  <a:pt x="4909" y="1101"/>
                  <a:pt x="4832" y="1114"/>
                </a:cubicBezTo>
                <a:cubicBezTo>
                  <a:pt x="4765" y="1125"/>
                  <a:pt x="4765" y="1118"/>
                  <a:pt x="4704" y="1130"/>
                </a:cubicBezTo>
                <a:cubicBezTo>
                  <a:pt x="4540" y="1163"/>
                  <a:pt x="4378" y="1210"/>
                  <a:pt x="4216" y="1250"/>
                </a:cubicBezTo>
                <a:cubicBezTo>
                  <a:pt x="4189" y="1257"/>
                  <a:pt x="4170" y="1273"/>
                  <a:pt x="4144" y="1282"/>
                </a:cubicBezTo>
                <a:cubicBezTo>
                  <a:pt x="4089" y="1337"/>
                  <a:pt x="4009" y="1362"/>
                  <a:pt x="3936" y="1386"/>
                </a:cubicBezTo>
                <a:cubicBezTo>
                  <a:pt x="3905" y="1478"/>
                  <a:pt x="3805" y="1471"/>
                  <a:pt x="3728" y="1490"/>
                </a:cubicBezTo>
                <a:cubicBezTo>
                  <a:pt x="3665" y="1506"/>
                  <a:pt x="3598" y="1517"/>
                  <a:pt x="3536" y="1538"/>
                </a:cubicBezTo>
                <a:cubicBezTo>
                  <a:pt x="3504" y="1549"/>
                  <a:pt x="3457" y="1567"/>
                  <a:pt x="3424" y="1570"/>
                </a:cubicBezTo>
                <a:cubicBezTo>
                  <a:pt x="3360" y="1576"/>
                  <a:pt x="3308" y="1582"/>
                  <a:pt x="3248" y="1602"/>
                </a:cubicBezTo>
                <a:cubicBezTo>
                  <a:pt x="3211" y="1614"/>
                  <a:pt x="3183" y="1653"/>
                  <a:pt x="3152" y="1674"/>
                </a:cubicBezTo>
                <a:cubicBezTo>
                  <a:pt x="3115" y="1730"/>
                  <a:pt x="3136" y="1711"/>
                  <a:pt x="3096" y="1738"/>
                </a:cubicBezTo>
                <a:cubicBezTo>
                  <a:pt x="3082" y="1780"/>
                  <a:pt x="3093" y="1755"/>
                  <a:pt x="3056" y="1810"/>
                </a:cubicBezTo>
                <a:cubicBezTo>
                  <a:pt x="3004" y="1888"/>
                  <a:pt x="3084" y="1830"/>
                  <a:pt x="3008" y="1906"/>
                </a:cubicBezTo>
                <a:cubicBezTo>
                  <a:pt x="2945" y="1969"/>
                  <a:pt x="2885" y="2014"/>
                  <a:pt x="2800" y="2042"/>
                </a:cubicBezTo>
                <a:cubicBezTo>
                  <a:pt x="2768" y="2053"/>
                  <a:pt x="2738" y="2079"/>
                  <a:pt x="2704" y="2090"/>
                </a:cubicBezTo>
                <a:cubicBezTo>
                  <a:pt x="2655" y="2106"/>
                  <a:pt x="2602" y="2104"/>
                  <a:pt x="2552" y="2114"/>
                </a:cubicBezTo>
                <a:cubicBezTo>
                  <a:pt x="2477" y="2111"/>
                  <a:pt x="2482" y="2225"/>
                  <a:pt x="2408" y="2218"/>
                </a:cubicBezTo>
                <a:cubicBezTo>
                  <a:pt x="2336" y="2212"/>
                  <a:pt x="2372" y="2305"/>
                  <a:pt x="2304" y="2282"/>
                </a:cubicBezTo>
                <a:cubicBezTo>
                  <a:pt x="2244" y="2327"/>
                  <a:pt x="2104" y="2446"/>
                  <a:pt x="2048" y="2490"/>
                </a:cubicBezTo>
                <a:cubicBezTo>
                  <a:pt x="2032" y="2485"/>
                  <a:pt x="1968" y="2546"/>
                  <a:pt x="1968" y="2546"/>
                </a:cubicBezTo>
                <a:cubicBezTo>
                  <a:pt x="1908" y="2569"/>
                  <a:pt x="1945" y="2638"/>
                  <a:pt x="1904" y="2666"/>
                </a:cubicBezTo>
                <a:cubicBezTo>
                  <a:pt x="1871" y="2699"/>
                  <a:pt x="1893" y="2723"/>
                  <a:pt x="1856" y="2778"/>
                </a:cubicBezTo>
                <a:cubicBezTo>
                  <a:pt x="1916" y="2868"/>
                  <a:pt x="1776" y="2962"/>
                  <a:pt x="1680" y="2994"/>
                </a:cubicBezTo>
                <a:cubicBezTo>
                  <a:pt x="1552" y="2908"/>
                  <a:pt x="1310" y="2956"/>
                  <a:pt x="1208" y="2954"/>
                </a:cubicBezTo>
                <a:cubicBezTo>
                  <a:pt x="1140" y="2937"/>
                  <a:pt x="1074" y="2920"/>
                  <a:pt x="1008" y="2898"/>
                </a:cubicBezTo>
                <a:cubicBezTo>
                  <a:pt x="984" y="2890"/>
                  <a:pt x="955" y="2885"/>
                  <a:pt x="936" y="2866"/>
                </a:cubicBezTo>
                <a:cubicBezTo>
                  <a:pt x="901" y="2831"/>
                  <a:pt x="906" y="2795"/>
                  <a:pt x="888" y="2754"/>
                </a:cubicBezTo>
                <a:cubicBezTo>
                  <a:pt x="871" y="2715"/>
                  <a:pt x="819" y="2689"/>
                  <a:pt x="792" y="2658"/>
                </a:cubicBezTo>
                <a:cubicBezTo>
                  <a:pt x="776" y="2640"/>
                  <a:pt x="747" y="2594"/>
                  <a:pt x="736" y="2578"/>
                </a:cubicBezTo>
                <a:cubicBezTo>
                  <a:pt x="673" y="2484"/>
                  <a:pt x="762" y="2587"/>
                  <a:pt x="704" y="2506"/>
                </a:cubicBezTo>
                <a:cubicBezTo>
                  <a:pt x="697" y="2497"/>
                  <a:pt x="687" y="2491"/>
                  <a:pt x="680" y="2482"/>
                </a:cubicBezTo>
                <a:cubicBezTo>
                  <a:pt x="640" y="2426"/>
                  <a:pt x="682" y="2473"/>
                  <a:pt x="656" y="2426"/>
                </a:cubicBezTo>
                <a:cubicBezTo>
                  <a:pt x="606" y="2336"/>
                  <a:pt x="506" y="2296"/>
                  <a:pt x="472" y="2194"/>
                </a:cubicBezTo>
                <a:cubicBezTo>
                  <a:pt x="469" y="2171"/>
                  <a:pt x="458" y="2084"/>
                  <a:pt x="440" y="2066"/>
                </a:cubicBezTo>
                <a:cubicBezTo>
                  <a:pt x="395" y="2021"/>
                  <a:pt x="364" y="1962"/>
                  <a:pt x="336" y="1906"/>
                </a:cubicBezTo>
                <a:cubicBezTo>
                  <a:pt x="315" y="1864"/>
                  <a:pt x="302" y="1822"/>
                  <a:pt x="272" y="1786"/>
                </a:cubicBezTo>
                <a:cubicBezTo>
                  <a:pt x="154" y="1644"/>
                  <a:pt x="240" y="1770"/>
                  <a:pt x="192" y="1698"/>
                </a:cubicBezTo>
                <a:cubicBezTo>
                  <a:pt x="167" y="1547"/>
                  <a:pt x="133" y="1399"/>
                  <a:pt x="96" y="1250"/>
                </a:cubicBezTo>
                <a:cubicBezTo>
                  <a:pt x="91" y="1230"/>
                  <a:pt x="34" y="1150"/>
                  <a:pt x="24" y="1122"/>
                </a:cubicBezTo>
                <a:cubicBezTo>
                  <a:pt x="20" y="1112"/>
                  <a:pt x="19" y="1101"/>
                  <a:pt x="16" y="1090"/>
                </a:cubicBezTo>
                <a:cubicBezTo>
                  <a:pt x="11" y="1074"/>
                  <a:pt x="0" y="1042"/>
                  <a:pt x="0" y="1042"/>
                </a:cubicBezTo>
                <a:cubicBezTo>
                  <a:pt x="9" y="908"/>
                  <a:pt x="16" y="961"/>
                  <a:pt x="0" y="882"/>
                </a:cubicBezTo>
                <a:close/>
              </a:path>
            </a:pathLst>
          </a:custGeom>
          <a:solidFill>
            <a:srgbClr val="003399">
              <a:alpha val="50195"/>
            </a:srgbClr>
          </a:solidFill>
          <a:ln w="15875" cap="flat" cmpd="sng">
            <a:noFill/>
            <a:prstDash val="solid"/>
            <a:round/>
            <a:headEnd/>
            <a:tailEnd/>
          </a:ln>
        </p:spPr>
        <p:txBody>
          <a:bodyPr lIns="92075" tIns="46038" rIns="92075" bIns="46038"/>
          <a:lstStyle/>
          <a:p>
            <a:endParaRPr lang="vi-VN"/>
          </a:p>
        </p:txBody>
      </p:sp>
    </p:spTree>
    <p:extLst>
      <p:ext uri="{BB962C8B-B14F-4D97-AF65-F5344CB8AC3E}">
        <p14:creationId xmlns:p14="http://schemas.microsoft.com/office/powerpoint/2010/main" val="2501919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(4) is confirmed, update distances for adjacent vertices of (4)</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61</a:t>
            </a:fld>
            <a:endParaRPr lang="en-US"/>
          </a:p>
        </p:txBody>
      </p:sp>
      <p:sp>
        <p:nvSpPr>
          <p:cNvPr id="55" name="Oval 3">
            <a:extLst>
              <a:ext uri="{FF2B5EF4-FFF2-40B4-BE49-F238E27FC236}">
                <a16:creationId xmlns:a16="http://schemas.microsoft.com/office/drawing/2014/main" id="{ED5FFBE6-F19F-FD49-868C-CC74598894A6}"/>
              </a:ext>
            </a:extLst>
          </p:cNvPr>
          <p:cNvSpPr>
            <a:spLocks noChangeArrowheads="1"/>
          </p:cNvSpPr>
          <p:nvPr/>
        </p:nvSpPr>
        <p:spPr bwMode="auto">
          <a:xfrm>
            <a:off x="1524000" y="32591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56" name="Oval 4">
            <a:extLst>
              <a:ext uri="{FF2B5EF4-FFF2-40B4-BE49-F238E27FC236}">
                <a16:creationId xmlns:a16="http://schemas.microsoft.com/office/drawing/2014/main" id="{4CD6EF3E-0AEB-4945-80E0-C45A8F7BCAE4}"/>
              </a:ext>
            </a:extLst>
          </p:cNvPr>
          <p:cNvSpPr>
            <a:spLocks noChangeArrowheads="1"/>
          </p:cNvSpPr>
          <p:nvPr/>
        </p:nvSpPr>
        <p:spPr bwMode="auto">
          <a:xfrm>
            <a:off x="7537450" y="27432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57" name="Oval 5">
            <a:extLst>
              <a:ext uri="{FF2B5EF4-FFF2-40B4-BE49-F238E27FC236}">
                <a16:creationId xmlns:a16="http://schemas.microsoft.com/office/drawing/2014/main" id="{BBF05324-D2A2-2443-8F84-28D613434FB6}"/>
              </a:ext>
            </a:extLst>
          </p:cNvPr>
          <p:cNvSpPr>
            <a:spLocks noChangeArrowheads="1"/>
          </p:cNvSpPr>
          <p:nvPr/>
        </p:nvSpPr>
        <p:spPr bwMode="auto">
          <a:xfrm>
            <a:off x="7775575" y="54959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58" name="Oval 6">
            <a:extLst>
              <a:ext uri="{FF2B5EF4-FFF2-40B4-BE49-F238E27FC236}">
                <a16:creationId xmlns:a16="http://schemas.microsoft.com/office/drawing/2014/main" id="{4976E8BC-9A4C-6646-B8AF-23CE8B260113}"/>
              </a:ext>
            </a:extLst>
          </p:cNvPr>
          <p:cNvSpPr>
            <a:spLocks noChangeArrowheads="1"/>
          </p:cNvSpPr>
          <p:nvPr/>
        </p:nvSpPr>
        <p:spPr bwMode="auto">
          <a:xfrm>
            <a:off x="3033713" y="27432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59" name="Oval 7">
            <a:extLst>
              <a:ext uri="{FF2B5EF4-FFF2-40B4-BE49-F238E27FC236}">
                <a16:creationId xmlns:a16="http://schemas.microsoft.com/office/drawing/2014/main" id="{1EC400F4-5AC3-9F4E-A2CD-4A903F35BE49}"/>
              </a:ext>
            </a:extLst>
          </p:cNvPr>
          <p:cNvSpPr>
            <a:spLocks noChangeArrowheads="1"/>
          </p:cNvSpPr>
          <p:nvPr/>
        </p:nvSpPr>
        <p:spPr bwMode="auto">
          <a:xfrm>
            <a:off x="3581400" y="3810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60" name="Oval 8">
            <a:extLst>
              <a:ext uri="{FF2B5EF4-FFF2-40B4-BE49-F238E27FC236}">
                <a16:creationId xmlns:a16="http://schemas.microsoft.com/office/drawing/2014/main" id="{D3F6C633-9CB5-A749-A932-7CBFBD1C862A}"/>
              </a:ext>
            </a:extLst>
          </p:cNvPr>
          <p:cNvSpPr>
            <a:spLocks noChangeArrowheads="1"/>
          </p:cNvSpPr>
          <p:nvPr/>
        </p:nvSpPr>
        <p:spPr bwMode="auto">
          <a:xfrm>
            <a:off x="2971800" y="55959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61" name="Oval 9">
            <a:extLst>
              <a:ext uri="{FF2B5EF4-FFF2-40B4-BE49-F238E27FC236}">
                <a16:creationId xmlns:a16="http://schemas.microsoft.com/office/drawing/2014/main" id="{FFD5F59E-0AB2-4741-95E0-9D75275D638F}"/>
              </a:ext>
            </a:extLst>
          </p:cNvPr>
          <p:cNvSpPr>
            <a:spLocks noChangeArrowheads="1"/>
          </p:cNvSpPr>
          <p:nvPr/>
        </p:nvSpPr>
        <p:spPr bwMode="auto">
          <a:xfrm>
            <a:off x="6816725" y="41751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62" name="Oval 10">
            <a:extLst>
              <a:ext uri="{FF2B5EF4-FFF2-40B4-BE49-F238E27FC236}">
                <a16:creationId xmlns:a16="http://schemas.microsoft.com/office/drawing/2014/main" id="{21991A97-22F2-E54A-AEA9-0DBB4EB30C2A}"/>
              </a:ext>
            </a:extLst>
          </p:cNvPr>
          <p:cNvSpPr>
            <a:spLocks noChangeArrowheads="1"/>
          </p:cNvSpPr>
          <p:nvPr/>
        </p:nvSpPr>
        <p:spPr bwMode="auto">
          <a:xfrm>
            <a:off x="4572000" y="44196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63" name="AutoShape 11">
            <a:extLst>
              <a:ext uri="{FF2B5EF4-FFF2-40B4-BE49-F238E27FC236}">
                <a16:creationId xmlns:a16="http://schemas.microsoft.com/office/drawing/2014/main" id="{ACDAF100-96F1-B343-B257-ABDDB355D929}"/>
              </a:ext>
            </a:extLst>
          </p:cNvPr>
          <p:cNvCxnSpPr>
            <a:cxnSpLocks noChangeShapeType="1"/>
            <a:stCxn id="55" idx="7"/>
            <a:endCxn id="58" idx="2"/>
          </p:cNvCxnSpPr>
          <p:nvPr/>
        </p:nvCxnSpPr>
        <p:spPr bwMode="auto">
          <a:xfrm flipV="1">
            <a:off x="1851025" y="2916238"/>
            <a:ext cx="1174750" cy="382587"/>
          </a:xfrm>
          <a:prstGeom prst="straightConnector1">
            <a:avLst/>
          </a:prstGeom>
          <a:noFill/>
          <a:ln w="15875">
            <a:solidFill>
              <a:schemeClr val="tx1"/>
            </a:solidFill>
            <a:round/>
            <a:headEnd/>
            <a:tailEnd type="triangle" w="med" len="med"/>
          </a:ln>
        </p:spPr>
      </p:cxnSp>
      <p:cxnSp>
        <p:nvCxnSpPr>
          <p:cNvPr id="64" name="AutoShape 12">
            <a:extLst>
              <a:ext uri="{FF2B5EF4-FFF2-40B4-BE49-F238E27FC236}">
                <a16:creationId xmlns:a16="http://schemas.microsoft.com/office/drawing/2014/main" id="{3CD46799-DEA9-004D-AB51-41FF3D5E92E0}"/>
              </a:ext>
            </a:extLst>
          </p:cNvPr>
          <p:cNvCxnSpPr>
            <a:cxnSpLocks noChangeShapeType="1"/>
            <a:stCxn id="55" idx="6"/>
            <a:endCxn id="59" idx="1"/>
          </p:cNvCxnSpPr>
          <p:nvPr/>
        </p:nvCxnSpPr>
        <p:spPr bwMode="auto">
          <a:xfrm>
            <a:off x="1914525" y="3421063"/>
            <a:ext cx="1722438" cy="436562"/>
          </a:xfrm>
          <a:prstGeom prst="straightConnector1">
            <a:avLst/>
          </a:prstGeom>
          <a:noFill/>
          <a:ln w="15875">
            <a:solidFill>
              <a:schemeClr val="tx1"/>
            </a:solidFill>
            <a:round/>
            <a:headEnd/>
            <a:tailEnd type="triangle" w="med" len="med"/>
          </a:ln>
        </p:spPr>
      </p:cxnSp>
      <p:cxnSp>
        <p:nvCxnSpPr>
          <p:cNvPr id="65" name="AutoShape 13">
            <a:extLst>
              <a:ext uri="{FF2B5EF4-FFF2-40B4-BE49-F238E27FC236}">
                <a16:creationId xmlns:a16="http://schemas.microsoft.com/office/drawing/2014/main" id="{718EB040-DD60-C642-A008-2CCC7102D81C}"/>
              </a:ext>
            </a:extLst>
          </p:cNvPr>
          <p:cNvCxnSpPr>
            <a:cxnSpLocks noChangeShapeType="1"/>
            <a:stCxn id="55" idx="5"/>
            <a:endCxn id="60" idx="0"/>
          </p:cNvCxnSpPr>
          <p:nvPr/>
        </p:nvCxnSpPr>
        <p:spPr bwMode="auto">
          <a:xfrm>
            <a:off x="1851025" y="3541713"/>
            <a:ext cx="1290638" cy="2046287"/>
          </a:xfrm>
          <a:prstGeom prst="straightConnector1">
            <a:avLst/>
          </a:prstGeom>
          <a:noFill/>
          <a:ln w="15875">
            <a:solidFill>
              <a:schemeClr val="tx1"/>
            </a:solidFill>
            <a:round/>
            <a:headEnd/>
            <a:tailEnd type="triangle" w="med" len="med"/>
          </a:ln>
        </p:spPr>
      </p:cxnSp>
      <p:cxnSp>
        <p:nvCxnSpPr>
          <p:cNvPr id="66" name="AutoShape 14">
            <a:extLst>
              <a:ext uri="{FF2B5EF4-FFF2-40B4-BE49-F238E27FC236}">
                <a16:creationId xmlns:a16="http://schemas.microsoft.com/office/drawing/2014/main" id="{94A06B3A-4527-BC48-96F8-563E8BF890EF}"/>
              </a:ext>
            </a:extLst>
          </p:cNvPr>
          <p:cNvCxnSpPr>
            <a:cxnSpLocks noChangeShapeType="1"/>
            <a:stCxn id="59" idx="7"/>
            <a:endCxn id="56" idx="2"/>
          </p:cNvCxnSpPr>
          <p:nvPr/>
        </p:nvCxnSpPr>
        <p:spPr bwMode="auto">
          <a:xfrm flipV="1">
            <a:off x="3906838" y="2916238"/>
            <a:ext cx="3622675" cy="941387"/>
          </a:xfrm>
          <a:prstGeom prst="straightConnector1">
            <a:avLst/>
          </a:prstGeom>
          <a:noFill/>
          <a:ln w="15875">
            <a:solidFill>
              <a:schemeClr val="tx1"/>
            </a:solidFill>
            <a:round/>
            <a:headEnd/>
            <a:tailEnd type="triangle" w="med" len="med"/>
          </a:ln>
        </p:spPr>
      </p:cxnSp>
      <p:cxnSp>
        <p:nvCxnSpPr>
          <p:cNvPr id="67" name="AutoShape 15">
            <a:extLst>
              <a:ext uri="{FF2B5EF4-FFF2-40B4-BE49-F238E27FC236}">
                <a16:creationId xmlns:a16="http://schemas.microsoft.com/office/drawing/2014/main" id="{74F6BC8D-5AB8-1D49-B4B2-527CB9A35AC7}"/>
              </a:ext>
            </a:extLst>
          </p:cNvPr>
          <p:cNvCxnSpPr>
            <a:cxnSpLocks noChangeShapeType="1"/>
            <a:stCxn id="61" idx="7"/>
            <a:endCxn id="56" idx="4"/>
          </p:cNvCxnSpPr>
          <p:nvPr/>
        </p:nvCxnSpPr>
        <p:spPr bwMode="auto">
          <a:xfrm flipV="1">
            <a:off x="7112000" y="3097213"/>
            <a:ext cx="581025" cy="1128712"/>
          </a:xfrm>
          <a:prstGeom prst="straightConnector1">
            <a:avLst/>
          </a:prstGeom>
          <a:noFill/>
          <a:ln w="15875">
            <a:solidFill>
              <a:schemeClr val="tx1"/>
            </a:solidFill>
            <a:round/>
            <a:headEnd/>
            <a:tailEnd type="triangle" w="med" len="med"/>
          </a:ln>
        </p:spPr>
      </p:cxnSp>
      <p:cxnSp>
        <p:nvCxnSpPr>
          <p:cNvPr id="68" name="AutoShape 16">
            <a:extLst>
              <a:ext uri="{FF2B5EF4-FFF2-40B4-BE49-F238E27FC236}">
                <a16:creationId xmlns:a16="http://schemas.microsoft.com/office/drawing/2014/main" id="{B4E433C2-B2EC-5A41-8E89-849B901CCED2}"/>
              </a:ext>
            </a:extLst>
          </p:cNvPr>
          <p:cNvCxnSpPr>
            <a:cxnSpLocks noChangeShapeType="1"/>
            <a:stCxn id="59" idx="5"/>
            <a:endCxn id="62" idx="1"/>
          </p:cNvCxnSpPr>
          <p:nvPr/>
        </p:nvCxnSpPr>
        <p:spPr bwMode="auto">
          <a:xfrm>
            <a:off x="3906838" y="4143375"/>
            <a:ext cx="720725" cy="323850"/>
          </a:xfrm>
          <a:prstGeom prst="straightConnector1">
            <a:avLst/>
          </a:prstGeom>
          <a:noFill/>
          <a:ln w="15875">
            <a:solidFill>
              <a:schemeClr val="tx1"/>
            </a:solidFill>
            <a:round/>
            <a:headEnd/>
            <a:tailEnd type="triangle" w="med" len="med"/>
          </a:ln>
        </p:spPr>
      </p:cxnSp>
      <p:cxnSp>
        <p:nvCxnSpPr>
          <p:cNvPr id="69" name="AutoShape 17">
            <a:extLst>
              <a:ext uri="{FF2B5EF4-FFF2-40B4-BE49-F238E27FC236}">
                <a16:creationId xmlns:a16="http://schemas.microsoft.com/office/drawing/2014/main" id="{AB7E894B-4091-AE4F-BB2D-3457E3319C55}"/>
              </a:ext>
            </a:extLst>
          </p:cNvPr>
          <p:cNvCxnSpPr>
            <a:cxnSpLocks noChangeShapeType="1"/>
            <a:stCxn id="62" idx="5"/>
            <a:endCxn id="57" idx="2"/>
          </p:cNvCxnSpPr>
          <p:nvPr/>
        </p:nvCxnSpPr>
        <p:spPr bwMode="auto">
          <a:xfrm>
            <a:off x="4897438" y="4752975"/>
            <a:ext cx="2870200" cy="928688"/>
          </a:xfrm>
          <a:prstGeom prst="straightConnector1">
            <a:avLst/>
          </a:prstGeom>
          <a:noFill/>
          <a:ln w="15875">
            <a:solidFill>
              <a:schemeClr val="tx1"/>
            </a:solidFill>
            <a:round/>
            <a:headEnd/>
            <a:tailEnd type="triangle" w="med" len="med"/>
          </a:ln>
        </p:spPr>
      </p:cxnSp>
      <p:cxnSp>
        <p:nvCxnSpPr>
          <p:cNvPr id="70" name="AutoShape 18">
            <a:extLst>
              <a:ext uri="{FF2B5EF4-FFF2-40B4-BE49-F238E27FC236}">
                <a16:creationId xmlns:a16="http://schemas.microsoft.com/office/drawing/2014/main" id="{042D9386-C352-FA42-BECC-5FE294F769DF}"/>
              </a:ext>
            </a:extLst>
          </p:cNvPr>
          <p:cNvCxnSpPr>
            <a:cxnSpLocks noChangeShapeType="1"/>
            <a:stCxn id="62" idx="6"/>
            <a:endCxn id="61" idx="2"/>
          </p:cNvCxnSpPr>
          <p:nvPr/>
        </p:nvCxnSpPr>
        <p:spPr bwMode="auto">
          <a:xfrm flipV="1">
            <a:off x="4960938" y="4373563"/>
            <a:ext cx="1847850" cy="236537"/>
          </a:xfrm>
          <a:prstGeom prst="straightConnector1">
            <a:avLst/>
          </a:prstGeom>
          <a:noFill/>
          <a:ln w="15875">
            <a:solidFill>
              <a:schemeClr val="tx1"/>
            </a:solidFill>
            <a:round/>
            <a:headEnd/>
            <a:tailEnd type="triangle" w="med" len="med"/>
          </a:ln>
        </p:spPr>
      </p:cxnSp>
      <p:cxnSp>
        <p:nvCxnSpPr>
          <p:cNvPr id="71" name="AutoShape 19">
            <a:extLst>
              <a:ext uri="{FF2B5EF4-FFF2-40B4-BE49-F238E27FC236}">
                <a16:creationId xmlns:a16="http://schemas.microsoft.com/office/drawing/2014/main" id="{C223FFB1-7EAB-0F49-8718-62FDE1CAF42A}"/>
              </a:ext>
            </a:extLst>
          </p:cNvPr>
          <p:cNvCxnSpPr>
            <a:cxnSpLocks noChangeShapeType="1"/>
            <a:stCxn id="61" idx="4"/>
            <a:endCxn id="57" idx="1"/>
          </p:cNvCxnSpPr>
          <p:nvPr/>
        </p:nvCxnSpPr>
        <p:spPr bwMode="auto">
          <a:xfrm>
            <a:off x="6989763" y="4579938"/>
            <a:ext cx="841375" cy="962025"/>
          </a:xfrm>
          <a:prstGeom prst="straightConnector1">
            <a:avLst/>
          </a:prstGeom>
          <a:noFill/>
          <a:ln w="15875">
            <a:solidFill>
              <a:schemeClr val="tx1"/>
            </a:solidFill>
            <a:round/>
            <a:headEnd/>
            <a:tailEnd type="triangle" w="med" len="med"/>
          </a:ln>
        </p:spPr>
      </p:cxnSp>
      <p:cxnSp>
        <p:nvCxnSpPr>
          <p:cNvPr id="72" name="AutoShape 20">
            <a:extLst>
              <a:ext uri="{FF2B5EF4-FFF2-40B4-BE49-F238E27FC236}">
                <a16:creationId xmlns:a16="http://schemas.microsoft.com/office/drawing/2014/main" id="{E0D59825-42A4-F24D-8DCF-377AAD651A31}"/>
              </a:ext>
            </a:extLst>
          </p:cNvPr>
          <p:cNvCxnSpPr>
            <a:cxnSpLocks noChangeShapeType="1"/>
            <a:stCxn id="56" idx="3"/>
            <a:endCxn id="62" idx="7"/>
          </p:cNvCxnSpPr>
          <p:nvPr/>
        </p:nvCxnSpPr>
        <p:spPr bwMode="auto">
          <a:xfrm flipH="1">
            <a:off x="4897438" y="3046413"/>
            <a:ext cx="2686050" cy="1420812"/>
          </a:xfrm>
          <a:prstGeom prst="straightConnector1">
            <a:avLst/>
          </a:prstGeom>
          <a:noFill/>
          <a:ln w="15875">
            <a:solidFill>
              <a:schemeClr val="tx1"/>
            </a:solidFill>
            <a:round/>
            <a:headEnd/>
            <a:tailEnd type="triangle" w="med" len="med"/>
          </a:ln>
        </p:spPr>
      </p:cxnSp>
      <p:cxnSp>
        <p:nvCxnSpPr>
          <p:cNvPr id="73" name="AutoShape 21">
            <a:extLst>
              <a:ext uri="{FF2B5EF4-FFF2-40B4-BE49-F238E27FC236}">
                <a16:creationId xmlns:a16="http://schemas.microsoft.com/office/drawing/2014/main" id="{5C195DE8-D493-0445-BE08-2D86D6317F89}"/>
              </a:ext>
            </a:extLst>
          </p:cNvPr>
          <p:cNvCxnSpPr>
            <a:cxnSpLocks noChangeShapeType="1"/>
            <a:stCxn id="59" idx="4"/>
            <a:endCxn id="60" idx="7"/>
          </p:cNvCxnSpPr>
          <p:nvPr/>
        </p:nvCxnSpPr>
        <p:spPr bwMode="auto">
          <a:xfrm flipH="1">
            <a:off x="3262313" y="4198938"/>
            <a:ext cx="509587" cy="1439862"/>
          </a:xfrm>
          <a:prstGeom prst="straightConnector1">
            <a:avLst/>
          </a:prstGeom>
          <a:noFill/>
          <a:ln w="15875">
            <a:solidFill>
              <a:schemeClr val="tx1"/>
            </a:solidFill>
            <a:round/>
            <a:headEnd/>
            <a:tailEnd type="triangle" w="med" len="med"/>
          </a:ln>
        </p:spPr>
      </p:cxnSp>
      <p:cxnSp>
        <p:nvCxnSpPr>
          <p:cNvPr id="74" name="AutoShape 22">
            <a:extLst>
              <a:ext uri="{FF2B5EF4-FFF2-40B4-BE49-F238E27FC236}">
                <a16:creationId xmlns:a16="http://schemas.microsoft.com/office/drawing/2014/main" id="{6F6E7FEB-CD53-3B4C-8920-8BB4BDD642C3}"/>
              </a:ext>
            </a:extLst>
          </p:cNvPr>
          <p:cNvCxnSpPr>
            <a:cxnSpLocks noChangeShapeType="1"/>
            <a:stCxn id="60" idx="6"/>
            <a:endCxn id="62" idx="2"/>
          </p:cNvCxnSpPr>
          <p:nvPr/>
        </p:nvCxnSpPr>
        <p:spPr bwMode="auto">
          <a:xfrm flipV="1">
            <a:off x="3319463" y="4610100"/>
            <a:ext cx="1244600" cy="1160463"/>
          </a:xfrm>
          <a:prstGeom prst="straightConnector1">
            <a:avLst/>
          </a:prstGeom>
          <a:noFill/>
          <a:ln w="15875">
            <a:solidFill>
              <a:schemeClr val="tx1"/>
            </a:solidFill>
            <a:round/>
            <a:headEnd/>
            <a:tailEnd type="triangle" w="med" len="med"/>
          </a:ln>
        </p:spPr>
      </p:cxnSp>
      <p:cxnSp>
        <p:nvCxnSpPr>
          <p:cNvPr id="75" name="AutoShape 23">
            <a:extLst>
              <a:ext uri="{FF2B5EF4-FFF2-40B4-BE49-F238E27FC236}">
                <a16:creationId xmlns:a16="http://schemas.microsoft.com/office/drawing/2014/main" id="{4EF617AA-CA6B-1940-A3C7-F469ABE474C9}"/>
              </a:ext>
            </a:extLst>
          </p:cNvPr>
          <p:cNvCxnSpPr>
            <a:cxnSpLocks noChangeShapeType="1"/>
            <a:stCxn id="58" idx="6"/>
            <a:endCxn id="56" idx="1"/>
          </p:cNvCxnSpPr>
          <p:nvPr/>
        </p:nvCxnSpPr>
        <p:spPr bwMode="auto">
          <a:xfrm flipV="1">
            <a:off x="3360738" y="2786063"/>
            <a:ext cx="4222750" cy="130175"/>
          </a:xfrm>
          <a:prstGeom prst="straightConnector1">
            <a:avLst/>
          </a:prstGeom>
          <a:noFill/>
          <a:ln w="15875">
            <a:solidFill>
              <a:schemeClr val="tx1"/>
            </a:solidFill>
            <a:round/>
            <a:headEnd/>
            <a:tailEnd type="triangle" w="med" len="med"/>
          </a:ln>
        </p:spPr>
      </p:cxnSp>
      <p:cxnSp>
        <p:nvCxnSpPr>
          <p:cNvPr id="76" name="AutoShape 24">
            <a:extLst>
              <a:ext uri="{FF2B5EF4-FFF2-40B4-BE49-F238E27FC236}">
                <a16:creationId xmlns:a16="http://schemas.microsoft.com/office/drawing/2014/main" id="{399266BC-A91C-0942-B30E-6BB2321D5EA0}"/>
              </a:ext>
            </a:extLst>
          </p:cNvPr>
          <p:cNvCxnSpPr>
            <a:cxnSpLocks noChangeShapeType="1"/>
            <a:stCxn id="60" idx="6"/>
            <a:endCxn id="57" idx="3"/>
          </p:cNvCxnSpPr>
          <p:nvPr/>
        </p:nvCxnSpPr>
        <p:spPr bwMode="auto">
          <a:xfrm>
            <a:off x="3319463" y="5770563"/>
            <a:ext cx="4511675" cy="50800"/>
          </a:xfrm>
          <a:prstGeom prst="straightConnector1">
            <a:avLst/>
          </a:prstGeom>
          <a:noFill/>
          <a:ln w="15875">
            <a:solidFill>
              <a:schemeClr val="tx1"/>
            </a:solidFill>
            <a:round/>
            <a:headEnd/>
            <a:tailEnd type="triangle" w="med" len="med"/>
          </a:ln>
        </p:spPr>
      </p:cxnSp>
      <p:cxnSp>
        <p:nvCxnSpPr>
          <p:cNvPr id="77" name="AutoShape 25">
            <a:extLst>
              <a:ext uri="{FF2B5EF4-FFF2-40B4-BE49-F238E27FC236}">
                <a16:creationId xmlns:a16="http://schemas.microsoft.com/office/drawing/2014/main" id="{0BBA2A74-D089-0F40-8051-A215C7AE2E8B}"/>
              </a:ext>
            </a:extLst>
          </p:cNvPr>
          <p:cNvCxnSpPr>
            <a:cxnSpLocks noChangeShapeType="1"/>
            <a:stCxn id="56" idx="5"/>
            <a:endCxn id="57" idx="0"/>
          </p:cNvCxnSpPr>
          <p:nvPr/>
        </p:nvCxnSpPr>
        <p:spPr bwMode="auto">
          <a:xfrm>
            <a:off x="7802563" y="3046413"/>
            <a:ext cx="161925" cy="2441575"/>
          </a:xfrm>
          <a:prstGeom prst="straightConnector1">
            <a:avLst/>
          </a:prstGeom>
          <a:noFill/>
          <a:ln w="15875">
            <a:solidFill>
              <a:schemeClr val="tx1"/>
            </a:solidFill>
            <a:round/>
            <a:headEnd/>
            <a:tailEnd type="triangle" w="med" len="med"/>
          </a:ln>
        </p:spPr>
      </p:cxnSp>
      <p:sp>
        <p:nvSpPr>
          <p:cNvPr id="78" name="Text Box 26">
            <a:extLst>
              <a:ext uri="{FF2B5EF4-FFF2-40B4-BE49-F238E27FC236}">
                <a16:creationId xmlns:a16="http://schemas.microsoft.com/office/drawing/2014/main" id="{BF5E1B1D-91BC-844D-90EE-467ED8F607EF}"/>
              </a:ext>
            </a:extLst>
          </p:cNvPr>
          <p:cNvSpPr txBox="1">
            <a:spLocks noChangeArrowheads="1"/>
          </p:cNvSpPr>
          <p:nvPr/>
        </p:nvSpPr>
        <p:spPr bwMode="auto">
          <a:xfrm>
            <a:off x="5160963" y="28194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79" name="Text Box 27">
            <a:extLst>
              <a:ext uri="{FF2B5EF4-FFF2-40B4-BE49-F238E27FC236}">
                <a16:creationId xmlns:a16="http://schemas.microsoft.com/office/drawing/2014/main" id="{DE83CB45-C7BF-574B-83F0-36180E79A1FC}"/>
              </a:ext>
            </a:extLst>
          </p:cNvPr>
          <p:cNvSpPr txBox="1">
            <a:spLocks noChangeArrowheads="1"/>
          </p:cNvSpPr>
          <p:nvPr/>
        </p:nvSpPr>
        <p:spPr bwMode="auto">
          <a:xfrm>
            <a:off x="5111750" y="34432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80" name="Text Box 28">
            <a:extLst>
              <a:ext uri="{FF2B5EF4-FFF2-40B4-BE49-F238E27FC236}">
                <a16:creationId xmlns:a16="http://schemas.microsoft.com/office/drawing/2014/main" id="{42C19598-5296-0B45-9D2B-A65E75B71745}"/>
              </a:ext>
            </a:extLst>
          </p:cNvPr>
          <p:cNvSpPr txBox="1">
            <a:spLocks noChangeArrowheads="1"/>
          </p:cNvSpPr>
          <p:nvPr/>
        </p:nvSpPr>
        <p:spPr bwMode="auto">
          <a:xfrm>
            <a:off x="6026150" y="37528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81" name="Text Box 29">
            <a:extLst>
              <a:ext uri="{FF2B5EF4-FFF2-40B4-BE49-F238E27FC236}">
                <a16:creationId xmlns:a16="http://schemas.microsoft.com/office/drawing/2014/main" id="{28030E19-DAB5-B345-8DFF-8B0C1C000CBE}"/>
              </a:ext>
            </a:extLst>
          </p:cNvPr>
          <p:cNvSpPr txBox="1">
            <a:spLocks noChangeArrowheads="1"/>
          </p:cNvSpPr>
          <p:nvPr/>
        </p:nvSpPr>
        <p:spPr bwMode="auto">
          <a:xfrm>
            <a:off x="2370138" y="30226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82" name="Text Box 30">
            <a:extLst>
              <a:ext uri="{FF2B5EF4-FFF2-40B4-BE49-F238E27FC236}">
                <a16:creationId xmlns:a16="http://schemas.microsoft.com/office/drawing/2014/main" id="{15EAB43D-D1F0-5C4E-9651-F6A481A1A169}"/>
              </a:ext>
            </a:extLst>
          </p:cNvPr>
          <p:cNvSpPr txBox="1">
            <a:spLocks noChangeArrowheads="1"/>
          </p:cNvSpPr>
          <p:nvPr/>
        </p:nvSpPr>
        <p:spPr bwMode="auto">
          <a:xfrm>
            <a:off x="2795588" y="36099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83" name="Text Box 31">
            <a:extLst>
              <a:ext uri="{FF2B5EF4-FFF2-40B4-BE49-F238E27FC236}">
                <a16:creationId xmlns:a16="http://schemas.microsoft.com/office/drawing/2014/main" id="{481A6BEB-B8CE-2D4A-B657-34DB43DBA57F}"/>
              </a:ext>
            </a:extLst>
          </p:cNvPr>
          <p:cNvSpPr txBox="1">
            <a:spLocks noChangeArrowheads="1"/>
          </p:cNvSpPr>
          <p:nvPr/>
        </p:nvSpPr>
        <p:spPr bwMode="auto">
          <a:xfrm>
            <a:off x="2436813" y="45148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84" name="Text Box 32">
            <a:extLst>
              <a:ext uri="{FF2B5EF4-FFF2-40B4-BE49-F238E27FC236}">
                <a16:creationId xmlns:a16="http://schemas.microsoft.com/office/drawing/2014/main" id="{80914DCE-4117-2741-BFBF-0898A9A28FC6}"/>
              </a:ext>
            </a:extLst>
          </p:cNvPr>
          <p:cNvSpPr txBox="1">
            <a:spLocks noChangeArrowheads="1"/>
          </p:cNvSpPr>
          <p:nvPr/>
        </p:nvSpPr>
        <p:spPr bwMode="auto">
          <a:xfrm>
            <a:off x="3419475" y="46736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85" name="Text Box 33">
            <a:extLst>
              <a:ext uri="{FF2B5EF4-FFF2-40B4-BE49-F238E27FC236}">
                <a16:creationId xmlns:a16="http://schemas.microsoft.com/office/drawing/2014/main" id="{6233B506-8415-2842-9D25-53D535E90019}"/>
              </a:ext>
            </a:extLst>
          </p:cNvPr>
          <p:cNvSpPr txBox="1">
            <a:spLocks noChangeArrowheads="1"/>
          </p:cNvSpPr>
          <p:nvPr/>
        </p:nvSpPr>
        <p:spPr bwMode="auto">
          <a:xfrm>
            <a:off x="4135438" y="42354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86" name="Text Box 34">
            <a:extLst>
              <a:ext uri="{FF2B5EF4-FFF2-40B4-BE49-F238E27FC236}">
                <a16:creationId xmlns:a16="http://schemas.microsoft.com/office/drawing/2014/main" id="{0FF258F5-BFB9-0147-ACF2-C3661598A92C}"/>
              </a:ext>
            </a:extLst>
          </p:cNvPr>
          <p:cNvSpPr txBox="1">
            <a:spLocks noChangeArrowheads="1"/>
          </p:cNvSpPr>
          <p:nvPr/>
        </p:nvSpPr>
        <p:spPr bwMode="auto">
          <a:xfrm>
            <a:off x="3863975" y="50847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87" name="Text Box 35">
            <a:extLst>
              <a:ext uri="{FF2B5EF4-FFF2-40B4-BE49-F238E27FC236}">
                <a16:creationId xmlns:a16="http://schemas.microsoft.com/office/drawing/2014/main" id="{2352D94E-E4C8-CD45-AF92-FD6B357ED291}"/>
              </a:ext>
            </a:extLst>
          </p:cNvPr>
          <p:cNvSpPr txBox="1">
            <a:spLocks noChangeArrowheads="1"/>
          </p:cNvSpPr>
          <p:nvPr/>
        </p:nvSpPr>
        <p:spPr bwMode="auto">
          <a:xfrm>
            <a:off x="4975225" y="56816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88" name="Text Box 36">
            <a:extLst>
              <a:ext uri="{FF2B5EF4-FFF2-40B4-BE49-F238E27FC236}">
                <a16:creationId xmlns:a16="http://schemas.microsoft.com/office/drawing/2014/main" id="{88F1C30A-C608-244F-A612-4CB80664F8B0}"/>
              </a:ext>
            </a:extLst>
          </p:cNvPr>
          <p:cNvSpPr txBox="1">
            <a:spLocks noChangeArrowheads="1"/>
          </p:cNvSpPr>
          <p:nvPr/>
        </p:nvSpPr>
        <p:spPr bwMode="auto">
          <a:xfrm>
            <a:off x="6062663" y="50577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89" name="Text Box 37">
            <a:extLst>
              <a:ext uri="{FF2B5EF4-FFF2-40B4-BE49-F238E27FC236}">
                <a16:creationId xmlns:a16="http://schemas.microsoft.com/office/drawing/2014/main" id="{70F7827B-D290-1E43-BED4-18B5022C489B}"/>
              </a:ext>
            </a:extLst>
          </p:cNvPr>
          <p:cNvSpPr txBox="1">
            <a:spLocks noChangeArrowheads="1"/>
          </p:cNvSpPr>
          <p:nvPr/>
        </p:nvSpPr>
        <p:spPr bwMode="auto">
          <a:xfrm>
            <a:off x="5989638" y="43529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90" name="Text Box 38">
            <a:extLst>
              <a:ext uri="{FF2B5EF4-FFF2-40B4-BE49-F238E27FC236}">
                <a16:creationId xmlns:a16="http://schemas.microsoft.com/office/drawing/2014/main" id="{10A5A724-6DC7-B041-B59B-2DA6A3C738FE}"/>
              </a:ext>
            </a:extLst>
          </p:cNvPr>
          <p:cNvSpPr txBox="1">
            <a:spLocks noChangeArrowheads="1"/>
          </p:cNvSpPr>
          <p:nvPr/>
        </p:nvSpPr>
        <p:spPr bwMode="auto">
          <a:xfrm>
            <a:off x="7134225" y="37242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36" name="Text Box 39">
            <a:extLst>
              <a:ext uri="{FF2B5EF4-FFF2-40B4-BE49-F238E27FC236}">
                <a16:creationId xmlns:a16="http://schemas.microsoft.com/office/drawing/2014/main" id="{93A10D99-6C9A-4847-9494-2F4D5C115447}"/>
              </a:ext>
            </a:extLst>
          </p:cNvPr>
          <p:cNvSpPr txBox="1">
            <a:spLocks noChangeArrowheads="1"/>
          </p:cNvSpPr>
          <p:nvPr/>
        </p:nvSpPr>
        <p:spPr bwMode="auto">
          <a:xfrm>
            <a:off x="7696200" y="42211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137" name="Text Box 40">
            <a:extLst>
              <a:ext uri="{FF2B5EF4-FFF2-40B4-BE49-F238E27FC236}">
                <a16:creationId xmlns:a16="http://schemas.microsoft.com/office/drawing/2014/main" id="{422D27B6-1917-AF47-BEE4-E5364F666B2E}"/>
              </a:ext>
            </a:extLst>
          </p:cNvPr>
          <p:cNvSpPr txBox="1">
            <a:spLocks noChangeArrowheads="1"/>
          </p:cNvSpPr>
          <p:nvPr/>
        </p:nvSpPr>
        <p:spPr bwMode="auto">
          <a:xfrm>
            <a:off x="7207250" y="48720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38" name="Text Box 41">
            <a:extLst>
              <a:ext uri="{FF2B5EF4-FFF2-40B4-BE49-F238E27FC236}">
                <a16:creationId xmlns:a16="http://schemas.microsoft.com/office/drawing/2014/main" id="{9C6356EA-A40B-FA43-9A3A-E025926C795B}"/>
              </a:ext>
            </a:extLst>
          </p:cNvPr>
          <p:cNvSpPr txBox="1">
            <a:spLocks noChangeArrowheads="1"/>
          </p:cNvSpPr>
          <p:nvPr/>
        </p:nvSpPr>
        <p:spPr bwMode="auto">
          <a:xfrm>
            <a:off x="1608138" y="2971800"/>
            <a:ext cx="296862" cy="336550"/>
          </a:xfrm>
          <a:prstGeom prst="rect">
            <a:avLst/>
          </a:prstGeom>
          <a:noFill/>
          <a:ln w="9525">
            <a:noFill/>
            <a:miter lim="800000"/>
            <a:headEnd/>
            <a:tailEnd/>
          </a:ln>
        </p:spPr>
        <p:txBody>
          <a:bodyPr wrap="none">
            <a:spAutoFit/>
          </a:bodyPr>
          <a:lstStyle/>
          <a:p>
            <a:r>
              <a:rPr lang="en-US" sz="1600" b="1">
                <a:solidFill>
                  <a:srgbClr val="0000FF"/>
                </a:solidFill>
              </a:rPr>
              <a:t>0</a:t>
            </a:r>
          </a:p>
        </p:txBody>
      </p:sp>
      <p:sp>
        <p:nvSpPr>
          <p:cNvPr id="139" name="Text Box 42">
            <a:extLst>
              <a:ext uri="{FF2B5EF4-FFF2-40B4-BE49-F238E27FC236}">
                <a16:creationId xmlns:a16="http://schemas.microsoft.com/office/drawing/2014/main" id="{48352692-2A95-D047-BAD6-50D3E0B1905D}"/>
              </a:ext>
            </a:extLst>
          </p:cNvPr>
          <p:cNvSpPr txBox="1">
            <a:spLocks noChangeArrowheads="1"/>
          </p:cNvSpPr>
          <p:nvPr/>
        </p:nvSpPr>
        <p:spPr bwMode="auto">
          <a:xfrm>
            <a:off x="3581400" y="3489325"/>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14</a:t>
            </a:r>
          </a:p>
        </p:txBody>
      </p:sp>
      <p:sp>
        <p:nvSpPr>
          <p:cNvPr id="140" name="Text Box 43">
            <a:extLst>
              <a:ext uri="{FF2B5EF4-FFF2-40B4-BE49-F238E27FC236}">
                <a16:creationId xmlns:a16="http://schemas.microsoft.com/office/drawing/2014/main" id="{15AE58A9-3712-4241-B2FF-5674081AE8F6}"/>
              </a:ext>
            </a:extLst>
          </p:cNvPr>
          <p:cNvSpPr txBox="1">
            <a:spLocks noChangeArrowheads="1"/>
          </p:cNvSpPr>
          <p:nvPr/>
        </p:nvSpPr>
        <p:spPr bwMode="auto">
          <a:xfrm>
            <a:off x="2895600" y="591185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15</a:t>
            </a:r>
          </a:p>
        </p:txBody>
      </p:sp>
      <p:sp>
        <p:nvSpPr>
          <p:cNvPr id="141" name="Text Box 44">
            <a:extLst>
              <a:ext uri="{FF2B5EF4-FFF2-40B4-BE49-F238E27FC236}">
                <a16:creationId xmlns:a16="http://schemas.microsoft.com/office/drawing/2014/main" id="{22807E75-367F-0A4F-AE6E-F7E26FAAD3F9}"/>
              </a:ext>
            </a:extLst>
          </p:cNvPr>
          <p:cNvSpPr txBox="1">
            <a:spLocks noChangeArrowheads="1"/>
          </p:cNvSpPr>
          <p:nvPr/>
        </p:nvSpPr>
        <p:spPr bwMode="auto">
          <a:xfrm>
            <a:off x="7543800" y="243840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32</a:t>
            </a:r>
          </a:p>
        </p:txBody>
      </p:sp>
      <p:sp>
        <p:nvSpPr>
          <p:cNvPr id="142" name="Text Box 45">
            <a:extLst>
              <a:ext uri="{FF2B5EF4-FFF2-40B4-BE49-F238E27FC236}">
                <a16:creationId xmlns:a16="http://schemas.microsoft.com/office/drawing/2014/main" id="{C18F12B5-F201-FA41-9DF7-B2134338C2CF}"/>
              </a:ext>
            </a:extLst>
          </p:cNvPr>
          <p:cNvSpPr txBox="1">
            <a:spLocks noChangeArrowheads="1"/>
          </p:cNvSpPr>
          <p:nvPr/>
        </p:nvSpPr>
        <p:spPr bwMode="auto">
          <a:xfrm>
            <a:off x="4572000" y="4098925"/>
            <a:ext cx="457200" cy="336550"/>
          </a:xfrm>
          <a:prstGeom prst="rect">
            <a:avLst/>
          </a:prstGeom>
          <a:noFill/>
          <a:ln w="9525">
            <a:noFill/>
            <a:miter lim="800000"/>
            <a:headEnd/>
            <a:tailEnd/>
          </a:ln>
        </p:spPr>
        <p:txBody>
          <a:bodyPr>
            <a:spAutoFit/>
          </a:bodyPr>
          <a:lstStyle/>
          <a:p>
            <a:r>
              <a:rPr lang="en-US" sz="1600" b="1">
                <a:solidFill>
                  <a:srgbClr val="FF3300"/>
                </a:solidFill>
                <a:cs typeface="Arial" charset="0"/>
              </a:rPr>
              <a:t>34</a:t>
            </a:r>
          </a:p>
        </p:txBody>
      </p:sp>
      <p:sp>
        <p:nvSpPr>
          <p:cNvPr id="143" name="Text Box 46">
            <a:extLst>
              <a:ext uri="{FF2B5EF4-FFF2-40B4-BE49-F238E27FC236}">
                <a16:creationId xmlns:a16="http://schemas.microsoft.com/office/drawing/2014/main" id="{4C8DEBF2-5112-924D-8232-F55CEF5C40D5}"/>
              </a:ext>
            </a:extLst>
          </p:cNvPr>
          <p:cNvSpPr txBox="1">
            <a:spLocks noChangeArrowheads="1"/>
          </p:cNvSpPr>
          <p:nvPr/>
        </p:nvSpPr>
        <p:spPr bwMode="auto">
          <a:xfrm>
            <a:off x="6781800" y="388620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45</a:t>
            </a:r>
          </a:p>
        </p:txBody>
      </p:sp>
      <p:sp>
        <p:nvSpPr>
          <p:cNvPr id="144" name="Text Box 47">
            <a:extLst>
              <a:ext uri="{FF2B5EF4-FFF2-40B4-BE49-F238E27FC236}">
                <a16:creationId xmlns:a16="http://schemas.microsoft.com/office/drawing/2014/main" id="{9550B765-4F77-8741-A351-BCE56342E7D5}"/>
              </a:ext>
            </a:extLst>
          </p:cNvPr>
          <p:cNvSpPr txBox="1">
            <a:spLocks noChangeArrowheads="1"/>
          </p:cNvSpPr>
          <p:nvPr/>
        </p:nvSpPr>
        <p:spPr bwMode="auto">
          <a:xfrm>
            <a:off x="7848600" y="5791200"/>
            <a:ext cx="457200" cy="336550"/>
          </a:xfrm>
          <a:prstGeom prst="rect">
            <a:avLst/>
          </a:prstGeom>
          <a:noFill/>
          <a:ln w="9525">
            <a:noFill/>
            <a:miter lim="800000"/>
            <a:headEnd/>
            <a:tailEnd/>
          </a:ln>
        </p:spPr>
        <p:txBody>
          <a:bodyPr>
            <a:spAutoFit/>
          </a:bodyPr>
          <a:lstStyle/>
          <a:p>
            <a:r>
              <a:rPr lang="en-US" sz="1600" b="1">
                <a:solidFill>
                  <a:srgbClr val="FF3300"/>
                </a:solidFill>
                <a:cs typeface="Arial" charset="0"/>
              </a:rPr>
              <a:t>50</a:t>
            </a:r>
          </a:p>
        </p:txBody>
      </p:sp>
      <p:sp>
        <p:nvSpPr>
          <p:cNvPr id="145" name="Text Box 48">
            <a:extLst>
              <a:ext uri="{FF2B5EF4-FFF2-40B4-BE49-F238E27FC236}">
                <a16:creationId xmlns:a16="http://schemas.microsoft.com/office/drawing/2014/main" id="{6D58BFA6-668B-4F40-BBB7-98BCFEECB405}"/>
              </a:ext>
            </a:extLst>
          </p:cNvPr>
          <p:cNvSpPr txBox="1">
            <a:spLocks noChangeArrowheads="1"/>
          </p:cNvSpPr>
          <p:nvPr/>
        </p:nvSpPr>
        <p:spPr bwMode="auto">
          <a:xfrm>
            <a:off x="2998788" y="2422525"/>
            <a:ext cx="354012" cy="336550"/>
          </a:xfrm>
          <a:prstGeom prst="rect">
            <a:avLst/>
          </a:prstGeom>
          <a:noFill/>
          <a:ln w="9525">
            <a:noFill/>
            <a:miter lim="800000"/>
            <a:headEnd/>
            <a:tailEnd/>
          </a:ln>
        </p:spPr>
        <p:txBody>
          <a:bodyPr wrap="none">
            <a:spAutoFit/>
          </a:bodyPr>
          <a:lstStyle/>
          <a:p>
            <a:r>
              <a:rPr lang="en-US" sz="1600"/>
              <a:t> </a:t>
            </a:r>
            <a:r>
              <a:rPr lang="en-US" sz="1600" b="1"/>
              <a:t>9</a:t>
            </a:r>
          </a:p>
        </p:txBody>
      </p:sp>
      <p:sp>
        <p:nvSpPr>
          <p:cNvPr id="146" name="Freeform 51">
            <a:extLst>
              <a:ext uri="{FF2B5EF4-FFF2-40B4-BE49-F238E27FC236}">
                <a16:creationId xmlns:a16="http://schemas.microsoft.com/office/drawing/2014/main" id="{E68EC058-D398-DC4D-B3D9-8312FCC3933D}"/>
              </a:ext>
            </a:extLst>
          </p:cNvPr>
          <p:cNvSpPr>
            <a:spLocks/>
          </p:cNvSpPr>
          <p:nvPr/>
        </p:nvSpPr>
        <p:spPr bwMode="auto">
          <a:xfrm>
            <a:off x="1371600" y="2286000"/>
            <a:ext cx="6858000" cy="3810000"/>
          </a:xfrm>
          <a:custGeom>
            <a:avLst/>
            <a:gdLst>
              <a:gd name="T0" fmla="*/ 0 w 5376"/>
              <a:gd name="T1" fmla="*/ 903 h 3015"/>
              <a:gd name="T2" fmla="*/ 112 w 5376"/>
              <a:gd name="T3" fmla="*/ 623 h 3015"/>
              <a:gd name="T4" fmla="*/ 304 w 5376"/>
              <a:gd name="T5" fmla="*/ 519 h 3015"/>
              <a:gd name="T6" fmla="*/ 440 w 5376"/>
              <a:gd name="T7" fmla="*/ 447 h 3015"/>
              <a:gd name="T8" fmla="*/ 624 w 5376"/>
              <a:gd name="T9" fmla="*/ 415 h 3015"/>
              <a:gd name="T10" fmla="*/ 832 w 5376"/>
              <a:gd name="T11" fmla="*/ 375 h 3015"/>
              <a:gd name="T12" fmla="*/ 952 w 5376"/>
              <a:gd name="T13" fmla="*/ 335 h 3015"/>
              <a:gd name="T14" fmla="*/ 1432 w 5376"/>
              <a:gd name="T15" fmla="*/ 271 h 3015"/>
              <a:gd name="T16" fmla="*/ 1928 w 5376"/>
              <a:gd name="T17" fmla="*/ 311 h 3015"/>
              <a:gd name="T18" fmla="*/ 2640 w 5376"/>
              <a:gd name="T19" fmla="*/ 343 h 3015"/>
              <a:gd name="T20" fmla="*/ 4528 w 5376"/>
              <a:gd name="T21" fmla="*/ 130 h 3015"/>
              <a:gd name="T22" fmla="*/ 4955 w 5376"/>
              <a:gd name="T23" fmla="*/ 34 h 3015"/>
              <a:gd name="T24" fmla="*/ 5232 w 5376"/>
              <a:gd name="T25" fmla="*/ 34 h 3015"/>
              <a:gd name="T26" fmla="*/ 5371 w 5376"/>
              <a:gd name="T27" fmla="*/ 162 h 3015"/>
              <a:gd name="T28" fmla="*/ 5376 w 5376"/>
              <a:gd name="T29" fmla="*/ 295 h 3015"/>
              <a:gd name="T30" fmla="*/ 5368 w 5376"/>
              <a:gd name="T31" fmla="*/ 647 h 3015"/>
              <a:gd name="T32" fmla="*/ 5288 w 5376"/>
              <a:gd name="T33" fmla="*/ 879 h 3015"/>
              <a:gd name="T34" fmla="*/ 5240 w 5376"/>
              <a:gd name="T35" fmla="*/ 1015 h 3015"/>
              <a:gd name="T36" fmla="*/ 5216 w 5376"/>
              <a:gd name="T37" fmla="*/ 1111 h 3015"/>
              <a:gd name="T38" fmla="*/ 4936 w 5376"/>
              <a:gd name="T39" fmla="*/ 1439 h 3015"/>
              <a:gd name="T40" fmla="*/ 4488 w 5376"/>
              <a:gd name="T41" fmla="*/ 1807 h 3015"/>
              <a:gd name="T42" fmla="*/ 4056 w 5376"/>
              <a:gd name="T43" fmla="*/ 1911 h 3015"/>
              <a:gd name="T44" fmla="*/ 3704 w 5376"/>
              <a:gd name="T45" fmla="*/ 1951 h 3015"/>
              <a:gd name="T46" fmla="*/ 3448 w 5376"/>
              <a:gd name="T47" fmla="*/ 1991 h 3015"/>
              <a:gd name="T48" fmla="*/ 3088 w 5376"/>
              <a:gd name="T49" fmla="*/ 2071 h 3015"/>
              <a:gd name="T50" fmla="*/ 2912 w 5376"/>
              <a:gd name="T51" fmla="*/ 2095 h 3015"/>
              <a:gd name="T52" fmla="*/ 2800 w 5376"/>
              <a:gd name="T53" fmla="*/ 2063 h 3015"/>
              <a:gd name="T54" fmla="*/ 2704 w 5376"/>
              <a:gd name="T55" fmla="*/ 2111 h 3015"/>
              <a:gd name="T56" fmla="*/ 2552 w 5376"/>
              <a:gd name="T57" fmla="*/ 2135 h 3015"/>
              <a:gd name="T58" fmla="*/ 2408 w 5376"/>
              <a:gd name="T59" fmla="*/ 2239 h 3015"/>
              <a:gd name="T60" fmla="*/ 2304 w 5376"/>
              <a:gd name="T61" fmla="*/ 2303 h 3015"/>
              <a:gd name="T62" fmla="*/ 2048 w 5376"/>
              <a:gd name="T63" fmla="*/ 2511 h 3015"/>
              <a:gd name="T64" fmla="*/ 1968 w 5376"/>
              <a:gd name="T65" fmla="*/ 2567 h 3015"/>
              <a:gd name="T66" fmla="*/ 1904 w 5376"/>
              <a:gd name="T67" fmla="*/ 2687 h 3015"/>
              <a:gd name="T68" fmla="*/ 1856 w 5376"/>
              <a:gd name="T69" fmla="*/ 2799 h 3015"/>
              <a:gd name="T70" fmla="*/ 1680 w 5376"/>
              <a:gd name="T71" fmla="*/ 3015 h 3015"/>
              <a:gd name="T72" fmla="*/ 1208 w 5376"/>
              <a:gd name="T73" fmla="*/ 2975 h 3015"/>
              <a:gd name="T74" fmla="*/ 1008 w 5376"/>
              <a:gd name="T75" fmla="*/ 2919 h 3015"/>
              <a:gd name="T76" fmla="*/ 936 w 5376"/>
              <a:gd name="T77" fmla="*/ 2887 h 3015"/>
              <a:gd name="T78" fmla="*/ 888 w 5376"/>
              <a:gd name="T79" fmla="*/ 2775 h 3015"/>
              <a:gd name="T80" fmla="*/ 792 w 5376"/>
              <a:gd name="T81" fmla="*/ 2679 h 3015"/>
              <a:gd name="T82" fmla="*/ 736 w 5376"/>
              <a:gd name="T83" fmla="*/ 2599 h 3015"/>
              <a:gd name="T84" fmla="*/ 704 w 5376"/>
              <a:gd name="T85" fmla="*/ 2527 h 3015"/>
              <a:gd name="T86" fmla="*/ 680 w 5376"/>
              <a:gd name="T87" fmla="*/ 2503 h 3015"/>
              <a:gd name="T88" fmla="*/ 656 w 5376"/>
              <a:gd name="T89" fmla="*/ 2447 h 3015"/>
              <a:gd name="T90" fmla="*/ 472 w 5376"/>
              <a:gd name="T91" fmla="*/ 2215 h 3015"/>
              <a:gd name="T92" fmla="*/ 440 w 5376"/>
              <a:gd name="T93" fmla="*/ 2087 h 3015"/>
              <a:gd name="T94" fmla="*/ 336 w 5376"/>
              <a:gd name="T95" fmla="*/ 1927 h 3015"/>
              <a:gd name="T96" fmla="*/ 272 w 5376"/>
              <a:gd name="T97" fmla="*/ 1807 h 3015"/>
              <a:gd name="T98" fmla="*/ 192 w 5376"/>
              <a:gd name="T99" fmla="*/ 1719 h 3015"/>
              <a:gd name="T100" fmla="*/ 96 w 5376"/>
              <a:gd name="T101" fmla="*/ 1271 h 3015"/>
              <a:gd name="T102" fmla="*/ 24 w 5376"/>
              <a:gd name="T103" fmla="*/ 1143 h 3015"/>
              <a:gd name="T104" fmla="*/ 16 w 5376"/>
              <a:gd name="T105" fmla="*/ 1111 h 3015"/>
              <a:gd name="T106" fmla="*/ 0 w 5376"/>
              <a:gd name="T107" fmla="*/ 1063 h 3015"/>
              <a:gd name="T108" fmla="*/ 0 w 5376"/>
              <a:gd name="T109" fmla="*/ 903 h 301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76"/>
              <a:gd name="T166" fmla="*/ 0 h 3015"/>
              <a:gd name="T167" fmla="*/ 5376 w 5376"/>
              <a:gd name="T168" fmla="*/ 3015 h 301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76" h="3015">
                <a:moveTo>
                  <a:pt x="0" y="903"/>
                </a:moveTo>
                <a:cubicBezTo>
                  <a:pt x="45" y="812"/>
                  <a:pt x="44" y="703"/>
                  <a:pt x="112" y="623"/>
                </a:cubicBezTo>
                <a:cubicBezTo>
                  <a:pt x="158" y="569"/>
                  <a:pt x="244" y="552"/>
                  <a:pt x="304" y="519"/>
                </a:cubicBezTo>
                <a:cubicBezTo>
                  <a:pt x="354" y="491"/>
                  <a:pt x="386" y="465"/>
                  <a:pt x="440" y="447"/>
                </a:cubicBezTo>
                <a:cubicBezTo>
                  <a:pt x="500" y="427"/>
                  <a:pt x="562" y="425"/>
                  <a:pt x="624" y="415"/>
                </a:cubicBezTo>
                <a:cubicBezTo>
                  <a:pt x="693" y="403"/>
                  <a:pt x="764" y="392"/>
                  <a:pt x="832" y="375"/>
                </a:cubicBezTo>
                <a:cubicBezTo>
                  <a:pt x="869" y="350"/>
                  <a:pt x="911" y="349"/>
                  <a:pt x="952" y="335"/>
                </a:cubicBezTo>
                <a:cubicBezTo>
                  <a:pt x="1113" y="281"/>
                  <a:pt x="1260" y="277"/>
                  <a:pt x="1432" y="271"/>
                </a:cubicBezTo>
                <a:cubicBezTo>
                  <a:pt x="1618" y="278"/>
                  <a:pt x="1740" y="304"/>
                  <a:pt x="1928" y="311"/>
                </a:cubicBezTo>
                <a:cubicBezTo>
                  <a:pt x="2165" y="335"/>
                  <a:pt x="2402" y="338"/>
                  <a:pt x="2640" y="343"/>
                </a:cubicBezTo>
                <a:cubicBezTo>
                  <a:pt x="3273" y="376"/>
                  <a:pt x="3889" y="136"/>
                  <a:pt x="4528" y="130"/>
                </a:cubicBezTo>
                <a:cubicBezTo>
                  <a:pt x="4668" y="112"/>
                  <a:pt x="4828" y="88"/>
                  <a:pt x="4955" y="34"/>
                </a:cubicBezTo>
                <a:cubicBezTo>
                  <a:pt x="5034" y="0"/>
                  <a:pt x="5162" y="37"/>
                  <a:pt x="5232" y="34"/>
                </a:cubicBezTo>
                <a:cubicBezTo>
                  <a:pt x="5288" y="40"/>
                  <a:pt x="5332" y="123"/>
                  <a:pt x="5371" y="162"/>
                </a:cubicBezTo>
                <a:cubicBezTo>
                  <a:pt x="5376" y="181"/>
                  <a:pt x="5376" y="276"/>
                  <a:pt x="5376" y="295"/>
                </a:cubicBezTo>
                <a:cubicBezTo>
                  <a:pt x="5376" y="412"/>
                  <a:pt x="5373" y="530"/>
                  <a:pt x="5368" y="647"/>
                </a:cubicBezTo>
                <a:cubicBezTo>
                  <a:pt x="5365" y="726"/>
                  <a:pt x="5312" y="806"/>
                  <a:pt x="5288" y="879"/>
                </a:cubicBezTo>
                <a:cubicBezTo>
                  <a:pt x="5275" y="919"/>
                  <a:pt x="5274" y="988"/>
                  <a:pt x="5240" y="1015"/>
                </a:cubicBezTo>
                <a:cubicBezTo>
                  <a:pt x="5195" y="1051"/>
                  <a:pt x="5271" y="1105"/>
                  <a:pt x="5216" y="1111"/>
                </a:cubicBezTo>
                <a:cubicBezTo>
                  <a:pt x="5165" y="1181"/>
                  <a:pt x="5057" y="1323"/>
                  <a:pt x="4936" y="1439"/>
                </a:cubicBezTo>
                <a:cubicBezTo>
                  <a:pt x="4772" y="1472"/>
                  <a:pt x="4650" y="1767"/>
                  <a:pt x="4488" y="1807"/>
                </a:cubicBezTo>
                <a:cubicBezTo>
                  <a:pt x="4461" y="1814"/>
                  <a:pt x="4082" y="1902"/>
                  <a:pt x="4056" y="1911"/>
                </a:cubicBezTo>
                <a:cubicBezTo>
                  <a:pt x="4001" y="1966"/>
                  <a:pt x="3777" y="1927"/>
                  <a:pt x="3704" y="1951"/>
                </a:cubicBezTo>
                <a:cubicBezTo>
                  <a:pt x="3673" y="2043"/>
                  <a:pt x="3525" y="1972"/>
                  <a:pt x="3448" y="1991"/>
                </a:cubicBezTo>
                <a:cubicBezTo>
                  <a:pt x="3385" y="2007"/>
                  <a:pt x="3150" y="2050"/>
                  <a:pt x="3088" y="2071"/>
                </a:cubicBezTo>
                <a:cubicBezTo>
                  <a:pt x="3056" y="2082"/>
                  <a:pt x="2945" y="2092"/>
                  <a:pt x="2912" y="2095"/>
                </a:cubicBezTo>
                <a:cubicBezTo>
                  <a:pt x="2864" y="2094"/>
                  <a:pt x="2835" y="2060"/>
                  <a:pt x="2800" y="2063"/>
                </a:cubicBezTo>
                <a:cubicBezTo>
                  <a:pt x="2768" y="2074"/>
                  <a:pt x="2738" y="2100"/>
                  <a:pt x="2704" y="2111"/>
                </a:cubicBezTo>
                <a:cubicBezTo>
                  <a:pt x="2655" y="2127"/>
                  <a:pt x="2602" y="2125"/>
                  <a:pt x="2552" y="2135"/>
                </a:cubicBezTo>
                <a:cubicBezTo>
                  <a:pt x="2477" y="2132"/>
                  <a:pt x="2482" y="2246"/>
                  <a:pt x="2408" y="2239"/>
                </a:cubicBezTo>
                <a:cubicBezTo>
                  <a:pt x="2336" y="2233"/>
                  <a:pt x="2372" y="2326"/>
                  <a:pt x="2304" y="2303"/>
                </a:cubicBezTo>
                <a:cubicBezTo>
                  <a:pt x="2244" y="2348"/>
                  <a:pt x="2104" y="2467"/>
                  <a:pt x="2048" y="2511"/>
                </a:cubicBezTo>
                <a:cubicBezTo>
                  <a:pt x="2032" y="2506"/>
                  <a:pt x="1968" y="2567"/>
                  <a:pt x="1968" y="2567"/>
                </a:cubicBezTo>
                <a:cubicBezTo>
                  <a:pt x="1908" y="2590"/>
                  <a:pt x="1945" y="2659"/>
                  <a:pt x="1904" y="2687"/>
                </a:cubicBezTo>
                <a:cubicBezTo>
                  <a:pt x="1871" y="2720"/>
                  <a:pt x="1893" y="2744"/>
                  <a:pt x="1856" y="2799"/>
                </a:cubicBezTo>
                <a:cubicBezTo>
                  <a:pt x="1916" y="2889"/>
                  <a:pt x="1776" y="2983"/>
                  <a:pt x="1680" y="3015"/>
                </a:cubicBezTo>
                <a:cubicBezTo>
                  <a:pt x="1552" y="2929"/>
                  <a:pt x="1310" y="2977"/>
                  <a:pt x="1208" y="2975"/>
                </a:cubicBezTo>
                <a:cubicBezTo>
                  <a:pt x="1140" y="2958"/>
                  <a:pt x="1074" y="2941"/>
                  <a:pt x="1008" y="2919"/>
                </a:cubicBezTo>
                <a:cubicBezTo>
                  <a:pt x="984" y="2911"/>
                  <a:pt x="955" y="2906"/>
                  <a:pt x="936" y="2887"/>
                </a:cubicBezTo>
                <a:cubicBezTo>
                  <a:pt x="901" y="2852"/>
                  <a:pt x="906" y="2816"/>
                  <a:pt x="888" y="2775"/>
                </a:cubicBezTo>
                <a:cubicBezTo>
                  <a:pt x="871" y="2736"/>
                  <a:pt x="819" y="2710"/>
                  <a:pt x="792" y="2679"/>
                </a:cubicBezTo>
                <a:cubicBezTo>
                  <a:pt x="776" y="2661"/>
                  <a:pt x="747" y="2615"/>
                  <a:pt x="736" y="2599"/>
                </a:cubicBezTo>
                <a:cubicBezTo>
                  <a:pt x="673" y="2505"/>
                  <a:pt x="762" y="2608"/>
                  <a:pt x="704" y="2527"/>
                </a:cubicBezTo>
                <a:cubicBezTo>
                  <a:pt x="697" y="2518"/>
                  <a:pt x="687" y="2512"/>
                  <a:pt x="680" y="2503"/>
                </a:cubicBezTo>
                <a:cubicBezTo>
                  <a:pt x="640" y="2447"/>
                  <a:pt x="682" y="2494"/>
                  <a:pt x="656" y="2447"/>
                </a:cubicBezTo>
                <a:cubicBezTo>
                  <a:pt x="606" y="2357"/>
                  <a:pt x="506" y="2317"/>
                  <a:pt x="472" y="2215"/>
                </a:cubicBezTo>
                <a:cubicBezTo>
                  <a:pt x="469" y="2192"/>
                  <a:pt x="458" y="2105"/>
                  <a:pt x="440" y="2087"/>
                </a:cubicBezTo>
                <a:cubicBezTo>
                  <a:pt x="395" y="2042"/>
                  <a:pt x="364" y="1983"/>
                  <a:pt x="336" y="1927"/>
                </a:cubicBezTo>
                <a:cubicBezTo>
                  <a:pt x="315" y="1885"/>
                  <a:pt x="302" y="1843"/>
                  <a:pt x="272" y="1807"/>
                </a:cubicBezTo>
                <a:cubicBezTo>
                  <a:pt x="154" y="1665"/>
                  <a:pt x="240" y="1791"/>
                  <a:pt x="192" y="1719"/>
                </a:cubicBezTo>
                <a:cubicBezTo>
                  <a:pt x="167" y="1568"/>
                  <a:pt x="133" y="1420"/>
                  <a:pt x="96" y="1271"/>
                </a:cubicBezTo>
                <a:cubicBezTo>
                  <a:pt x="91" y="1251"/>
                  <a:pt x="34" y="1171"/>
                  <a:pt x="24" y="1143"/>
                </a:cubicBezTo>
                <a:cubicBezTo>
                  <a:pt x="20" y="1133"/>
                  <a:pt x="19" y="1122"/>
                  <a:pt x="16" y="1111"/>
                </a:cubicBezTo>
                <a:cubicBezTo>
                  <a:pt x="11" y="1095"/>
                  <a:pt x="0" y="1063"/>
                  <a:pt x="0" y="1063"/>
                </a:cubicBezTo>
                <a:cubicBezTo>
                  <a:pt x="9" y="929"/>
                  <a:pt x="16" y="982"/>
                  <a:pt x="0" y="903"/>
                </a:cubicBezTo>
                <a:close/>
              </a:path>
            </a:pathLst>
          </a:custGeom>
          <a:solidFill>
            <a:srgbClr val="003399">
              <a:alpha val="50195"/>
            </a:srgbClr>
          </a:solidFill>
          <a:ln w="15875" cap="flat" cmpd="sng">
            <a:noFill/>
            <a:prstDash val="solid"/>
            <a:round/>
            <a:headEnd/>
            <a:tailEnd/>
          </a:ln>
        </p:spPr>
        <p:txBody>
          <a:bodyPr lIns="92075" tIns="46038" rIns="92075" bIns="46038"/>
          <a:lstStyle/>
          <a:p>
            <a:endParaRPr lang="vi-VN"/>
          </a:p>
        </p:txBody>
      </p:sp>
    </p:spTree>
    <p:extLst>
      <p:ext uri="{BB962C8B-B14F-4D97-AF65-F5344CB8AC3E}">
        <p14:creationId xmlns:p14="http://schemas.microsoft.com/office/powerpoint/2010/main" val="1244502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680-5FEA-0E4B-839D-1E2506EC85F3}"/>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52BC0A25-89D4-6046-A2F9-C14364869AD4}"/>
              </a:ext>
            </a:extLst>
          </p:cNvPr>
          <p:cNvSpPr>
            <a:spLocks noGrp="1"/>
          </p:cNvSpPr>
          <p:nvPr>
            <p:ph idx="1"/>
          </p:nvPr>
        </p:nvSpPr>
        <p:spPr/>
        <p:txBody>
          <a:bodyPr/>
          <a:lstStyle/>
          <a:p>
            <a:r>
              <a:rPr lang="en-US" dirty="0"/>
              <a:t>(8) is confirmed, all shortest distance from (1) are calculated</a:t>
            </a:r>
          </a:p>
        </p:txBody>
      </p:sp>
      <p:sp>
        <p:nvSpPr>
          <p:cNvPr id="4" name="Footer Placeholder 3">
            <a:extLst>
              <a:ext uri="{FF2B5EF4-FFF2-40B4-BE49-F238E27FC236}">
                <a16:creationId xmlns:a16="http://schemas.microsoft.com/office/drawing/2014/main" id="{1CCABAF8-CB14-EF43-9A0A-33EF7036FBDD}"/>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136AB889-FED0-234A-8DF3-E2DCA892C1D6}"/>
              </a:ext>
            </a:extLst>
          </p:cNvPr>
          <p:cNvSpPr>
            <a:spLocks noGrp="1"/>
          </p:cNvSpPr>
          <p:nvPr>
            <p:ph type="sldNum" sz="quarter" idx="12"/>
          </p:nvPr>
        </p:nvSpPr>
        <p:spPr/>
        <p:txBody>
          <a:bodyPr/>
          <a:lstStyle/>
          <a:p>
            <a:fld id="{162F1D00-BD13-4404-86B0-79703945A0A7}" type="slidenum">
              <a:rPr lang="en-US" smtClean="0"/>
              <a:t>62</a:t>
            </a:fld>
            <a:endParaRPr lang="en-US"/>
          </a:p>
        </p:txBody>
      </p:sp>
      <p:sp>
        <p:nvSpPr>
          <p:cNvPr id="53" name="Oval 3">
            <a:extLst>
              <a:ext uri="{FF2B5EF4-FFF2-40B4-BE49-F238E27FC236}">
                <a16:creationId xmlns:a16="http://schemas.microsoft.com/office/drawing/2014/main" id="{472F1197-9D3F-1547-83C0-E37DDD50357A}"/>
              </a:ext>
            </a:extLst>
          </p:cNvPr>
          <p:cNvSpPr>
            <a:spLocks noChangeArrowheads="1"/>
          </p:cNvSpPr>
          <p:nvPr/>
        </p:nvSpPr>
        <p:spPr bwMode="auto">
          <a:xfrm>
            <a:off x="1524000" y="3259138"/>
            <a:ext cx="382588" cy="3222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1</a:t>
            </a:r>
          </a:p>
        </p:txBody>
      </p:sp>
      <p:sp>
        <p:nvSpPr>
          <p:cNvPr id="54" name="Oval 4">
            <a:extLst>
              <a:ext uri="{FF2B5EF4-FFF2-40B4-BE49-F238E27FC236}">
                <a16:creationId xmlns:a16="http://schemas.microsoft.com/office/drawing/2014/main" id="{2CEBB82F-7F9A-4E4E-9818-924C93870F47}"/>
              </a:ext>
            </a:extLst>
          </p:cNvPr>
          <p:cNvSpPr>
            <a:spLocks noChangeArrowheads="1"/>
          </p:cNvSpPr>
          <p:nvPr/>
        </p:nvSpPr>
        <p:spPr bwMode="auto">
          <a:xfrm>
            <a:off x="7537450" y="2743200"/>
            <a:ext cx="311150"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3</a:t>
            </a:r>
          </a:p>
        </p:txBody>
      </p:sp>
      <p:sp>
        <p:nvSpPr>
          <p:cNvPr id="91" name="Oval 5">
            <a:extLst>
              <a:ext uri="{FF2B5EF4-FFF2-40B4-BE49-F238E27FC236}">
                <a16:creationId xmlns:a16="http://schemas.microsoft.com/office/drawing/2014/main" id="{2FE5437A-49DC-BC45-8DE4-0D1126D20D41}"/>
              </a:ext>
            </a:extLst>
          </p:cNvPr>
          <p:cNvSpPr>
            <a:spLocks noChangeArrowheads="1"/>
          </p:cNvSpPr>
          <p:nvPr/>
        </p:nvSpPr>
        <p:spPr bwMode="auto">
          <a:xfrm>
            <a:off x="7775575" y="5495925"/>
            <a:ext cx="377825" cy="3714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8</a:t>
            </a:r>
          </a:p>
        </p:txBody>
      </p:sp>
      <p:sp>
        <p:nvSpPr>
          <p:cNvPr id="92" name="Oval 6">
            <a:extLst>
              <a:ext uri="{FF2B5EF4-FFF2-40B4-BE49-F238E27FC236}">
                <a16:creationId xmlns:a16="http://schemas.microsoft.com/office/drawing/2014/main" id="{80B5485B-69E1-6949-A3D7-39AE62BF683B}"/>
              </a:ext>
            </a:extLst>
          </p:cNvPr>
          <p:cNvSpPr>
            <a:spLocks noChangeArrowheads="1"/>
          </p:cNvSpPr>
          <p:nvPr/>
        </p:nvSpPr>
        <p:spPr bwMode="auto">
          <a:xfrm>
            <a:off x="3033713" y="2743200"/>
            <a:ext cx="319087" cy="3460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2</a:t>
            </a:r>
          </a:p>
        </p:txBody>
      </p:sp>
      <p:sp>
        <p:nvSpPr>
          <p:cNvPr id="93" name="Oval 7">
            <a:extLst>
              <a:ext uri="{FF2B5EF4-FFF2-40B4-BE49-F238E27FC236}">
                <a16:creationId xmlns:a16="http://schemas.microsoft.com/office/drawing/2014/main" id="{D981E5D6-9EB2-6944-8FF0-3C0CD6F3C111}"/>
              </a:ext>
            </a:extLst>
          </p:cNvPr>
          <p:cNvSpPr>
            <a:spLocks noChangeArrowheads="1"/>
          </p:cNvSpPr>
          <p:nvPr/>
        </p:nvSpPr>
        <p:spPr bwMode="auto">
          <a:xfrm>
            <a:off x="3581400" y="38100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6</a:t>
            </a:r>
          </a:p>
        </p:txBody>
      </p:sp>
      <p:sp>
        <p:nvSpPr>
          <p:cNvPr id="94" name="Oval 8">
            <a:extLst>
              <a:ext uri="{FF2B5EF4-FFF2-40B4-BE49-F238E27FC236}">
                <a16:creationId xmlns:a16="http://schemas.microsoft.com/office/drawing/2014/main" id="{1E424F1A-88EF-3643-AE90-F178876E8C82}"/>
              </a:ext>
            </a:extLst>
          </p:cNvPr>
          <p:cNvSpPr>
            <a:spLocks noChangeArrowheads="1"/>
          </p:cNvSpPr>
          <p:nvPr/>
        </p:nvSpPr>
        <p:spPr bwMode="auto">
          <a:xfrm>
            <a:off x="2971800" y="5595938"/>
            <a:ext cx="339725" cy="347662"/>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7</a:t>
            </a:r>
          </a:p>
        </p:txBody>
      </p:sp>
      <p:sp>
        <p:nvSpPr>
          <p:cNvPr id="95" name="Oval 9">
            <a:extLst>
              <a:ext uri="{FF2B5EF4-FFF2-40B4-BE49-F238E27FC236}">
                <a16:creationId xmlns:a16="http://schemas.microsoft.com/office/drawing/2014/main" id="{9988FA80-408E-884F-A4EA-4EF0F7FB6DAC}"/>
              </a:ext>
            </a:extLst>
          </p:cNvPr>
          <p:cNvSpPr>
            <a:spLocks noChangeArrowheads="1"/>
          </p:cNvSpPr>
          <p:nvPr/>
        </p:nvSpPr>
        <p:spPr bwMode="auto">
          <a:xfrm>
            <a:off x="6816725" y="4175125"/>
            <a:ext cx="346075" cy="396875"/>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4</a:t>
            </a:r>
          </a:p>
        </p:txBody>
      </p:sp>
      <p:sp>
        <p:nvSpPr>
          <p:cNvPr id="96" name="Oval 10">
            <a:extLst>
              <a:ext uri="{FF2B5EF4-FFF2-40B4-BE49-F238E27FC236}">
                <a16:creationId xmlns:a16="http://schemas.microsoft.com/office/drawing/2014/main" id="{34001F26-FD7F-0D4D-ABDF-2A3E5FDFD9B5}"/>
              </a:ext>
            </a:extLst>
          </p:cNvPr>
          <p:cNvSpPr>
            <a:spLocks noChangeArrowheads="1"/>
          </p:cNvSpPr>
          <p:nvPr/>
        </p:nvSpPr>
        <p:spPr bwMode="auto">
          <a:xfrm>
            <a:off x="4572000" y="4419600"/>
            <a:ext cx="381000" cy="381000"/>
          </a:xfrm>
          <a:prstGeom prst="ellipse">
            <a:avLst/>
          </a:prstGeom>
          <a:solidFill>
            <a:srgbClr val="FFFF00"/>
          </a:solidFill>
          <a:ln w="15875">
            <a:solidFill>
              <a:schemeClr val="tx1"/>
            </a:solidFill>
            <a:round/>
            <a:headEnd/>
            <a:tailEnd/>
          </a:ln>
        </p:spPr>
        <p:txBody>
          <a:bodyPr wrap="none" lIns="92075" tIns="46038" rIns="92075" bIns="46038" anchor="ctr"/>
          <a:lstStyle/>
          <a:p>
            <a:pPr algn="ctr"/>
            <a:r>
              <a:rPr lang="en-US" sz="1600">
                <a:latin typeface="Arial Unicode MS" pitchFamily="34" charset="-128"/>
              </a:rPr>
              <a:t>5</a:t>
            </a:r>
          </a:p>
        </p:txBody>
      </p:sp>
      <p:cxnSp>
        <p:nvCxnSpPr>
          <p:cNvPr id="97" name="AutoShape 11">
            <a:extLst>
              <a:ext uri="{FF2B5EF4-FFF2-40B4-BE49-F238E27FC236}">
                <a16:creationId xmlns:a16="http://schemas.microsoft.com/office/drawing/2014/main" id="{3B1657A4-4D0E-0346-A787-921C0F33470D}"/>
              </a:ext>
            </a:extLst>
          </p:cNvPr>
          <p:cNvCxnSpPr>
            <a:cxnSpLocks noChangeShapeType="1"/>
            <a:stCxn id="53" idx="7"/>
            <a:endCxn id="92" idx="2"/>
          </p:cNvCxnSpPr>
          <p:nvPr/>
        </p:nvCxnSpPr>
        <p:spPr bwMode="auto">
          <a:xfrm flipV="1">
            <a:off x="1851025" y="2916238"/>
            <a:ext cx="1174750" cy="382587"/>
          </a:xfrm>
          <a:prstGeom prst="straightConnector1">
            <a:avLst/>
          </a:prstGeom>
          <a:noFill/>
          <a:ln w="15875">
            <a:solidFill>
              <a:schemeClr val="tx1"/>
            </a:solidFill>
            <a:round/>
            <a:headEnd/>
            <a:tailEnd type="triangle" w="med" len="med"/>
          </a:ln>
        </p:spPr>
      </p:cxnSp>
      <p:cxnSp>
        <p:nvCxnSpPr>
          <p:cNvPr id="98" name="AutoShape 12">
            <a:extLst>
              <a:ext uri="{FF2B5EF4-FFF2-40B4-BE49-F238E27FC236}">
                <a16:creationId xmlns:a16="http://schemas.microsoft.com/office/drawing/2014/main" id="{9FDBF1C3-FAA0-AC46-8486-AF85D9A30660}"/>
              </a:ext>
            </a:extLst>
          </p:cNvPr>
          <p:cNvCxnSpPr>
            <a:cxnSpLocks noChangeShapeType="1"/>
            <a:stCxn id="53" idx="6"/>
            <a:endCxn id="93" idx="1"/>
          </p:cNvCxnSpPr>
          <p:nvPr/>
        </p:nvCxnSpPr>
        <p:spPr bwMode="auto">
          <a:xfrm>
            <a:off x="1914525" y="3421063"/>
            <a:ext cx="1722438" cy="436562"/>
          </a:xfrm>
          <a:prstGeom prst="straightConnector1">
            <a:avLst/>
          </a:prstGeom>
          <a:noFill/>
          <a:ln w="15875">
            <a:solidFill>
              <a:schemeClr val="tx1"/>
            </a:solidFill>
            <a:round/>
            <a:headEnd/>
            <a:tailEnd type="triangle" w="med" len="med"/>
          </a:ln>
        </p:spPr>
      </p:cxnSp>
      <p:cxnSp>
        <p:nvCxnSpPr>
          <p:cNvPr id="99" name="AutoShape 13">
            <a:extLst>
              <a:ext uri="{FF2B5EF4-FFF2-40B4-BE49-F238E27FC236}">
                <a16:creationId xmlns:a16="http://schemas.microsoft.com/office/drawing/2014/main" id="{53FBF6BD-D752-9445-88FE-8EA69520D3D1}"/>
              </a:ext>
            </a:extLst>
          </p:cNvPr>
          <p:cNvCxnSpPr>
            <a:cxnSpLocks noChangeShapeType="1"/>
            <a:stCxn id="53" idx="5"/>
            <a:endCxn id="94" idx="0"/>
          </p:cNvCxnSpPr>
          <p:nvPr/>
        </p:nvCxnSpPr>
        <p:spPr bwMode="auto">
          <a:xfrm>
            <a:off x="1851025" y="3541713"/>
            <a:ext cx="1290638" cy="2046287"/>
          </a:xfrm>
          <a:prstGeom prst="straightConnector1">
            <a:avLst/>
          </a:prstGeom>
          <a:noFill/>
          <a:ln w="15875">
            <a:solidFill>
              <a:schemeClr val="tx1"/>
            </a:solidFill>
            <a:round/>
            <a:headEnd/>
            <a:tailEnd type="triangle" w="med" len="med"/>
          </a:ln>
        </p:spPr>
      </p:cxnSp>
      <p:cxnSp>
        <p:nvCxnSpPr>
          <p:cNvPr id="100" name="AutoShape 14">
            <a:extLst>
              <a:ext uri="{FF2B5EF4-FFF2-40B4-BE49-F238E27FC236}">
                <a16:creationId xmlns:a16="http://schemas.microsoft.com/office/drawing/2014/main" id="{95957536-94FA-654D-8A3A-F4451F31B3DD}"/>
              </a:ext>
            </a:extLst>
          </p:cNvPr>
          <p:cNvCxnSpPr>
            <a:cxnSpLocks noChangeShapeType="1"/>
            <a:stCxn id="93" idx="7"/>
            <a:endCxn id="54" idx="2"/>
          </p:cNvCxnSpPr>
          <p:nvPr/>
        </p:nvCxnSpPr>
        <p:spPr bwMode="auto">
          <a:xfrm flipV="1">
            <a:off x="3906838" y="2916238"/>
            <a:ext cx="3622675" cy="941387"/>
          </a:xfrm>
          <a:prstGeom prst="straightConnector1">
            <a:avLst/>
          </a:prstGeom>
          <a:noFill/>
          <a:ln w="15875">
            <a:solidFill>
              <a:schemeClr val="tx1"/>
            </a:solidFill>
            <a:round/>
            <a:headEnd/>
            <a:tailEnd type="triangle" w="med" len="med"/>
          </a:ln>
        </p:spPr>
      </p:cxnSp>
      <p:cxnSp>
        <p:nvCxnSpPr>
          <p:cNvPr id="101" name="AutoShape 15">
            <a:extLst>
              <a:ext uri="{FF2B5EF4-FFF2-40B4-BE49-F238E27FC236}">
                <a16:creationId xmlns:a16="http://schemas.microsoft.com/office/drawing/2014/main" id="{49DF6A83-9059-AA48-9263-159A526F51B2}"/>
              </a:ext>
            </a:extLst>
          </p:cNvPr>
          <p:cNvCxnSpPr>
            <a:cxnSpLocks noChangeShapeType="1"/>
            <a:stCxn id="95" idx="7"/>
            <a:endCxn id="54" idx="4"/>
          </p:cNvCxnSpPr>
          <p:nvPr/>
        </p:nvCxnSpPr>
        <p:spPr bwMode="auto">
          <a:xfrm flipV="1">
            <a:off x="7112000" y="3097213"/>
            <a:ext cx="581025" cy="1128712"/>
          </a:xfrm>
          <a:prstGeom prst="straightConnector1">
            <a:avLst/>
          </a:prstGeom>
          <a:noFill/>
          <a:ln w="15875">
            <a:solidFill>
              <a:schemeClr val="tx1"/>
            </a:solidFill>
            <a:round/>
            <a:headEnd/>
            <a:tailEnd type="triangle" w="med" len="med"/>
          </a:ln>
        </p:spPr>
      </p:cxnSp>
      <p:cxnSp>
        <p:nvCxnSpPr>
          <p:cNvPr id="102" name="AutoShape 16">
            <a:extLst>
              <a:ext uri="{FF2B5EF4-FFF2-40B4-BE49-F238E27FC236}">
                <a16:creationId xmlns:a16="http://schemas.microsoft.com/office/drawing/2014/main" id="{8F95039B-C48C-594E-B176-C4A9DB8B0117}"/>
              </a:ext>
            </a:extLst>
          </p:cNvPr>
          <p:cNvCxnSpPr>
            <a:cxnSpLocks noChangeShapeType="1"/>
            <a:stCxn id="93" idx="5"/>
            <a:endCxn id="96" idx="1"/>
          </p:cNvCxnSpPr>
          <p:nvPr/>
        </p:nvCxnSpPr>
        <p:spPr bwMode="auto">
          <a:xfrm>
            <a:off x="3906838" y="4143375"/>
            <a:ext cx="720725" cy="323850"/>
          </a:xfrm>
          <a:prstGeom prst="straightConnector1">
            <a:avLst/>
          </a:prstGeom>
          <a:noFill/>
          <a:ln w="15875">
            <a:solidFill>
              <a:schemeClr val="tx1"/>
            </a:solidFill>
            <a:round/>
            <a:headEnd/>
            <a:tailEnd type="triangle" w="med" len="med"/>
          </a:ln>
        </p:spPr>
      </p:cxnSp>
      <p:cxnSp>
        <p:nvCxnSpPr>
          <p:cNvPr id="103" name="AutoShape 17">
            <a:extLst>
              <a:ext uri="{FF2B5EF4-FFF2-40B4-BE49-F238E27FC236}">
                <a16:creationId xmlns:a16="http://schemas.microsoft.com/office/drawing/2014/main" id="{F1117838-B252-694C-B9C0-91301CC77B23}"/>
              </a:ext>
            </a:extLst>
          </p:cNvPr>
          <p:cNvCxnSpPr>
            <a:cxnSpLocks noChangeShapeType="1"/>
            <a:stCxn id="96" idx="5"/>
            <a:endCxn id="91" idx="2"/>
          </p:cNvCxnSpPr>
          <p:nvPr/>
        </p:nvCxnSpPr>
        <p:spPr bwMode="auto">
          <a:xfrm>
            <a:off x="4897438" y="4752975"/>
            <a:ext cx="2870200" cy="928688"/>
          </a:xfrm>
          <a:prstGeom prst="straightConnector1">
            <a:avLst/>
          </a:prstGeom>
          <a:noFill/>
          <a:ln w="15875">
            <a:solidFill>
              <a:schemeClr val="tx1"/>
            </a:solidFill>
            <a:round/>
            <a:headEnd/>
            <a:tailEnd type="triangle" w="med" len="med"/>
          </a:ln>
        </p:spPr>
      </p:cxnSp>
      <p:cxnSp>
        <p:nvCxnSpPr>
          <p:cNvPr id="104" name="AutoShape 18">
            <a:extLst>
              <a:ext uri="{FF2B5EF4-FFF2-40B4-BE49-F238E27FC236}">
                <a16:creationId xmlns:a16="http://schemas.microsoft.com/office/drawing/2014/main" id="{BDDED1F7-CB53-9A47-AA6F-7C97ECFA2EBD}"/>
              </a:ext>
            </a:extLst>
          </p:cNvPr>
          <p:cNvCxnSpPr>
            <a:cxnSpLocks noChangeShapeType="1"/>
            <a:stCxn id="96" idx="6"/>
            <a:endCxn id="95" idx="2"/>
          </p:cNvCxnSpPr>
          <p:nvPr/>
        </p:nvCxnSpPr>
        <p:spPr bwMode="auto">
          <a:xfrm flipV="1">
            <a:off x="4960938" y="4373563"/>
            <a:ext cx="1847850" cy="236537"/>
          </a:xfrm>
          <a:prstGeom prst="straightConnector1">
            <a:avLst/>
          </a:prstGeom>
          <a:noFill/>
          <a:ln w="15875">
            <a:solidFill>
              <a:schemeClr val="tx1"/>
            </a:solidFill>
            <a:round/>
            <a:headEnd/>
            <a:tailEnd type="triangle" w="med" len="med"/>
          </a:ln>
        </p:spPr>
      </p:cxnSp>
      <p:cxnSp>
        <p:nvCxnSpPr>
          <p:cNvPr id="105" name="AutoShape 19">
            <a:extLst>
              <a:ext uri="{FF2B5EF4-FFF2-40B4-BE49-F238E27FC236}">
                <a16:creationId xmlns:a16="http://schemas.microsoft.com/office/drawing/2014/main" id="{89CCF665-7E89-CF40-A161-F42CAEDA6463}"/>
              </a:ext>
            </a:extLst>
          </p:cNvPr>
          <p:cNvCxnSpPr>
            <a:cxnSpLocks noChangeShapeType="1"/>
            <a:stCxn id="95" idx="4"/>
            <a:endCxn id="91" idx="1"/>
          </p:cNvCxnSpPr>
          <p:nvPr/>
        </p:nvCxnSpPr>
        <p:spPr bwMode="auto">
          <a:xfrm>
            <a:off x="6989763" y="4579938"/>
            <a:ext cx="841375" cy="962025"/>
          </a:xfrm>
          <a:prstGeom prst="straightConnector1">
            <a:avLst/>
          </a:prstGeom>
          <a:noFill/>
          <a:ln w="15875">
            <a:solidFill>
              <a:schemeClr val="tx1"/>
            </a:solidFill>
            <a:round/>
            <a:headEnd/>
            <a:tailEnd type="triangle" w="med" len="med"/>
          </a:ln>
        </p:spPr>
      </p:cxnSp>
      <p:cxnSp>
        <p:nvCxnSpPr>
          <p:cNvPr id="106" name="AutoShape 20">
            <a:extLst>
              <a:ext uri="{FF2B5EF4-FFF2-40B4-BE49-F238E27FC236}">
                <a16:creationId xmlns:a16="http://schemas.microsoft.com/office/drawing/2014/main" id="{A6713458-147D-DF45-8C8D-10C8020F54C2}"/>
              </a:ext>
            </a:extLst>
          </p:cNvPr>
          <p:cNvCxnSpPr>
            <a:cxnSpLocks noChangeShapeType="1"/>
            <a:stCxn id="54" idx="3"/>
            <a:endCxn id="96" idx="7"/>
          </p:cNvCxnSpPr>
          <p:nvPr/>
        </p:nvCxnSpPr>
        <p:spPr bwMode="auto">
          <a:xfrm flipH="1">
            <a:off x="4897438" y="3046413"/>
            <a:ext cx="2686050" cy="1420812"/>
          </a:xfrm>
          <a:prstGeom prst="straightConnector1">
            <a:avLst/>
          </a:prstGeom>
          <a:noFill/>
          <a:ln w="15875">
            <a:solidFill>
              <a:schemeClr val="tx1"/>
            </a:solidFill>
            <a:round/>
            <a:headEnd/>
            <a:tailEnd type="triangle" w="med" len="med"/>
          </a:ln>
        </p:spPr>
      </p:cxnSp>
      <p:cxnSp>
        <p:nvCxnSpPr>
          <p:cNvPr id="107" name="AutoShape 21">
            <a:extLst>
              <a:ext uri="{FF2B5EF4-FFF2-40B4-BE49-F238E27FC236}">
                <a16:creationId xmlns:a16="http://schemas.microsoft.com/office/drawing/2014/main" id="{ADB53D4D-4602-284D-915E-23FE8D7CEB7E}"/>
              </a:ext>
            </a:extLst>
          </p:cNvPr>
          <p:cNvCxnSpPr>
            <a:cxnSpLocks noChangeShapeType="1"/>
            <a:stCxn id="93" idx="4"/>
            <a:endCxn id="94" idx="7"/>
          </p:cNvCxnSpPr>
          <p:nvPr/>
        </p:nvCxnSpPr>
        <p:spPr bwMode="auto">
          <a:xfrm flipH="1">
            <a:off x="3262313" y="4198938"/>
            <a:ext cx="509587" cy="1439862"/>
          </a:xfrm>
          <a:prstGeom prst="straightConnector1">
            <a:avLst/>
          </a:prstGeom>
          <a:noFill/>
          <a:ln w="15875">
            <a:solidFill>
              <a:schemeClr val="tx1"/>
            </a:solidFill>
            <a:round/>
            <a:headEnd/>
            <a:tailEnd type="triangle" w="med" len="med"/>
          </a:ln>
        </p:spPr>
      </p:cxnSp>
      <p:cxnSp>
        <p:nvCxnSpPr>
          <p:cNvPr id="108" name="AutoShape 22">
            <a:extLst>
              <a:ext uri="{FF2B5EF4-FFF2-40B4-BE49-F238E27FC236}">
                <a16:creationId xmlns:a16="http://schemas.microsoft.com/office/drawing/2014/main" id="{D74A223C-DBF0-B848-BBAE-A28B4BAF35ED}"/>
              </a:ext>
            </a:extLst>
          </p:cNvPr>
          <p:cNvCxnSpPr>
            <a:cxnSpLocks noChangeShapeType="1"/>
            <a:stCxn id="94" idx="6"/>
            <a:endCxn id="96" idx="2"/>
          </p:cNvCxnSpPr>
          <p:nvPr/>
        </p:nvCxnSpPr>
        <p:spPr bwMode="auto">
          <a:xfrm flipV="1">
            <a:off x="3319463" y="4610100"/>
            <a:ext cx="1244600" cy="1160463"/>
          </a:xfrm>
          <a:prstGeom prst="straightConnector1">
            <a:avLst/>
          </a:prstGeom>
          <a:noFill/>
          <a:ln w="15875">
            <a:solidFill>
              <a:schemeClr val="tx1"/>
            </a:solidFill>
            <a:round/>
            <a:headEnd/>
            <a:tailEnd type="triangle" w="med" len="med"/>
          </a:ln>
        </p:spPr>
      </p:cxnSp>
      <p:cxnSp>
        <p:nvCxnSpPr>
          <p:cNvPr id="109" name="AutoShape 23">
            <a:extLst>
              <a:ext uri="{FF2B5EF4-FFF2-40B4-BE49-F238E27FC236}">
                <a16:creationId xmlns:a16="http://schemas.microsoft.com/office/drawing/2014/main" id="{89BFFDFC-5394-AB44-BBA1-92BEACAEA786}"/>
              </a:ext>
            </a:extLst>
          </p:cNvPr>
          <p:cNvCxnSpPr>
            <a:cxnSpLocks noChangeShapeType="1"/>
            <a:stCxn id="92" idx="6"/>
            <a:endCxn id="54" idx="1"/>
          </p:cNvCxnSpPr>
          <p:nvPr/>
        </p:nvCxnSpPr>
        <p:spPr bwMode="auto">
          <a:xfrm flipV="1">
            <a:off x="3360738" y="2786063"/>
            <a:ext cx="4222750" cy="130175"/>
          </a:xfrm>
          <a:prstGeom prst="straightConnector1">
            <a:avLst/>
          </a:prstGeom>
          <a:noFill/>
          <a:ln w="15875">
            <a:solidFill>
              <a:schemeClr val="tx1"/>
            </a:solidFill>
            <a:round/>
            <a:headEnd/>
            <a:tailEnd type="triangle" w="med" len="med"/>
          </a:ln>
        </p:spPr>
      </p:cxnSp>
      <p:cxnSp>
        <p:nvCxnSpPr>
          <p:cNvPr id="110" name="AutoShape 24">
            <a:extLst>
              <a:ext uri="{FF2B5EF4-FFF2-40B4-BE49-F238E27FC236}">
                <a16:creationId xmlns:a16="http://schemas.microsoft.com/office/drawing/2014/main" id="{05217F4E-6BD0-2143-94C3-9EE1942E752B}"/>
              </a:ext>
            </a:extLst>
          </p:cNvPr>
          <p:cNvCxnSpPr>
            <a:cxnSpLocks noChangeShapeType="1"/>
            <a:stCxn id="94" idx="6"/>
            <a:endCxn id="91" idx="3"/>
          </p:cNvCxnSpPr>
          <p:nvPr/>
        </p:nvCxnSpPr>
        <p:spPr bwMode="auto">
          <a:xfrm>
            <a:off x="3319463" y="5770563"/>
            <a:ext cx="4511675" cy="50800"/>
          </a:xfrm>
          <a:prstGeom prst="straightConnector1">
            <a:avLst/>
          </a:prstGeom>
          <a:noFill/>
          <a:ln w="15875">
            <a:solidFill>
              <a:schemeClr val="tx1"/>
            </a:solidFill>
            <a:round/>
            <a:headEnd/>
            <a:tailEnd type="triangle" w="med" len="med"/>
          </a:ln>
        </p:spPr>
      </p:cxnSp>
      <p:cxnSp>
        <p:nvCxnSpPr>
          <p:cNvPr id="111" name="AutoShape 25">
            <a:extLst>
              <a:ext uri="{FF2B5EF4-FFF2-40B4-BE49-F238E27FC236}">
                <a16:creationId xmlns:a16="http://schemas.microsoft.com/office/drawing/2014/main" id="{B21FADED-9A95-344C-B05A-67735E4AA347}"/>
              </a:ext>
            </a:extLst>
          </p:cNvPr>
          <p:cNvCxnSpPr>
            <a:cxnSpLocks noChangeShapeType="1"/>
            <a:stCxn id="54" idx="5"/>
            <a:endCxn id="91" idx="0"/>
          </p:cNvCxnSpPr>
          <p:nvPr/>
        </p:nvCxnSpPr>
        <p:spPr bwMode="auto">
          <a:xfrm>
            <a:off x="7802563" y="3046413"/>
            <a:ext cx="161925" cy="2441575"/>
          </a:xfrm>
          <a:prstGeom prst="straightConnector1">
            <a:avLst/>
          </a:prstGeom>
          <a:noFill/>
          <a:ln w="15875">
            <a:solidFill>
              <a:schemeClr val="tx1"/>
            </a:solidFill>
            <a:round/>
            <a:headEnd/>
            <a:tailEnd type="triangle" w="med" len="med"/>
          </a:ln>
        </p:spPr>
      </p:cxnSp>
      <p:sp>
        <p:nvSpPr>
          <p:cNvPr id="112" name="Text Box 26">
            <a:extLst>
              <a:ext uri="{FF2B5EF4-FFF2-40B4-BE49-F238E27FC236}">
                <a16:creationId xmlns:a16="http://schemas.microsoft.com/office/drawing/2014/main" id="{B9007BC6-6E2D-0F46-911D-E9C2E055FE68}"/>
              </a:ext>
            </a:extLst>
          </p:cNvPr>
          <p:cNvSpPr txBox="1">
            <a:spLocks noChangeArrowheads="1"/>
          </p:cNvSpPr>
          <p:nvPr/>
        </p:nvSpPr>
        <p:spPr bwMode="auto">
          <a:xfrm>
            <a:off x="5160963" y="2819400"/>
            <a:ext cx="307975"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24</a:t>
            </a:r>
          </a:p>
        </p:txBody>
      </p:sp>
      <p:sp>
        <p:nvSpPr>
          <p:cNvPr id="113" name="Text Box 27">
            <a:extLst>
              <a:ext uri="{FF2B5EF4-FFF2-40B4-BE49-F238E27FC236}">
                <a16:creationId xmlns:a16="http://schemas.microsoft.com/office/drawing/2014/main" id="{ADD14927-C389-1C48-BDAE-0556A5F3A635}"/>
              </a:ext>
            </a:extLst>
          </p:cNvPr>
          <p:cNvSpPr txBox="1">
            <a:spLocks noChangeArrowheads="1"/>
          </p:cNvSpPr>
          <p:nvPr/>
        </p:nvSpPr>
        <p:spPr bwMode="auto">
          <a:xfrm>
            <a:off x="5111750" y="3443288"/>
            <a:ext cx="249238"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18</a:t>
            </a:r>
          </a:p>
        </p:txBody>
      </p:sp>
      <p:sp>
        <p:nvSpPr>
          <p:cNvPr id="114" name="Text Box 28">
            <a:extLst>
              <a:ext uri="{FF2B5EF4-FFF2-40B4-BE49-F238E27FC236}">
                <a16:creationId xmlns:a16="http://schemas.microsoft.com/office/drawing/2014/main" id="{F969D790-DA5C-FA4C-959A-62A85E43892E}"/>
              </a:ext>
            </a:extLst>
          </p:cNvPr>
          <p:cNvSpPr txBox="1">
            <a:spLocks noChangeArrowheads="1"/>
          </p:cNvSpPr>
          <p:nvPr/>
        </p:nvSpPr>
        <p:spPr bwMode="auto">
          <a:xfrm>
            <a:off x="6026150" y="3752850"/>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a:t>
            </a:r>
          </a:p>
        </p:txBody>
      </p:sp>
      <p:sp>
        <p:nvSpPr>
          <p:cNvPr id="115" name="Text Box 29">
            <a:extLst>
              <a:ext uri="{FF2B5EF4-FFF2-40B4-BE49-F238E27FC236}">
                <a16:creationId xmlns:a16="http://schemas.microsoft.com/office/drawing/2014/main" id="{49B77014-574F-954D-B7B6-62091E0F4C68}"/>
              </a:ext>
            </a:extLst>
          </p:cNvPr>
          <p:cNvSpPr txBox="1">
            <a:spLocks noChangeArrowheads="1"/>
          </p:cNvSpPr>
          <p:nvPr/>
        </p:nvSpPr>
        <p:spPr bwMode="auto">
          <a:xfrm>
            <a:off x="2370138" y="3022600"/>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9</a:t>
            </a:r>
          </a:p>
        </p:txBody>
      </p:sp>
      <p:sp>
        <p:nvSpPr>
          <p:cNvPr id="116" name="Text Box 30">
            <a:extLst>
              <a:ext uri="{FF2B5EF4-FFF2-40B4-BE49-F238E27FC236}">
                <a16:creationId xmlns:a16="http://schemas.microsoft.com/office/drawing/2014/main" id="{6F1615EB-C148-FD44-9BBC-B69F9546CBD2}"/>
              </a:ext>
            </a:extLst>
          </p:cNvPr>
          <p:cNvSpPr txBox="1">
            <a:spLocks noChangeArrowheads="1"/>
          </p:cNvSpPr>
          <p:nvPr/>
        </p:nvSpPr>
        <p:spPr bwMode="auto">
          <a:xfrm>
            <a:off x="2795588" y="3609975"/>
            <a:ext cx="247650"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14</a:t>
            </a:r>
          </a:p>
        </p:txBody>
      </p:sp>
      <p:sp>
        <p:nvSpPr>
          <p:cNvPr id="117" name="Text Box 31">
            <a:extLst>
              <a:ext uri="{FF2B5EF4-FFF2-40B4-BE49-F238E27FC236}">
                <a16:creationId xmlns:a16="http://schemas.microsoft.com/office/drawing/2014/main" id="{330303D5-03E9-9946-8FFA-5C6C55A98792}"/>
              </a:ext>
            </a:extLst>
          </p:cNvPr>
          <p:cNvSpPr txBox="1">
            <a:spLocks noChangeArrowheads="1"/>
          </p:cNvSpPr>
          <p:nvPr/>
        </p:nvSpPr>
        <p:spPr bwMode="auto">
          <a:xfrm>
            <a:off x="2436813" y="4514850"/>
            <a:ext cx="382587" cy="274638"/>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15</a:t>
            </a:r>
          </a:p>
        </p:txBody>
      </p:sp>
      <p:sp>
        <p:nvSpPr>
          <p:cNvPr id="118" name="Text Box 32">
            <a:extLst>
              <a:ext uri="{FF2B5EF4-FFF2-40B4-BE49-F238E27FC236}">
                <a16:creationId xmlns:a16="http://schemas.microsoft.com/office/drawing/2014/main" id="{1D2E94D3-16CC-9F43-8879-B9CD0BCD094B}"/>
              </a:ext>
            </a:extLst>
          </p:cNvPr>
          <p:cNvSpPr txBox="1">
            <a:spLocks noChangeArrowheads="1"/>
          </p:cNvSpPr>
          <p:nvPr/>
        </p:nvSpPr>
        <p:spPr bwMode="auto">
          <a:xfrm>
            <a:off x="3419475" y="4673600"/>
            <a:ext cx="247650" cy="273050"/>
          </a:xfrm>
          <a:prstGeom prst="rect">
            <a:avLst/>
          </a:prstGeom>
          <a:solidFill>
            <a:schemeClr val="bg1"/>
          </a:solidFill>
          <a:ln w="15875">
            <a:noFill/>
            <a:miter lim="800000"/>
            <a:headEnd/>
            <a:tailEnd/>
          </a:ln>
        </p:spPr>
        <p:txBody>
          <a:bodyPr lIns="45720" rIns="45720">
            <a:spAutoFit/>
          </a:bodyPr>
          <a:lstStyle/>
          <a:p>
            <a:pPr algn="ctr">
              <a:spcBef>
                <a:spcPct val="50000"/>
              </a:spcBef>
            </a:pPr>
            <a:r>
              <a:rPr kumimoji="1" lang="en-US" sz="1200">
                <a:latin typeface="Comic Sans MS" pitchFamily="66" charset="0"/>
              </a:rPr>
              <a:t> 5</a:t>
            </a:r>
          </a:p>
        </p:txBody>
      </p:sp>
      <p:sp>
        <p:nvSpPr>
          <p:cNvPr id="119" name="Text Box 33">
            <a:extLst>
              <a:ext uri="{FF2B5EF4-FFF2-40B4-BE49-F238E27FC236}">
                <a16:creationId xmlns:a16="http://schemas.microsoft.com/office/drawing/2014/main" id="{C465BC4E-3748-E34C-9D90-6FC8A60C9CF9}"/>
              </a:ext>
            </a:extLst>
          </p:cNvPr>
          <p:cNvSpPr txBox="1">
            <a:spLocks noChangeArrowheads="1"/>
          </p:cNvSpPr>
          <p:nvPr/>
        </p:nvSpPr>
        <p:spPr bwMode="auto">
          <a:xfrm>
            <a:off x="4135438" y="4235450"/>
            <a:ext cx="31908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30</a:t>
            </a:r>
          </a:p>
        </p:txBody>
      </p:sp>
      <p:sp>
        <p:nvSpPr>
          <p:cNvPr id="120" name="Text Box 34">
            <a:extLst>
              <a:ext uri="{FF2B5EF4-FFF2-40B4-BE49-F238E27FC236}">
                <a16:creationId xmlns:a16="http://schemas.microsoft.com/office/drawing/2014/main" id="{7D4E2998-5650-D54B-B2F1-E51D68EBACBA}"/>
              </a:ext>
            </a:extLst>
          </p:cNvPr>
          <p:cNvSpPr txBox="1">
            <a:spLocks noChangeArrowheads="1"/>
          </p:cNvSpPr>
          <p:nvPr/>
        </p:nvSpPr>
        <p:spPr bwMode="auto">
          <a:xfrm>
            <a:off x="3863975" y="5084763"/>
            <a:ext cx="307975"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20</a:t>
            </a:r>
          </a:p>
        </p:txBody>
      </p:sp>
      <p:sp>
        <p:nvSpPr>
          <p:cNvPr id="121" name="Text Box 35">
            <a:extLst>
              <a:ext uri="{FF2B5EF4-FFF2-40B4-BE49-F238E27FC236}">
                <a16:creationId xmlns:a16="http://schemas.microsoft.com/office/drawing/2014/main" id="{E4E0B0CA-9DF5-2A4F-9F18-50B3923B92D0}"/>
              </a:ext>
            </a:extLst>
          </p:cNvPr>
          <p:cNvSpPr txBox="1">
            <a:spLocks noChangeArrowheads="1"/>
          </p:cNvSpPr>
          <p:nvPr/>
        </p:nvSpPr>
        <p:spPr bwMode="auto">
          <a:xfrm>
            <a:off x="4975225" y="5681663"/>
            <a:ext cx="303213" cy="182562"/>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44</a:t>
            </a:r>
          </a:p>
        </p:txBody>
      </p:sp>
      <p:sp>
        <p:nvSpPr>
          <p:cNvPr id="122" name="Text Box 36">
            <a:extLst>
              <a:ext uri="{FF2B5EF4-FFF2-40B4-BE49-F238E27FC236}">
                <a16:creationId xmlns:a16="http://schemas.microsoft.com/office/drawing/2014/main" id="{2533C17E-BE44-9541-BE39-FFB71E1CB665}"/>
              </a:ext>
            </a:extLst>
          </p:cNvPr>
          <p:cNvSpPr txBox="1">
            <a:spLocks noChangeArrowheads="1"/>
          </p:cNvSpPr>
          <p:nvPr/>
        </p:nvSpPr>
        <p:spPr bwMode="auto">
          <a:xfrm>
            <a:off x="6062663" y="5057775"/>
            <a:ext cx="249237" cy="184150"/>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16</a:t>
            </a:r>
          </a:p>
        </p:txBody>
      </p:sp>
      <p:sp>
        <p:nvSpPr>
          <p:cNvPr id="123" name="Text Box 37">
            <a:extLst>
              <a:ext uri="{FF2B5EF4-FFF2-40B4-BE49-F238E27FC236}">
                <a16:creationId xmlns:a16="http://schemas.microsoft.com/office/drawing/2014/main" id="{D6A33DDB-244B-A847-96F2-4151024E018C}"/>
              </a:ext>
            </a:extLst>
          </p:cNvPr>
          <p:cNvSpPr txBox="1">
            <a:spLocks noChangeArrowheads="1"/>
          </p:cNvSpPr>
          <p:nvPr/>
        </p:nvSpPr>
        <p:spPr bwMode="auto">
          <a:xfrm>
            <a:off x="5989638" y="4352925"/>
            <a:ext cx="249237"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11</a:t>
            </a:r>
          </a:p>
        </p:txBody>
      </p:sp>
      <p:sp>
        <p:nvSpPr>
          <p:cNvPr id="124" name="Text Box 38">
            <a:extLst>
              <a:ext uri="{FF2B5EF4-FFF2-40B4-BE49-F238E27FC236}">
                <a16:creationId xmlns:a16="http://schemas.microsoft.com/office/drawing/2014/main" id="{93A4E71C-C2A1-2E4C-9083-D9744A61D20B}"/>
              </a:ext>
            </a:extLst>
          </p:cNvPr>
          <p:cNvSpPr txBox="1">
            <a:spLocks noChangeArrowheads="1"/>
          </p:cNvSpPr>
          <p:nvPr/>
        </p:nvSpPr>
        <p:spPr bwMode="auto">
          <a:xfrm>
            <a:off x="7134225" y="3724275"/>
            <a:ext cx="249238" cy="182563"/>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5" name="Text Box 39">
            <a:extLst>
              <a:ext uri="{FF2B5EF4-FFF2-40B4-BE49-F238E27FC236}">
                <a16:creationId xmlns:a16="http://schemas.microsoft.com/office/drawing/2014/main" id="{43C1B22C-4B61-C243-8401-F55D8DF38C4A}"/>
              </a:ext>
            </a:extLst>
          </p:cNvPr>
          <p:cNvSpPr txBox="1">
            <a:spLocks noChangeArrowheads="1"/>
          </p:cNvSpPr>
          <p:nvPr/>
        </p:nvSpPr>
        <p:spPr bwMode="auto">
          <a:xfrm>
            <a:off x="7696200" y="4221163"/>
            <a:ext cx="249238" cy="273050"/>
          </a:xfrm>
          <a:prstGeom prst="rect">
            <a:avLst/>
          </a:prstGeom>
          <a:solidFill>
            <a:schemeClr val="bg1"/>
          </a:solidFill>
          <a:ln w="15875">
            <a:noFill/>
            <a:miter lim="800000"/>
            <a:headEnd/>
            <a:tailEnd/>
          </a:ln>
        </p:spPr>
        <p:txBody>
          <a:bodyPr lIns="0" rIns="0">
            <a:spAutoFit/>
          </a:bodyPr>
          <a:lstStyle/>
          <a:p>
            <a:pPr algn="ctr">
              <a:spcBef>
                <a:spcPct val="50000"/>
              </a:spcBef>
            </a:pPr>
            <a:r>
              <a:rPr kumimoji="1" lang="en-US" sz="1200">
                <a:latin typeface="Comic Sans MS" pitchFamily="66" charset="0"/>
              </a:rPr>
              <a:t> 19</a:t>
            </a:r>
          </a:p>
        </p:txBody>
      </p:sp>
      <p:sp>
        <p:nvSpPr>
          <p:cNvPr id="126" name="Text Box 40">
            <a:extLst>
              <a:ext uri="{FF2B5EF4-FFF2-40B4-BE49-F238E27FC236}">
                <a16:creationId xmlns:a16="http://schemas.microsoft.com/office/drawing/2014/main" id="{BBFDDF53-7D7F-CF44-81C3-D8EEE688ECA2}"/>
              </a:ext>
            </a:extLst>
          </p:cNvPr>
          <p:cNvSpPr txBox="1">
            <a:spLocks noChangeArrowheads="1"/>
          </p:cNvSpPr>
          <p:nvPr/>
        </p:nvSpPr>
        <p:spPr bwMode="auto">
          <a:xfrm>
            <a:off x="7207250" y="4872038"/>
            <a:ext cx="249238" cy="180975"/>
          </a:xfrm>
          <a:prstGeom prst="rect">
            <a:avLst/>
          </a:prstGeom>
          <a:solidFill>
            <a:schemeClr val="bg1"/>
          </a:solidFill>
          <a:ln w="15875">
            <a:noFill/>
            <a:miter lim="800000"/>
            <a:headEnd/>
            <a:tailEnd/>
          </a:ln>
        </p:spPr>
        <p:txBody>
          <a:bodyPr lIns="0" tIns="0" rIns="0" bIns="0">
            <a:spAutoFit/>
          </a:bodyPr>
          <a:lstStyle/>
          <a:p>
            <a:pPr algn="ctr">
              <a:spcBef>
                <a:spcPct val="50000"/>
              </a:spcBef>
            </a:pPr>
            <a:r>
              <a:rPr kumimoji="1" lang="en-US" sz="1200">
                <a:latin typeface="Comic Sans MS" pitchFamily="66" charset="0"/>
              </a:rPr>
              <a:t> 6</a:t>
            </a:r>
          </a:p>
        </p:txBody>
      </p:sp>
      <p:sp>
        <p:nvSpPr>
          <p:cNvPr id="127" name="Text Box 41">
            <a:extLst>
              <a:ext uri="{FF2B5EF4-FFF2-40B4-BE49-F238E27FC236}">
                <a16:creationId xmlns:a16="http://schemas.microsoft.com/office/drawing/2014/main" id="{1F03AF1D-80BC-7141-BBE8-5751E9896B66}"/>
              </a:ext>
            </a:extLst>
          </p:cNvPr>
          <p:cNvSpPr txBox="1">
            <a:spLocks noChangeArrowheads="1"/>
          </p:cNvSpPr>
          <p:nvPr/>
        </p:nvSpPr>
        <p:spPr bwMode="auto">
          <a:xfrm>
            <a:off x="1608138" y="2971800"/>
            <a:ext cx="296862" cy="336550"/>
          </a:xfrm>
          <a:prstGeom prst="rect">
            <a:avLst/>
          </a:prstGeom>
          <a:noFill/>
          <a:ln w="9525">
            <a:noFill/>
            <a:miter lim="800000"/>
            <a:headEnd/>
            <a:tailEnd/>
          </a:ln>
        </p:spPr>
        <p:txBody>
          <a:bodyPr wrap="none">
            <a:spAutoFit/>
          </a:bodyPr>
          <a:lstStyle/>
          <a:p>
            <a:r>
              <a:rPr lang="en-US" sz="1600" b="1">
                <a:solidFill>
                  <a:srgbClr val="0000FF"/>
                </a:solidFill>
              </a:rPr>
              <a:t>0</a:t>
            </a:r>
          </a:p>
        </p:txBody>
      </p:sp>
      <p:sp>
        <p:nvSpPr>
          <p:cNvPr id="128" name="Text Box 42">
            <a:extLst>
              <a:ext uri="{FF2B5EF4-FFF2-40B4-BE49-F238E27FC236}">
                <a16:creationId xmlns:a16="http://schemas.microsoft.com/office/drawing/2014/main" id="{02D478CC-A6DE-0242-856C-2919F0CAAB7D}"/>
              </a:ext>
            </a:extLst>
          </p:cNvPr>
          <p:cNvSpPr txBox="1">
            <a:spLocks noChangeArrowheads="1"/>
          </p:cNvSpPr>
          <p:nvPr/>
        </p:nvSpPr>
        <p:spPr bwMode="auto">
          <a:xfrm>
            <a:off x="3581400" y="3489325"/>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14</a:t>
            </a:r>
          </a:p>
        </p:txBody>
      </p:sp>
      <p:sp>
        <p:nvSpPr>
          <p:cNvPr id="129" name="Text Box 43">
            <a:extLst>
              <a:ext uri="{FF2B5EF4-FFF2-40B4-BE49-F238E27FC236}">
                <a16:creationId xmlns:a16="http://schemas.microsoft.com/office/drawing/2014/main" id="{008A702C-98DC-B747-8C6C-E36966E48775}"/>
              </a:ext>
            </a:extLst>
          </p:cNvPr>
          <p:cNvSpPr txBox="1">
            <a:spLocks noChangeArrowheads="1"/>
          </p:cNvSpPr>
          <p:nvPr/>
        </p:nvSpPr>
        <p:spPr bwMode="auto">
          <a:xfrm>
            <a:off x="2895600" y="591185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15</a:t>
            </a:r>
          </a:p>
        </p:txBody>
      </p:sp>
      <p:sp>
        <p:nvSpPr>
          <p:cNvPr id="130" name="Text Box 44">
            <a:extLst>
              <a:ext uri="{FF2B5EF4-FFF2-40B4-BE49-F238E27FC236}">
                <a16:creationId xmlns:a16="http://schemas.microsoft.com/office/drawing/2014/main" id="{23203BD1-C19B-2940-A131-99E5FFABADD2}"/>
              </a:ext>
            </a:extLst>
          </p:cNvPr>
          <p:cNvSpPr txBox="1">
            <a:spLocks noChangeArrowheads="1"/>
          </p:cNvSpPr>
          <p:nvPr/>
        </p:nvSpPr>
        <p:spPr bwMode="auto">
          <a:xfrm>
            <a:off x="7543800" y="243840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32</a:t>
            </a:r>
          </a:p>
        </p:txBody>
      </p:sp>
      <p:sp>
        <p:nvSpPr>
          <p:cNvPr id="131" name="Text Box 45">
            <a:extLst>
              <a:ext uri="{FF2B5EF4-FFF2-40B4-BE49-F238E27FC236}">
                <a16:creationId xmlns:a16="http://schemas.microsoft.com/office/drawing/2014/main" id="{53AF0D60-AA4E-E44F-92AA-026E890703A3}"/>
              </a:ext>
            </a:extLst>
          </p:cNvPr>
          <p:cNvSpPr txBox="1">
            <a:spLocks noChangeArrowheads="1"/>
          </p:cNvSpPr>
          <p:nvPr/>
        </p:nvSpPr>
        <p:spPr bwMode="auto">
          <a:xfrm>
            <a:off x="4572000" y="4098925"/>
            <a:ext cx="457200" cy="336550"/>
          </a:xfrm>
          <a:prstGeom prst="rect">
            <a:avLst/>
          </a:prstGeom>
          <a:noFill/>
          <a:ln w="9525">
            <a:noFill/>
            <a:miter lim="800000"/>
            <a:headEnd/>
            <a:tailEnd/>
          </a:ln>
        </p:spPr>
        <p:txBody>
          <a:bodyPr>
            <a:spAutoFit/>
          </a:bodyPr>
          <a:lstStyle/>
          <a:p>
            <a:r>
              <a:rPr lang="en-US" sz="1600" b="1">
                <a:solidFill>
                  <a:srgbClr val="FF3300"/>
                </a:solidFill>
                <a:cs typeface="Arial" charset="0"/>
              </a:rPr>
              <a:t>34</a:t>
            </a:r>
          </a:p>
        </p:txBody>
      </p:sp>
      <p:sp>
        <p:nvSpPr>
          <p:cNvPr id="132" name="Text Box 46">
            <a:extLst>
              <a:ext uri="{FF2B5EF4-FFF2-40B4-BE49-F238E27FC236}">
                <a16:creationId xmlns:a16="http://schemas.microsoft.com/office/drawing/2014/main" id="{858A7D7C-2178-8C43-8DF0-AE9199DFB275}"/>
              </a:ext>
            </a:extLst>
          </p:cNvPr>
          <p:cNvSpPr txBox="1">
            <a:spLocks noChangeArrowheads="1"/>
          </p:cNvSpPr>
          <p:nvPr/>
        </p:nvSpPr>
        <p:spPr bwMode="auto">
          <a:xfrm>
            <a:off x="6781800" y="3886200"/>
            <a:ext cx="457200" cy="336550"/>
          </a:xfrm>
          <a:prstGeom prst="rect">
            <a:avLst/>
          </a:prstGeom>
          <a:noFill/>
          <a:ln w="9525">
            <a:noFill/>
            <a:miter lim="800000"/>
            <a:headEnd/>
            <a:tailEnd/>
          </a:ln>
        </p:spPr>
        <p:txBody>
          <a:bodyPr>
            <a:spAutoFit/>
          </a:bodyPr>
          <a:lstStyle/>
          <a:p>
            <a:r>
              <a:rPr lang="en-US" sz="1600" b="1">
                <a:solidFill>
                  <a:srgbClr val="0000FF"/>
                </a:solidFill>
                <a:cs typeface="Arial" charset="0"/>
              </a:rPr>
              <a:t>45</a:t>
            </a:r>
          </a:p>
        </p:txBody>
      </p:sp>
      <p:sp>
        <p:nvSpPr>
          <p:cNvPr id="133" name="Text Box 47">
            <a:extLst>
              <a:ext uri="{FF2B5EF4-FFF2-40B4-BE49-F238E27FC236}">
                <a16:creationId xmlns:a16="http://schemas.microsoft.com/office/drawing/2014/main" id="{28C00E1D-43A8-ED4A-B6F0-9B91AF0A35DB}"/>
              </a:ext>
            </a:extLst>
          </p:cNvPr>
          <p:cNvSpPr txBox="1">
            <a:spLocks noChangeArrowheads="1"/>
          </p:cNvSpPr>
          <p:nvPr/>
        </p:nvSpPr>
        <p:spPr bwMode="auto">
          <a:xfrm>
            <a:off x="7848600" y="5791200"/>
            <a:ext cx="457200" cy="336550"/>
          </a:xfrm>
          <a:prstGeom prst="rect">
            <a:avLst/>
          </a:prstGeom>
          <a:noFill/>
          <a:ln w="9525">
            <a:noFill/>
            <a:miter lim="800000"/>
            <a:headEnd/>
            <a:tailEnd/>
          </a:ln>
        </p:spPr>
        <p:txBody>
          <a:bodyPr>
            <a:spAutoFit/>
          </a:bodyPr>
          <a:lstStyle/>
          <a:p>
            <a:r>
              <a:rPr lang="en-US" sz="1600" b="1">
                <a:solidFill>
                  <a:srgbClr val="FF3300"/>
                </a:solidFill>
                <a:cs typeface="Arial" charset="0"/>
              </a:rPr>
              <a:t>50</a:t>
            </a:r>
          </a:p>
        </p:txBody>
      </p:sp>
      <p:sp>
        <p:nvSpPr>
          <p:cNvPr id="134" name="Text Box 48">
            <a:extLst>
              <a:ext uri="{FF2B5EF4-FFF2-40B4-BE49-F238E27FC236}">
                <a16:creationId xmlns:a16="http://schemas.microsoft.com/office/drawing/2014/main" id="{EAD82BBA-AB8D-4548-B708-A3746A0664BD}"/>
              </a:ext>
            </a:extLst>
          </p:cNvPr>
          <p:cNvSpPr txBox="1">
            <a:spLocks noChangeArrowheads="1"/>
          </p:cNvSpPr>
          <p:nvPr/>
        </p:nvSpPr>
        <p:spPr bwMode="auto">
          <a:xfrm>
            <a:off x="2998788" y="2422525"/>
            <a:ext cx="354012" cy="336550"/>
          </a:xfrm>
          <a:prstGeom prst="rect">
            <a:avLst/>
          </a:prstGeom>
          <a:noFill/>
          <a:ln w="9525">
            <a:noFill/>
            <a:miter lim="800000"/>
            <a:headEnd/>
            <a:tailEnd/>
          </a:ln>
        </p:spPr>
        <p:txBody>
          <a:bodyPr wrap="none">
            <a:spAutoFit/>
          </a:bodyPr>
          <a:lstStyle/>
          <a:p>
            <a:r>
              <a:rPr lang="en-US" sz="1600"/>
              <a:t> </a:t>
            </a:r>
            <a:r>
              <a:rPr lang="en-US" sz="1600" b="1"/>
              <a:t>9</a:t>
            </a:r>
          </a:p>
        </p:txBody>
      </p:sp>
      <p:sp>
        <p:nvSpPr>
          <p:cNvPr id="135" name="Freeform 51">
            <a:extLst>
              <a:ext uri="{FF2B5EF4-FFF2-40B4-BE49-F238E27FC236}">
                <a16:creationId xmlns:a16="http://schemas.microsoft.com/office/drawing/2014/main" id="{5B22D259-28A1-EA49-8039-AF413296D8D8}"/>
              </a:ext>
            </a:extLst>
          </p:cNvPr>
          <p:cNvSpPr>
            <a:spLocks/>
          </p:cNvSpPr>
          <p:nvPr/>
        </p:nvSpPr>
        <p:spPr bwMode="auto">
          <a:xfrm>
            <a:off x="1295400" y="2286000"/>
            <a:ext cx="7289800" cy="3906838"/>
          </a:xfrm>
          <a:custGeom>
            <a:avLst/>
            <a:gdLst>
              <a:gd name="T0" fmla="*/ 0 w 5536"/>
              <a:gd name="T1" fmla="*/ 903 h 2980"/>
              <a:gd name="T2" fmla="*/ 112 w 5536"/>
              <a:gd name="T3" fmla="*/ 623 h 2980"/>
              <a:gd name="T4" fmla="*/ 304 w 5536"/>
              <a:gd name="T5" fmla="*/ 519 h 2980"/>
              <a:gd name="T6" fmla="*/ 440 w 5536"/>
              <a:gd name="T7" fmla="*/ 447 h 2980"/>
              <a:gd name="T8" fmla="*/ 624 w 5536"/>
              <a:gd name="T9" fmla="*/ 415 h 2980"/>
              <a:gd name="T10" fmla="*/ 832 w 5536"/>
              <a:gd name="T11" fmla="*/ 375 h 2980"/>
              <a:gd name="T12" fmla="*/ 952 w 5536"/>
              <a:gd name="T13" fmla="*/ 335 h 2980"/>
              <a:gd name="T14" fmla="*/ 1432 w 5536"/>
              <a:gd name="T15" fmla="*/ 271 h 2980"/>
              <a:gd name="T16" fmla="*/ 1928 w 5536"/>
              <a:gd name="T17" fmla="*/ 311 h 2980"/>
              <a:gd name="T18" fmla="*/ 2640 w 5536"/>
              <a:gd name="T19" fmla="*/ 343 h 2980"/>
              <a:gd name="T20" fmla="*/ 4528 w 5536"/>
              <a:gd name="T21" fmla="*/ 130 h 2980"/>
              <a:gd name="T22" fmla="*/ 4955 w 5536"/>
              <a:gd name="T23" fmla="*/ 34 h 2980"/>
              <a:gd name="T24" fmla="*/ 5232 w 5536"/>
              <a:gd name="T25" fmla="*/ 34 h 2980"/>
              <a:gd name="T26" fmla="*/ 5371 w 5536"/>
              <a:gd name="T27" fmla="*/ 162 h 2980"/>
              <a:gd name="T28" fmla="*/ 5376 w 5536"/>
              <a:gd name="T29" fmla="*/ 295 h 2980"/>
              <a:gd name="T30" fmla="*/ 5368 w 5536"/>
              <a:gd name="T31" fmla="*/ 647 h 2980"/>
              <a:gd name="T32" fmla="*/ 5354 w 5536"/>
              <a:gd name="T33" fmla="*/ 889 h 2980"/>
              <a:gd name="T34" fmla="*/ 5366 w 5536"/>
              <a:gd name="T35" fmla="*/ 1143 h 2980"/>
              <a:gd name="T36" fmla="*/ 5403 w 5536"/>
              <a:gd name="T37" fmla="*/ 1604 h 2980"/>
              <a:gd name="T38" fmla="*/ 5427 w 5536"/>
              <a:gd name="T39" fmla="*/ 2283 h 2980"/>
              <a:gd name="T40" fmla="*/ 5451 w 5536"/>
              <a:gd name="T41" fmla="*/ 2658 h 2980"/>
              <a:gd name="T42" fmla="*/ 5342 w 5536"/>
              <a:gd name="T43" fmla="*/ 2901 h 2980"/>
              <a:gd name="T44" fmla="*/ 4288 w 5536"/>
              <a:gd name="T45" fmla="*/ 2901 h 2980"/>
              <a:gd name="T46" fmla="*/ 2082 w 5536"/>
              <a:gd name="T47" fmla="*/ 2949 h 2980"/>
              <a:gd name="T48" fmla="*/ 1208 w 5536"/>
              <a:gd name="T49" fmla="*/ 2975 h 2980"/>
              <a:gd name="T50" fmla="*/ 1008 w 5536"/>
              <a:gd name="T51" fmla="*/ 2919 h 2980"/>
              <a:gd name="T52" fmla="*/ 936 w 5536"/>
              <a:gd name="T53" fmla="*/ 2887 h 2980"/>
              <a:gd name="T54" fmla="*/ 888 w 5536"/>
              <a:gd name="T55" fmla="*/ 2775 h 2980"/>
              <a:gd name="T56" fmla="*/ 792 w 5536"/>
              <a:gd name="T57" fmla="*/ 2679 h 2980"/>
              <a:gd name="T58" fmla="*/ 736 w 5536"/>
              <a:gd name="T59" fmla="*/ 2599 h 2980"/>
              <a:gd name="T60" fmla="*/ 704 w 5536"/>
              <a:gd name="T61" fmla="*/ 2527 h 2980"/>
              <a:gd name="T62" fmla="*/ 680 w 5536"/>
              <a:gd name="T63" fmla="*/ 2503 h 2980"/>
              <a:gd name="T64" fmla="*/ 656 w 5536"/>
              <a:gd name="T65" fmla="*/ 2447 h 2980"/>
              <a:gd name="T66" fmla="*/ 472 w 5536"/>
              <a:gd name="T67" fmla="*/ 2215 h 2980"/>
              <a:gd name="T68" fmla="*/ 440 w 5536"/>
              <a:gd name="T69" fmla="*/ 2087 h 2980"/>
              <a:gd name="T70" fmla="*/ 336 w 5536"/>
              <a:gd name="T71" fmla="*/ 1927 h 2980"/>
              <a:gd name="T72" fmla="*/ 272 w 5536"/>
              <a:gd name="T73" fmla="*/ 1807 h 2980"/>
              <a:gd name="T74" fmla="*/ 192 w 5536"/>
              <a:gd name="T75" fmla="*/ 1719 h 2980"/>
              <a:gd name="T76" fmla="*/ 96 w 5536"/>
              <a:gd name="T77" fmla="*/ 1271 h 2980"/>
              <a:gd name="T78" fmla="*/ 24 w 5536"/>
              <a:gd name="T79" fmla="*/ 1143 h 2980"/>
              <a:gd name="T80" fmla="*/ 16 w 5536"/>
              <a:gd name="T81" fmla="*/ 1111 h 2980"/>
              <a:gd name="T82" fmla="*/ 0 w 5536"/>
              <a:gd name="T83" fmla="*/ 1063 h 2980"/>
              <a:gd name="T84" fmla="*/ 0 w 5536"/>
              <a:gd name="T85" fmla="*/ 903 h 29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536"/>
              <a:gd name="T130" fmla="*/ 0 h 2980"/>
              <a:gd name="T131" fmla="*/ 5536 w 5536"/>
              <a:gd name="T132" fmla="*/ 2980 h 29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536" h="2980">
                <a:moveTo>
                  <a:pt x="0" y="903"/>
                </a:moveTo>
                <a:cubicBezTo>
                  <a:pt x="45" y="812"/>
                  <a:pt x="44" y="703"/>
                  <a:pt x="112" y="623"/>
                </a:cubicBezTo>
                <a:cubicBezTo>
                  <a:pt x="158" y="569"/>
                  <a:pt x="244" y="552"/>
                  <a:pt x="304" y="519"/>
                </a:cubicBezTo>
                <a:cubicBezTo>
                  <a:pt x="354" y="491"/>
                  <a:pt x="386" y="465"/>
                  <a:pt x="440" y="447"/>
                </a:cubicBezTo>
                <a:cubicBezTo>
                  <a:pt x="500" y="427"/>
                  <a:pt x="562" y="425"/>
                  <a:pt x="624" y="415"/>
                </a:cubicBezTo>
                <a:cubicBezTo>
                  <a:pt x="693" y="403"/>
                  <a:pt x="764" y="392"/>
                  <a:pt x="832" y="375"/>
                </a:cubicBezTo>
                <a:cubicBezTo>
                  <a:pt x="869" y="350"/>
                  <a:pt x="911" y="349"/>
                  <a:pt x="952" y="335"/>
                </a:cubicBezTo>
                <a:cubicBezTo>
                  <a:pt x="1113" y="281"/>
                  <a:pt x="1260" y="277"/>
                  <a:pt x="1432" y="271"/>
                </a:cubicBezTo>
                <a:cubicBezTo>
                  <a:pt x="1618" y="278"/>
                  <a:pt x="1740" y="304"/>
                  <a:pt x="1928" y="311"/>
                </a:cubicBezTo>
                <a:cubicBezTo>
                  <a:pt x="2165" y="335"/>
                  <a:pt x="2402" y="338"/>
                  <a:pt x="2640" y="343"/>
                </a:cubicBezTo>
                <a:cubicBezTo>
                  <a:pt x="3273" y="376"/>
                  <a:pt x="3889" y="136"/>
                  <a:pt x="4528" y="130"/>
                </a:cubicBezTo>
                <a:cubicBezTo>
                  <a:pt x="4668" y="112"/>
                  <a:pt x="4828" y="88"/>
                  <a:pt x="4955" y="34"/>
                </a:cubicBezTo>
                <a:cubicBezTo>
                  <a:pt x="5034" y="0"/>
                  <a:pt x="5162" y="37"/>
                  <a:pt x="5232" y="34"/>
                </a:cubicBezTo>
                <a:cubicBezTo>
                  <a:pt x="5288" y="40"/>
                  <a:pt x="5332" y="123"/>
                  <a:pt x="5371" y="162"/>
                </a:cubicBezTo>
                <a:cubicBezTo>
                  <a:pt x="5376" y="181"/>
                  <a:pt x="5376" y="276"/>
                  <a:pt x="5376" y="295"/>
                </a:cubicBezTo>
                <a:cubicBezTo>
                  <a:pt x="5376" y="412"/>
                  <a:pt x="5373" y="530"/>
                  <a:pt x="5368" y="647"/>
                </a:cubicBezTo>
                <a:cubicBezTo>
                  <a:pt x="5365" y="726"/>
                  <a:pt x="5378" y="816"/>
                  <a:pt x="5354" y="889"/>
                </a:cubicBezTo>
                <a:cubicBezTo>
                  <a:pt x="5354" y="967"/>
                  <a:pt x="5358" y="1024"/>
                  <a:pt x="5366" y="1143"/>
                </a:cubicBezTo>
                <a:cubicBezTo>
                  <a:pt x="5374" y="1262"/>
                  <a:pt x="5393" y="1414"/>
                  <a:pt x="5403" y="1604"/>
                </a:cubicBezTo>
                <a:cubicBezTo>
                  <a:pt x="5413" y="1794"/>
                  <a:pt x="5419" y="2107"/>
                  <a:pt x="5427" y="2283"/>
                </a:cubicBezTo>
                <a:cubicBezTo>
                  <a:pt x="5434" y="2455"/>
                  <a:pt x="5465" y="2555"/>
                  <a:pt x="5451" y="2658"/>
                </a:cubicBezTo>
                <a:cubicBezTo>
                  <a:pt x="5437" y="2761"/>
                  <a:pt x="5536" y="2861"/>
                  <a:pt x="5342" y="2901"/>
                </a:cubicBezTo>
                <a:cubicBezTo>
                  <a:pt x="5148" y="2941"/>
                  <a:pt x="4575" y="2897"/>
                  <a:pt x="4288" y="2901"/>
                </a:cubicBezTo>
                <a:cubicBezTo>
                  <a:pt x="3745" y="2909"/>
                  <a:pt x="2595" y="2937"/>
                  <a:pt x="2082" y="2949"/>
                </a:cubicBezTo>
                <a:cubicBezTo>
                  <a:pt x="1678" y="2961"/>
                  <a:pt x="1387" y="2980"/>
                  <a:pt x="1208" y="2975"/>
                </a:cubicBezTo>
                <a:cubicBezTo>
                  <a:pt x="1140" y="2958"/>
                  <a:pt x="1074" y="2941"/>
                  <a:pt x="1008" y="2919"/>
                </a:cubicBezTo>
                <a:cubicBezTo>
                  <a:pt x="984" y="2911"/>
                  <a:pt x="955" y="2906"/>
                  <a:pt x="936" y="2887"/>
                </a:cubicBezTo>
                <a:cubicBezTo>
                  <a:pt x="901" y="2852"/>
                  <a:pt x="906" y="2816"/>
                  <a:pt x="888" y="2775"/>
                </a:cubicBezTo>
                <a:cubicBezTo>
                  <a:pt x="871" y="2736"/>
                  <a:pt x="819" y="2710"/>
                  <a:pt x="792" y="2679"/>
                </a:cubicBezTo>
                <a:cubicBezTo>
                  <a:pt x="776" y="2661"/>
                  <a:pt x="747" y="2615"/>
                  <a:pt x="736" y="2599"/>
                </a:cubicBezTo>
                <a:cubicBezTo>
                  <a:pt x="673" y="2505"/>
                  <a:pt x="762" y="2608"/>
                  <a:pt x="704" y="2527"/>
                </a:cubicBezTo>
                <a:cubicBezTo>
                  <a:pt x="697" y="2518"/>
                  <a:pt x="687" y="2512"/>
                  <a:pt x="680" y="2503"/>
                </a:cubicBezTo>
                <a:cubicBezTo>
                  <a:pt x="640" y="2447"/>
                  <a:pt x="682" y="2494"/>
                  <a:pt x="656" y="2447"/>
                </a:cubicBezTo>
                <a:cubicBezTo>
                  <a:pt x="606" y="2357"/>
                  <a:pt x="506" y="2317"/>
                  <a:pt x="472" y="2215"/>
                </a:cubicBezTo>
                <a:cubicBezTo>
                  <a:pt x="469" y="2192"/>
                  <a:pt x="458" y="2105"/>
                  <a:pt x="440" y="2087"/>
                </a:cubicBezTo>
                <a:cubicBezTo>
                  <a:pt x="395" y="2042"/>
                  <a:pt x="364" y="1983"/>
                  <a:pt x="336" y="1927"/>
                </a:cubicBezTo>
                <a:cubicBezTo>
                  <a:pt x="315" y="1885"/>
                  <a:pt x="302" y="1843"/>
                  <a:pt x="272" y="1807"/>
                </a:cubicBezTo>
                <a:cubicBezTo>
                  <a:pt x="154" y="1665"/>
                  <a:pt x="240" y="1791"/>
                  <a:pt x="192" y="1719"/>
                </a:cubicBezTo>
                <a:cubicBezTo>
                  <a:pt x="167" y="1568"/>
                  <a:pt x="133" y="1420"/>
                  <a:pt x="96" y="1271"/>
                </a:cubicBezTo>
                <a:cubicBezTo>
                  <a:pt x="91" y="1251"/>
                  <a:pt x="34" y="1171"/>
                  <a:pt x="24" y="1143"/>
                </a:cubicBezTo>
                <a:cubicBezTo>
                  <a:pt x="20" y="1133"/>
                  <a:pt x="19" y="1122"/>
                  <a:pt x="16" y="1111"/>
                </a:cubicBezTo>
                <a:cubicBezTo>
                  <a:pt x="11" y="1095"/>
                  <a:pt x="0" y="1063"/>
                  <a:pt x="0" y="1063"/>
                </a:cubicBezTo>
                <a:cubicBezTo>
                  <a:pt x="9" y="929"/>
                  <a:pt x="16" y="982"/>
                  <a:pt x="0" y="903"/>
                </a:cubicBezTo>
                <a:close/>
              </a:path>
            </a:pathLst>
          </a:custGeom>
          <a:solidFill>
            <a:srgbClr val="003399">
              <a:alpha val="50195"/>
            </a:srgbClr>
          </a:solidFill>
          <a:ln w="15875" cap="flat" cmpd="sng">
            <a:noFill/>
            <a:prstDash val="solid"/>
            <a:round/>
            <a:headEnd/>
            <a:tailEnd/>
          </a:ln>
        </p:spPr>
        <p:txBody>
          <a:bodyPr lIns="92075" tIns="46038" rIns="92075" bIns="46038"/>
          <a:lstStyle/>
          <a:p>
            <a:endParaRPr lang="vi-VN"/>
          </a:p>
        </p:txBody>
      </p:sp>
    </p:spTree>
    <p:extLst>
      <p:ext uri="{BB962C8B-B14F-4D97-AF65-F5344CB8AC3E}">
        <p14:creationId xmlns:p14="http://schemas.microsoft.com/office/powerpoint/2010/main" val="4017901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476500" y="2349500"/>
            <a:ext cx="3298825" cy="2022736"/>
          </a:xfrm>
          <a:prstGeom prst="rect">
            <a:avLst/>
          </a:prstGeom>
        </p:spPr>
      </p:pic>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r>
              <a:rPr lang="en-US" dirty="0"/>
              <a:t>Find the length of a shortest path between a and z</a:t>
            </a:r>
          </a:p>
          <a:p>
            <a:endParaRPr lang="en-US" dirty="0"/>
          </a:p>
          <a:p>
            <a:endParaRPr lang="en-US" dirty="0"/>
          </a:p>
          <a:p>
            <a:endParaRPr lang="en-US" dirty="0"/>
          </a:p>
          <a:p>
            <a:r>
              <a:rPr lang="en-US" dirty="0"/>
              <a:t>Find the length of a shortest path between a and g, b and z</a:t>
            </a:r>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63</a:t>
            </a:fld>
            <a:endParaRPr lang="en-US"/>
          </a:p>
        </p:txBody>
      </p:sp>
      <p:pic>
        <p:nvPicPr>
          <p:cNvPr id="8" name="Picture 7"/>
          <p:cNvPicPr>
            <a:picLocks noChangeAspect="1"/>
          </p:cNvPicPr>
          <p:nvPr/>
        </p:nvPicPr>
        <p:blipFill>
          <a:blip r:embed="rId3"/>
          <a:stretch>
            <a:fillRect/>
          </a:stretch>
        </p:blipFill>
        <p:spPr>
          <a:xfrm>
            <a:off x="1812924" y="4635500"/>
            <a:ext cx="5112525" cy="1777003"/>
          </a:xfrm>
          <a:prstGeom prst="rect">
            <a:avLst/>
          </a:prstGeom>
        </p:spPr>
      </p:pic>
    </p:spTree>
    <p:extLst>
      <p:ext uri="{BB962C8B-B14F-4D97-AF65-F5344CB8AC3E}">
        <p14:creationId xmlns:p14="http://schemas.microsoft.com/office/powerpoint/2010/main" val="834359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2070-B0CC-4448-98EE-D2EF3EAC7797}"/>
              </a:ext>
            </a:extLst>
          </p:cNvPr>
          <p:cNvSpPr>
            <a:spLocks noGrp="1"/>
          </p:cNvSpPr>
          <p:nvPr>
            <p:ph type="title"/>
          </p:nvPr>
        </p:nvSpPr>
        <p:spPr/>
        <p:txBody>
          <a:bodyPr/>
          <a:lstStyle/>
          <a:p>
            <a:r>
              <a:rPr lang="en-US" dirty="0"/>
              <a:t>Graph traversal: BFS</a:t>
            </a:r>
          </a:p>
        </p:txBody>
      </p:sp>
      <p:sp>
        <p:nvSpPr>
          <p:cNvPr id="3" name="Content Placeholder 2">
            <a:extLst>
              <a:ext uri="{FF2B5EF4-FFF2-40B4-BE49-F238E27FC236}">
                <a16:creationId xmlns:a16="http://schemas.microsoft.com/office/drawing/2014/main" id="{A1DBEB18-EDD1-454E-8EE5-E535DD78F6FA}"/>
              </a:ext>
            </a:extLst>
          </p:cNvPr>
          <p:cNvSpPr>
            <a:spLocks noGrp="1"/>
          </p:cNvSpPr>
          <p:nvPr>
            <p:ph idx="1"/>
          </p:nvPr>
        </p:nvSpPr>
        <p:spPr/>
        <p:txBody>
          <a:bodyPr/>
          <a:lstStyle/>
          <a:p>
            <a:r>
              <a:rPr lang="en-US" dirty="0"/>
              <a:t>Problem: How to travel all vertices of a connected component of a graph?</a:t>
            </a:r>
          </a:p>
          <a:p>
            <a:r>
              <a:rPr lang="en-US" dirty="0"/>
              <a:t>Breadth-First-Search: Start at one vertex, visit all of its ‘neighbors’, then for each neighbor, recursively do the same process.</a:t>
            </a:r>
          </a:p>
          <a:p>
            <a:r>
              <a:rPr lang="en-US" dirty="0"/>
              <a:t>BFS can be implemented by:</a:t>
            </a:r>
          </a:p>
          <a:p>
            <a:pPr lvl="1"/>
            <a:r>
              <a:rPr lang="en-US"/>
              <a:t>Queue</a:t>
            </a:r>
            <a:endParaRPr lang="en-US" dirty="0"/>
          </a:p>
        </p:txBody>
      </p:sp>
      <p:sp>
        <p:nvSpPr>
          <p:cNvPr id="4" name="Footer Placeholder 3">
            <a:extLst>
              <a:ext uri="{FF2B5EF4-FFF2-40B4-BE49-F238E27FC236}">
                <a16:creationId xmlns:a16="http://schemas.microsoft.com/office/drawing/2014/main" id="{1173CD45-3C54-A040-A109-35CC4165BE33}"/>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3D388A33-2DF2-8C45-9B56-6A4F2F489A6D}"/>
              </a:ext>
            </a:extLst>
          </p:cNvPr>
          <p:cNvSpPr>
            <a:spLocks noGrp="1"/>
          </p:cNvSpPr>
          <p:nvPr>
            <p:ph type="sldNum" sz="quarter" idx="12"/>
          </p:nvPr>
        </p:nvSpPr>
        <p:spPr/>
        <p:txBody>
          <a:bodyPr/>
          <a:lstStyle/>
          <a:p>
            <a:fld id="{162F1D00-BD13-4404-86B0-79703945A0A7}" type="slidenum">
              <a:rPr lang="en-US" smtClean="0"/>
              <a:t>64</a:t>
            </a:fld>
            <a:endParaRPr lang="en-US"/>
          </a:p>
        </p:txBody>
      </p:sp>
    </p:spTree>
    <p:extLst>
      <p:ext uri="{BB962C8B-B14F-4D97-AF65-F5344CB8AC3E}">
        <p14:creationId xmlns:p14="http://schemas.microsoft.com/office/powerpoint/2010/main" val="20354924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2282-F874-7044-AB7F-DA6E2FE7D62D}"/>
              </a:ext>
            </a:extLst>
          </p:cNvPr>
          <p:cNvSpPr>
            <a:spLocks noGrp="1"/>
          </p:cNvSpPr>
          <p:nvPr>
            <p:ph type="title"/>
          </p:nvPr>
        </p:nvSpPr>
        <p:spPr/>
        <p:txBody>
          <a:bodyPr/>
          <a:lstStyle/>
          <a:p>
            <a:r>
              <a:rPr lang="en-US" dirty="0"/>
              <a:t>BFS using queue</a:t>
            </a:r>
          </a:p>
        </p:txBody>
      </p:sp>
      <p:sp>
        <p:nvSpPr>
          <p:cNvPr id="4" name="Footer Placeholder 3">
            <a:extLst>
              <a:ext uri="{FF2B5EF4-FFF2-40B4-BE49-F238E27FC236}">
                <a16:creationId xmlns:a16="http://schemas.microsoft.com/office/drawing/2014/main" id="{49A977ED-B068-9941-A444-7B98D04B6BA1}"/>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CD072B98-88A2-D846-8971-8A88CD95BE9E}"/>
              </a:ext>
            </a:extLst>
          </p:cNvPr>
          <p:cNvSpPr>
            <a:spLocks noGrp="1"/>
          </p:cNvSpPr>
          <p:nvPr>
            <p:ph type="sldNum" sz="quarter" idx="12"/>
          </p:nvPr>
        </p:nvSpPr>
        <p:spPr/>
        <p:txBody>
          <a:bodyPr/>
          <a:lstStyle/>
          <a:p>
            <a:fld id="{162F1D00-BD13-4404-86B0-79703945A0A7}" type="slidenum">
              <a:rPr lang="en-US" smtClean="0"/>
              <a:t>65</a:t>
            </a:fld>
            <a:endParaRPr lang="en-US"/>
          </a:p>
        </p:txBody>
      </p:sp>
      <p:sp>
        <p:nvSpPr>
          <p:cNvPr id="6" name="TextBox 5">
            <a:extLst>
              <a:ext uri="{FF2B5EF4-FFF2-40B4-BE49-F238E27FC236}">
                <a16:creationId xmlns:a16="http://schemas.microsoft.com/office/drawing/2014/main" id="{1735A019-4111-E046-89CB-A8A553AE95EA}"/>
              </a:ext>
            </a:extLst>
          </p:cNvPr>
          <p:cNvSpPr txBox="1"/>
          <p:nvPr/>
        </p:nvSpPr>
        <p:spPr>
          <a:xfrm>
            <a:off x="498474" y="1703231"/>
            <a:ext cx="7697259" cy="4247317"/>
          </a:xfrm>
          <a:prstGeom prst="rect">
            <a:avLst/>
          </a:prstGeom>
          <a:noFill/>
          <a:ln>
            <a:solidFill>
              <a:schemeClr val="accent1"/>
            </a:solidFill>
          </a:ln>
        </p:spPr>
        <p:txBody>
          <a:bodyPr wrap="square" rtlCol="0">
            <a:spAutoFit/>
          </a:bodyPr>
          <a:lstStyle/>
          <a:p>
            <a:r>
              <a:rPr lang="en-US" dirty="0">
                <a:latin typeface="Courier"/>
                <a:cs typeface="Courier"/>
              </a:rPr>
              <a:t>BFS(Graph G, start)</a:t>
            </a:r>
          </a:p>
          <a:p>
            <a:r>
              <a:rPr lang="en-US" dirty="0">
                <a:latin typeface="Courier"/>
                <a:cs typeface="Courier"/>
              </a:rPr>
              <a:t>{ </a:t>
            </a:r>
          </a:p>
          <a:p>
            <a:r>
              <a:rPr lang="en-US" dirty="0">
                <a:latin typeface="Courier"/>
                <a:cs typeface="Courier"/>
              </a:rPr>
              <a:t>	all vertices of G are first painted white </a:t>
            </a:r>
          </a:p>
          <a:p>
            <a:r>
              <a:rPr lang="en-US" dirty="0">
                <a:latin typeface="Courier"/>
                <a:cs typeface="Courier"/>
              </a:rPr>
              <a:t>	start vertex is painted grey and put in a queue </a:t>
            </a:r>
          </a:p>
          <a:p>
            <a:r>
              <a:rPr lang="en-US" dirty="0">
                <a:latin typeface="Courier"/>
                <a:cs typeface="Courier"/>
              </a:rPr>
              <a:t>	while the queue is not empty</a:t>
            </a:r>
          </a:p>
          <a:p>
            <a:r>
              <a:rPr lang="en-US" dirty="0">
                <a:latin typeface="Courier"/>
                <a:cs typeface="Courier"/>
              </a:rPr>
              <a:t>	{  </a:t>
            </a:r>
          </a:p>
          <a:p>
            <a:r>
              <a:rPr lang="en-US" dirty="0">
                <a:latin typeface="Courier"/>
                <a:cs typeface="Courier"/>
              </a:rPr>
              <a:t>		a vertex u is removed from the queue</a:t>
            </a:r>
          </a:p>
          <a:p>
            <a:r>
              <a:rPr lang="en-US" dirty="0">
                <a:latin typeface="Courier"/>
                <a:cs typeface="Courier"/>
              </a:rPr>
              <a:t>		for all white successors v of u</a:t>
            </a:r>
          </a:p>
          <a:p>
            <a:r>
              <a:rPr lang="en-US" dirty="0">
                <a:latin typeface="Courier"/>
                <a:cs typeface="Courier"/>
              </a:rPr>
              <a:t>		{ </a:t>
            </a:r>
          </a:p>
          <a:p>
            <a:r>
              <a:rPr lang="en-US" dirty="0">
                <a:latin typeface="Courier"/>
                <a:cs typeface="Courier"/>
              </a:rPr>
              <a:t>			v is painted grey</a:t>
            </a:r>
          </a:p>
          <a:p>
            <a:r>
              <a:rPr lang="en-US" dirty="0">
                <a:latin typeface="Courier"/>
                <a:cs typeface="Courier"/>
              </a:rPr>
              <a:t>			v is added to the queue</a:t>
            </a:r>
          </a:p>
          <a:p>
            <a:r>
              <a:rPr lang="en-US" dirty="0">
                <a:latin typeface="Courier"/>
                <a:cs typeface="Courier"/>
              </a:rPr>
              <a:t>		}</a:t>
            </a:r>
          </a:p>
          <a:p>
            <a:r>
              <a:rPr lang="en-US" dirty="0">
                <a:latin typeface="Courier"/>
                <a:cs typeface="Courier"/>
              </a:rPr>
              <a:t>		u is painted black</a:t>
            </a:r>
          </a:p>
          <a:p>
            <a:r>
              <a:rPr lang="en-US" dirty="0">
                <a:latin typeface="Courier"/>
                <a:cs typeface="Courier"/>
              </a:rPr>
              <a:t>	}</a:t>
            </a:r>
          </a:p>
          <a:p>
            <a:r>
              <a:rPr lang="en-US" dirty="0">
                <a:latin typeface="Courier"/>
                <a:cs typeface="Courier"/>
              </a:rPr>
              <a:t>}</a:t>
            </a:r>
          </a:p>
        </p:txBody>
      </p:sp>
    </p:spTree>
    <p:extLst>
      <p:ext uri="{BB962C8B-B14F-4D97-AF65-F5344CB8AC3E}">
        <p14:creationId xmlns:p14="http://schemas.microsoft.com/office/powerpoint/2010/main" val="34687171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DD94-87ED-C64A-87E7-C1EA4AE12942}"/>
              </a:ext>
            </a:extLst>
          </p:cNvPr>
          <p:cNvSpPr>
            <a:spLocks noGrp="1"/>
          </p:cNvSpPr>
          <p:nvPr>
            <p:ph type="title"/>
          </p:nvPr>
        </p:nvSpPr>
        <p:spPr/>
        <p:txBody>
          <a:bodyPr/>
          <a:lstStyle/>
          <a:p>
            <a:r>
              <a:rPr lang="en-US" dirty="0"/>
              <a:t>BFS using queue</a:t>
            </a:r>
          </a:p>
        </p:txBody>
      </p:sp>
      <p:sp>
        <p:nvSpPr>
          <p:cNvPr id="4" name="Footer Placeholder 3">
            <a:extLst>
              <a:ext uri="{FF2B5EF4-FFF2-40B4-BE49-F238E27FC236}">
                <a16:creationId xmlns:a16="http://schemas.microsoft.com/office/drawing/2014/main" id="{CBF8888E-5821-7148-B367-793A27490FFF}"/>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CF48F085-0D00-1143-A980-9E412B0E4FC9}"/>
              </a:ext>
            </a:extLst>
          </p:cNvPr>
          <p:cNvSpPr>
            <a:spLocks noGrp="1"/>
          </p:cNvSpPr>
          <p:nvPr>
            <p:ph type="sldNum" sz="quarter" idx="12"/>
          </p:nvPr>
        </p:nvSpPr>
        <p:spPr/>
        <p:txBody>
          <a:bodyPr/>
          <a:lstStyle/>
          <a:p>
            <a:fld id="{162F1D00-BD13-4404-86B0-79703945A0A7}" type="slidenum">
              <a:rPr lang="en-US" smtClean="0"/>
              <a:t>66</a:t>
            </a:fld>
            <a:endParaRPr lang="en-US"/>
          </a:p>
        </p:txBody>
      </p:sp>
      <p:sp>
        <p:nvSpPr>
          <p:cNvPr id="6" name="Oval 5">
            <a:extLst>
              <a:ext uri="{FF2B5EF4-FFF2-40B4-BE49-F238E27FC236}">
                <a16:creationId xmlns:a16="http://schemas.microsoft.com/office/drawing/2014/main" id="{01474750-0653-394F-A959-FF7D46268228}"/>
              </a:ext>
            </a:extLst>
          </p:cNvPr>
          <p:cNvSpPr/>
          <p:nvPr/>
        </p:nvSpPr>
        <p:spPr>
          <a:xfrm>
            <a:off x="631065" y="2305318"/>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0</a:t>
            </a:r>
          </a:p>
        </p:txBody>
      </p:sp>
      <p:sp>
        <p:nvSpPr>
          <p:cNvPr id="7" name="Oval 6">
            <a:extLst>
              <a:ext uri="{FF2B5EF4-FFF2-40B4-BE49-F238E27FC236}">
                <a16:creationId xmlns:a16="http://schemas.microsoft.com/office/drawing/2014/main" id="{B62E5B04-6186-1C41-B1A6-CDABF1F47C56}"/>
              </a:ext>
            </a:extLst>
          </p:cNvPr>
          <p:cNvSpPr/>
          <p:nvPr/>
        </p:nvSpPr>
        <p:spPr>
          <a:xfrm>
            <a:off x="2882721" y="1803042"/>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a:t>
            </a:r>
          </a:p>
        </p:txBody>
      </p:sp>
      <p:sp>
        <p:nvSpPr>
          <p:cNvPr id="8" name="Oval 7">
            <a:extLst>
              <a:ext uri="{FF2B5EF4-FFF2-40B4-BE49-F238E27FC236}">
                <a16:creationId xmlns:a16="http://schemas.microsoft.com/office/drawing/2014/main" id="{3116D087-18A4-7B43-8214-A368F7270979}"/>
              </a:ext>
            </a:extLst>
          </p:cNvPr>
          <p:cNvSpPr/>
          <p:nvPr/>
        </p:nvSpPr>
        <p:spPr>
          <a:xfrm>
            <a:off x="1210614" y="4107773"/>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2</a:t>
            </a:r>
          </a:p>
        </p:txBody>
      </p:sp>
      <p:sp>
        <p:nvSpPr>
          <p:cNvPr id="9" name="Oval 8">
            <a:extLst>
              <a:ext uri="{FF2B5EF4-FFF2-40B4-BE49-F238E27FC236}">
                <a16:creationId xmlns:a16="http://schemas.microsoft.com/office/drawing/2014/main" id="{195BEFF7-CD72-7548-B230-FC0DC8294129}"/>
              </a:ext>
            </a:extLst>
          </p:cNvPr>
          <p:cNvSpPr/>
          <p:nvPr/>
        </p:nvSpPr>
        <p:spPr>
          <a:xfrm>
            <a:off x="3372118" y="4107773"/>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10" name="Oval 9">
            <a:extLst>
              <a:ext uri="{FF2B5EF4-FFF2-40B4-BE49-F238E27FC236}">
                <a16:creationId xmlns:a16="http://schemas.microsoft.com/office/drawing/2014/main" id="{3B997ECB-45B4-6D45-98D1-E434645013A9}"/>
              </a:ext>
            </a:extLst>
          </p:cNvPr>
          <p:cNvSpPr/>
          <p:nvPr/>
        </p:nvSpPr>
        <p:spPr>
          <a:xfrm>
            <a:off x="5533622" y="4107773"/>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11" name="Oval 10">
            <a:extLst>
              <a:ext uri="{FF2B5EF4-FFF2-40B4-BE49-F238E27FC236}">
                <a16:creationId xmlns:a16="http://schemas.microsoft.com/office/drawing/2014/main" id="{2D207032-F340-FC49-9F13-EC610F4F921C}"/>
              </a:ext>
            </a:extLst>
          </p:cNvPr>
          <p:cNvSpPr/>
          <p:nvPr/>
        </p:nvSpPr>
        <p:spPr>
          <a:xfrm>
            <a:off x="5243847" y="2251605"/>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6</a:t>
            </a:r>
          </a:p>
        </p:txBody>
      </p:sp>
      <p:cxnSp>
        <p:nvCxnSpPr>
          <p:cNvPr id="13" name="Straight Connector 12">
            <a:extLst>
              <a:ext uri="{FF2B5EF4-FFF2-40B4-BE49-F238E27FC236}">
                <a16:creationId xmlns:a16="http://schemas.microsoft.com/office/drawing/2014/main" id="{8DE1B222-3E22-C94A-95C7-11AB730EBDAA}"/>
              </a:ext>
            </a:extLst>
          </p:cNvPr>
          <p:cNvCxnSpPr>
            <a:stCxn id="6" idx="6"/>
            <a:endCxn id="7" idx="2"/>
          </p:cNvCxnSpPr>
          <p:nvPr/>
        </p:nvCxnSpPr>
        <p:spPr>
          <a:xfrm flipV="1">
            <a:off x="1210614" y="2054180"/>
            <a:ext cx="1672107" cy="5022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D98F9D4-2876-874C-A50C-5E002F0E5E1C}"/>
              </a:ext>
            </a:extLst>
          </p:cNvPr>
          <p:cNvCxnSpPr>
            <a:cxnSpLocks/>
            <a:stCxn id="6" idx="4"/>
            <a:endCxn id="8" idx="1"/>
          </p:cNvCxnSpPr>
          <p:nvPr/>
        </p:nvCxnSpPr>
        <p:spPr>
          <a:xfrm>
            <a:off x="920840" y="2807594"/>
            <a:ext cx="374647" cy="13737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3994E10-530D-6E44-BE7C-F63DC4462345}"/>
              </a:ext>
            </a:extLst>
          </p:cNvPr>
          <p:cNvCxnSpPr>
            <a:stCxn id="7" idx="4"/>
            <a:endCxn id="9" idx="0"/>
          </p:cNvCxnSpPr>
          <p:nvPr/>
        </p:nvCxnSpPr>
        <p:spPr>
          <a:xfrm>
            <a:off x="3172496" y="2305318"/>
            <a:ext cx="489397" cy="1802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F3F2B7A-EB98-034F-9046-22EBD6798695}"/>
              </a:ext>
            </a:extLst>
          </p:cNvPr>
          <p:cNvCxnSpPr>
            <a:stCxn id="7" idx="5"/>
            <a:endCxn id="10" idx="1"/>
          </p:cNvCxnSpPr>
          <p:nvPr/>
        </p:nvCxnSpPr>
        <p:spPr>
          <a:xfrm>
            <a:off x="3377397" y="2231761"/>
            <a:ext cx="2241098" cy="19495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0ABC6B5-2C95-C648-A9D9-62E449CABE3C}"/>
              </a:ext>
            </a:extLst>
          </p:cNvPr>
          <p:cNvCxnSpPr>
            <a:cxnSpLocks/>
            <a:stCxn id="8" idx="6"/>
            <a:endCxn id="11" idx="3"/>
          </p:cNvCxnSpPr>
          <p:nvPr/>
        </p:nvCxnSpPr>
        <p:spPr>
          <a:xfrm flipV="1">
            <a:off x="1790163" y="2680324"/>
            <a:ext cx="3538557" cy="16785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40DC231-834B-634E-8B20-7B0EBACB5820}"/>
              </a:ext>
            </a:extLst>
          </p:cNvPr>
          <p:cNvCxnSpPr>
            <a:stCxn id="9" idx="6"/>
            <a:endCxn id="10" idx="2"/>
          </p:cNvCxnSpPr>
          <p:nvPr/>
        </p:nvCxnSpPr>
        <p:spPr>
          <a:xfrm>
            <a:off x="3951667" y="4358911"/>
            <a:ext cx="15819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49CDDC0-1CA1-5446-BADB-DBB3A8768E93}"/>
              </a:ext>
            </a:extLst>
          </p:cNvPr>
          <p:cNvCxnSpPr>
            <a:stCxn id="11" idx="3"/>
            <a:endCxn id="9" idx="7"/>
          </p:cNvCxnSpPr>
          <p:nvPr/>
        </p:nvCxnSpPr>
        <p:spPr>
          <a:xfrm flipH="1">
            <a:off x="3866794" y="2680324"/>
            <a:ext cx="1461926" cy="1501006"/>
          </a:xfrm>
          <a:prstGeom prst="line">
            <a:avLst/>
          </a:prstGeom>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26819FF6-AD77-E740-85EB-E1D3A19CB0B8}"/>
              </a:ext>
            </a:extLst>
          </p:cNvPr>
          <p:cNvSpPr/>
          <p:nvPr/>
        </p:nvSpPr>
        <p:spPr>
          <a:xfrm>
            <a:off x="7000827" y="2992186"/>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4</a:t>
            </a:r>
          </a:p>
        </p:txBody>
      </p:sp>
      <p:cxnSp>
        <p:nvCxnSpPr>
          <p:cNvPr id="28" name="Straight Connector 27">
            <a:extLst>
              <a:ext uri="{FF2B5EF4-FFF2-40B4-BE49-F238E27FC236}">
                <a16:creationId xmlns:a16="http://schemas.microsoft.com/office/drawing/2014/main" id="{4797F915-DEF8-B042-8A50-BBA19B24B5D5}"/>
              </a:ext>
            </a:extLst>
          </p:cNvPr>
          <p:cNvCxnSpPr>
            <a:cxnSpLocks/>
            <a:stCxn id="10" idx="7"/>
            <a:endCxn id="26" idx="3"/>
          </p:cNvCxnSpPr>
          <p:nvPr/>
        </p:nvCxnSpPr>
        <p:spPr>
          <a:xfrm flipV="1">
            <a:off x="6028298" y="3420905"/>
            <a:ext cx="1057402" cy="760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57C9E2E-2323-2C4D-A96C-60CFDC3F1A59}"/>
              </a:ext>
            </a:extLst>
          </p:cNvPr>
          <p:cNvCxnSpPr>
            <a:cxnSpLocks/>
            <a:stCxn id="11" idx="6"/>
            <a:endCxn id="26" idx="2"/>
          </p:cNvCxnSpPr>
          <p:nvPr/>
        </p:nvCxnSpPr>
        <p:spPr>
          <a:xfrm>
            <a:off x="5823396" y="2502743"/>
            <a:ext cx="1177431" cy="740581"/>
          </a:xfrm>
          <a:prstGeom prst="line">
            <a:avLst/>
          </a:prstGeom>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BA34990-48F4-C14C-919E-B34F7D786FA0}"/>
              </a:ext>
            </a:extLst>
          </p:cNvPr>
          <p:cNvSpPr/>
          <p:nvPr/>
        </p:nvSpPr>
        <p:spPr>
          <a:xfrm>
            <a:off x="1547610" y="5710605"/>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0</a:t>
            </a:r>
          </a:p>
        </p:txBody>
      </p:sp>
      <p:sp>
        <p:nvSpPr>
          <p:cNvPr id="40" name="Rectangle 39">
            <a:extLst>
              <a:ext uri="{FF2B5EF4-FFF2-40B4-BE49-F238E27FC236}">
                <a16:creationId xmlns:a16="http://schemas.microsoft.com/office/drawing/2014/main" id="{F954FF0B-0A2E-4C48-817D-8C115D616DCE}"/>
              </a:ext>
            </a:extLst>
          </p:cNvPr>
          <p:cNvSpPr/>
          <p:nvPr/>
        </p:nvSpPr>
        <p:spPr>
          <a:xfrm>
            <a:off x="2046667" y="5709429"/>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41" name="Rectangle 40">
            <a:extLst>
              <a:ext uri="{FF2B5EF4-FFF2-40B4-BE49-F238E27FC236}">
                <a16:creationId xmlns:a16="http://schemas.microsoft.com/office/drawing/2014/main" id="{43F5A0C7-A1DD-7548-BC8D-5A0C05F02811}"/>
              </a:ext>
            </a:extLst>
          </p:cNvPr>
          <p:cNvSpPr/>
          <p:nvPr/>
        </p:nvSpPr>
        <p:spPr>
          <a:xfrm>
            <a:off x="2545724" y="5710605"/>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2</a:t>
            </a:r>
          </a:p>
        </p:txBody>
      </p:sp>
      <p:sp>
        <p:nvSpPr>
          <p:cNvPr id="42" name="Rectangle 41">
            <a:extLst>
              <a:ext uri="{FF2B5EF4-FFF2-40B4-BE49-F238E27FC236}">
                <a16:creationId xmlns:a16="http://schemas.microsoft.com/office/drawing/2014/main" id="{B06453C9-8DCC-9344-8911-642F8D05F5D5}"/>
              </a:ext>
            </a:extLst>
          </p:cNvPr>
          <p:cNvSpPr/>
          <p:nvPr/>
        </p:nvSpPr>
        <p:spPr>
          <a:xfrm>
            <a:off x="3044781" y="5709429"/>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3</a:t>
            </a:r>
          </a:p>
        </p:txBody>
      </p:sp>
      <p:sp>
        <p:nvSpPr>
          <p:cNvPr id="43" name="Rectangle 42">
            <a:extLst>
              <a:ext uri="{FF2B5EF4-FFF2-40B4-BE49-F238E27FC236}">
                <a16:creationId xmlns:a16="http://schemas.microsoft.com/office/drawing/2014/main" id="{82D6FA70-4DB9-6C42-84F2-ED030F0DD2CE}"/>
              </a:ext>
            </a:extLst>
          </p:cNvPr>
          <p:cNvSpPr/>
          <p:nvPr/>
        </p:nvSpPr>
        <p:spPr>
          <a:xfrm>
            <a:off x="3537394" y="5710605"/>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5</a:t>
            </a:r>
          </a:p>
        </p:txBody>
      </p:sp>
      <p:sp>
        <p:nvSpPr>
          <p:cNvPr id="44" name="Rectangle 43">
            <a:extLst>
              <a:ext uri="{FF2B5EF4-FFF2-40B4-BE49-F238E27FC236}">
                <a16:creationId xmlns:a16="http://schemas.microsoft.com/office/drawing/2014/main" id="{22FD4ADB-5AFC-154A-941F-FCCB59BE6117}"/>
              </a:ext>
            </a:extLst>
          </p:cNvPr>
          <p:cNvSpPr/>
          <p:nvPr/>
        </p:nvSpPr>
        <p:spPr>
          <a:xfrm>
            <a:off x="4036451" y="5709429"/>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6</a:t>
            </a:r>
          </a:p>
        </p:txBody>
      </p:sp>
      <p:sp>
        <p:nvSpPr>
          <p:cNvPr id="45" name="Rectangle 44">
            <a:extLst>
              <a:ext uri="{FF2B5EF4-FFF2-40B4-BE49-F238E27FC236}">
                <a16:creationId xmlns:a16="http://schemas.microsoft.com/office/drawing/2014/main" id="{8FD4BA17-CC30-3448-AACA-EB1A995C6666}"/>
              </a:ext>
            </a:extLst>
          </p:cNvPr>
          <p:cNvSpPr/>
          <p:nvPr/>
        </p:nvSpPr>
        <p:spPr>
          <a:xfrm>
            <a:off x="4535508" y="5710605"/>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4</a:t>
            </a:r>
          </a:p>
        </p:txBody>
      </p:sp>
      <p:sp>
        <p:nvSpPr>
          <p:cNvPr id="46" name="Rectangle 45">
            <a:extLst>
              <a:ext uri="{FF2B5EF4-FFF2-40B4-BE49-F238E27FC236}">
                <a16:creationId xmlns:a16="http://schemas.microsoft.com/office/drawing/2014/main" id="{A6FEB456-11D6-B047-83AE-04DE837DA980}"/>
              </a:ext>
            </a:extLst>
          </p:cNvPr>
          <p:cNvSpPr/>
          <p:nvPr/>
        </p:nvSpPr>
        <p:spPr>
          <a:xfrm>
            <a:off x="5034565" y="5709429"/>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030A0"/>
              </a:solidFill>
            </a:endParaRPr>
          </a:p>
        </p:txBody>
      </p:sp>
      <p:sp>
        <p:nvSpPr>
          <p:cNvPr id="47" name="Oval 46">
            <a:extLst>
              <a:ext uri="{FF2B5EF4-FFF2-40B4-BE49-F238E27FC236}">
                <a16:creationId xmlns:a16="http://schemas.microsoft.com/office/drawing/2014/main" id="{E4072A44-9706-054A-A88D-3A8889A44E1F}"/>
              </a:ext>
            </a:extLst>
          </p:cNvPr>
          <p:cNvSpPr/>
          <p:nvPr/>
        </p:nvSpPr>
        <p:spPr>
          <a:xfrm>
            <a:off x="461087" y="2173806"/>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D79C00A-5104-BE47-9CE2-304DA07E7AE3}"/>
              </a:ext>
            </a:extLst>
          </p:cNvPr>
          <p:cNvSpPr/>
          <p:nvPr/>
        </p:nvSpPr>
        <p:spPr>
          <a:xfrm>
            <a:off x="2718427" y="1695856"/>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9D34530-31AD-EF41-9815-7570E654E034}"/>
              </a:ext>
            </a:extLst>
          </p:cNvPr>
          <p:cNvSpPr/>
          <p:nvPr/>
        </p:nvSpPr>
        <p:spPr>
          <a:xfrm>
            <a:off x="1067379" y="4000410"/>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07012CD-4E61-594E-8586-E91D77241DC6}"/>
              </a:ext>
            </a:extLst>
          </p:cNvPr>
          <p:cNvSpPr/>
          <p:nvPr/>
        </p:nvSpPr>
        <p:spPr>
          <a:xfrm>
            <a:off x="3234163" y="3993308"/>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2783EB-2FC2-D248-9F8E-3ACEDD84CB2A}"/>
              </a:ext>
            </a:extLst>
          </p:cNvPr>
          <p:cNvSpPr/>
          <p:nvPr/>
        </p:nvSpPr>
        <p:spPr>
          <a:xfrm>
            <a:off x="5390387" y="3992178"/>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648AD92-43B1-C845-9E0E-E1FFA26D12D0}"/>
              </a:ext>
            </a:extLst>
          </p:cNvPr>
          <p:cNvSpPr/>
          <p:nvPr/>
        </p:nvSpPr>
        <p:spPr>
          <a:xfrm>
            <a:off x="5105892" y="2129141"/>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636FE2A-DC9C-6B4D-8F61-5C0380BEF46C}"/>
              </a:ext>
            </a:extLst>
          </p:cNvPr>
          <p:cNvSpPr/>
          <p:nvPr/>
        </p:nvSpPr>
        <p:spPr>
          <a:xfrm>
            <a:off x="6860521" y="2881903"/>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92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4">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7"/>
                                        </p:tgtEl>
                                        <p:attrNameLst>
                                          <p:attrName>fillcolor</p:attrName>
                                        </p:attrNameLst>
                                      </p:cBhvr>
                                      <p:to>
                                        <a:schemeClr val="bg2"/>
                                      </p:to>
                                    </p:animClr>
                                    <p:set>
                                      <p:cBhvr>
                                        <p:cTn id="19" dur="500" fill="hold"/>
                                        <p:tgtEl>
                                          <p:spTgt spid="7"/>
                                        </p:tgtEl>
                                        <p:attrNameLst>
                                          <p:attrName>fill.type</p:attrName>
                                        </p:attrNameLst>
                                      </p:cBhvr>
                                      <p:to>
                                        <p:strVal val="solid"/>
                                      </p:to>
                                    </p:set>
                                    <p:set>
                                      <p:cBhvr>
                                        <p:cTn id="20" dur="500" fill="hold"/>
                                        <p:tgtEl>
                                          <p:spTgt spid="7"/>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8"/>
                                        </p:tgtEl>
                                        <p:attrNameLst>
                                          <p:attrName>fillcolor</p:attrName>
                                        </p:attrNameLst>
                                      </p:cBhvr>
                                      <p:to>
                                        <a:schemeClr val="bg2"/>
                                      </p:to>
                                    </p:animClr>
                                    <p:set>
                                      <p:cBhvr>
                                        <p:cTn id="29" dur="500" fill="hold"/>
                                        <p:tgtEl>
                                          <p:spTgt spid="8"/>
                                        </p:tgtEl>
                                        <p:attrNameLst>
                                          <p:attrName>fill.type</p:attrName>
                                        </p:attrNameLst>
                                      </p:cBhvr>
                                      <p:to>
                                        <p:strVal val="solid"/>
                                      </p:to>
                                    </p:set>
                                    <p:set>
                                      <p:cBhvr>
                                        <p:cTn id="30" dur="500" fill="hold"/>
                                        <p:tgtEl>
                                          <p:spTgt spid="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6"/>
                                        </p:tgtEl>
                                        <p:attrNameLst>
                                          <p:attrName>fillcolor</p:attrName>
                                        </p:attrNameLst>
                                      </p:cBhvr>
                                      <p:to>
                                        <a:schemeClr val="accent1"/>
                                      </p:to>
                                    </p:animClr>
                                    <p:set>
                                      <p:cBhvr>
                                        <p:cTn id="39" dur="500" fill="hold"/>
                                        <p:tgtEl>
                                          <p:spTgt spid="6"/>
                                        </p:tgtEl>
                                        <p:attrNameLst>
                                          <p:attrName>fill.type</p:attrName>
                                        </p:attrNameLst>
                                      </p:cBhvr>
                                      <p:to>
                                        <p:strVal val="solid"/>
                                      </p:to>
                                    </p:set>
                                    <p:set>
                                      <p:cBhvr>
                                        <p:cTn id="40" dur="500" fill="hold"/>
                                        <p:tgtEl>
                                          <p:spTgt spid="6"/>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0">
                                            <p:txEl>
                                              <p:pRg st="0" end="0"/>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500" fill="hold"/>
                                        <p:tgtEl>
                                          <p:spTgt spid="9"/>
                                        </p:tgtEl>
                                        <p:attrNameLst>
                                          <p:attrName>fillcolor</p:attrName>
                                        </p:attrNameLst>
                                      </p:cBhvr>
                                      <p:to>
                                        <a:schemeClr val="bg2"/>
                                      </p:to>
                                    </p:animClr>
                                    <p:set>
                                      <p:cBhvr>
                                        <p:cTn id="57" dur="500" fill="hold"/>
                                        <p:tgtEl>
                                          <p:spTgt spid="9"/>
                                        </p:tgtEl>
                                        <p:attrNameLst>
                                          <p:attrName>fill.type</p:attrName>
                                        </p:attrNameLst>
                                      </p:cBhvr>
                                      <p:to>
                                        <p:strVal val="solid"/>
                                      </p:to>
                                    </p:set>
                                    <p:set>
                                      <p:cBhvr>
                                        <p:cTn id="58" dur="500" fill="hold"/>
                                        <p:tgtEl>
                                          <p:spTgt spid="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500" fill="hold"/>
                                        <p:tgtEl>
                                          <p:spTgt spid="10"/>
                                        </p:tgtEl>
                                        <p:attrNameLst>
                                          <p:attrName>fillcolor</p:attrName>
                                        </p:attrNameLst>
                                      </p:cBhvr>
                                      <p:to>
                                        <a:schemeClr val="bg2"/>
                                      </p:to>
                                    </p:animClr>
                                    <p:set>
                                      <p:cBhvr>
                                        <p:cTn id="67" dur="500" fill="hold"/>
                                        <p:tgtEl>
                                          <p:spTgt spid="10"/>
                                        </p:tgtEl>
                                        <p:attrNameLst>
                                          <p:attrName>fill.type</p:attrName>
                                        </p:attrNameLst>
                                      </p:cBhvr>
                                      <p:to>
                                        <p:strVal val="solid"/>
                                      </p:to>
                                    </p:set>
                                    <p:set>
                                      <p:cBhvr>
                                        <p:cTn id="68" dur="500" fill="hold"/>
                                        <p:tgtEl>
                                          <p:spTgt spid="10"/>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500" fill="hold"/>
                                        <p:tgtEl>
                                          <p:spTgt spid="7"/>
                                        </p:tgtEl>
                                        <p:attrNameLst>
                                          <p:attrName>fillcolor</p:attrName>
                                        </p:attrNameLst>
                                      </p:cBhvr>
                                      <p:to>
                                        <a:schemeClr val="accent1"/>
                                      </p:to>
                                    </p:animClr>
                                    <p:set>
                                      <p:cBhvr>
                                        <p:cTn id="77" dur="500" fill="hold"/>
                                        <p:tgtEl>
                                          <p:spTgt spid="7"/>
                                        </p:tgtEl>
                                        <p:attrNameLst>
                                          <p:attrName>fill.type</p:attrName>
                                        </p:attrNameLst>
                                      </p:cBhvr>
                                      <p:to>
                                        <p:strVal val="solid"/>
                                      </p:to>
                                    </p:set>
                                    <p:set>
                                      <p:cBhvr>
                                        <p:cTn id="78" dur="500" fill="hold"/>
                                        <p:tgtEl>
                                          <p:spTgt spid="7"/>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4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41">
                                            <p:txEl>
                                              <p:pRg st="0" end="0"/>
                                            </p:txEl>
                                          </p:spTgt>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2" fill="hold" nodeType="clickEffect">
                                  <p:stCondLst>
                                    <p:cond delay="0"/>
                                  </p:stCondLst>
                                  <p:childTnLst>
                                    <p:animClr clrSpc="rgb" dir="cw">
                                      <p:cBhvr>
                                        <p:cTn id="94" dur="500" fill="hold"/>
                                        <p:tgtEl>
                                          <p:spTgt spid="11"/>
                                        </p:tgtEl>
                                        <p:attrNameLst>
                                          <p:attrName>fillcolor</p:attrName>
                                        </p:attrNameLst>
                                      </p:cBhvr>
                                      <p:to>
                                        <a:schemeClr val="bg2"/>
                                      </p:to>
                                    </p:animClr>
                                    <p:set>
                                      <p:cBhvr>
                                        <p:cTn id="95" dur="500" fill="hold"/>
                                        <p:tgtEl>
                                          <p:spTgt spid="11"/>
                                        </p:tgtEl>
                                        <p:attrNameLst>
                                          <p:attrName>fill.type</p:attrName>
                                        </p:attrNameLst>
                                      </p:cBhvr>
                                      <p:to>
                                        <p:strVal val="solid"/>
                                      </p:to>
                                    </p:set>
                                    <p:set>
                                      <p:cBhvr>
                                        <p:cTn id="96" dur="500" fill="hold"/>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2" fill="hold" nodeType="clickEffect">
                                  <p:stCondLst>
                                    <p:cond delay="0"/>
                                  </p:stCondLst>
                                  <p:childTnLst>
                                    <p:animClr clrSpc="rgb" dir="cw">
                                      <p:cBhvr>
                                        <p:cTn id="104" dur="500" fill="hold"/>
                                        <p:tgtEl>
                                          <p:spTgt spid="8"/>
                                        </p:tgtEl>
                                        <p:attrNameLst>
                                          <p:attrName>fillcolor</p:attrName>
                                        </p:attrNameLst>
                                      </p:cBhvr>
                                      <p:to>
                                        <a:schemeClr val="accent1"/>
                                      </p:to>
                                    </p:animClr>
                                    <p:set>
                                      <p:cBhvr>
                                        <p:cTn id="105" dur="500" fill="hold"/>
                                        <p:tgtEl>
                                          <p:spTgt spid="8"/>
                                        </p:tgtEl>
                                        <p:attrNameLst>
                                          <p:attrName>fill.type</p:attrName>
                                        </p:attrNameLst>
                                      </p:cBhvr>
                                      <p:to>
                                        <p:strVal val="solid"/>
                                      </p:to>
                                    </p:set>
                                    <p:set>
                                      <p:cBhvr>
                                        <p:cTn id="106" dur="500" fill="hold"/>
                                        <p:tgtEl>
                                          <p:spTgt spid="8"/>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9"/>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42">
                                            <p:txEl>
                                              <p:pRg st="0" end="0"/>
                                            </p:txEl>
                                          </p:spTgt>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500" fill="hold"/>
                                        <p:tgtEl>
                                          <p:spTgt spid="9"/>
                                        </p:tgtEl>
                                        <p:attrNameLst>
                                          <p:attrName>fillcolor</p:attrName>
                                        </p:attrNameLst>
                                      </p:cBhvr>
                                      <p:to>
                                        <a:schemeClr val="accent1"/>
                                      </p:to>
                                    </p:animClr>
                                    <p:set>
                                      <p:cBhvr>
                                        <p:cTn id="123" dur="500" fill="hold"/>
                                        <p:tgtEl>
                                          <p:spTgt spid="9"/>
                                        </p:tgtEl>
                                        <p:attrNameLst>
                                          <p:attrName>fill.type</p:attrName>
                                        </p:attrNameLst>
                                      </p:cBhvr>
                                      <p:to>
                                        <p:strVal val="solid"/>
                                      </p:to>
                                    </p:set>
                                    <p:set>
                                      <p:cBhvr>
                                        <p:cTn id="124" dur="500" fill="hold"/>
                                        <p:tgtEl>
                                          <p:spTgt spid="9"/>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50"/>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43">
                                            <p:txEl>
                                              <p:pRg st="0" end="0"/>
                                            </p:txEl>
                                          </p:spTgt>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mph" presetSubtype="2" fill="hold" nodeType="clickEffect">
                                  <p:stCondLst>
                                    <p:cond delay="0"/>
                                  </p:stCondLst>
                                  <p:childTnLst>
                                    <p:animClr clrSpc="rgb" dir="cw">
                                      <p:cBhvr>
                                        <p:cTn id="140" dur="500" fill="hold"/>
                                        <p:tgtEl>
                                          <p:spTgt spid="26"/>
                                        </p:tgtEl>
                                        <p:attrNameLst>
                                          <p:attrName>fillcolor</p:attrName>
                                        </p:attrNameLst>
                                      </p:cBhvr>
                                      <p:to>
                                        <a:schemeClr val="bg2"/>
                                      </p:to>
                                    </p:animClr>
                                    <p:set>
                                      <p:cBhvr>
                                        <p:cTn id="141" dur="500" fill="hold"/>
                                        <p:tgtEl>
                                          <p:spTgt spid="26"/>
                                        </p:tgtEl>
                                        <p:attrNameLst>
                                          <p:attrName>fill.type</p:attrName>
                                        </p:attrNameLst>
                                      </p:cBhvr>
                                      <p:to>
                                        <p:strVal val="solid"/>
                                      </p:to>
                                    </p:set>
                                    <p:set>
                                      <p:cBhvr>
                                        <p:cTn id="142" dur="500" fill="hold"/>
                                        <p:tgtEl>
                                          <p:spTgt spid="26"/>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500" fill="hold"/>
                                        <p:tgtEl>
                                          <p:spTgt spid="10"/>
                                        </p:tgtEl>
                                        <p:attrNameLst>
                                          <p:attrName>fillcolor</p:attrName>
                                        </p:attrNameLst>
                                      </p:cBhvr>
                                      <p:to>
                                        <a:schemeClr val="accent1"/>
                                      </p:to>
                                    </p:animClr>
                                    <p:set>
                                      <p:cBhvr>
                                        <p:cTn id="151" dur="500" fill="hold"/>
                                        <p:tgtEl>
                                          <p:spTgt spid="10"/>
                                        </p:tgtEl>
                                        <p:attrNameLst>
                                          <p:attrName>fill.type</p:attrName>
                                        </p:attrNameLst>
                                      </p:cBhvr>
                                      <p:to>
                                        <p:strVal val="solid"/>
                                      </p:to>
                                    </p:set>
                                    <p:set>
                                      <p:cBhvr>
                                        <p:cTn id="152" dur="500" fill="hold"/>
                                        <p:tgtEl>
                                          <p:spTgt spid="10"/>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5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44">
                                            <p:txEl>
                                              <p:pRg st="0" end="0"/>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mph" presetSubtype="2" fill="hold" nodeType="clickEffect">
                                  <p:stCondLst>
                                    <p:cond delay="0"/>
                                  </p:stCondLst>
                                  <p:childTnLst>
                                    <p:animClr clrSpc="rgb" dir="cw">
                                      <p:cBhvr>
                                        <p:cTn id="168" dur="500" fill="hold"/>
                                        <p:tgtEl>
                                          <p:spTgt spid="11"/>
                                        </p:tgtEl>
                                        <p:attrNameLst>
                                          <p:attrName>fillcolor</p:attrName>
                                        </p:attrNameLst>
                                      </p:cBhvr>
                                      <p:to>
                                        <a:schemeClr val="accent1"/>
                                      </p:to>
                                    </p:animClr>
                                    <p:set>
                                      <p:cBhvr>
                                        <p:cTn id="169" dur="500" fill="hold"/>
                                        <p:tgtEl>
                                          <p:spTgt spid="11"/>
                                        </p:tgtEl>
                                        <p:attrNameLst>
                                          <p:attrName>fill.type</p:attrName>
                                        </p:attrNameLst>
                                      </p:cBhvr>
                                      <p:to>
                                        <p:strVal val="solid"/>
                                      </p:to>
                                    </p:set>
                                    <p:set>
                                      <p:cBhvr>
                                        <p:cTn id="170" dur="500" fill="hold"/>
                                        <p:tgtEl>
                                          <p:spTgt spid="11"/>
                                        </p:tgtEl>
                                        <p:attrNameLst>
                                          <p:attrName>fill.on</p:attrName>
                                        </p:attrNameLst>
                                      </p:cBhvr>
                                      <p:to>
                                        <p:strVal val="tru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5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5">
                                            <p:txEl>
                                              <p:pRg st="0" end="0"/>
                                            </p:txEl>
                                          </p:spTgt>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53"/>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2" fill="hold" nodeType="clickEffect">
                                  <p:stCondLst>
                                    <p:cond delay="0"/>
                                  </p:stCondLst>
                                  <p:childTnLst>
                                    <p:animClr clrSpc="rgb" dir="cw">
                                      <p:cBhvr>
                                        <p:cTn id="186" dur="500" fill="hold"/>
                                        <p:tgtEl>
                                          <p:spTgt spid="26"/>
                                        </p:tgtEl>
                                        <p:attrNameLst>
                                          <p:attrName>fillcolor</p:attrName>
                                        </p:attrNameLst>
                                      </p:cBhvr>
                                      <p:to>
                                        <a:schemeClr val="accent1"/>
                                      </p:to>
                                    </p:animClr>
                                    <p:set>
                                      <p:cBhvr>
                                        <p:cTn id="187" dur="500" fill="hold"/>
                                        <p:tgtEl>
                                          <p:spTgt spid="26"/>
                                        </p:tgtEl>
                                        <p:attrNameLst>
                                          <p:attrName>fill.type</p:attrName>
                                        </p:attrNameLst>
                                      </p:cBhvr>
                                      <p:to>
                                        <p:strVal val="solid"/>
                                      </p:to>
                                    </p:set>
                                    <p:set>
                                      <p:cBhvr>
                                        <p:cTn id="188" dur="500" fill="hold"/>
                                        <p:tgtEl>
                                          <p:spTgt spid="26"/>
                                        </p:tgtEl>
                                        <p:attrNameLst>
                                          <p:attrName>fill.on</p:attrName>
                                        </p:attrNameLst>
                                      </p:cBhvr>
                                      <p:to>
                                        <p:strVal val="tru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736C-D76E-FC40-8812-348542FC870A}"/>
              </a:ext>
            </a:extLst>
          </p:cNvPr>
          <p:cNvSpPr>
            <a:spLocks noGrp="1"/>
          </p:cNvSpPr>
          <p:nvPr>
            <p:ph type="title"/>
          </p:nvPr>
        </p:nvSpPr>
        <p:spPr/>
        <p:txBody>
          <a:bodyPr/>
          <a:lstStyle/>
          <a:p>
            <a:r>
              <a:rPr lang="en-US" dirty="0"/>
              <a:t>Graph traversal: DFS</a:t>
            </a:r>
          </a:p>
        </p:txBody>
      </p:sp>
      <p:sp>
        <p:nvSpPr>
          <p:cNvPr id="3" name="Content Placeholder 2">
            <a:extLst>
              <a:ext uri="{FF2B5EF4-FFF2-40B4-BE49-F238E27FC236}">
                <a16:creationId xmlns:a16="http://schemas.microsoft.com/office/drawing/2014/main" id="{C4CFBC5B-E6ED-6F43-A63C-2569C5BC2B0D}"/>
              </a:ext>
            </a:extLst>
          </p:cNvPr>
          <p:cNvSpPr>
            <a:spLocks noGrp="1"/>
          </p:cNvSpPr>
          <p:nvPr>
            <p:ph idx="1"/>
          </p:nvPr>
        </p:nvSpPr>
        <p:spPr/>
        <p:txBody>
          <a:bodyPr/>
          <a:lstStyle/>
          <a:p>
            <a:r>
              <a:rPr lang="en-US" dirty="0"/>
              <a:t>Problem: How to travel all vertices of a connected component of a graph?</a:t>
            </a:r>
          </a:p>
          <a:p>
            <a:r>
              <a:rPr lang="en-US" dirty="0"/>
              <a:t>Depth-First-Search: start at one vertex, visit one of its ‘neighbors’. Then from this neighbor, recursively reach to as deep as possible other vertices through the graph. When all neighbors of a vertex are visited, go back to previous vertex and do it again.</a:t>
            </a:r>
          </a:p>
          <a:p>
            <a:r>
              <a:rPr lang="en-US" dirty="0"/>
              <a:t>DFS can be implemented by:</a:t>
            </a:r>
          </a:p>
          <a:p>
            <a:pPr lvl="1"/>
            <a:r>
              <a:rPr lang="en-US" dirty="0"/>
              <a:t>Recursion</a:t>
            </a:r>
          </a:p>
          <a:p>
            <a:pPr lvl="1"/>
            <a:r>
              <a:rPr lang="en-US" dirty="0"/>
              <a:t>Stack</a:t>
            </a:r>
          </a:p>
        </p:txBody>
      </p:sp>
      <p:sp>
        <p:nvSpPr>
          <p:cNvPr id="4" name="Footer Placeholder 3">
            <a:extLst>
              <a:ext uri="{FF2B5EF4-FFF2-40B4-BE49-F238E27FC236}">
                <a16:creationId xmlns:a16="http://schemas.microsoft.com/office/drawing/2014/main" id="{8F48D961-2D00-6341-AFB9-0200E4D786CB}"/>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68E80104-E044-1B4B-96DD-652BFB8E0CD4}"/>
              </a:ext>
            </a:extLst>
          </p:cNvPr>
          <p:cNvSpPr>
            <a:spLocks noGrp="1"/>
          </p:cNvSpPr>
          <p:nvPr>
            <p:ph type="sldNum" sz="quarter" idx="12"/>
          </p:nvPr>
        </p:nvSpPr>
        <p:spPr/>
        <p:txBody>
          <a:bodyPr/>
          <a:lstStyle/>
          <a:p>
            <a:fld id="{162F1D00-BD13-4404-86B0-79703945A0A7}" type="slidenum">
              <a:rPr lang="en-US" smtClean="0"/>
              <a:t>67</a:t>
            </a:fld>
            <a:endParaRPr lang="en-US"/>
          </a:p>
        </p:txBody>
      </p:sp>
    </p:spTree>
    <p:extLst>
      <p:ext uri="{BB962C8B-B14F-4D97-AF65-F5344CB8AC3E}">
        <p14:creationId xmlns:p14="http://schemas.microsoft.com/office/powerpoint/2010/main" val="20162753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8ABA-D770-F848-BFBD-73DAA9DE1654}"/>
              </a:ext>
            </a:extLst>
          </p:cNvPr>
          <p:cNvSpPr>
            <a:spLocks noGrp="1"/>
          </p:cNvSpPr>
          <p:nvPr>
            <p:ph type="title"/>
          </p:nvPr>
        </p:nvSpPr>
        <p:spPr/>
        <p:txBody>
          <a:bodyPr/>
          <a:lstStyle/>
          <a:p>
            <a:r>
              <a:rPr lang="en-US" dirty="0"/>
              <a:t>DFS using Stack</a:t>
            </a:r>
          </a:p>
        </p:txBody>
      </p:sp>
      <p:sp>
        <p:nvSpPr>
          <p:cNvPr id="4" name="Footer Placeholder 3">
            <a:extLst>
              <a:ext uri="{FF2B5EF4-FFF2-40B4-BE49-F238E27FC236}">
                <a16:creationId xmlns:a16="http://schemas.microsoft.com/office/drawing/2014/main" id="{58C6567E-5274-8145-B7C1-364F2FFC31FF}"/>
              </a:ext>
            </a:extLst>
          </p:cNvPr>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a:extLst>
              <a:ext uri="{FF2B5EF4-FFF2-40B4-BE49-F238E27FC236}">
                <a16:creationId xmlns:a16="http://schemas.microsoft.com/office/drawing/2014/main" id="{CD7FB466-694A-E244-8AC9-8C91332D3AAA}"/>
              </a:ext>
            </a:extLst>
          </p:cNvPr>
          <p:cNvSpPr>
            <a:spLocks noGrp="1"/>
          </p:cNvSpPr>
          <p:nvPr>
            <p:ph type="sldNum" sz="quarter" idx="12"/>
          </p:nvPr>
        </p:nvSpPr>
        <p:spPr/>
        <p:txBody>
          <a:bodyPr/>
          <a:lstStyle/>
          <a:p>
            <a:fld id="{162F1D00-BD13-4404-86B0-79703945A0A7}" type="slidenum">
              <a:rPr lang="en-US" smtClean="0"/>
              <a:t>68</a:t>
            </a:fld>
            <a:endParaRPr lang="en-US"/>
          </a:p>
        </p:txBody>
      </p:sp>
      <p:sp>
        <p:nvSpPr>
          <p:cNvPr id="6" name="TextBox 5">
            <a:extLst>
              <a:ext uri="{FF2B5EF4-FFF2-40B4-BE49-F238E27FC236}">
                <a16:creationId xmlns:a16="http://schemas.microsoft.com/office/drawing/2014/main" id="{259CEA1C-91AF-D740-A115-B723F061D714}"/>
              </a:ext>
            </a:extLst>
          </p:cNvPr>
          <p:cNvSpPr txBox="1"/>
          <p:nvPr/>
        </p:nvSpPr>
        <p:spPr>
          <a:xfrm>
            <a:off x="498474" y="1737098"/>
            <a:ext cx="7415038" cy="4247317"/>
          </a:xfrm>
          <a:prstGeom prst="rect">
            <a:avLst/>
          </a:prstGeom>
          <a:noFill/>
          <a:ln>
            <a:solidFill>
              <a:schemeClr val="accent1"/>
            </a:solidFill>
          </a:ln>
        </p:spPr>
        <p:txBody>
          <a:bodyPr wrap="square" rtlCol="0">
            <a:spAutoFit/>
          </a:bodyPr>
          <a:lstStyle/>
          <a:p>
            <a:r>
              <a:rPr lang="en-US" dirty="0">
                <a:latin typeface="Courier"/>
                <a:cs typeface="Courier"/>
              </a:rPr>
              <a:t>DFS(Graph G, start)</a:t>
            </a:r>
          </a:p>
          <a:p>
            <a:r>
              <a:rPr lang="en-US" dirty="0">
                <a:latin typeface="Courier"/>
                <a:cs typeface="Courier"/>
              </a:rPr>
              <a:t>{ </a:t>
            </a:r>
          </a:p>
          <a:p>
            <a:r>
              <a:rPr lang="en-US" dirty="0">
                <a:latin typeface="Courier"/>
                <a:cs typeface="Courier"/>
              </a:rPr>
              <a:t>	all vertices of G are first painted white </a:t>
            </a:r>
          </a:p>
          <a:p>
            <a:r>
              <a:rPr lang="en-US" dirty="0">
                <a:latin typeface="Courier"/>
                <a:cs typeface="Courier"/>
              </a:rPr>
              <a:t>	paint start grey then push start into stack </a:t>
            </a:r>
          </a:p>
          <a:p>
            <a:r>
              <a:rPr lang="en-US" dirty="0">
                <a:latin typeface="Courier"/>
                <a:cs typeface="Courier"/>
              </a:rPr>
              <a:t>	while stack is not empty</a:t>
            </a:r>
          </a:p>
          <a:p>
            <a:r>
              <a:rPr lang="en-US" dirty="0">
                <a:latin typeface="Courier"/>
                <a:cs typeface="Courier"/>
              </a:rPr>
              <a:t>	{  </a:t>
            </a:r>
          </a:p>
          <a:p>
            <a:r>
              <a:rPr lang="en-US" dirty="0">
                <a:latin typeface="Courier"/>
                <a:cs typeface="Courier"/>
              </a:rPr>
              <a:t>		a vertex u is popped out from the stack</a:t>
            </a:r>
          </a:p>
          <a:p>
            <a:r>
              <a:rPr lang="en-US" dirty="0">
                <a:latin typeface="Courier"/>
                <a:cs typeface="Courier"/>
              </a:rPr>
              <a:t>		visit u and painted u black</a:t>
            </a:r>
          </a:p>
          <a:p>
            <a:r>
              <a:rPr lang="en-US" dirty="0">
                <a:latin typeface="Courier"/>
                <a:cs typeface="Courier"/>
              </a:rPr>
              <a:t>		for all white successors v of u</a:t>
            </a:r>
          </a:p>
          <a:p>
            <a:r>
              <a:rPr lang="en-US" dirty="0">
                <a:latin typeface="Courier"/>
                <a:cs typeface="Courier"/>
              </a:rPr>
              <a:t>		{</a:t>
            </a:r>
          </a:p>
          <a:p>
            <a:r>
              <a:rPr lang="en-US" dirty="0">
                <a:latin typeface="Courier"/>
                <a:cs typeface="Courier"/>
              </a:rPr>
              <a:t>			paint v grey</a:t>
            </a:r>
          </a:p>
          <a:p>
            <a:r>
              <a:rPr lang="en-US" dirty="0">
                <a:latin typeface="Courier"/>
                <a:cs typeface="Courier"/>
              </a:rPr>
              <a:t>			push v into stack</a:t>
            </a:r>
          </a:p>
          <a:p>
            <a:r>
              <a:rPr lang="en-US" dirty="0">
                <a:latin typeface="Courier"/>
                <a:cs typeface="Courier"/>
              </a:rPr>
              <a:t>		}</a:t>
            </a:r>
          </a:p>
          <a:p>
            <a:r>
              <a:rPr lang="en-US" dirty="0">
                <a:latin typeface="Courier"/>
                <a:cs typeface="Courier"/>
              </a:rPr>
              <a:t>	}</a:t>
            </a:r>
          </a:p>
          <a:p>
            <a:r>
              <a:rPr lang="en-US" dirty="0">
                <a:latin typeface="Courier"/>
                <a:cs typeface="Courier"/>
              </a:rPr>
              <a:t>}</a:t>
            </a:r>
          </a:p>
        </p:txBody>
      </p:sp>
    </p:spTree>
    <p:extLst>
      <p:ext uri="{BB962C8B-B14F-4D97-AF65-F5344CB8AC3E}">
        <p14:creationId xmlns:p14="http://schemas.microsoft.com/office/powerpoint/2010/main" val="2878531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DD94-87ED-C64A-87E7-C1EA4AE12942}"/>
              </a:ext>
            </a:extLst>
          </p:cNvPr>
          <p:cNvSpPr>
            <a:spLocks noGrp="1"/>
          </p:cNvSpPr>
          <p:nvPr>
            <p:ph type="title"/>
          </p:nvPr>
        </p:nvSpPr>
        <p:spPr/>
        <p:txBody>
          <a:bodyPr/>
          <a:lstStyle/>
          <a:p>
            <a:r>
              <a:rPr lang="en-US" dirty="0"/>
              <a:t>DFS using stack</a:t>
            </a:r>
          </a:p>
        </p:txBody>
      </p:sp>
      <p:sp>
        <p:nvSpPr>
          <p:cNvPr id="4" name="Footer Placeholder 3">
            <a:extLst>
              <a:ext uri="{FF2B5EF4-FFF2-40B4-BE49-F238E27FC236}">
                <a16:creationId xmlns:a16="http://schemas.microsoft.com/office/drawing/2014/main" id="{CBF8888E-5821-7148-B367-793A27490FFF}"/>
              </a:ext>
            </a:extLst>
          </p:cNvPr>
          <p:cNvSpPr>
            <a:spLocks noGrp="1"/>
          </p:cNvSpPr>
          <p:nvPr>
            <p:ph type="ftr" sz="quarter" idx="11"/>
          </p:nvPr>
        </p:nvSpPr>
        <p:spPr/>
        <p:txBody>
          <a:bodyPr/>
          <a:lstStyle/>
          <a:p>
            <a:r>
              <a:rPr lang="en-US" dirty="0"/>
              <a:t>Discrete Mathematics course for FU-FGR by Dr. Doan </a:t>
            </a:r>
            <a:r>
              <a:rPr lang="en-US" dirty="0" err="1"/>
              <a:t>Trung</a:t>
            </a:r>
            <a:r>
              <a:rPr lang="en-US" dirty="0"/>
              <a:t> Tung, based on Discrete Mathematics and its Application 7th edition </a:t>
            </a:r>
          </a:p>
        </p:txBody>
      </p:sp>
      <p:sp>
        <p:nvSpPr>
          <p:cNvPr id="5" name="Slide Number Placeholder 4">
            <a:extLst>
              <a:ext uri="{FF2B5EF4-FFF2-40B4-BE49-F238E27FC236}">
                <a16:creationId xmlns:a16="http://schemas.microsoft.com/office/drawing/2014/main" id="{CF48F085-0D00-1143-A980-9E412B0E4FC9}"/>
              </a:ext>
            </a:extLst>
          </p:cNvPr>
          <p:cNvSpPr>
            <a:spLocks noGrp="1"/>
          </p:cNvSpPr>
          <p:nvPr>
            <p:ph type="sldNum" sz="quarter" idx="12"/>
          </p:nvPr>
        </p:nvSpPr>
        <p:spPr/>
        <p:txBody>
          <a:bodyPr/>
          <a:lstStyle/>
          <a:p>
            <a:fld id="{162F1D00-BD13-4404-86B0-79703945A0A7}" type="slidenum">
              <a:rPr lang="en-US" smtClean="0"/>
              <a:t>69</a:t>
            </a:fld>
            <a:endParaRPr lang="en-US"/>
          </a:p>
        </p:txBody>
      </p:sp>
      <p:sp>
        <p:nvSpPr>
          <p:cNvPr id="6" name="Oval 5">
            <a:extLst>
              <a:ext uri="{FF2B5EF4-FFF2-40B4-BE49-F238E27FC236}">
                <a16:creationId xmlns:a16="http://schemas.microsoft.com/office/drawing/2014/main" id="{01474750-0653-394F-A959-FF7D46268228}"/>
              </a:ext>
            </a:extLst>
          </p:cNvPr>
          <p:cNvSpPr/>
          <p:nvPr/>
        </p:nvSpPr>
        <p:spPr>
          <a:xfrm>
            <a:off x="631065" y="1887625"/>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0</a:t>
            </a:r>
          </a:p>
        </p:txBody>
      </p:sp>
      <p:sp>
        <p:nvSpPr>
          <p:cNvPr id="7" name="Oval 6">
            <a:extLst>
              <a:ext uri="{FF2B5EF4-FFF2-40B4-BE49-F238E27FC236}">
                <a16:creationId xmlns:a16="http://schemas.microsoft.com/office/drawing/2014/main" id="{B62E5B04-6186-1C41-B1A6-CDABF1F47C56}"/>
              </a:ext>
            </a:extLst>
          </p:cNvPr>
          <p:cNvSpPr/>
          <p:nvPr/>
        </p:nvSpPr>
        <p:spPr>
          <a:xfrm>
            <a:off x="2882721" y="1385349"/>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a:t>
            </a:r>
          </a:p>
        </p:txBody>
      </p:sp>
      <p:sp>
        <p:nvSpPr>
          <p:cNvPr id="8" name="Oval 7">
            <a:extLst>
              <a:ext uri="{FF2B5EF4-FFF2-40B4-BE49-F238E27FC236}">
                <a16:creationId xmlns:a16="http://schemas.microsoft.com/office/drawing/2014/main" id="{3116D087-18A4-7B43-8214-A368F7270979}"/>
              </a:ext>
            </a:extLst>
          </p:cNvPr>
          <p:cNvSpPr/>
          <p:nvPr/>
        </p:nvSpPr>
        <p:spPr>
          <a:xfrm>
            <a:off x="1210614" y="3690080"/>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2</a:t>
            </a:r>
          </a:p>
        </p:txBody>
      </p:sp>
      <p:sp>
        <p:nvSpPr>
          <p:cNvPr id="9" name="Oval 8">
            <a:extLst>
              <a:ext uri="{FF2B5EF4-FFF2-40B4-BE49-F238E27FC236}">
                <a16:creationId xmlns:a16="http://schemas.microsoft.com/office/drawing/2014/main" id="{195BEFF7-CD72-7548-B230-FC0DC8294129}"/>
              </a:ext>
            </a:extLst>
          </p:cNvPr>
          <p:cNvSpPr/>
          <p:nvPr/>
        </p:nvSpPr>
        <p:spPr>
          <a:xfrm>
            <a:off x="3372118" y="3690080"/>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10" name="Oval 9">
            <a:extLst>
              <a:ext uri="{FF2B5EF4-FFF2-40B4-BE49-F238E27FC236}">
                <a16:creationId xmlns:a16="http://schemas.microsoft.com/office/drawing/2014/main" id="{3B997ECB-45B4-6D45-98D1-E434645013A9}"/>
              </a:ext>
            </a:extLst>
          </p:cNvPr>
          <p:cNvSpPr/>
          <p:nvPr/>
        </p:nvSpPr>
        <p:spPr>
          <a:xfrm>
            <a:off x="5533622" y="3690080"/>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11" name="Oval 10">
            <a:extLst>
              <a:ext uri="{FF2B5EF4-FFF2-40B4-BE49-F238E27FC236}">
                <a16:creationId xmlns:a16="http://schemas.microsoft.com/office/drawing/2014/main" id="{2D207032-F340-FC49-9F13-EC610F4F921C}"/>
              </a:ext>
            </a:extLst>
          </p:cNvPr>
          <p:cNvSpPr/>
          <p:nvPr/>
        </p:nvSpPr>
        <p:spPr>
          <a:xfrm>
            <a:off x="5243847" y="1833912"/>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6</a:t>
            </a:r>
          </a:p>
        </p:txBody>
      </p:sp>
      <p:cxnSp>
        <p:nvCxnSpPr>
          <p:cNvPr id="13" name="Straight Connector 12">
            <a:extLst>
              <a:ext uri="{FF2B5EF4-FFF2-40B4-BE49-F238E27FC236}">
                <a16:creationId xmlns:a16="http://schemas.microsoft.com/office/drawing/2014/main" id="{8DE1B222-3E22-C94A-95C7-11AB730EBDAA}"/>
              </a:ext>
            </a:extLst>
          </p:cNvPr>
          <p:cNvCxnSpPr>
            <a:stCxn id="6" idx="6"/>
            <a:endCxn id="7" idx="2"/>
          </p:cNvCxnSpPr>
          <p:nvPr/>
        </p:nvCxnSpPr>
        <p:spPr>
          <a:xfrm flipV="1">
            <a:off x="1210614" y="1636487"/>
            <a:ext cx="1672107" cy="5022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D98F9D4-2876-874C-A50C-5E002F0E5E1C}"/>
              </a:ext>
            </a:extLst>
          </p:cNvPr>
          <p:cNvCxnSpPr>
            <a:cxnSpLocks/>
            <a:stCxn id="6" idx="4"/>
            <a:endCxn id="8" idx="1"/>
          </p:cNvCxnSpPr>
          <p:nvPr/>
        </p:nvCxnSpPr>
        <p:spPr>
          <a:xfrm>
            <a:off x="920840" y="2389901"/>
            <a:ext cx="374647" cy="13737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3994E10-530D-6E44-BE7C-F63DC4462345}"/>
              </a:ext>
            </a:extLst>
          </p:cNvPr>
          <p:cNvCxnSpPr>
            <a:stCxn id="7" idx="4"/>
            <a:endCxn id="9" idx="0"/>
          </p:cNvCxnSpPr>
          <p:nvPr/>
        </p:nvCxnSpPr>
        <p:spPr>
          <a:xfrm>
            <a:off x="3172496" y="1887625"/>
            <a:ext cx="489397" cy="1802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F3F2B7A-EB98-034F-9046-22EBD6798695}"/>
              </a:ext>
            </a:extLst>
          </p:cNvPr>
          <p:cNvCxnSpPr>
            <a:stCxn id="7" idx="5"/>
            <a:endCxn id="10" idx="1"/>
          </p:cNvCxnSpPr>
          <p:nvPr/>
        </p:nvCxnSpPr>
        <p:spPr>
          <a:xfrm>
            <a:off x="3377397" y="1814068"/>
            <a:ext cx="2241098" cy="19495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0ABC6B5-2C95-C648-A9D9-62E449CABE3C}"/>
              </a:ext>
            </a:extLst>
          </p:cNvPr>
          <p:cNvCxnSpPr>
            <a:cxnSpLocks/>
            <a:stCxn id="8" idx="6"/>
            <a:endCxn id="11" idx="3"/>
          </p:cNvCxnSpPr>
          <p:nvPr/>
        </p:nvCxnSpPr>
        <p:spPr>
          <a:xfrm flipV="1">
            <a:off x="1790163" y="2262631"/>
            <a:ext cx="3538557" cy="16785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40DC231-834B-634E-8B20-7B0EBACB5820}"/>
              </a:ext>
            </a:extLst>
          </p:cNvPr>
          <p:cNvCxnSpPr>
            <a:stCxn id="9" idx="6"/>
            <a:endCxn id="10" idx="2"/>
          </p:cNvCxnSpPr>
          <p:nvPr/>
        </p:nvCxnSpPr>
        <p:spPr>
          <a:xfrm>
            <a:off x="3951667" y="3941218"/>
            <a:ext cx="15819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49CDDC0-1CA1-5446-BADB-DBB3A8768E93}"/>
              </a:ext>
            </a:extLst>
          </p:cNvPr>
          <p:cNvCxnSpPr>
            <a:stCxn id="11" idx="3"/>
            <a:endCxn id="9" idx="7"/>
          </p:cNvCxnSpPr>
          <p:nvPr/>
        </p:nvCxnSpPr>
        <p:spPr>
          <a:xfrm flipH="1">
            <a:off x="3866794" y="2262631"/>
            <a:ext cx="1461926" cy="1501006"/>
          </a:xfrm>
          <a:prstGeom prst="line">
            <a:avLst/>
          </a:prstGeom>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26819FF6-AD77-E740-85EB-E1D3A19CB0B8}"/>
              </a:ext>
            </a:extLst>
          </p:cNvPr>
          <p:cNvSpPr/>
          <p:nvPr/>
        </p:nvSpPr>
        <p:spPr>
          <a:xfrm>
            <a:off x="7000827" y="2574493"/>
            <a:ext cx="579549" cy="502276"/>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4</a:t>
            </a:r>
          </a:p>
        </p:txBody>
      </p:sp>
      <p:cxnSp>
        <p:nvCxnSpPr>
          <p:cNvPr id="28" name="Straight Connector 27">
            <a:extLst>
              <a:ext uri="{FF2B5EF4-FFF2-40B4-BE49-F238E27FC236}">
                <a16:creationId xmlns:a16="http://schemas.microsoft.com/office/drawing/2014/main" id="{4797F915-DEF8-B042-8A50-BBA19B24B5D5}"/>
              </a:ext>
            </a:extLst>
          </p:cNvPr>
          <p:cNvCxnSpPr>
            <a:cxnSpLocks/>
            <a:stCxn id="10" idx="7"/>
            <a:endCxn id="26" idx="3"/>
          </p:cNvCxnSpPr>
          <p:nvPr/>
        </p:nvCxnSpPr>
        <p:spPr>
          <a:xfrm flipV="1">
            <a:off x="6028298" y="3003212"/>
            <a:ext cx="1057402" cy="760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57C9E2E-2323-2C4D-A96C-60CFDC3F1A59}"/>
              </a:ext>
            </a:extLst>
          </p:cNvPr>
          <p:cNvCxnSpPr>
            <a:cxnSpLocks/>
            <a:stCxn id="11" idx="6"/>
            <a:endCxn id="26" idx="2"/>
          </p:cNvCxnSpPr>
          <p:nvPr/>
        </p:nvCxnSpPr>
        <p:spPr>
          <a:xfrm>
            <a:off x="5823396" y="2085050"/>
            <a:ext cx="1177431" cy="740581"/>
          </a:xfrm>
          <a:prstGeom prst="line">
            <a:avLst/>
          </a:prstGeom>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BA34990-48F4-C14C-919E-B34F7D786FA0}"/>
              </a:ext>
            </a:extLst>
          </p:cNvPr>
          <p:cNvSpPr/>
          <p:nvPr/>
        </p:nvSpPr>
        <p:spPr>
          <a:xfrm>
            <a:off x="147866" y="5427496"/>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0</a:t>
            </a:r>
          </a:p>
        </p:txBody>
      </p:sp>
      <p:sp>
        <p:nvSpPr>
          <p:cNvPr id="40" name="Rectangle 39">
            <a:extLst>
              <a:ext uri="{FF2B5EF4-FFF2-40B4-BE49-F238E27FC236}">
                <a16:creationId xmlns:a16="http://schemas.microsoft.com/office/drawing/2014/main" id="{F954FF0B-0A2E-4C48-817D-8C115D616DCE}"/>
              </a:ext>
            </a:extLst>
          </p:cNvPr>
          <p:cNvSpPr/>
          <p:nvPr/>
        </p:nvSpPr>
        <p:spPr>
          <a:xfrm>
            <a:off x="838012" y="5427496"/>
            <a:ext cx="499057" cy="425003"/>
          </a:xfrm>
          <a:prstGeom prst="rect">
            <a:avLst/>
          </a:prstGeom>
          <a:noFill/>
          <a:ln w="28575">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7030A0"/>
              </a:solidFill>
            </a:endParaRPr>
          </a:p>
        </p:txBody>
      </p:sp>
      <p:sp>
        <p:nvSpPr>
          <p:cNvPr id="41" name="Rectangle 40">
            <a:extLst>
              <a:ext uri="{FF2B5EF4-FFF2-40B4-BE49-F238E27FC236}">
                <a16:creationId xmlns:a16="http://schemas.microsoft.com/office/drawing/2014/main" id="{43F5A0C7-A1DD-7548-BC8D-5A0C05F02811}"/>
              </a:ext>
            </a:extLst>
          </p:cNvPr>
          <p:cNvSpPr/>
          <p:nvPr/>
        </p:nvSpPr>
        <p:spPr>
          <a:xfrm>
            <a:off x="1550199" y="5409205"/>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42" name="Rectangle 41">
            <a:extLst>
              <a:ext uri="{FF2B5EF4-FFF2-40B4-BE49-F238E27FC236}">
                <a16:creationId xmlns:a16="http://schemas.microsoft.com/office/drawing/2014/main" id="{B06453C9-8DCC-9344-8911-642F8D05F5D5}"/>
              </a:ext>
            </a:extLst>
          </p:cNvPr>
          <p:cNvSpPr/>
          <p:nvPr/>
        </p:nvSpPr>
        <p:spPr>
          <a:xfrm>
            <a:off x="1550199" y="4976248"/>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2</a:t>
            </a:r>
          </a:p>
        </p:txBody>
      </p:sp>
      <p:sp>
        <p:nvSpPr>
          <p:cNvPr id="43" name="Rectangle 42">
            <a:extLst>
              <a:ext uri="{FF2B5EF4-FFF2-40B4-BE49-F238E27FC236}">
                <a16:creationId xmlns:a16="http://schemas.microsoft.com/office/drawing/2014/main" id="{82D6FA70-4DB9-6C42-84F2-ED030F0DD2CE}"/>
              </a:ext>
            </a:extLst>
          </p:cNvPr>
          <p:cNvSpPr/>
          <p:nvPr/>
        </p:nvSpPr>
        <p:spPr>
          <a:xfrm>
            <a:off x="5322217" y="4994251"/>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3</a:t>
            </a:r>
          </a:p>
        </p:txBody>
      </p:sp>
      <p:sp>
        <p:nvSpPr>
          <p:cNvPr id="44" name="Rectangle 43">
            <a:extLst>
              <a:ext uri="{FF2B5EF4-FFF2-40B4-BE49-F238E27FC236}">
                <a16:creationId xmlns:a16="http://schemas.microsoft.com/office/drawing/2014/main" id="{22FD4ADB-5AFC-154A-941F-FCCB59BE6117}"/>
              </a:ext>
            </a:extLst>
          </p:cNvPr>
          <p:cNvSpPr/>
          <p:nvPr/>
        </p:nvSpPr>
        <p:spPr>
          <a:xfrm>
            <a:off x="5322218" y="5434253"/>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45" name="Rectangle 44">
            <a:extLst>
              <a:ext uri="{FF2B5EF4-FFF2-40B4-BE49-F238E27FC236}">
                <a16:creationId xmlns:a16="http://schemas.microsoft.com/office/drawing/2014/main" id="{8FD4BA17-CC30-3448-AACA-EB1A995C6666}"/>
              </a:ext>
            </a:extLst>
          </p:cNvPr>
          <p:cNvSpPr/>
          <p:nvPr/>
        </p:nvSpPr>
        <p:spPr>
          <a:xfrm>
            <a:off x="3013951" y="5417912"/>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46" name="Rectangle 45">
            <a:extLst>
              <a:ext uri="{FF2B5EF4-FFF2-40B4-BE49-F238E27FC236}">
                <a16:creationId xmlns:a16="http://schemas.microsoft.com/office/drawing/2014/main" id="{A6FEB456-11D6-B047-83AE-04DE837DA980}"/>
              </a:ext>
            </a:extLst>
          </p:cNvPr>
          <p:cNvSpPr/>
          <p:nvPr/>
        </p:nvSpPr>
        <p:spPr>
          <a:xfrm>
            <a:off x="4518274" y="5434253"/>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47" name="Oval 46">
            <a:extLst>
              <a:ext uri="{FF2B5EF4-FFF2-40B4-BE49-F238E27FC236}">
                <a16:creationId xmlns:a16="http://schemas.microsoft.com/office/drawing/2014/main" id="{E4072A44-9706-054A-A88D-3A8889A44E1F}"/>
              </a:ext>
            </a:extLst>
          </p:cNvPr>
          <p:cNvSpPr/>
          <p:nvPr/>
        </p:nvSpPr>
        <p:spPr>
          <a:xfrm>
            <a:off x="461087" y="1756113"/>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D79C00A-5104-BE47-9CE2-304DA07E7AE3}"/>
              </a:ext>
            </a:extLst>
          </p:cNvPr>
          <p:cNvSpPr/>
          <p:nvPr/>
        </p:nvSpPr>
        <p:spPr>
          <a:xfrm>
            <a:off x="2718427" y="1278163"/>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9D34530-31AD-EF41-9815-7570E654E034}"/>
              </a:ext>
            </a:extLst>
          </p:cNvPr>
          <p:cNvSpPr/>
          <p:nvPr/>
        </p:nvSpPr>
        <p:spPr>
          <a:xfrm>
            <a:off x="1067379" y="3582717"/>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07012CD-4E61-594E-8586-E91D77241DC6}"/>
              </a:ext>
            </a:extLst>
          </p:cNvPr>
          <p:cNvSpPr/>
          <p:nvPr/>
        </p:nvSpPr>
        <p:spPr>
          <a:xfrm>
            <a:off x="3234163" y="3575615"/>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2783EB-2FC2-D248-9F8E-3ACEDD84CB2A}"/>
              </a:ext>
            </a:extLst>
          </p:cNvPr>
          <p:cNvSpPr/>
          <p:nvPr/>
        </p:nvSpPr>
        <p:spPr>
          <a:xfrm>
            <a:off x="5390387" y="3574485"/>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648AD92-43B1-C845-9E0E-E1FFA26D12D0}"/>
              </a:ext>
            </a:extLst>
          </p:cNvPr>
          <p:cNvSpPr/>
          <p:nvPr/>
        </p:nvSpPr>
        <p:spPr>
          <a:xfrm>
            <a:off x="5105892" y="1711448"/>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636FE2A-DC9C-6B4D-8F61-5C0380BEF46C}"/>
              </a:ext>
            </a:extLst>
          </p:cNvPr>
          <p:cNvSpPr/>
          <p:nvPr/>
        </p:nvSpPr>
        <p:spPr>
          <a:xfrm>
            <a:off x="6860521" y="2464210"/>
            <a:ext cx="855459" cy="722841"/>
          </a:xfrm>
          <a:prstGeom prst="ellipse">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743A6EE-6D31-494A-9D29-DD1EE306C067}"/>
              </a:ext>
            </a:extLst>
          </p:cNvPr>
          <p:cNvSpPr/>
          <p:nvPr/>
        </p:nvSpPr>
        <p:spPr>
          <a:xfrm>
            <a:off x="2273675" y="5429201"/>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37" name="Rectangle 36">
            <a:extLst>
              <a:ext uri="{FF2B5EF4-FFF2-40B4-BE49-F238E27FC236}">
                <a16:creationId xmlns:a16="http://schemas.microsoft.com/office/drawing/2014/main" id="{FD3379E4-7F21-6B48-9AF8-666B959EB4CB}"/>
              </a:ext>
            </a:extLst>
          </p:cNvPr>
          <p:cNvSpPr/>
          <p:nvPr/>
        </p:nvSpPr>
        <p:spPr>
          <a:xfrm>
            <a:off x="3013950" y="4986672"/>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6</a:t>
            </a:r>
          </a:p>
        </p:txBody>
      </p:sp>
      <p:sp>
        <p:nvSpPr>
          <p:cNvPr id="38" name="Rectangle 37">
            <a:extLst>
              <a:ext uri="{FF2B5EF4-FFF2-40B4-BE49-F238E27FC236}">
                <a16:creationId xmlns:a16="http://schemas.microsoft.com/office/drawing/2014/main" id="{D0943DF8-48AF-7948-A2B4-8F1BE0598CF5}"/>
              </a:ext>
            </a:extLst>
          </p:cNvPr>
          <p:cNvSpPr/>
          <p:nvPr/>
        </p:nvSpPr>
        <p:spPr>
          <a:xfrm>
            <a:off x="3749014" y="5440490"/>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39" name="Rectangle 38">
            <a:extLst>
              <a:ext uri="{FF2B5EF4-FFF2-40B4-BE49-F238E27FC236}">
                <a16:creationId xmlns:a16="http://schemas.microsoft.com/office/drawing/2014/main" id="{12FBAFAD-79FB-CC40-9D29-420969E58FB3}"/>
              </a:ext>
            </a:extLst>
          </p:cNvPr>
          <p:cNvSpPr/>
          <p:nvPr/>
        </p:nvSpPr>
        <p:spPr>
          <a:xfrm>
            <a:off x="2267597" y="4977986"/>
            <a:ext cx="499057" cy="425003"/>
          </a:xfrm>
          <a:prstGeom prst="rect">
            <a:avLst/>
          </a:prstGeom>
          <a:noFill/>
          <a:ln w="28575">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7030A0"/>
              </a:solidFill>
            </a:endParaRPr>
          </a:p>
        </p:txBody>
      </p:sp>
      <p:sp>
        <p:nvSpPr>
          <p:cNvPr id="55" name="Rectangle 54">
            <a:extLst>
              <a:ext uri="{FF2B5EF4-FFF2-40B4-BE49-F238E27FC236}">
                <a16:creationId xmlns:a16="http://schemas.microsoft.com/office/drawing/2014/main" id="{1771687D-1A00-4149-B1CC-D30CE37C4A7A}"/>
              </a:ext>
            </a:extLst>
          </p:cNvPr>
          <p:cNvSpPr/>
          <p:nvPr/>
        </p:nvSpPr>
        <p:spPr>
          <a:xfrm>
            <a:off x="3754871" y="4996467"/>
            <a:ext cx="499057" cy="425003"/>
          </a:xfrm>
          <a:prstGeom prst="rect">
            <a:avLst/>
          </a:prstGeom>
          <a:noFill/>
          <a:ln w="28575">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7030A0"/>
              </a:solidFill>
            </a:endParaRPr>
          </a:p>
        </p:txBody>
      </p:sp>
      <p:sp>
        <p:nvSpPr>
          <p:cNvPr id="56" name="Rectangle 55">
            <a:extLst>
              <a:ext uri="{FF2B5EF4-FFF2-40B4-BE49-F238E27FC236}">
                <a16:creationId xmlns:a16="http://schemas.microsoft.com/office/drawing/2014/main" id="{ACC19DD8-9F94-FF4A-A9D4-84E7EB389416}"/>
              </a:ext>
            </a:extLst>
          </p:cNvPr>
          <p:cNvSpPr/>
          <p:nvPr/>
        </p:nvSpPr>
        <p:spPr>
          <a:xfrm>
            <a:off x="4518274" y="4989274"/>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3</a:t>
            </a:r>
          </a:p>
        </p:txBody>
      </p:sp>
      <p:sp>
        <p:nvSpPr>
          <p:cNvPr id="57" name="Rectangle 56">
            <a:extLst>
              <a:ext uri="{FF2B5EF4-FFF2-40B4-BE49-F238E27FC236}">
                <a16:creationId xmlns:a16="http://schemas.microsoft.com/office/drawing/2014/main" id="{60BE20EE-FF0E-1D4D-B284-E0467AFA8833}"/>
              </a:ext>
            </a:extLst>
          </p:cNvPr>
          <p:cNvSpPr/>
          <p:nvPr/>
        </p:nvSpPr>
        <p:spPr>
          <a:xfrm>
            <a:off x="4518273" y="4564271"/>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4</a:t>
            </a:r>
          </a:p>
        </p:txBody>
      </p:sp>
      <p:sp>
        <p:nvSpPr>
          <p:cNvPr id="58" name="Rectangle 57">
            <a:extLst>
              <a:ext uri="{FF2B5EF4-FFF2-40B4-BE49-F238E27FC236}">
                <a16:creationId xmlns:a16="http://schemas.microsoft.com/office/drawing/2014/main" id="{87B0EEAE-6BCF-6044-8982-30FED96745A2}"/>
              </a:ext>
            </a:extLst>
          </p:cNvPr>
          <p:cNvSpPr/>
          <p:nvPr/>
        </p:nvSpPr>
        <p:spPr>
          <a:xfrm>
            <a:off x="5322217" y="4549955"/>
            <a:ext cx="499057" cy="425003"/>
          </a:xfrm>
          <a:prstGeom prst="rect">
            <a:avLst/>
          </a:prstGeom>
          <a:noFill/>
          <a:ln w="28575">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7030A0"/>
              </a:solidFill>
            </a:endParaRPr>
          </a:p>
        </p:txBody>
      </p:sp>
      <p:sp>
        <p:nvSpPr>
          <p:cNvPr id="59" name="Rectangle 58">
            <a:extLst>
              <a:ext uri="{FF2B5EF4-FFF2-40B4-BE49-F238E27FC236}">
                <a16:creationId xmlns:a16="http://schemas.microsoft.com/office/drawing/2014/main" id="{E82DB571-CD57-B54A-A510-A8375C93BCDA}"/>
              </a:ext>
            </a:extLst>
          </p:cNvPr>
          <p:cNvSpPr/>
          <p:nvPr/>
        </p:nvSpPr>
        <p:spPr>
          <a:xfrm>
            <a:off x="6135082" y="5019989"/>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3</a:t>
            </a:r>
          </a:p>
        </p:txBody>
      </p:sp>
      <p:sp>
        <p:nvSpPr>
          <p:cNvPr id="60" name="Rectangle 59">
            <a:extLst>
              <a:ext uri="{FF2B5EF4-FFF2-40B4-BE49-F238E27FC236}">
                <a16:creationId xmlns:a16="http://schemas.microsoft.com/office/drawing/2014/main" id="{87176EFF-F730-EB4E-8FA0-E7263798AFAD}"/>
              </a:ext>
            </a:extLst>
          </p:cNvPr>
          <p:cNvSpPr/>
          <p:nvPr/>
        </p:nvSpPr>
        <p:spPr>
          <a:xfrm>
            <a:off x="6135083" y="5459991"/>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61" name="Rectangle 60">
            <a:extLst>
              <a:ext uri="{FF2B5EF4-FFF2-40B4-BE49-F238E27FC236}">
                <a16:creationId xmlns:a16="http://schemas.microsoft.com/office/drawing/2014/main" id="{1948AC4D-C8AF-064E-BD85-A527A527DAB2}"/>
              </a:ext>
            </a:extLst>
          </p:cNvPr>
          <p:cNvSpPr/>
          <p:nvPr/>
        </p:nvSpPr>
        <p:spPr>
          <a:xfrm>
            <a:off x="6140939" y="4587486"/>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5</a:t>
            </a:r>
          </a:p>
        </p:txBody>
      </p:sp>
      <p:sp>
        <p:nvSpPr>
          <p:cNvPr id="62" name="Rectangle 61">
            <a:extLst>
              <a:ext uri="{FF2B5EF4-FFF2-40B4-BE49-F238E27FC236}">
                <a16:creationId xmlns:a16="http://schemas.microsoft.com/office/drawing/2014/main" id="{93C3B41B-3FFB-844E-8648-464275AA8591}"/>
              </a:ext>
            </a:extLst>
          </p:cNvPr>
          <p:cNvSpPr/>
          <p:nvPr/>
        </p:nvSpPr>
        <p:spPr>
          <a:xfrm>
            <a:off x="6931802" y="5009250"/>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3</a:t>
            </a:r>
          </a:p>
        </p:txBody>
      </p:sp>
      <p:sp>
        <p:nvSpPr>
          <p:cNvPr id="63" name="Rectangle 62">
            <a:extLst>
              <a:ext uri="{FF2B5EF4-FFF2-40B4-BE49-F238E27FC236}">
                <a16:creationId xmlns:a16="http://schemas.microsoft.com/office/drawing/2014/main" id="{1D44D9FE-1F67-3D49-A411-6B68F25EF2E8}"/>
              </a:ext>
            </a:extLst>
          </p:cNvPr>
          <p:cNvSpPr/>
          <p:nvPr/>
        </p:nvSpPr>
        <p:spPr>
          <a:xfrm>
            <a:off x="6931803" y="5449252"/>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64" name="Rectangle 63">
            <a:extLst>
              <a:ext uri="{FF2B5EF4-FFF2-40B4-BE49-F238E27FC236}">
                <a16:creationId xmlns:a16="http://schemas.microsoft.com/office/drawing/2014/main" id="{EB699231-7989-7E40-9D01-B8C18DAEBBF3}"/>
              </a:ext>
            </a:extLst>
          </p:cNvPr>
          <p:cNvSpPr/>
          <p:nvPr/>
        </p:nvSpPr>
        <p:spPr>
          <a:xfrm>
            <a:off x="6931801" y="4561057"/>
            <a:ext cx="499057" cy="425003"/>
          </a:xfrm>
          <a:prstGeom prst="rect">
            <a:avLst/>
          </a:prstGeom>
          <a:noFill/>
          <a:ln w="28575">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7030A0"/>
              </a:solidFill>
            </a:endParaRPr>
          </a:p>
        </p:txBody>
      </p:sp>
      <p:sp>
        <p:nvSpPr>
          <p:cNvPr id="65" name="Rectangle 64">
            <a:extLst>
              <a:ext uri="{FF2B5EF4-FFF2-40B4-BE49-F238E27FC236}">
                <a16:creationId xmlns:a16="http://schemas.microsoft.com/office/drawing/2014/main" id="{AE4FA4ED-6DE6-3643-A6B8-D1151CFCBE59}"/>
              </a:ext>
            </a:extLst>
          </p:cNvPr>
          <p:cNvSpPr/>
          <p:nvPr/>
        </p:nvSpPr>
        <p:spPr>
          <a:xfrm>
            <a:off x="7638211" y="5459990"/>
            <a:ext cx="499057" cy="42500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7030A0"/>
                </a:solidFill>
              </a:rPr>
              <a:t>1</a:t>
            </a:r>
          </a:p>
        </p:txBody>
      </p:sp>
      <p:sp>
        <p:nvSpPr>
          <p:cNvPr id="66" name="Rectangle 65">
            <a:extLst>
              <a:ext uri="{FF2B5EF4-FFF2-40B4-BE49-F238E27FC236}">
                <a16:creationId xmlns:a16="http://schemas.microsoft.com/office/drawing/2014/main" id="{8123751E-8805-C747-BD6B-C48D0D2869CB}"/>
              </a:ext>
            </a:extLst>
          </p:cNvPr>
          <p:cNvSpPr/>
          <p:nvPr/>
        </p:nvSpPr>
        <p:spPr>
          <a:xfrm>
            <a:off x="7638210" y="5019988"/>
            <a:ext cx="499057" cy="425003"/>
          </a:xfrm>
          <a:prstGeom prst="rect">
            <a:avLst/>
          </a:prstGeom>
          <a:noFill/>
          <a:ln w="28575">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7030A0"/>
              </a:solidFill>
            </a:endParaRPr>
          </a:p>
        </p:txBody>
      </p:sp>
      <p:sp>
        <p:nvSpPr>
          <p:cNvPr id="67" name="Rectangle 66">
            <a:extLst>
              <a:ext uri="{FF2B5EF4-FFF2-40B4-BE49-F238E27FC236}">
                <a16:creationId xmlns:a16="http://schemas.microsoft.com/office/drawing/2014/main" id="{3CC067F7-360D-7745-A0EA-ED426881BF16}"/>
              </a:ext>
            </a:extLst>
          </p:cNvPr>
          <p:cNvSpPr/>
          <p:nvPr/>
        </p:nvSpPr>
        <p:spPr>
          <a:xfrm>
            <a:off x="8366313" y="5459989"/>
            <a:ext cx="499057" cy="425003"/>
          </a:xfrm>
          <a:prstGeom prst="rect">
            <a:avLst/>
          </a:prstGeom>
          <a:noFill/>
          <a:ln w="28575">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7030A0"/>
              </a:solidFill>
            </a:endParaRPr>
          </a:p>
        </p:txBody>
      </p:sp>
    </p:spTree>
    <p:extLst>
      <p:ext uri="{BB962C8B-B14F-4D97-AF65-F5344CB8AC3E}">
        <p14:creationId xmlns:p14="http://schemas.microsoft.com/office/powerpoint/2010/main" val="157404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500" fill="hold"/>
                                        <p:tgtEl>
                                          <p:spTgt spid="6"/>
                                        </p:tgtEl>
                                        <p:attrNameLst>
                                          <p:attrName>fillcolor</p:attrName>
                                        </p:attrNameLst>
                                      </p:cBhvr>
                                      <p:to>
                                        <a:schemeClr val="bg2"/>
                                      </p:to>
                                    </p:animClr>
                                    <p:set>
                                      <p:cBhvr>
                                        <p:cTn id="11" dur="500" fill="hold"/>
                                        <p:tgtEl>
                                          <p:spTgt spid="6"/>
                                        </p:tgtEl>
                                        <p:attrNameLst>
                                          <p:attrName>fill.type</p:attrName>
                                        </p:attrNameLst>
                                      </p:cBhvr>
                                      <p:to>
                                        <p:strVal val="solid"/>
                                      </p:to>
                                    </p:set>
                                    <p:set>
                                      <p:cBhvr>
                                        <p:cTn id="12" dur="500" fill="hold"/>
                                        <p:tgtEl>
                                          <p:spTgt spid="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6"/>
                                        </p:tgtEl>
                                        <p:attrNameLst>
                                          <p:attrName>fillcolor</p:attrName>
                                        </p:attrNameLst>
                                      </p:cBhvr>
                                      <p:to>
                                        <a:schemeClr val="accent2"/>
                                      </p:to>
                                    </p:animClr>
                                    <p:set>
                                      <p:cBhvr>
                                        <p:cTn id="23" dur="500" fill="hold"/>
                                        <p:tgtEl>
                                          <p:spTgt spid="6"/>
                                        </p:tgtEl>
                                        <p:attrNameLst>
                                          <p:attrName>fill.type</p:attrName>
                                        </p:attrNameLst>
                                      </p:cBhvr>
                                      <p:to>
                                        <p:strVal val="solid"/>
                                      </p:to>
                                    </p:set>
                                    <p:set>
                                      <p:cBhvr>
                                        <p:cTn id="24" dur="500" fill="hold"/>
                                        <p:tgtEl>
                                          <p:spTgt spid="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500" fill="hold"/>
                                        <p:tgtEl>
                                          <p:spTgt spid="7"/>
                                        </p:tgtEl>
                                        <p:attrNameLst>
                                          <p:attrName>fillcolor</p:attrName>
                                        </p:attrNameLst>
                                      </p:cBhvr>
                                      <p:to>
                                        <a:schemeClr val="bg2"/>
                                      </p:to>
                                    </p:animClr>
                                    <p:set>
                                      <p:cBhvr>
                                        <p:cTn id="33" dur="500" fill="hold"/>
                                        <p:tgtEl>
                                          <p:spTgt spid="7"/>
                                        </p:tgtEl>
                                        <p:attrNameLst>
                                          <p:attrName>fill.type</p:attrName>
                                        </p:attrNameLst>
                                      </p:cBhvr>
                                      <p:to>
                                        <p:strVal val="solid"/>
                                      </p:to>
                                    </p:set>
                                    <p:set>
                                      <p:cBhvr>
                                        <p:cTn id="34" dur="500" fill="hold"/>
                                        <p:tgtEl>
                                          <p:spTgt spid="7"/>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mph" presetSubtype="2" fill="hold" nodeType="withEffect">
                                  <p:stCondLst>
                                    <p:cond delay="0"/>
                                  </p:stCondLst>
                                  <p:childTnLst>
                                    <p:animClr clrSpc="rgb" dir="cw">
                                      <p:cBhvr>
                                        <p:cTn id="42" dur="500" fill="hold"/>
                                        <p:tgtEl>
                                          <p:spTgt spid="8"/>
                                        </p:tgtEl>
                                        <p:attrNameLst>
                                          <p:attrName>fillcolor</p:attrName>
                                        </p:attrNameLst>
                                      </p:cBhvr>
                                      <p:to>
                                        <a:schemeClr val="bg2"/>
                                      </p:to>
                                    </p:animClr>
                                    <p:set>
                                      <p:cBhvr>
                                        <p:cTn id="43" dur="500" fill="hold"/>
                                        <p:tgtEl>
                                          <p:spTgt spid="8"/>
                                        </p:tgtEl>
                                        <p:attrNameLst>
                                          <p:attrName>fill.type</p:attrName>
                                        </p:attrNameLst>
                                      </p:cBhvr>
                                      <p:to>
                                        <p:strVal val="solid"/>
                                      </p:to>
                                    </p:set>
                                    <p:set>
                                      <p:cBhvr>
                                        <p:cTn id="44" dur="500" fill="hold"/>
                                        <p:tgtEl>
                                          <p:spTgt spid="8"/>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8"/>
                                        </p:tgtEl>
                                        <p:attrNameLst>
                                          <p:attrName>fillcolor</p:attrName>
                                        </p:attrNameLst>
                                      </p:cBhvr>
                                      <p:to>
                                        <a:schemeClr val="accent2"/>
                                      </p:to>
                                    </p:animClr>
                                    <p:set>
                                      <p:cBhvr>
                                        <p:cTn id="55" dur="2000" fill="hold"/>
                                        <p:tgtEl>
                                          <p:spTgt spid="8"/>
                                        </p:tgtEl>
                                        <p:attrNameLst>
                                          <p:attrName>fill.type</p:attrName>
                                        </p:attrNameLst>
                                      </p:cBhvr>
                                      <p:to>
                                        <p:strVal val="solid"/>
                                      </p:to>
                                    </p:set>
                                    <p:set>
                                      <p:cBhvr>
                                        <p:cTn id="56" dur="2000" fill="hold"/>
                                        <p:tgtEl>
                                          <p:spTgt spid="8"/>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mph" presetSubtype="2" fill="hold" nodeType="withEffect">
                                  <p:stCondLst>
                                    <p:cond delay="0"/>
                                  </p:stCondLst>
                                  <p:childTnLst>
                                    <p:animClr clrSpc="rgb" dir="cw">
                                      <p:cBhvr>
                                        <p:cTn id="66" dur="500" fill="hold"/>
                                        <p:tgtEl>
                                          <p:spTgt spid="11"/>
                                        </p:tgtEl>
                                        <p:attrNameLst>
                                          <p:attrName>fillcolor</p:attrName>
                                        </p:attrNameLst>
                                      </p:cBhvr>
                                      <p:to>
                                        <a:schemeClr val="bg2"/>
                                      </p:to>
                                    </p:animClr>
                                    <p:set>
                                      <p:cBhvr>
                                        <p:cTn id="67" dur="500" fill="hold"/>
                                        <p:tgtEl>
                                          <p:spTgt spid="11"/>
                                        </p:tgtEl>
                                        <p:attrNameLst>
                                          <p:attrName>fill.type</p:attrName>
                                        </p:attrNameLst>
                                      </p:cBhvr>
                                      <p:to>
                                        <p:strVal val="solid"/>
                                      </p:to>
                                    </p:set>
                                    <p:set>
                                      <p:cBhvr>
                                        <p:cTn id="68" dur="500" fill="hold"/>
                                        <p:tgtEl>
                                          <p:spTgt spid="11"/>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11"/>
                                        </p:tgtEl>
                                        <p:attrNameLst>
                                          <p:attrName>fillcolor</p:attrName>
                                        </p:attrNameLst>
                                      </p:cBhvr>
                                      <p:to>
                                        <a:schemeClr val="accent2"/>
                                      </p:to>
                                    </p:animClr>
                                    <p:set>
                                      <p:cBhvr>
                                        <p:cTn id="79" dur="2000" fill="hold"/>
                                        <p:tgtEl>
                                          <p:spTgt spid="11"/>
                                        </p:tgtEl>
                                        <p:attrNameLst>
                                          <p:attrName>fill.type</p:attrName>
                                        </p:attrNameLst>
                                      </p:cBhvr>
                                      <p:to>
                                        <p:strVal val="solid"/>
                                      </p:to>
                                    </p:set>
                                    <p:set>
                                      <p:cBhvr>
                                        <p:cTn id="80" dur="2000" fill="hold"/>
                                        <p:tgtEl>
                                          <p:spTgt spid="11"/>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mph" presetSubtype="2" fill="hold" nodeType="withEffect">
                                  <p:stCondLst>
                                    <p:cond delay="0"/>
                                  </p:stCondLst>
                                  <p:childTnLst>
                                    <p:animClr clrSpc="rgb" dir="cw">
                                      <p:cBhvr>
                                        <p:cTn id="92" dur="500" fill="hold"/>
                                        <p:tgtEl>
                                          <p:spTgt spid="9"/>
                                        </p:tgtEl>
                                        <p:attrNameLst>
                                          <p:attrName>fillcolor</p:attrName>
                                        </p:attrNameLst>
                                      </p:cBhvr>
                                      <p:to>
                                        <a:schemeClr val="bg2"/>
                                      </p:to>
                                    </p:animClr>
                                    <p:set>
                                      <p:cBhvr>
                                        <p:cTn id="93" dur="500" fill="hold"/>
                                        <p:tgtEl>
                                          <p:spTgt spid="9"/>
                                        </p:tgtEl>
                                        <p:attrNameLst>
                                          <p:attrName>fill.type</p:attrName>
                                        </p:attrNameLst>
                                      </p:cBhvr>
                                      <p:to>
                                        <p:strVal val="solid"/>
                                      </p:to>
                                    </p:set>
                                    <p:set>
                                      <p:cBhvr>
                                        <p:cTn id="94" dur="500" fill="hold"/>
                                        <p:tgtEl>
                                          <p:spTgt spid="9"/>
                                        </p:tgtEl>
                                        <p:attrNameLst>
                                          <p:attrName>fill.on</p:attrName>
                                        </p:attrNameLst>
                                      </p:cBhvr>
                                      <p:to>
                                        <p:strVal val="tru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mph" presetSubtype="2" fill="hold" nodeType="withEffect">
                                  <p:stCondLst>
                                    <p:cond delay="0"/>
                                  </p:stCondLst>
                                  <p:childTnLst>
                                    <p:animClr clrSpc="rgb" dir="cw">
                                      <p:cBhvr>
                                        <p:cTn id="102" dur="500" fill="hold"/>
                                        <p:tgtEl>
                                          <p:spTgt spid="26"/>
                                        </p:tgtEl>
                                        <p:attrNameLst>
                                          <p:attrName>fillcolor</p:attrName>
                                        </p:attrNameLst>
                                      </p:cBhvr>
                                      <p:to>
                                        <a:schemeClr val="bg2"/>
                                      </p:to>
                                    </p:animClr>
                                    <p:set>
                                      <p:cBhvr>
                                        <p:cTn id="103" dur="500" fill="hold"/>
                                        <p:tgtEl>
                                          <p:spTgt spid="26"/>
                                        </p:tgtEl>
                                        <p:attrNameLst>
                                          <p:attrName>fill.type</p:attrName>
                                        </p:attrNameLst>
                                      </p:cBhvr>
                                      <p:to>
                                        <p:strVal val="solid"/>
                                      </p:to>
                                    </p:set>
                                    <p:set>
                                      <p:cBhvr>
                                        <p:cTn id="104" dur="500" fill="hold"/>
                                        <p:tgtEl>
                                          <p:spTgt spid="26"/>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500" fill="hold"/>
                                        <p:tgtEl>
                                          <p:spTgt spid="26"/>
                                        </p:tgtEl>
                                        <p:attrNameLst>
                                          <p:attrName>fillcolor</p:attrName>
                                        </p:attrNameLst>
                                      </p:cBhvr>
                                      <p:to>
                                        <a:schemeClr val="accent2"/>
                                      </p:to>
                                    </p:animClr>
                                    <p:set>
                                      <p:cBhvr>
                                        <p:cTn id="117" dur="500" fill="hold"/>
                                        <p:tgtEl>
                                          <p:spTgt spid="26"/>
                                        </p:tgtEl>
                                        <p:attrNameLst>
                                          <p:attrName>fill.type</p:attrName>
                                        </p:attrNameLst>
                                      </p:cBhvr>
                                      <p:to>
                                        <p:strVal val="solid"/>
                                      </p:to>
                                    </p:set>
                                    <p:set>
                                      <p:cBhvr>
                                        <p:cTn id="118" dur="500" fill="hold"/>
                                        <p:tgtEl>
                                          <p:spTgt spid="26"/>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par>
                                <p:cTn id="129" presetID="1" presetClass="emph" presetSubtype="2" fill="hold" nodeType="withEffect">
                                  <p:stCondLst>
                                    <p:cond delay="0"/>
                                  </p:stCondLst>
                                  <p:childTnLst>
                                    <p:animClr clrSpc="rgb" dir="cw">
                                      <p:cBhvr>
                                        <p:cTn id="130" dur="500" fill="hold"/>
                                        <p:tgtEl>
                                          <p:spTgt spid="10"/>
                                        </p:tgtEl>
                                        <p:attrNameLst>
                                          <p:attrName>fillcolor</p:attrName>
                                        </p:attrNameLst>
                                      </p:cBhvr>
                                      <p:to>
                                        <a:schemeClr val="bg2"/>
                                      </p:to>
                                    </p:animClr>
                                    <p:set>
                                      <p:cBhvr>
                                        <p:cTn id="131" dur="500" fill="hold"/>
                                        <p:tgtEl>
                                          <p:spTgt spid="10"/>
                                        </p:tgtEl>
                                        <p:attrNameLst>
                                          <p:attrName>fill.type</p:attrName>
                                        </p:attrNameLst>
                                      </p:cBhvr>
                                      <p:to>
                                        <p:strVal val="solid"/>
                                      </p:to>
                                    </p:set>
                                    <p:set>
                                      <p:cBhvr>
                                        <p:cTn id="132" dur="500" fill="hold"/>
                                        <p:tgtEl>
                                          <p:spTgt spid="10"/>
                                        </p:tgtEl>
                                        <p:attrNameLst>
                                          <p:attrName>fill.on</p:attrName>
                                        </p:attrNameLst>
                                      </p:cBhvr>
                                      <p:to>
                                        <p:strVal val="true"/>
                                      </p:to>
                                    </p:set>
                                  </p:childTnLst>
                                </p:cTn>
                              </p:par>
                              <p:par>
                                <p:cTn id="133" presetID="1" presetClass="entr" presetSubtype="0" fill="hold" grpId="0" nodeType="withEffect">
                                  <p:stCondLst>
                                    <p:cond delay="0"/>
                                  </p:stCondLst>
                                  <p:childTnLst>
                                    <p:set>
                                      <p:cBhvr>
                                        <p:cTn id="134" dur="1" fill="hold">
                                          <p:stCondLst>
                                            <p:cond delay="0"/>
                                          </p:stCondLst>
                                        </p:cTn>
                                        <p:tgtEl>
                                          <p:spTgt spid="5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2" fill="hold" nodeType="clickEffect">
                                  <p:stCondLst>
                                    <p:cond delay="0"/>
                                  </p:stCondLst>
                                  <p:childTnLst>
                                    <p:animClr clrSpc="rgb" dir="cw">
                                      <p:cBhvr>
                                        <p:cTn id="146" dur="500" fill="hold"/>
                                        <p:tgtEl>
                                          <p:spTgt spid="10"/>
                                        </p:tgtEl>
                                        <p:attrNameLst>
                                          <p:attrName>fillcolor</p:attrName>
                                        </p:attrNameLst>
                                      </p:cBhvr>
                                      <p:to>
                                        <a:schemeClr val="accent2"/>
                                      </p:to>
                                    </p:animClr>
                                    <p:set>
                                      <p:cBhvr>
                                        <p:cTn id="147" dur="500" fill="hold"/>
                                        <p:tgtEl>
                                          <p:spTgt spid="10"/>
                                        </p:tgtEl>
                                        <p:attrNameLst>
                                          <p:attrName>fill.type</p:attrName>
                                        </p:attrNameLst>
                                      </p:cBhvr>
                                      <p:to>
                                        <p:strVal val="solid"/>
                                      </p:to>
                                    </p:set>
                                    <p:set>
                                      <p:cBhvr>
                                        <p:cTn id="148" dur="500" fill="hold"/>
                                        <p:tgtEl>
                                          <p:spTgt spid="10"/>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500" fill="hold"/>
                                        <p:tgtEl>
                                          <p:spTgt spid="9"/>
                                        </p:tgtEl>
                                        <p:attrNameLst>
                                          <p:attrName>fillcolor</p:attrName>
                                        </p:attrNameLst>
                                      </p:cBhvr>
                                      <p:to>
                                        <a:schemeClr val="accent2"/>
                                      </p:to>
                                    </p:animClr>
                                    <p:set>
                                      <p:cBhvr>
                                        <p:cTn id="159" dur="500" fill="hold"/>
                                        <p:tgtEl>
                                          <p:spTgt spid="9"/>
                                        </p:tgtEl>
                                        <p:attrNameLst>
                                          <p:attrName>fill.type</p:attrName>
                                        </p:attrNameLst>
                                      </p:cBhvr>
                                      <p:to>
                                        <p:strVal val="solid"/>
                                      </p:to>
                                    </p:set>
                                    <p:set>
                                      <p:cBhvr>
                                        <p:cTn id="160" dur="500" fill="hold"/>
                                        <p:tgtEl>
                                          <p:spTgt spid="9"/>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mph" presetSubtype="2" fill="hold" nodeType="clickEffect">
                                  <p:stCondLst>
                                    <p:cond delay="0"/>
                                  </p:stCondLst>
                                  <p:childTnLst>
                                    <p:animClr clrSpc="rgb" dir="cw">
                                      <p:cBhvr>
                                        <p:cTn id="168" dur="500" fill="hold"/>
                                        <p:tgtEl>
                                          <p:spTgt spid="7"/>
                                        </p:tgtEl>
                                        <p:attrNameLst>
                                          <p:attrName>fillcolor</p:attrName>
                                        </p:attrNameLst>
                                      </p:cBhvr>
                                      <p:to>
                                        <a:schemeClr val="accent2"/>
                                      </p:to>
                                    </p:animClr>
                                    <p:set>
                                      <p:cBhvr>
                                        <p:cTn id="169" dur="500" fill="hold"/>
                                        <p:tgtEl>
                                          <p:spTgt spid="7"/>
                                        </p:tgtEl>
                                        <p:attrNameLst>
                                          <p:attrName>fill.type</p:attrName>
                                        </p:attrNameLst>
                                      </p:cBhvr>
                                      <p:to>
                                        <p:strVal val="solid"/>
                                      </p:to>
                                    </p:set>
                                    <p:set>
                                      <p:cBhvr>
                                        <p:cTn id="170" dur="5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1" animBg="1"/>
      <p:bldP spid="50" grpId="0" animBg="1"/>
      <p:bldP spid="51" grpId="0" animBg="1"/>
      <p:bldP spid="52" grpId="0" animBg="1"/>
      <p:bldP spid="53" grpId="0" animBg="1"/>
      <p:bldP spid="36" grpId="0" animBg="1"/>
      <p:bldP spid="37" grpId="0" animBg="1"/>
      <p:bldP spid="38" grpId="0" animBg="1"/>
      <p:bldP spid="39"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a:t>
            </a:r>
          </a:p>
        </p:txBody>
      </p:sp>
      <p:sp>
        <p:nvSpPr>
          <p:cNvPr id="3" name="Content Placeholder 2"/>
          <p:cNvSpPr>
            <a:spLocks noGrp="1"/>
          </p:cNvSpPr>
          <p:nvPr>
            <p:ph idx="1"/>
          </p:nvPr>
        </p:nvSpPr>
        <p:spPr>
          <a:xfrm>
            <a:off x="498474" y="1981200"/>
            <a:ext cx="4851401" cy="4144963"/>
          </a:xfrm>
        </p:spPr>
        <p:txBody>
          <a:bodyPr/>
          <a:lstStyle/>
          <a:p>
            <a:r>
              <a:rPr lang="en-US" dirty="0"/>
              <a:t>Using graph as a model</a:t>
            </a:r>
          </a:p>
          <a:p>
            <a:pPr lvl="1"/>
            <a:r>
              <a:rPr lang="en-US" dirty="0"/>
              <a:t>Social network</a:t>
            </a:r>
          </a:p>
          <a:p>
            <a:pPr lvl="1"/>
            <a:r>
              <a:rPr lang="en-US" dirty="0"/>
              <a:t>Collaboration graphs</a:t>
            </a:r>
          </a:p>
          <a:p>
            <a:pPr lvl="1"/>
            <a:r>
              <a:rPr lang="en-US" dirty="0"/>
              <a:t>Web graph</a:t>
            </a:r>
          </a:p>
          <a:p>
            <a:pPr lvl="1"/>
            <a:r>
              <a:rPr lang="en-US" dirty="0"/>
              <a:t>State space (in AI)</a:t>
            </a:r>
          </a:p>
          <a:p>
            <a:pPr lvl="1"/>
            <a:r>
              <a:rPr lang="en-US" dirty="0"/>
              <a:t>Airline route</a:t>
            </a:r>
          </a:p>
          <a:p>
            <a:pPr lvl="1"/>
            <a:r>
              <a:rPr lang="en-US" dirty="0"/>
              <a:t>Football tournament</a:t>
            </a:r>
          </a:p>
          <a:p>
            <a:pPr lvl="1"/>
            <a:r>
              <a:rPr lang="en-US" dirty="0"/>
              <a:t>…</a:t>
            </a:r>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7</a:t>
            </a:fld>
            <a:endParaRPr lang="en-US"/>
          </a:p>
        </p:txBody>
      </p:sp>
      <p:pic>
        <p:nvPicPr>
          <p:cNvPr id="7" name="Picture 6"/>
          <p:cNvPicPr>
            <a:picLocks noChangeAspect="1"/>
          </p:cNvPicPr>
          <p:nvPr/>
        </p:nvPicPr>
        <p:blipFill>
          <a:blip r:embed="rId2"/>
          <a:stretch>
            <a:fillRect/>
          </a:stretch>
        </p:blipFill>
        <p:spPr>
          <a:xfrm>
            <a:off x="6359751" y="2152291"/>
            <a:ext cx="2500087" cy="3429997"/>
          </a:xfrm>
          <a:prstGeom prst="rect">
            <a:avLst/>
          </a:prstGeom>
        </p:spPr>
      </p:pic>
      <p:pic>
        <p:nvPicPr>
          <p:cNvPr id="6" name="Picture 5"/>
          <p:cNvPicPr>
            <a:picLocks noChangeAspect="1"/>
          </p:cNvPicPr>
          <p:nvPr/>
        </p:nvPicPr>
        <p:blipFill>
          <a:blip r:embed="rId3"/>
          <a:stretch>
            <a:fillRect/>
          </a:stretch>
        </p:blipFill>
        <p:spPr>
          <a:xfrm>
            <a:off x="3873500" y="2120541"/>
            <a:ext cx="2378074" cy="2131093"/>
          </a:xfrm>
          <a:prstGeom prst="rect">
            <a:avLst/>
          </a:prstGeom>
        </p:spPr>
      </p:pic>
      <p:pic>
        <p:nvPicPr>
          <p:cNvPr id="8" name="Picture 7"/>
          <p:cNvPicPr>
            <a:picLocks noChangeAspect="1"/>
          </p:cNvPicPr>
          <p:nvPr/>
        </p:nvPicPr>
        <p:blipFill>
          <a:blip r:embed="rId4"/>
          <a:stretch>
            <a:fillRect/>
          </a:stretch>
        </p:blipFill>
        <p:spPr>
          <a:xfrm>
            <a:off x="3873500" y="4380221"/>
            <a:ext cx="2444750" cy="2048157"/>
          </a:xfrm>
          <a:prstGeom prst="rect">
            <a:avLst/>
          </a:prstGeom>
        </p:spPr>
      </p:pic>
    </p:spTree>
    <p:extLst>
      <p:ext uri="{BB962C8B-B14F-4D97-AF65-F5344CB8AC3E}">
        <p14:creationId xmlns:p14="http://schemas.microsoft.com/office/powerpoint/2010/main" val="317214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TOPICS</a:t>
            </a:r>
          </a:p>
        </p:txBody>
      </p:sp>
      <p:sp>
        <p:nvSpPr>
          <p:cNvPr id="3" name="Content Placeholder 2"/>
          <p:cNvSpPr>
            <a:spLocks noGrp="1"/>
          </p:cNvSpPr>
          <p:nvPr>
            <p:ph idx="1"/>
          </p:nvPr>
        </p:nvSpPr>
        <p:spPr/>
        <p:txBody>
          <a:bodyPr/>
          <a:lstStyle/>
          <a:p>
            <a:r>
              <a:rPr lang="en-US" dirty="0"/>
              <a:t>Graphs and Graph Models</a:t>
            </a:r>
          </a:p>
          <a:p>
            <a:r>
              <a:rPr lang="en-US" b="1" dirty="0">
                <a:solidFill>
                  <a:srgbClr val="800000"/>
                </a:solidFill>
              </a:rPr>
              <a:t>Graph Terminology</a:t>
            </a:r>
          </a:p>
          <a:p>
            <a:r>
              <a:rPr lang="en-US" dirty="0"/>
              <a:t>Special Types of Graphs</a:t>
            </a:r>
          </a:p>
          <a:p>
            <a:r>
              <a:rPr lang="en-US" dirty="0"/>
              <a:t>Representing Graphs </a:t>
            </a:r>
          </a:p>
          <a:p>
            <a:r>
              <a:rPr lang="en-US" dirty="0"/>
              <a:t>Connectivity</a:t>
            </a:r>
          </a:p>
          <a:p>
            <a:r>
              <a:rPr lang="en-US" dirty="0"/>
              <a:t>Euler and Hamilton Paths</a:t>
            </a:r>
          </a:p>
          <a:p>
            <a:r>
              <a:rPr lang="en-US" dirty="0"/>
              <a:t>Shortest-Path Problems </a:t>
            </a:r>
          </a:p>
          <a:p>
            <a:endParaRPr lang="fr-FR" dirty="0"/>
          </a:p>
        </p:txBody>
      </p:sp>
      <p:sp>
        <p:nvSpPr>
          <p:cNvPr id="5" name="Footer Placeholder 4"/>
          <p:cNvSpPr>
            <a:spLocks noGrp="1"/>
          </p:cNvSpPr>
          <p:nvPr>
            <p:ph type="ftr" sz="quarter" idx="11"/>
          </p:nvPr>
        </p:nvSpPr>
        <p:spPr/>
        <p:txBody>
          <a:bodyPr/>
          <a:lstStyle/>
          <a:p>
            <a:r>
              <a:rPr lang="en-US"/>
              <a:t>Discrete Mathematics course for FU-FGR by Dr. Doan Trung Tung, based on Discrete Mathematics and its Application 7th edition </a:t>
            </a:r>
          </a:p>
        </p:txBody>
      </p:sp>
      <p:sp>
        <p:nvSpPr>
          <p:cNvPr id="6" name="Slide Number Placeholder 5"/>
          <p:cNvSpPr>
            <a:spLocks noGrp="1"/>
          </p:cNvSpPr>
          <p:nvPr>
            <p:ph type="sldNum" sz="quarter" idx="12"/>
          </p:nvPr>
        </p:nvSpPr>
        <p:spPr/>
        <p:txBody>
          <a:bodyPr/>
          <a:lstStyle/>
          <a:p>
            <a:fld id="{162F1D00-BD13-4404-86B0-79703945A0A7}" type="slidenum">
              <a:rPr lang="en-US" smtClean="0"/>
              <a:t>8</a:t>
            </a:fld>
            <a:endParaRPr lang="en-US"/>
          </a:p>
        </p:txBody>
      </p:sp>
    </p:spTree>
    <p:extLst>
      <p:ext uri="{BB962C8B-B14F-4D97-AF65-F5344CB8AC3E}">
        <p14:creationId xmlns:p14="http://schemas.microsoft.com/office/powerpoint/2010/main" val="7190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 for undirected graph</a:t>
            </a:r>
          </a:p>
        </p:txBody>
      </p:sp>
      <p:sp>
        <p:nvSpPr>
          <p:cNvPr id="3" name="Content Placeholder 2"/>
          <p:cNvSpPr>
            <a:spLocks noGrp="1"/>
          </p:cNvSpPr>
          <p:nvPr>
            <p:ph idx="1"/>
          </p:nvPr>
        </p:nvSpPr>
        <p:spPr>
          <a:xfrm>
            <a:off x="498474" y="1981200"/>
            <a:ext cx="8354173" cy="4144963"/>
          </a:xfrm>
        </p:spPr>
        <p:txBody>
          <a:bodyPr/>
          <a:lstStyle/>
          <a:p>
            <a:r>
              <a:rPr lang="en-US" dirty="0"/>
              <a:t>If G is undirected, two vertices u and v are called </a:t>
            </a:r>
            <a:r>
              <a:rPr lang="en-US" b="1" dirty="0">
                <a:solidFill>
                  <a:srgbClr val="800000"/>
                </a:solidFill>
              </a:rPr>
              <a:t>adjacent</a:t>
            </a:r>
            <a:r>
              <a:rPr lang="en-US" dirty="0">
                <a:solidFill>
                  <a:srgbClr val="800000"/>
                </a:solidFill>
              </a:rPr>
              <a:t> </a:t>
            </a:r>
            <a:r>
              <a:rPr lang="en-US" dirty="0"/>
              <a:t>if they are endpoints of an edge e, and e is called </a:t>
            </a:r>
            <a:r>
              <a:rPr lang="en-US" b="1" dirty="0">
                <a:solidFill>
                  <a:srgbClr val="800000"/>
                </a:solidFill>
              </a:rPr>
              <a:t>incident</a:t>
            </a:r>
            <a:r>
              <a:rPr lang="en-US" dirty="0">
                <a:solidFill>
                  <a:srgbClr val="800000"/>
                </a:solidFill>
              </a:rPr>
              <a:t> </a:t>
            </a:r>
            <a:r>
              <a:rPr lang="en-US" dirty="0"/>
              <a:t>with u and v. </a:t>
            </a:r>
          </a:p>
          <a:p>
            <a:r>
              <a:rPr lang="en-US" dirty="0"/>
              <a:t>The </a:t>
            </a:r>
            <a:r>
              <a:rPr lang="en-US" b="1" dirty="0">
                <a:solidFill>
                  <a:srgbClr val="800000"/>
                </a:solidFill>
              </a:rPr>
              <a:t>degree</a:t>
            </a:r>
            <a:r>
              <a:rPr lang="en-US" dirty="0">
                <a:solidFill>
                  <a:srgbClr val="800000"/>
                </a:solidFill>
              </a:rPr>
              <a:t> </a:t>
            </a:r>
            <a:r>
              <a:rPr lang="en-US" dirty="0"/>
              <a:t>of a vertex in an undirected graph is the </a:t>
            </a:r>
            <a:r>
              <a:rPr lang="en-US" b="1" dirty="0">
                <a:solidFill>
                  <a:srgbClr val="800000"/>
                </a:solidFill>
              </a:rPr>
              <a:t>number of edges</a:t>
            </a:r>
            <a:r>
              <a:rPr lang="en-US" dirty="0"/>
              <a:t> incident with it (a loop at a vertex contributes twice) </a:t>
            </a:r>
          </a:p>
          <a:p>
            <a:r>
              <a:rPr lang="en-US" dirty="0"/>
              <a:t>A vertex of degree zero is called </a:t>
            </a:r>
            <a:r>
              <a:rPr lang="en-US" b="1" dirty="0">
                <a:solidFill>
                  <a:srgbClr val="800000"/>
                </a:solidFill>
              </a:rPr>
              <a:t>isolated</a:t>
            </a:r>
            <a:r>
              <a:rPr lang="en-US" dirty="0"/>
              <a:t>. A vertex of degree one is called </a:t>
            </a:r>
            <a:r>
              <a:rPr lang="en-US" b="1" dirty="0">
                <a:solidFill>
                  <a:srgbClr val="800000"/>
                </a:solidFill>
              </a:rPr>
              <a:t>pendant</a:t>
            </a:r>
            <a:r>
              <a:rPr lang="en-US" dirty="0"/>
              <a:t>. </a:t>
            </a:r>
          </a:p>
          <a:p>
            <a:endParaRPr lang="en-US" dirty="0"/>
          </a:p>
          <a:p>
            <a:endParaRPr lang="en-US" dirty="0"/>
          </a:p>
        </p:txBody>
      </p:sp>
      <p:sp>
        <p:nvSpPr>
          <p:cNvPr id="4" name="Footer Placeholder 3"/>
          <p:cNvSpPr>
            <a:spLocks noGrp="1"/>
          </p:cNvSpPr>
          <p:nvPr>
            <p:ph type="ftr" sz="quarter" idx="11"/>
          </p:nvPr>
        </p:nvSpPr>
        <p:spPr/>
        <p:txBody>
          <a:bodyPr/>
          <a:lstStyle/>
          <a:p>
            <a:r>
              <a:rPr lang="en-US"/>
              <a:t>Discrete Mathematics course for FU-FGR by Dr. Doan Trung Tung, based on Discrete Mathematics and its Application 7th edition </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9</a:t>
            </a:fld>
            <a:endParaRPr lang="en-US"/>
          </a:p>
        </p:txBody>
      </p:sp>
      <p:grpSp>
        <p:nvGrpSpPr>
          <p:cNvPr id="14" name="Group 13"/>
          <p:cNvGrpSpPr/>
          <p:nvPr/>
        </p:nvGrpSpPr>
        <p:grpSpPr>
          <a:xfrm>
            <a:off x="825500" y="4429125"/>
            <a:ext cx="6848287" cy="2031003"/>
            <a:chOff x="825500" y="4429125"/>
            <a:chExt cx="6848287" cy="2031003"/>
          </a:xfrm>
        </p:grpSpPr>
        <p:grpSp>
          <p:nvGrpSpPr>
            <p:cNvPr id="10" name="Group 9"/>
            <p:cNvGrpSpPr/>
            <p:nvPr/>
          </p:nvGrpSpPr>
          <p:grpSpPr>
            <a:xfrm>
              <a:off x="825500" y="4429125"/>
              <a:ext cx="6848287" cy="2031003"/>
              <a:chOff x="301625" y="4254500"/>
              <a:chExt cx="6848287" cy="2031003"/>
            </a:xfrm>
          </p:grpSpPr>
          <p:pic>
            <p:nvPicPr>
              <p:cNvPr id="7" name="Picture 6"/>
              <p:cNvPicPr>
                <a:picLocks noChangeAspect="1"/>
              </p:cNvPicPr>
              <p:nvPr/>
            </p:nvPicPr>
            <p:blipFill>
              <a:blip r:embed="rId3"/>
              <a:stretch>
                <a:fillRect/>
              </a:stretch>
            </p:blipFill>
            <p:spPr>
              <a:xfrm>
                <a:off x="466537" y="4254500"/>
                <a:ext cx="6683375" cy="2031003"/>
              </a:xfrm>
              <a:prstGeom prst="rect">
                <a:avLst/>
              </a:prstGeom>
            </p:spPr>
          </p:pic>
          <p:sp>
            <p:nvSpPr>
              <p:cNvPr id="8" name="Rectangle 7"/>
              <p:cNvSpPr/>
              <p:nvPr/>
            </p:nvSpPr>
            <p:spPr>
              <a:xfrm>
                <a:off x="301625" y="4460875"/>
                <a:ext cx="2667000" cy="182462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Rectangle 10"/>
            <p:cNvSpPr/>
            <p:nvPr/>
          </p:nvSpPr>
          <p:spPr>
            <a:xfrm>
              <a:off x="3460750" y="4651375"/>
              <a:ext cx="1095375" cy="460375"/>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841375" y="4826000"/>
            <a:ext cx="1736373" cy="1200329"/>
          </a:xfrm>
          <a:prstGeom prst="rect">
            <a:avLst/>
          </a:prstGeom>
          <a:noFill/>
        </p:spPr>
        <p:txBody>
          <a:bodyPr wrap="none" rtlCol="0">
            <a:spAutoFit/>
          </a:bodyPr>
          <a:lstStyle/>
          <a:p>
            <a:pPr marL="285750" indent="-285750">
              <a:buFont typeface="Arial"/>
              <a:buChar char="•"/>
            </a:pPr>
            <a:r>
              <a:rPr lang="en-US" dirty="0"/>
              <a:t>g is isolated</a:t>
            </a:r>
          </a:p>
          <a:p>
            <a:pPr marL="285750" indent="-285750">
              <a:buFont typeface="Arial"/>
              <a:buChar char="•"/>
            </a:pPr>
            <a:r>
              <a:rPr lang="en-US" dirty="0"/>
              <a:t>c is pendant</a:t>
            </a:r>
          </a:p>
          <a:p>
            <a:pPr marL="285750" indent="-285750">
              <a:buFont typeface="Arial"/>
              <a:buChar char="•"/>
            </a:pPr>
            <a:r>
              <a:rPr lang="en-US" dirty="0" err="1"/>
              <a:t>deg</a:t>
            </a:r>
            <a:r>
              <a:rPr lang="en-US" dirty="0"/>
              <a:t>(a) = 4</a:t>
            </a:r>
          </a:p>
          <a:p>
            <a:pPr marL="285750" indent="-285750">
              <a:buFont typeface="Arial"/>
              <a:buChar char="•"/>
            </a:pPr>
            <a:r>
              <a:rPr lang="en-US" dirty="0" err="1"/>
              <a:t>deg</a:t>
            </a:r>
            <a:r>
              <a:rPr lang="en-US" dirty="0"/>
              <a:t>(b) = 6</a:t>
            </a:r>
          </a:p>
        </p:txBody>
      </p:sp>
    </p:spTree>
    <p:extLst>
      <p:ext uri="{BB962C8B-B14F-4D97-AF65-F5344CB8AC3E}">
        <p14:creationId xmlns:p14="http://schemas.microsoft.com/office/powerpoint/2010/main" val="2649728048"/>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30349</TotalTime>
  <Words>6242</Words>
  <Application>Microsoft Macintosh PowerPoint</Application>
  <PresentationFormat>On-screen Show (4:3)</PresentationFormat>
  <Paragraphs>990</Paragraphs>
  <Slides>69</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8" baseType="lpstr">
      <vt:lpstr>Arial Unicode MS</vt:lpstr>
      <vt:lpstr>Arial</vt:lpstr>
      <vt:lpstr>Calibri</vt:lpstr>
      <vt:lpstr>Comic Sans MS</vt:lpstr>
      <vt:lpstr>Courier</vt:lpstr>
      <vt:lpstr>Rockwell</vt:lpstr>
      <vt:lpstr>Wingdings</vt:lpstr>
      <vt:lpstr>Advantage</vt:lpstr>
      <vt:lpstr>Equation</vt:lpstr>
      <vt:lpstr>DISCRETE MATHEMATICS</vt:lpstr>
      <vt:lpstr>TOPICS</vt:lpstr>
      <vt:lpstr>TOPICS</vt:lpstr>
      <vt:lpstr>Definition</vt:lpstr>
      <vt:lpstr>Graph classification</vt:lpstr>
      <vt:lpstr>Graph classification</vt:lpstr>
      <vt:lpstr>Graph models</vt:lpstr>
      <vt:lpstr>TOPICS</vt:lpstr>
      <vt:lpstr>Basic terminologies for undirected graph</vt:lpstr>
      <vt:lpstr>The Handshaking theorem for undirected graph</vt:lpstr>
      <vt:lpstr>Basic terminologies for directed graph</vt:lpstr>
      <vt:lpstr>The Handshaking theorem for directed graph</vt:lpstr>
      <vt:lpstr>Graph Union</vt:lpstr>
      <vt:lpstr>Subgraph</vt:lpstr>
      <vt:lpstr>TOPICS</vt:lpstr>
      <vt:lpstr>Complete graph</vt:lpstr>
      <vt:lpstr>Cycle graph &amp; Wheel graph</vt:lpstr>
      <vt:lpstr>n-cube graph</vt:lpstr>
      <vt:lpstr>Bipartite graph</vt:lpstr>
      <vt:lpstr>Bipartite graph</vt:lpstr>
      <vt:lpstr>Bipartite graph</vt:lpstr>
      <vt:lpstr>Applications of special types of graph</vt:lpstr>
      <vt:lpstr>Exercises</vt:lpstr>
      <vt:lpstr>TOPICS</vt:lpstr>
      <vt:lpstr>Using adjacency list</vt:lpstr>
      <vt:lpstr>Using adjacency matrix</vt:lpstr>
      <vt:lpstr>Using adjacency matrix</vt:lpstr>
      <vt:lpstr>Using incidence matrix</vt:lpstr>
      <vt:lpstr>Using incidence matrix</vt:lpstr>
      <vt:lpstr>Exercises</vt:lpstr>
      <vt:lpstr>TOPICS</vt:lpstr>
      <vt:lpstr>Path</vt:lpstr>
      <vt:lpstr>Connectedness in undirected graph</vt:lpstr>
      <vt:lpstr>Connectedness in undirected graph</vt:lpstr>
      <vt:lpstr>Connectedness in undirected graph</vt:lpstr>
      <vt:lpstr>Connectedness in undirected graph</vt:lpstr>
      <vt:lpstr>Connectedness in directed graph</vt:lpstr>
      <vt:lpstr>Exercises</vt:lpstr>
      <vt:lpstr>TOPICS</vt:lpstr>
      <vt:lpstr>Euler problem</vt:lpstr>
      <vt:lpstr>Definitions</vt:lpstr>
      <vt:lpstr>Conditions for existence of Euler path and circuit</vt:lpstr>
      <vt:lpstr>Hamilton problem</vt:lpstr>
      <vt:lpstr>Definitions</vt:lpstr>
      <vt:lpstr>Conditions for existence of Hamilton path and circuit</vt:lpstr>
      <vt:lpstr>Exercises</vt:lpstr>
      <vt:lpstr>Exercises</vt:lpstr>
      <vt:lpstr>TOPICS</vt:lpstr>
      <vt:lpstr>Weighted graph</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Exercises</vt:lpstr>
      <vt:lpstr>Graph traversal: BFS</vt:lpstr>
      <vt:lpstr>BFS using queue</vt:lpstr>
      <vt:lpstr>BFS using queue</vt:lpstr>
      <vt:lpstr>Graph traversal: DFS</vt:lpstr>
      <vt:lpstr>DFS using Stack</vt:lpstr>
      <vt:lpstr>DFS using stack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creator>doan trung tung</dc:creator>
  <cp:lastModifiedBy>Microsoft Office User</cp:lastModifiedBy>
  <cp:revision>1346</cp:revision>
  <cp:lastPrinted>2015-05-13T02:06:02Z</cp:lastPrinted>
  <dcterms:created xsi:type="dcterms:W3CDTF">2014-01-12T09:12:06Z</dcterms:created>
  <dcterms:modified xsi:type="dcterms:W3CDTF">2020-08-21T16:42:09Z</dcterms:modified>
</cp:coreProperties>
</file>