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0"/>
  </p:notesMasterIdLst>
  <p:handoutMasterIdLst>
    <p:handoutMasterId r:id="rId51"/>
  </p:handoutMasterIdLst>
  <p:sldIdLst>
    <p:sldId id="256" r:id="rId4"/>
    <p:sldId id="261" r:id="rId5"/>
    <p:sldId id="264" r:id="rId6"/>
    <p:sldId id="299" r:id="rId7"/>
    <p:sldId id="300" r:id="rId8"/>
    <p:sldId id="304" r:id="rId9"/>
    <p:sldId id="302" r:id="rId10"/>
    <p:sldId id="301" r:id="rId11"/>
    <p:sldId id="338" r:id="rId12"/>
    <p:sldId id="320" r:id="rId13"/>
    <p:sldId id="321" r:id="rId14"/>
    <p:sldId id="339" r:id="rId15"/>
    <p:sldId id="340" r:id="rId16"/>
    <p:sldId id="341" r:id="rId17"/>
    <p:sldId id="309" r:id="rId18"/>
    <p:sldId id="308" r:id="rId19"/>
    <p:sldId id="312" r:id="rId20"/>
    <p:sldId id="342" r:id="rId21"/>
    <p:sldId id="310" r:id="rId22"/>
    <p:sldId id="343" r:id="rId23"/>
    <p:sldId id="344" r:id="rId24"/>
    <p:sldId id="313" r:id="rId25"/>
    <p:sldId id="311" r:id="rId26"/>
    <p:sldId id="314" r:id="rId27"/>
    <p:sldId id="322" r:id="rId28"/>
    <p:sldId id="323" r:id="rId29"/>
    <p:sldId id="345" r:id="rId30"/>
    <p:sldId id="334" r:id="rId31"/>
    <p:sldId id="335" r:id="rId32"/>
    <p:sldId id="346" r:id="rId33"/>
    <p:sldId id="332" r:id="rId34"/>
    <p:sldId id="347" r:id="rId35"/>
    <p:sldId id="349" r:id="rId36"/>
    <p:sldId id="350" r:id="rId37"/>
    <p:sldId id="348" r:id="rId38"/>
    <p:sldId id="351" r:id="rId39"/>
    <p:sldId id="353" r:id="rId40"/>
    <p:sldId id="356" r:id="rId41"/>
    <p:sldId id="357" r:id="rId42"/>
    <p:sldId id="352" r:id="rId43"/>
    <p:sldId id="355" r:id="rId44"/>
    <p:sldId id="361" r:id="rId45"/>
    <p:sldId id="354" r:id="rId46"/>
    <p:sldId id="362" r:id="rId47"/>
    <p:sldId id="363" r:id="rId48"/>
    <p:sldId id="365" r:id="rId4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/>
    <p:restoredTop sz="94410" autoAdjust="0"/>
  </p:normalViewPr>
  <p:slideViewPr>
    <p:cSldViewPr>
      <p:cViewPr varScale="1">
        <p:scale>
          <a:sx n="142" d="100"/>
          <a:sy n="142" d="100"/>
        </p:scale>
        <p:origin x="392" y="16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2020. 7. 26.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2020. 7. 26.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53778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8EF1D-55ED-0448-A759-6478005F9D79}"/>
              </a:ext>
            </a:extLst>
          </p:cNvPr>
          <p:cNvSpPr txBox="1"/>
          <p:nvPr userDrawn="1"/>
        </p:nvSpPr>
        <p:spPr>
          <a:xfrm>
            <a:off x="8388424" y="465998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2113A13-0096-2046-9C0F-B7CFBD5EBBAE}" type="slidenum">
              <a:rPr lang="en-US" smtClean="0">
                <a:solidFill>
                  <a:schemeClr val="accent3"/>
                </a:solidFill>
              </a:rPr>
              <a:t>‹#›</a:t>
            </a:fld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1" r:id="rId1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9188" y="339502"/>
            <a:ext cx="8483292" cy="1152128"/>
          </a:xfrm>
        </p:spPr>
        <p:txBody>
          <a:bodyPr/>
          <a:lstStyle/>
          <a:p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ea typeface="맑은 고딕" pitchFamily="50" charset="-127"/>
              </a:rPr>
              <a:t>data_tructures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맑은 고딕" pitchFamily="50" charset="-127"/>
              </a:rPr>
              <a:t>(&amp;algorithms, lecture02)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Doan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</a:rPr>
              <a:t>Trung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Tung, PhD – University of Greenwich (Vietnam)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rules for estimation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744416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Loops</a:t>
            </a:r>
            <a:r>
              <a:rPr lang="en-US" sz="2000" dirty="0"/>
              <a:t>: The running time of a loop is at most the running time of the statements inside of that loop times the number of iterations.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Nested Loops</a:t>
            </a:r>
            <a:r>
              <a:rPr lang="en-US" sz="2000" dirty="0"/>
              <a:t>: Running time of a nested loop containing a statement in the inner most loop is the running time of statement multiplied by the product of the sized of all loops. 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Consecutive Statements</a:t>
            </a:r>
            <a:r>
              <a:rPr lang="en-US" sz="2000" dirty="0"/>
              <a:t>: Just add the running times of those consecutive statements. 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If/Else</a:t>
            </a:r>
            <a:r>
              <a:rPr lang="en-US" sz="2000" dirty="0"/>
              <a:t>: Never more than the running time of the test plus the larger of running times of S1 and S2. 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603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Algorithm Growth Rates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47664" y="1107784"/>
            <a:ext cx="7560840" cy="3552198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2000" dirty="0"/>
              <a:t>We measure an algorithm’s time requirement as a function of the </a:t>
            </a:r>
            <a:r>
              <a:rPr lang="en-US" altLang="en-US" sz="2000" i="1" dirty="0">
                <a:solidFill>
                  <a:srgbClr val="FF0000"/>
                </a:solidFill>
              </a:rPr>
              <a:t>problem size n</a:t>
            </a:r>
            <a:r>
              <a:rPr lang="en-US" altLang="en-US" sz="2000" dirty="0"/>
              <a:t>.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Algorithm A requires </a:t>
            </a:r>
            <a:r>
              <a:rPr lang="en-US" sz="1600" dirty="0">
                <a:solidFill>
                  <a:srgbClr val="FF0000"/>
                </a:solidFill>
              </a:rPr>
              <a:t>5*n</a:t>
            </a:r>
            <a:r>
              <a:rPr lang="en-US" sz="1600" baseline="30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time units to solve a problem of size n.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Algorithm B requires </a:t>
            </a:r>
            <a:r>
              <a:rPr lang="en-US" sz="1600" dirty="0">
                <a:solidFill>
                  <a:srgbClr val="FF0000"/>
                </a:solidFill>
              </a:rPr>
              <a:t>7*n</a:t>
            </a:r>
            <a:r>
              <a:rPr lang="en-US" sz="1600" dirty="0"/>
              <a:t>  time units to solve a problem of size n.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2000" dirty="0"/>
              <a:t>The most important thing to learn is how quickly the algorithm’s time requirement grows as a function of the problem size.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Algorithm A requires time proportional to </a:t>
            </a:r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baseline="300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.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Algorithm B requires time proportional to </a:t>
            </a:r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dirty="0"/>
              <a:t>.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2000" dirty="0"/>
              <a:t>An algorithm’s proportional time requirement is known as </a:t>
            </a:r>
            <a:r>
              <a:rPr lang="en-US" altLang="en-US" sz="2000" b="1" i="1" dirty="0">
                <a:solidFill>
                  <a:srgbClr val="FF0000"/>
                </a:solidFill>
              </a:rPr>
              <a:t>growth rate</a:t>
            </a:r>
            <a:r>
              <a:rPr lang="en-US" alt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166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Common Growth Rates </a:t>
            </a:r>
            <a:endParaRPr lang="en-US" dirty="0"/>
          </a:p>
        </p:txBody>
      </p:sp>
      <p:graphicFrame>
        <p:nvGraphicFramePr>
          <p:cNvPr id="5" name="Group 39">
            <a:extLst>
              <a:ext uri="{FF2B5EF4-FFF2-40B4-BE49-F238E27FC236}">
                <a16:creationId xmlns:a16="http://schemas.microsoft.com/office/drawing/2014/main" id="{7C90FB90-91E4-7641-9E4F-F1CEC2D15A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177134"/>
              </p:ext>
            </p:extLst>
          </p:nvPr>
        </p:nvGraphicFramePr>
        <p:xfrm>
          <a:off x="2411760" y="987574"/>
          <a:ext cx="5256584" cy="3888432"/>
        </p:xfrm>
        <a:graphic>
          <a:graphicData uri="http://schemas.openxmlformats.org/drawingml/2006/table">
            <a:tbl>
              <a:tblPr/>
              <a:tblGrid>
                <a:gridCol w="1421048">
                  <a:extLst>
                    <a:ext uri="{9D8B030D-6E8A-4147-A177-3AD203B41FA5}">
                      <a16:colId xmlns:a16="http://schemas.microsoft.com/office/drawing/2014/main" val="1979710418"/>
                    </a:ext>
                  </a:extLst>
                </a:gridCol>
                <a:gridCol w="3835536">
                  <a:extLst>
                    <a:ext uri="{9D8B030D-6E8A-4147-A177-3AD203B41FA5}">
                      <a16:colId xmlns:a16="http://schemas.microsoft.com/office/drawing/2014/main" val="1484425956"/>
                    </a:ext>
                  </a:extLst>
                </a:gridCol>
              </a:tblGrid>
              <a:tr h="428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Growth Rate Name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5914"/>
                  </a:ext>
                </a:extLst>
              </a:tr>
              <a:tr h="428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675319"/>
                  </a:ext>
                </a:extLst>
              </a:tr>
              <a:tr h="428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 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Logarithmic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425606"/>
                  </a:ext>
                </a:extLst>
              </a:tr>
              <a:tr h="428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Log-squared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28172"/>
                  </a:ext>
                </a:extLst>
              </a:tr>
              <a:tr h="428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Linear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36560"/>
                  </a:ext>
                </a:extLst>
              </a:tr>
              <a:tr h="428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 log 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301924"/>
                  </a:ext>
                </a:extLst>
              </a:tr>
              <a:tr h="428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Quadratic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47614"/>
                  </a:ext>
                </a:extLst>
              </a:tr>
              <a:tr h="428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Cubic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839783"/>
                  </a:ext>
                </a:extLst>
              </a:tr>
              <a:tr h="462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124161" marR="1241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Exponential</a:t>
                      </a:r>
                    </a:p>
                  </a:txBody>
                  <a:tcPr marL="124161" marR="1241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44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6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Common Growth Rates 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4AE9E3B-80C1-B940-9A43-C849AED1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15566"/>
            <a:ext cx="5842001" cy="410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3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Common Growth Rates </a:t>
            </a:r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1BAE506-E501-2B4C-AE31-CCF3701DB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64956"/>
            <a:ext cx="6179504" cy="42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17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If  Algorithm A requires time proportional to f(n), Algorithm A is said to be order f(n), and it is denoted as O(f(n)).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The function f(n) is called the algorithm’s growth-rate function.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If Algorithm A requires time proportional to n</a:t>
            </a:r>
            <a:r>
              <a:rPr lang="en-US" sz="2400" baseline="30000" dirty="0"/>
              <a:t>2</a:t>
            </a:r>
            <a:r>
              <a:rPr lang="en-US" sz="2400" dirty="0"/>
              <a:t>, it is O(n2).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If Algorithm A requires time proportional to n, it is O(n).</a:t>
            </a:r>
          </a:p>
        </p:txBody>
      </p:sp>
    </p:spTree>
    <p:extLst>
      <p:ext uri="{BB962C8B-B14F-4D97-AF65-F5344CB8AC3E}">
        <p14:creationId xmlns:p14="http://schemas.microsoft.com/office/powerpoint/2010/main" val="36754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FB7320-7217-D14A-AE3F-7D712EAE7F4B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131590"/>
            <a:ext cx="7272808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b="1" i="1" dirty="0"/>
              <a:t>Definition:</a:t>
            </a:r>
          </a:p>
          <a:p>
            <a:pPr>
              <a:buFontTx/>
              <a:buNone/>
            </a:pPr>
            <a:r>
              <a:rPr lang="en-US" altLang="en-US" sz="2000" dirty="0"/>
              <a:t>   </a:t>
            </a:r>
            <a:r>
              <a:rPr lang="en-US" altLang="en-US" sz="2000" b="1" dirty="0"/>
              <a:t>Algorithm A is order f(n)  – denoted as O(f(n)) – </a:t>
            </a:r>
          </a:p>
          <a:p>
            <a:pPr>
              <a:buFontTx/>
              <a:buNone/>
            </a:pPr>
            <a:r>
              <a:rPr lang="en-US" altLang="en-US" sz="2000" b="1" dirty="0"/>
              <a:t>   if constants k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 exist such that A requires </a:t>
            </a:r>
          </a:p>
          <a:p>
            <a:pPr>
              <a:buFontTx/>
              <a:buNone/>
            </a:pPr>
            <a:r>
              <a:rPr lang="en-US" altLang="en-US" sz="2000" b="1" dirty="0"/>
              <a:t>   no more than  k*f(n)  time units to solve a problem </a:t>
            </a:r>
          </a:p>
          <a:p>
            <a:pPr>
              <a:buFontTx/>
              <a:buNone/>
            </a:pPr>
            <a:r>
              <a:rPr lang="en-US" altLang="en-US" sz="2000" b="1" dirty="0"/>
              <a:t>   of size  n  </a:t>
            </a:r>
            <a:r>
              <a:rPr lang="en-US" altLang="en-US" sz="2000" b="1" dirty="0">
                <a:sym typeface="Symbol" pitchFamily="2" charset="2"/>
              </a:rPr>
              <a:t></a:t>
            </a:r>
            <a:r>
              <a:rPr lang="en-US" altLang="en-US" sz="2000" b="1" dirty="0"/>
              <a:t>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endParaRPr lang="en-US" altLang="en-US" sz="2000" b="1" dirty="0"/>
          </a:p>
          <a:p>
            <a:pPr marL="0" indent="0">
              <a:buNone/>
            </a:pPr>
            <a:r>
              <a:rPr lang="en-US" altLang="en-US" sz="2000" dirty="0"/>
              <a:t>The requirement of </a:t>
            </a:r>
            <a:r>
              <a:rPr lang="en-US" altLang="en-US" sz="2000" b="1" dirty="0"/>
              <a:t>n  </a:t>
            </a:r>
            <a:r>
              <a:rPr lang="en-US" altLang="en-US" sz="2000" b="1" dirty="0">
                <a:sym typeface="Symbol" pitchFamily="2" charset="2"/>
              </a:rPr>
              <a:t></a:t>
            </a:r>
            <a:r>
              <a:rPr lang="en-US" altLang="en-US" sz="2000" b="1" dirty="0"/>
              <a:t> n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in the definition of O(f(n)) formalizes the notion of sufficiently large problems.</a:t>
            </a:r>
          </a:p>
          <a:p>
            <a:pPr marL="0" indent="0">
              <a:buNone/>
            </a:pPr>
            <a:r>
              <a:rPr lang="en-US" altLang="en-US" sz="1800" dirty="0"/>
              <a:t>In general, many values of k and  n can satisfy this definition.</a:t>
            </a:r>
          </a:p>
        </p:txBody>
      </p:sp>
    </p:spTree>
    <p:extLst>
      <p:ext uri="{BB962C8B-B14F-4D97-AF65-F5344CB8AC3E}">
        <p14:creationId xmlns:p14="http://schemas.microsoft.com/office/powerpoint/2010/main" val="174569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If an algorithm requires </a:t>
            </a:r>
            <a:r>
              <a:rPr lang="en-US" altLang="en-US" sz="2400" i="1" dirty="0"/>
              <a:t>n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–3*n+10</a:t>
            </a:r>
            <a:r>
              <a:rPr lang="en-US" altLang="en-US" sz="2400" dirty="0"/>
              <a:t> seconds to solve a problem size n. If constants k and n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exist such that</a:t>
            </a:r>
          </a:p>
          <a:p>
            <a:pPr>
              <a:buFontTx/>
              <a:buNone/>
            </a:pPr>
            <a:r>
              <a:rPr lang="en-US" altLang="en-US" sz="2400" dirty="0"/>
              <a:t>		 </a:t>
            </a:r>
            <a:r>
              <a:rPr lang="en-US" altLang="en-US" sz="2400" i="1" dirty="0"/>
              <a:t>k*n</a:t>
            </a:r>
            <a:r>
              <a:rPr lang="en-US" altLang="en-US" sz="2400" i="1" baseline="30000" dirty="0"/>
              <a:t>2  </a:t>
            </a:r>
            <a:r>
              <a:rPr lang="en-US" altLang="en-US" sz="2400" i="1" dirty="0"/>
              <a:t>&gt;  n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–3*n+10</a:t>
            </a:r>
            <a:r>
              <a:rPr lang="en-US" altLang="en-US" sz="2400" dirty="0"/>
              <a:t> 	for all </a:t>
            </a:r>
            <a:r>
              <a:rPr lang="en-US" altLang="en-US" sz="2400" i="1" dirty="0"/>
              <a:t>n </a:t>
            </a:r>
            <a:r>
              <a:rPr lang="en-US" altLang="en-US" sz="2400" i="1" dirty="0">
                <a:sym typeface="Symbol" pitchFamily="2" charset="2"/>
              </a:rPr>
              <a:t> </a:t>
            </a:r>
            <a:r>
              <a:rPr lang="en-US" altLang="en-US" sz="2400" i="1" dirty="0"/>
              <a:t>n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 .</a:t>
            </a:r>
          </a:p>
          <a:p>
            <a:pPr>
              <a:buFontTx/>
              <a:buNone/>
            </a:pPr>
            <a:r>
              <a:rPr lang="en-US" altLang="en-US" sz="2400" dirty="0"/>
              <a:t>	the algorithm is order n</a:t>
            </a:r>
            <a:r>
              <a:rPr lang="en-US" altLang="en-US" sz="2400" baseline="30000" dirty="0"/>
              <a:t>2</a:t>
            </a:r>
            <a:r>
              <a:rPr lang="en-US" altLang="en-US" sz="2400" baseline="-25000" dirty="0"/>
              <a:t>  </a:t>
            </a:r>
          </a:p>
          <a:p>
            <a:pPr>
              <a:buFontTx/>
              <a:buNone/>
            </a:pPr>
            <a:r>
              <a:rPr lang="en-US" altLang="en-US" sz="2400" dirty="0"/>
              <a:t>(In fact, k is 3 and n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is 2, maybe more)</a:t>
            </a:r>
          </a:p>
          <a:p>
            <a:pPr>
              <a:buFontTx/>
              <a:buNone/>
            </a:pPr>
            <a:r>
              <a:rPr lang="en-US" altLang="en-US" sz="2400" i="1" dirty="0"/>
              <a:t>		3*n</a:t>
            </a:r>
            <a:r>
              <a:rPr lang="en-US" altLang="en-US" sz="2400" i="1" baseline="30000" dirty="0"/>
              <a:t>2  </a:t>
            </a:r>
            <a:r>
              <a:rPr lang="en-US" altLang="en-US" sz="2400" i="1" dirty="0"/>
              <a:t>&gt;  n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–3*n+10</a:t>
            </a:r>
            <a:r>
              <a:rPr lang="en-US" altLang="en-US" sz="2400" dirty="0"/>
              <a:t> 	for all </a:t>
            </a:r>
            <a:r>
              <a:rPr lang="en-US" altLang="en-US" sz="2400" i="1" dirty="0"/>
              <a:t>n </a:t>
            </a:r>
            <a:r>
              <a:rPr lang="en-US" altLang="en-US" sz="2400" i="1" dirty="0">
                <a:sym typeface="Symbol" pitchFamily="2" charset="2"/>
              </a:rPr>
              <a:t> </a:t>
            </a:r>
            <a:r>
              <a:rPr lang="en-US" altLang="en-US" sz="2400" i="1" dirty="0"/>
              <a:t>2</a:t>
            </a:r>
            <a:r>
              <a:rPr lang="en-US" altLang="en-US" sz="2400" dirty="0"/>
              <a:t> .</a:t>
            </a:r>
          </a:p>
          <a:p>
            <a:pPr>
              <a:buFontTx/>
              <a:buNone/>
            </a:pPr>
            <a:r>
              <a:rPr lang="en-US" altLang="en-US" sz="2400" dirty="0"/>
              <a:t>Thus, the algorithm requires no more than </a:t>
            </a:r>
            <a:r>
              <a:rPr lang="en-US" altLang="en-US" sz="2400" i="1" dirty="0"/>
              <a:t>k*n</a:t>
            </a:r>
            <a:r>
              <a:rPr lang="en-US" altLang="en-US" sz="2400" i="1" baseline="30000" dirty="0"/>
              <a:t>2 </a:t>
            </a:r>
            <a:r>
              <a:rPr lang="en-US" altLang="en-US" sz="2400" dirty="0"/>
              <a:t>time units for </a:t>
            </a:r>
            <a:r>
              <a:rPr lang="en-US" altLang="en-US" sz="2400" i="1" dirty="0"/>
              <a:t>n </a:t>
            </a:r>
            <a:r>
              <a:rPr lang="en-US" altLang="en-US" sz="2400" i="1" dirty="0">
                <a:sym typeface="Symbol" pitchFamily="2" charset="2"/>
              </a:rPr>
              <a:t> </a:t>
            </a:r>
            <a:r>
              <a:rPr lang="en-US" altLang="en-US" sz="2400" i="1" dirty="0"/>
              <a:t>n</a:t>
            </a:r>
            <a:r>
              <a:rPr lang="en-US" altLang="en-US" sz="2400" i="1" baseline="-25000" dirty="0"/>
              <a:t>0</a:t>
            </a:r>
            <a:r>
              <a:rPr lang="en-US" altLang="en-US" sz="2400" dirty="0"/>
              <a:t> so it is  </a:t>
            </a:r>
            <a:r>
              <a:rPr lang="en-US" altLang="en-US" sz="2400" b="1" dirty="0"/>
              <a:t>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7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84BC944-4039-AA4A-92A1-FAD54EB65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13" y="915566"/>
            <a:ext cx="6717983" cy="405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8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Popular Growth-Rate Functions</a:t>
            </a:r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A39A3F3-E042-8B49-8027-5DF0C4FCE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9582"/>
            <a:ext cx="708966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93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Plan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546274"/>
            <a:chOff x="2175371" y="1762964"/>
            <a:chExt cx="5040560" cy="546274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Algorithm Analysis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Measuring algorithms by time, big-O analysis</a:t>
              </a:r>
              <a:endParaRPr lang="ko-KR" altLang="en-US" sz="12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60691" y="2399205"/>
            <a:ext cx="3272009" cy="546274"/>
            <a:chOff x="2175371" y="1762964"/>
            <a:chExt cx="5040560" cy="546274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Linked List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Definition, presentation, popular operations</a:t>
              </a:r>
              <a:endParaRPr lang="ko-KR" altLang="en-US" sz="12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84598" y="3632500"/>
            <a:ext cx="3272009" cy="546274"/>
            <a:chOff x="2175371" y="1762964"/>
            <a:chExt cx="5040560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Advanced Linked List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Doubly Linked List, Circular Linked List</a:t>
              </a:r>
              <a:endParaRPr lang="ko-KR" altLang="en-US" sz="12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51720" y="1498684"/>
            <a:ext cx="3780979" cy="546274"/>
            <a:chOff x="2175371" y="1762964"/>
            <a:chExt cx="5040560" cy="546274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Array popular algorithms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Searching, counting, accumulating, copying, …</a:t>
              </a:r>
              <a:endParaRPr lang="ko-KR" altLang="en-US" sz="12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Popular Growth-Rate Functions</a:t>
            </a:r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8813F35-02B0-3A4C-8C5D-BA779500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15566"/>
            <a:ext cx="5472608" cy="405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59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Popular Growth-Rate Functions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B34595-218F-324E-8D76-C5785C53FF31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203598"/>
            <a:ext cx="7524328" cy="363651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/>
              <a:t>O(1)             </a:t>
            </a:r>
            <a:r>
              <a:rPr lang="en-US" altLang="en-US" sz="1800" dirty="0"/>
              <a:t>Time requirement is </a:t>
            </a:r>
            <a:r>
              <a:rPr lang="en-US" altLang="en-US" sz="1800" b="1" dirty="0"/>
              <a:t>constant</a:t>
            </a:r>
            <a:r>
              <a:rPr lang="en-US" altLang="en-US" sz="1800" dirty="0"/>
              <a:t>, and it is independent of the problem’s size.</a:t>
            </a:r>
          </a:p>
          <a:p>
            <a:pPr>
              <a:buFontTx/>
              <a:buNone/>
            </a:pPr>
            <a:r>
              <a:rPr lang="en-US" altLang="en-US" sz="1800" b="1" dirty="0"/>
              <a:t>O(log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n)	</a:t>
            </a:r>
            <a:r>
              <a:rPr lang="en-US" altLang="en-US" sz="1800" dirty="0"/>
              <a:t>   Time requirement for a </a:t>
            </a:r>
            <a:r>
              <a:rPr lang="en-US" altLang="en-US" sz="1800" b="1" dirty="0"/>
              <a:t>logarithmic</a:t>
            </a:r>
            <a:r>
              <a:rPr lang="en-US" altLang="en-US" sz="1800" dirty="0"/>
              <a:t> algorithm increases slowly as the </a:t>
            </a:r>
          </a:p>
          <a:p>
            <a:pPr>
              <a:buFontTx/>
              <a:buNone/>
            </a:pPr>
            <a:r>
              <a:rPr lang="en-US" altLang="en-US" sz="1800" dirty="0"/>
              <a:t>		   problem size increases.</a:t>
            </a:r>
          </a:p>
          <a:p>
            <a:pPr>
              <a:buFontTx/>
              <a:buNone/>
            </a:pPr>
            <a:r>
              <a:rPr lang="en-US" altLang="en-US" sz="1800" b="1" dirty="0"/>
              <a:t>O(n)</a:t>
            </a:r>
            <a:r>
              <a:rPr lang="en-US" altLang="en-US" sz="1800" dirty="0"/>
              <a:t>	   Time requirement for a </a:t>
            </a:r>
            <a:r>
              <a:rPr lang="en-US" altLang="en-US" sz="1800" b="1" dirty="0"/>
              <a:t>linear</a:t>
            </a:r>
            <a:r>
              <a:rPr lang="en-US" altLang="en-US" sz="1800" dirty="0"/>
              <a:t> algorithm increases directly with the size </a:t>
            </a:r>
          </a:p>
          <a:p>
            <a:pPr>
              <a:buFontTx/>
              <a:buNone/>
            </a:pPr>
            <a:r>
              <a:rPr lang="en-US" altLang="en-US" sz="1800" dirty="0"/>
              <a:t>		   of the problem.</a:t>
            </a:r>
          </a:p>
          <a:p>
            <a:pPr>
              <a:buFontTx/>
              <a:buNone/>
            </a:pPr>
            <a:r>
              <a:rPr lang="en-US" altLang="en-US" sz="1800" b="1" dirty="0"/>
              <a:t>O(n*log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n)</a:t>
            </a:r>
            <a:r>
              <a:rPr lang="en-US" altLang="en-US" sz="1800" dirty="0"/>
              <a:t>   Time requirement for a </a:t>
            </a:r>
            <a:r>
              <a:rPr lang="en-US" altLang="en-US" sz="1800" b="1" dirty="0"/>
              <a:t>n*log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n</a:t>
            </a:r>
            <a:r>
              <a:rPr lang="en-US" altLang="en-US" sz="1800" dirty="0"/>
              <a:t> algorithm increases more rapidly than </a:t>
            </a:r>
          </a:p>
          <a:p>
            <a:pPr>
              <a:buFontTx/>
              <a:buNone/>
            </a:pPr>
            <a:r>
              <a:rPr lang="en-US" altLang="en-US" sz="1800" dirty="0"/>
              <a:t>		   a linear algorithm.</a:t>
            </a:r>
          </a:p>
          <a:p>
            <a:pPr>
              <a:buFontTx/>
              <a:buNone/>
            </a:pPr>
            <a:r>
              <a:rPr lang="en-US" altLang="en-US" sz="1800" b="1" dirty="0"/>
              <a:t>O(n</a:t>
            </a:r>
            <a:r>
              <a:rPr lang="en-US" altLang="en-US" sz="1800" b="1" baseline="30000" dirty="0"/>
              <a:t>2</a:t>
            </a:r>
            <a:r>
              <a:rPr lang="en-US" altLang="en-US" sz="1800" b="1" dirty="0"/>
              <a:t>)</a:t>
            </a:r>
            <a:r>
              <a:rPr lang="en-US" altLang="en-US" sz="1800" dirty="0"/>
              <a:t> 	   Time requirement for a </a:t>
            </a:r>
            <a:r>
              <a:rPr lang="en-US" altLang="en-US" sz="1800" b="1" dirty="0"/>
              <a:t>quadratic</a:t>
            </a:r>
            <a:r>
              <a:rPr lang="en-US" altLang="en-US" sz="1800" dirty="0"/>
              <a:t> algorithm increases rapidly with the </a:t>
            </a:r>
          </a:p>
          <a:p>
            <a:pPr>
              <a:buFontTx/>
              <a:buNone/>
            </a:pPr>
            <a:r>
              <a:rPr lang="en-US" altLang="en-US" sz="1800" dirty="0"/>
              <a:t>		   size of the problem.</a:t>
            </a:r>
          </a:p>
          <a:p>
            <a:pPr>
              <a:buFontTx/>
              <a:buNone/>
            </a:pPr>
            <a:r>
              <a:rPr lang="en-US" altLang="en-US" sz="1800" b="1" dirty="0"/>
              <a:t>O(n</a:t>
            </a:r>
            <a:r>
              <a:rPr lang="en-US" altLang="en-US" sz="1800" b="1" baseline="30000" dirty="0"/>
              <a:t>3</a:t>
            </a:r>
            <a:r>
              <a:rPr lang="en-US" altLang="en-US" sz="1800" b="1" dirty="0"/>
              <a:t>)</a:t>
            </a:r>
            <a:r>
              <a:rPr lang="en-US" altLang="en-US" sz="1800" dirty="0"/>
              <a:t> 	   Time requirement for a c</a:t>
            </a:r>
            <a:r>
              <a:rPr lang="en-US" altLang="en-US" sz="1800" b="1" dirty="0"/>
              <a:t>ubic</a:t>
            </a:r>
            <a:r>
              <a:rPr lang="en-US" altLang="en-US" sz="1800" dirty="0"/>
              <a:t> algorithm increases more rapidly with the </a:t>
            </a:r>
          </a:p>
          <a:p>
            <a:pPr>
              <a:buFontTx/>
              <a:buNone/>
            </a:pPr>
            <a:r>
              <a:rPr lang="en-US" altLang="en-US" sz="1800" dirty="0"/>
              <a:t>		    size of the problem than the time requirement for a quadratic algorithm.</a:t>
            </a:r>
          </a:p>
          <a:p>
            <a:pPr>
              <a:buFontTx/>
              <a:buNone/>
            </a:pPr>
            <a:r>
              <a:rPr lang="en-US" altLang="en-US" sz="1800" b="1" dirty="0"/>
              <a:t>O(2</a:t>
            </a:r>
            <a:r>
              <a:rPr lang="en-US" altLang="en-US" sz="1800" b="1" baseline="30000" dirty="0"/>
              <a:t>n</a:t>
            </a:r>
            <a:r>
              <a:rPr lang="en-US" altLang="en-US" sz="1800" b="1" dirty="0"/>
              <a:t>)</a:t>
            </a:r>
            <a:r>
              <a:rPr lang="en-US" altLang="en-US" sz="1800" dirty="0"/>
              <a:t>	    As the size of the problem increases, the time requirement for an </a:t>
            </a:r>
          </a:p>
          <a:p>
            <a:pPr>
              <a:buFontTx/>
              <a:buNone/>
            </a:pPr>
            <a:r>
              <a:rPr lang="en-US" altLang="en-US" sz="1800" b="1" dirty="0"/>
              <a:t>		    exponential</a:t>
            </a:r>
            <a:r>
              <a:rPr lang="en-US" altLang="en-US" sz="1800" dirty="0"/>
              <a:t> algorithm increases too rapidly to be practical.</a:t>
            </a:r>
          </a:p>
          <a:p>
            <a:pPr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885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Properties of Growth-Rate Functions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We can </a:t>
            </a:r>
            <a:r>
              <a:rPr lang="en-US" sz="2400" dirty="0">
                <a:solidFill>
                  <a:srgbClr val="FF0000"/>
                </a:solidFill>
              </a:rPr>
              <a:t>ignore low-order terms </a:t>
            </a:r>
            <a:r>
              <a:rPr lang="en-US" sz="2400" dirty="0"/>
              <a:t>in an algorithm’s growth-rate function.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If an algorithm is O(n</a:t>
            </a:r>
            <a:r>
              <a:rPr lang="en-US" sz="2000" baseline="30000" dirty="0"/>
              <a:t>3</a:t>
            </a:r>
            <a:r>
              <a:rPr lang="en-US" sz="2000" dirty="0"/>
              <a:t>+4n</a:t>
            </a:r>
            <a:r>
              <a:rPr lang="en-US" sz="2000" baseline="30000" dirty="0"/>
              <a:t>2</a:t>
            </a:r>
            <a:r>
              <a:rPr lang="en-US" sz="2000" dirty="0"/>
              <a:t>+3n), it is also O(n</a:t>
            </a:r>
            <a:r>
              <a:rPr lang="en-US" sz="2000" baseline="30000" dirty="0"/>
              <a:t>3</a:t>
            </a:r>
            <a:r>
              <a:rPr lang="en-US" sz="2000" dirty="0"/>
              <a:t>).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We can </a:t>
            </a:r>
            <a:r>
              <a:rPr lang="en-US" sz="2400" dirty="0">
                <a:solidFill>
                  <a:srgbClr val="FF0000"/>
                </a:solidFill>
              </a:rPr>
              <a:t>ignore a multiplicative constant</a:t>
            </a:r>
            <a:r>
              <a:rPr lang="en-US" sz="2400" dirty="0"/>
              <a:t> in the higher-order term of an algorithm’s growth-rate function.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If an algorithm is O(5n</a:t>
            </a:r>
            <a:r>
              <a:rPr lang="en-US" sz="2000" baseline="30000" dirty="0"/>
              <a:t>3</a:t>
            </a:r>
            <a:r>
              <a:rPr lang="en-US" sz="2000" dirty="0"/>
              <a:t>), it is also O(n</a:t>
            </a:r>
            <a:r>
              <a:rPr lang="en-US" sz="2000" baseline="30000" dirty="0"/>
              <a:t>3</a:t>
            </a:r>
            <a:r>
              <a:rPr lang="en-US" sz="2000" dirty="0"/>
              <a:t>).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2400" dirty="0"/>
              <a:t>O(f(n)) + O(g(n)) = O(f(n)+g(n))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2000" dirty="0"/>
              <a:t>If an algorithm is O(n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 + O(4n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), it is also O(n</a:t>
            </a:r>
            <a:r>
              <a:rPr lang="en-US" altLang="en-US" sz="2000" baseline="30000" dirty="0"/>
              <a:t>3 </a:t>
            </a:r>
            <a:r>
              <a:rPr lang="en-US" altLang="en-US" sz="2000" dirty="0"/>
              <a:t>+4n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Wingdings" pitchFamily="2" charset="2"/>
              </a:rPr>
              <a:t> So, it is </a:t>
            </a:r>
            <a:r>
              <a:rPr lang="en-US" altLang="en-US" sz="2000" dirty="0"/>
              <a:t>O(n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54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Counting &amp; Growth-Rate Functions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A8372B-2FDE-F140-8C5E-ECDC7E14D0A7}"/>
              </a:ext>
            </a:extLst>
          </p:cNvPr>
          <p:cNvSpPr txBox="1">
            <a:spLocks noChangeArrowheads="1"/>
          </p:cNvSpPr>
          <p:nvPr/>
        </p:nvSpPr>
        <p:spPr>
          <a:xfrm>
            <a:off x="1763688" y="1131590"/>
            <a:ext cx="6336704" cy="363651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			</a:t>
            </a:r>
            <a:r>
              <a:rPr lang="en-US" altLang="en-US" b="1" u="sng" dirty="0"/>
              <a:t>Cost</a:t>
            </a:r>
            <a:r>
              <a:rPr lang="en-US" altLang="en-US" b="1" dirty="0"/>
              <a:t>		</a:t>
            </a:r>
            <a:r>
              <a:rPr lang="en-US" altLang="en-US" b="1" u="sng" dirty="0"/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			</a:t>
            </a:r>
            <a:r>
              <a:rPr lang="en-US" altLang="en-US" dirty="0"/>
              <a:t>c1		   1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sum = 0;			</a:t>
            </a:r>
            <a:r>
              <a:rPr lang="en-US" altLang="en-US" dirty="0"/>
              <a:t>c2		   1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while 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n) {		</a:t>
            </a:r>
            <a:r>
              <a:rPr lang="en-US" altLang="en-US" dirty="0"/>
              <a:t>c3		   n+1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+ 1;		</a:t>
            </a:r>
            <a:r>
              <a:rPr lang="en-US" altLang="en-US" dirty="0"/>
              <a:t>c4		   n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sum = sum +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;	</a:t>
            </a:r>
            <a:r>
              <a:rPr lang="en-US" altLang="en-US" dirty="0"/>
              <a:t>c5		   n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T(n)  	=  c1 + c2 + (n+1)*c3 + n*c4 + n*c5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= (c3+c4+c5)*n + (c1+c2+c3)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= a*n +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ym typeface="Wingdings" pitchFamily="2" charset="2"/>
              </a:rPr>
              <a:t> So, the growth-rate function for this algorithm is  </a:t>
            </a:r>
            <a:r>
              <a:rPr lang="en-US" altLang="en-US" b="1" dirty="0">
                <a:sym typeface="Wingdings" pitchFamily="2" charset="2"/>
              </a:rPr>
              <a:t>O(n)</a:t>
            </a:r>
            <a:endParaRPr lang="en-US" altLang="en-US" b="1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07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Counting &amp; Growth-Rate Functions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B7F2AB-D525-1141-A3D1-B66D8099C21B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203599"/>
            <a:ext cx="6552728" cy="3600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		</a:t>
            </a:r>
            <a:r>
              <a:rPr lang="en-US" altLang="en-US" sz="2000" b="1" u="sng" dirty="0"/>
              <a:t>Cost</a:t>
            </a:r>
            <a:r>
              <a:rPr lang="en-US" altLang="en-US" sz="2000" b="1" dirty="0"/>
              <a:t>		</a:t>
            </a:r>
            <a:r>
              <a:rPr lang="en-US" altLang="en-US" sz="2000" b="1" u="sng" dirty="0"/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=1;				 c1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sum = 0;		 	 c2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while 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n) { 		 c3		  n+1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j=1;			 c4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while (j &lt;= n) {		 c5	 	 n*(n+1)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sum = sum +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;	 c6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j = j + 1; 		 c7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+1;			 c8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T(n) 	=  c1 + c2 + (n+1)*c3 + n*c4 + n*(n+1)*c5+n*n*c6+n*n*c7+n*c8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= (c5+c6+c7)*n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+ (c3+c4+c5+c8)*n + (c1+c2+c3)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= a*n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+ b*n +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ym typeface="Wingdings" pitchFamily="2" charset="2"/>
              </a:rPr>
              <a:t> So, the growth-rate function for this algorithm is  </a:t>
            </a:r>
            <a:r>
              <a:rPr lang="en-US" altLang="en-US" sz="2000" b="1" dirty="0">
                <a:sym typeface="Wingdings" pitchFamily="2" charset="2"/>
              </a:rPr>
              <a:t>O(n</a:t>
            </a:r>
            <a:r>
              <a:rPr lang="en-US" altLang="en-US" sz="2000" b="1" baseline="30000" dirty="0">
                <a:sym typeface="Wingdings" pitchFamily="2" charset="2"/>
              </a:rPr>
              <a:t>2</a:t>
            </a:r>
            <a:r>
              <a:rPr lang="en-US" altLang="en-US" sz="2000" b="1" dirty="0">
                <a:sym typeface="Wingdings" pitchFamily="2" charset="2"/>
              </a:rPr>
              <a:t>)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8044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Counting recursive function</a:t>
            </a:r>
          </a:p>
        </p:txBody>
      </p:sp>
      <p:sp>
        <p:nvSpPr>
          <p:cNvPr id="5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F439D3-A9F5-484D-BF6C-4169A2AE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19" y="987574"/>
            <a:ext cx="489628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b="1" dirty="0">
                <a:sym typeface="Symbol" pitchFamily="18" charset="2"/>
              </a:rPr>
              <a:t>Algorithm </a:t>
            </a:r>
            <a:r>
              <a:rPr lang="en-US" sz="1400" dirty="0">
                <a:sym typeface="Symbol" pitchFamily="18" charset="2"/>
              </a:rPr>
              <a:t>BINARY-SEARCH (A, lo, hi, x)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ym typeface="Symbol" pitchFamily="18" charset="2"/>
              </a:rPr>
              <a:t>	</a:t>
            </a:r>
            <a:r>
              <a:rPr lang="en-US" sz="1400" b="1" dirty="0">
                <a:sym typeface="Symbol" pitchFamily="18" charset="2"/>
              </a:rPr>
              <a:t>if</a:t>
            </a:r>
            <a:r>
              <a:rPr lang="en-US" sz="1400" dirty="0">
                <a:sym typeface="Symbol" pitchFamily="18" charset="2"/>
              </a:rPr>
              <a:t> (lo &gt; hi)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ym typeface="Symbol" pitchFamily="18" charset="2"/>
              </a:rPr>
              <a:t>		</a:t>
            </a:r>
            <a:r>
              <a:rPr lang="en-US" sz="1400" b="1" dirty="0">
                <a:sym typeface="Symbol" pitchFamily="18" charset="2"/>
              </a:rPr>
              <a:t>return</a:t>
            </a:r>
            <a:r>
              <a:rPr lang="en-US" sz="1400" dirty="0">
                <a:sym typeface="Symbol" pitchFamily="18" charset="2"/>
              </a:rPr>
              <a:t> FALSE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ym typeface="Symbol" pitchFamily="18" charset="2"/>
              </a:rPr>
              <a:t>	mid  (</a:t>
            </a:r>
            <a:r>
              <a:rPr lang="en-US" sz="1400" dirty="0" err="1">
                <a:sym typeface="Symbol" pitchFamily="18" charset="2"/>
              </a:rPr>
              <a:t>lo+hi</a:t>
            </a:r>
            <a:r>
              <a:rPr lang="en-US" sz="1400" dirty="0">
                <a:sym typeface="Symbol" pitchFamily="18" charset="2"/>
              </a:rPr>
              <a:t>)/2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ym typeface="Symbol" pitchFamily="18" charset="2"/>
              </a:rPr>
              <a:t>	</a:t>
            </a:r>
            <a:r>
              <a:rPr lang="en-US" sz="1400" b="1" dirty="0">
                <a:sym typeface="Symbol" pitchFamily="18" charset="2"/>
              </a:rPr>
              <a:t>if</a:t>
            </a:r>
            <a:r>
              <a:rPr lang="en-US" sz="1400" dirty="0">
                <a:sym typeface="Symbol" pitchFamily="18" charset="2"/>
              </a:rPr>
              <a:t> x = A[mid]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ym typeface="Symbol" pitchFamily="18" charset="2"/>
              </a:rPr>
              <a:t>		return 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ym typeface="Symbol" pitchFamily="18" charset="2"/>
              </a:rPr>
              <a:t>	</a:t>
            </a:r>
            <a:r>
              <a:rPr lang="en-US" sz="1400" b="1" dirty="0">
                <a:sym typeface="Symbol" pitchFamily="18" charset="2"/>
              </a:rPr>
              <a:t>if</a:t>
            </a:r>
            <a:r>
              <a:rPr lang="en-US" sz="1400" dirty="0">
                <a:sym typeface="Symbol" pitchFamily="18" charset="2"/>
              </a:rPr>
              <a:t> ( x &lt; A[mid] 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ym typeface="Symbol" pitchFamily="18" charset="2"/>
              </a:rPr>
              <a:t>		BINARY-SEARCH (A, lo, mid-1, x)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ym typeface="Symbol" pitchFamily="18" charset="2"/>
              </a:rPr>
              <a:t>	</a:t>
            </a:r>
            <a:r>
              <a:rPr lang="en-US" sz="1400" b="1" dirty="0">
                <a:sym typeface="Symbol" pitchFamily="18" charset="2"/>
              </a:rPr>
              <a:t>if</a:t>
            </a:r>
            <a:r>
              <a:rPr lang="en-US" sz="1400" dirty="0">
                <a:sym typeface="Symbol" pitchFamily="18" charset="2"/>
              </a:rPr>
              <a:t> ( x &gt; A[mid] 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ym typeface="Symbol" pitchFamily="18" charset="2"/>
              </a:rPr>
              <a:t> 		BINARY-SEARCH (A, mid+1, hi, 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0C323-5985-8A4D-8486-C189C35C9028}"/>
              </a:ext>
            </a:extLst>
          </p:cNvPr>
          <p:cNvSpPr txBox="1"/>
          <p:nvPr/>
        </p:nvSpPr>
        <p:spPr>
          <a:xfrm>
            <a:off x="5560694" y="1375484"/>
            <a:ext cx="8342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c1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c2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T(n/2)</a:t>
            </a:r>
          </a:p>
          <a:p>
            <a:endParaRPr lang="en-US" sz="1600" dirty="0"/>
          </a:p>
          <a:p>
            <a:r>
              <a:rPr lang="en-US" sz="1600" dirty="0"/>
              <a:t>T(n/2)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20481-4193-4A46-AED3-9E6451DE7E50}"/>
              </a:ext>
            </a:extLst>
          </p:cNvPr>
          <p:cNvSpPr txBox="1"/>
          <p:nvPr/>
        </p:nvSpPr>
        <p:spPr>
          <a:xfrm>
            <a:off x="1727684" y="371458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T(n) = c + T(n/2)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7F209A-E16A-314F-9C05-6D19FAD723F4}"/>
              </a:ext>
            </a:extLst>
          </p:cNvPr>
          <p:cNvCxnSpPr>
            <a:cxnSpLocks/>
          </p:cNvCxnSpPr>
          <p:nvPr/>
        </p:nvCxnSpPr>
        <p:spPr>
          <a:xfrm flipH="1">
            <a:off x="3730660" y="1572927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17479-C976-9442-B9BB-8481A7CD0769}"/>
              </a:ext>
            </a:extLst>
          </p:cNvPr>
          <p:cNvCxnSpPr>
            <a:cxnSpLocks/>
          </p:cNvCxnSpPr>
          <p:nvPr/>
        </p:nvCxnSpPr>
        <p:spPr>
          <a:xfrm flipH="1">
            <a:off x="3730660" y="2293007"/>
            <a:ext cx="183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E54A6-BEE3-6B47-94BF-2DD1546211AB}"/>
              </a:ext>
            </a:extLst>
          </p:cNvPr>
          <p:cNvCxnSpPr>
            <a:cxnSpLocks/>
          </p:cNvCxnSpPr>
          <p:nvPr/>
        </p:nvCxnSpPr>
        <p:spPr>
          <a:xfrm flipH="1">
            <a:off x="5292080" y="2941079"/>
            <a:ext cx="23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56BD62-6E37-D742-9229-39F7F6183C3A}"/>
              </a:ext>
            </a:extLst>
          </p:cNvPr>
          <p:cNvCxnSpPr>
            <a:cxnSpLocks/>
          </p:cNvCxnSpPr>
          <p:nvPr/>
        </p:nvCxnSpPr>
        <p:spPr>
          <a:xfrm flipH="1">
            <a:off x="5292080" y="3445135"/>
            <a:ext cx="23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>
            <a:extLst>
              <a:ext uri="{FF2B5EF4-FFF2-40B4-BE49-F238E27FC236}">
                <a16:creationId xmlns:a16="http://schemas.microsoft.com/office/drawing/2014/main" id="{4C28B241-673A-B945-85C4-8592CDB13AC1}"/>
              </a:ext>
            </a:extLst>
          </p:cNvPr>
          <p:cNvSpPr txBox="1">
            <a:spLocks noChangeArrowheads="1"/>
          </p:cNvSpPr>
          <p:nvPr/>
        </p:nvSpPr>
        <p:spPr>
          <a:xfrm>
            <a:off x="6408966" y="962794"/>
            <a:ext cx="2987570" cy="31211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sz="1800" dirty="0"/>
          </a:p>
          <a:p>
            <a:pPr>
              <a:buFont typeface="Wingdings" pitchFamily="2" charset="2"/>
              <a:buNone/>
            </a:pPr>
            <a:r>
              <a:rPr lang="en-US" sz="1400" dirty="0"/>
              <a:t>T(n) = c + T(n/2)		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	 = c + c + T(n/4)		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	 = c + c + c + T(n/8)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Replace n = 2</a:t>
            </a:r>
            <a:r>
              <a:rPr lang="en-US" sz="1400" baseline="30000" dirty="0"/>
              <a:t>k</a:t>
            </a:r>
            <a:endParaRPr lang="en-US" sz="1400" dirty="0"/>
          </a:p>
          <a:p>
            <a:pPr>
              <a:buFont typeface="Wingdings" pitchFamily="2" charset="2"/>
              <a:buNone/>
            </a:pPr>
            <a:r>
              <a:rPr lang="en-US" sz="1400" dirty="0"/>
              <a:t>	T(n) = c + c + … + c + T(1) 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             = </a:t>
            </a:r>
            <a:r>
              <a:rPr lang="en-US" sz="1400" dirty="0" err="1"/>
              <a:t>clogn</a:t>
            </a:r>
            <a:r>
              <a:rPr lang="en-US" sz="1400" dirty="0"/>
              <a:t> + T(1)</a:t>
            </a:r>
          </a:p>
          <a:p>
            <a:pPr>
              <a:buFont typeface="Wingdings" pitchFamily="2" charset="2"/>
              <a:buNone/>
            </a:pPr>
            <a:endParaRPr lang="en-US" sz="1400" dirty="0"/>
          </a:p>
          <a:p>
            <a:pPr>
              <a:buFont typeface="Wingdings" pitchFamily="2" charset="2"/>
              <a:buNone/>
            </a:pPr>
            <a:r>
              <a:rPr lang="en-US" sz="1400" dirty="0"/>
              <a:t>So we have T(n) = O(</a:t>
            </a:r>
            <a:r>
              <a:rPr lang="en-US" sz="1400" dirty="0" err="1"/>
              <a:t>logn</a:t>
            </a:r>
            <a:r>
              <a:rPr lang="en-US" sz="1400" dirty="0"/>
              <a:t>)</a:t>
            </a:r>
            <a:endParaRPr lang="el-GR" sz="1400" dirty="0"/>
          </a:p>
          <a:p>
            <a:pPr>
              <a:buFont typeface="Wingdings" pitchFamily="2" charset="2"/>
              <a:buNone/>
            </a:pPr>
            <a:endParaRPr lang="en-US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7C4666-5202-BB45-8D05-2AB964422599}"/>
              </a:ext>
            </a:extLst>
          </p:cNvPr>
          <p:cNvCxnSpPr/>
          <p:nvPr/>
        </p:nvCxnSpPr>
        <p:spPr>
          <a:xfrm>
            <a:off x="6300192" y="98757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26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Analyze recursive function</a:t>
            </a:r>
          </a:p>
        </p:txBody>
      </p:sp>
      <p:sp>
        <p:nvSpPr>
          <p:cNvPr id="7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3AD598-378F-2647-B030-9A337113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46" y="1779662"/>
            <a:ext cx="3312368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/>
            <a:r>
              <a:rPr lang="en-US" sz="1600" b="1" dirty="0">
                <a:sym typeface="Symbol" pitchFamily="18" charset="2"/>
              </a:rPr>
              <a:t>Function </a:t>
            </a:r>
            <a:r>
              <a:rPr lang="en-US" sz="1600" dirty="0">
                <a:sym typeface="Symbol" pitchFamily="18" charset="2"/>
              </a:rPr>
              <a:t>factorial(n) </a:t>
            </a:r>
          </a:p>
          <a:p>
            <a:pPr marL="457200" indent="-457200" eaLnBrk="1" hangingPunct="1"/>
            <a:r>
              <a:rPr lang="en-US" sz="1600" dirty="0">
                <a:sym typeface="Symbol" pitchFamily="18" charset="2"/>
              </a:rPr>
              <a:t>Begin</a:t>
            </a:r>
          </a:p>
          <a:p>
            <a:pPr marL="457200" indent="-457200" eaLnBrk="1" hangingPunct="1"/>
            <a:r>
              <a:rPr lang="en-US" sz="1600" dirty="0">
                <a:sym typeface="Symbol" pitchFamily="18" charset="2"/>
              </a:rPr>
              <a:t>	if n = 0 then return 1</a:t>
            </a:r>
          </a:p>
          <a:p>
            <a:pPr marL="457200" indent="-457200" eaLnBrk="1" hangingPunct="1"/>
            <a:r>
              <a:rPr lang="en-US" sz="1600" dirty="0">
                <a:sym typeface="Symbol" pitchFamily="18" charset="2"/>
              </a:rPr>
              <a:t>	else  return n*factorial(n-1);</a:t>
            </a:r>
          </a:p>
          <a:p>
            <a:pPr marL="457200" indent="-457200" eaLnBrk="1" hangingPunct="1"/>
            <a:r>
              <a:rPr lang="en-US" sz="1600" dirty="0">
                <a:sym typeface="Symbol" pitchFamily="18" charset="2"/>
              </a:rPr>
              <a:t>End.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4B4D85-FC1B-1A4B-A851-C8F4BEEE0279}"/>
              </a:ext>
            </a:extLst>
          </p:cNvPr>
          <p:cNvSpPr txBox="1">
            <a:spLocks noChangeArrowheads="1"/>
          </p:cNvSpPr>
          <p:nvPr/>
        </p:nvSpPr>
        <p:spPr>
          <a:xfrm>
            <a:off x="5148064" y="915566"/>
            <a:ext cx="3852936" cy="33843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fr-FR" sz="1600" dirty="0" err="1"/>
              <a:t>T</a:t>
            </a:r>
            <a:r>
              <a:rPr lang="fr-FR" sz="1600" dirty="0"/>
              <a:t>(0)  =  c</a:t>
            </a:r>
          </a:p>
          <a:p>
            <a:pPr lvl="1">
              <a:buFontTx/>
              <a:buNone/>
            </a:pPr>
            <a:r>
              <a:rPr lang="fr-FR" sz="1600" dirty="0" err="1"/>
              <a:t>T</a:t>
            </a:r>
            <a:r>
              <a:rPr lang="fr-FR" sz="1600" dirty="0"/>
              <a:t>(n) =  b + </a:t>
            </a:r>
            <a:r>
              <a:rPr lang="fr-FR" sz="1600" dirty="0" err="1"/>
              <a:t>T</a:t>
            </a:r>
            <a:r>
              <a:rPr lang="fr-FR" sz="1600" dirty="0"/>
              <a:t>(n - 1)</a:t>
            </a:r>
          </a:p>
          <a:p>
            <a:pPr lvl="1">
              <a:buFontTx/>
              <a:buNone/>
            </a:pPr>
            <a:r>
              <a:rPr lang="fr-FR" sz="1600" dirty="0"/>
              <a:t>        =  b + b + </a:t>
            </a:r>
            <a:r>
              <a:rPr lang="fr-FR" sz="1600" dirty="0" err="1"/>
              <a:t>T</a:t>
            </a:r>
            <a:r>
              <a:rPr lang="fr-FR" sz="1600" dirty="0"/>
              <a:t>(n - 2)</a:t>
            </a:r>
          </a:p>
          <a:p>
            <a:pPr lvl="1">
              <a:buFontTx/>
              <a:buNone/>
            </a:pPr>
            <a:r>
              <a:rPr lang="fr-FR" sz="1600" dirty="0"/>
              <a:t>        </a:t>
            </a:r>
            <a:r>
              <a:rPr lang="en-US" sz="1600" dirty="0"/>
              <a:t>=  b +b +b + T(n - 3)</a:t>
            </a:r>
          </a:p>
          <a:p>
            <a:pPr lvl="1">
              <a:buFontTx/>
              <a:buNone/>
            </a:pPr>
            <a:r>
              <a:rPr lang="en-US" sz="1600" dirty="0"/>
              <a:t>    	 …</a:t>
            </a:r>
          </a:p>
          <a:p>
            <a:pPr lvl="1">
              <a:buFontTx/>
              <a:buNone/>
            </a:pPr>
            <a:r>
              <a:rPr lang="en-US" sz="1600" dirty="0"/>
              <a:t>        =  kb  + T(n - k)</a:t>
            </a:r>
          </a:p>
          <a:p>
            <a:pPr lvl="1">
              <a:buFontTx/>
              <a:buNone/>
            </a:pPr>
            <a:r>
              <a:rPr lang="en-US" sz="1600" dirty="0"/>
              <a:t>Replace k = n,  we have:</a:t>
            </a:r>
          </a:p>
          <a:p>
            <a:pPr lvl="1">
              <a:buFontTx/>
              <a:buNone/>
            </a:pPr>
            <a:r>
              <a:rPr lang="en-US" sz="1600" dirty="0"/>
              <a:t>       </a:t>
            </a:r>
            <a:r>
              <a:rPr lang="fr-FR" sz="1600" dirty="0" err="1"/>
              <a:t>T</a:t>
            </a:r>
            <a:r>
              <a:rPr lang="fr-FR" sz="1600" dirty="0"/>
              <a:t>(n) =  nb + </a:t>
            </a:r>
            <a:r>
              <a:rPr lang="fr-FR" sz="1600" dirty="0" err="1"/>
              <a:t>T</a:t>
            </a:r>
            <a:r>
              <a:rPr lang="fr-FR" sz="1600" dirty="0"/>
              <a:t>(n - n) </a:t>
            </a:r>
          </a:p>
          <a:p>
            <a:pPr lvl="1">
              <a:buFontTx/>
              <a:buNone/>
            </a:pPr>
            <a:r>
              <a:rPr lang="fr-FR" sz="1600" dirty="0"/>
              <a:t>  	   =  </a:t>
            </a:r>
            <a:r>
              <a:rPr lang="fr-FR" sz="1600" dirty="0" err="1"/>
              <a:t>bn</a:t>
            </a:r>
            <a:r>
              <a:rPr lang="fr-FR" sz="1600" dirty="0"/>
              <a:t> + </a:t>
            </a:r>
            <a:r>
              <a:rPr lang="fr-FR" sz="1600" dirty="0" err="1"/>
              <a:t>T</a:t>
            </a:r>
            <a:r>
              <a:rPr lang="fr-FR" sz="1600" dirty="0"/>
              <a:t>(0)</a:t>
            </a:r>
          </a:p>
          <a:p>
            <a:pPr lvl="1">
              <a:buFontTx/>
              <a:buNone/>
            </a:pPr>
            <a:r>
              <a:rPr lang="fr-FR" sz="1600" dirty="0"/>
              <a:t>	   </a:t>
            </a:r>
            <a:r>
              <a:rPr lang="en-US" sz="1600" dirty="0"/>
              <a:t>=  </a:t>
            </a:r>
            <a:r>
              <a:rPr lang="en-US" sz="1600" dirty="0" err="1"/>
              <a:t>bn</a:t>
            </a:r>
            <a:r>
              <a:rPr lang="en-US" sz="1600" dirty="0"/>
              <a:t> + c.</a:t>
            </a:r>
          </a:p>
          <a:p>
            <a:pPr lvl="1">
              <a:buFontTx/>
              <a:buNone/>
            </a:pPr>
            <a:r>
              <a:rPr lang="en-US" sz="1600" dirty="0"/>
              <a:t>So T(n) =  O(n).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866C8-2F9E-4A4D-BE52-EEBCA196065C}"/>
              </a:ext>
            </a:extLst>
          </p:cNvPr>
          <p:cNvCxnSpPr/>
          <p:nvPr/>
        </p:nvCxnSpPr>
        <p:spPr>
          <a:xfrm flipH="1">
            <a:off x="4211960" y="1491630"/>
            <a:ext cx="208823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DFF99C-0C37-124E-B17A-8081B7D69B94}"/>
              </a:ext>
            </a:extLst>
          </p:cNvPr>
          <p:cNvCxnSpPr>
            <a:cxnSpLocks/>
          </p:cNvCxnSpPr>
          <p:nvPr/>
        </p:nvCxnSpPr>
        <p:spPr>
          <a:xfrm flipH="1">
            <a:off x="4427984" y="1491630"/>
            <a:ext cx="2232248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9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Array algorithms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Popular &amp; advanced array algorithms</a:t>
            </a:r>
          </a:p>
        </p:txBody>
      </p:sp>
    </p:spTree>
    <p:extLst>
      <p:ext uri="{BB962C8B-B14F-4D97-AF65-F5344CB8AC3E}">
        <p14:creationId xmlns:p14="http://schemas.microsoft.com/office/powerpoint/2010/main" val="2110536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Popular array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Sum of all elements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Search for an element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Count number of appearances 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Delete one element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Insert one element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Find min/max element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Reverse elements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Sort elements ascending / descending</a:t>
            </a:r>
          </a:p>
        </p:txBody>
      </p:sp>
    </p:spTree>
    <p:extLst>
      <p:ext uri="{BB962C8B-B14F-4D97-AF65-F5344CB8AC3E}">
        <p14:creationId xmlns:p14="http://schemas.microsoft.com/office/powerpoint/2010/main" val="1472689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Advanced array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Re-arrange elements based on condition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Rotate an array left / right by k elements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Find duplicate numbers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Remove duplicate numbers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Check if an array is a subset of another array</a:t>
            </a:r>
          </a:p>
          <a:p>
            <a:pPr marL="0" indent="0" latinLnBrk="0" hangingPunct="0">
              <a:buClr>
                <a:schemeClr val="accent3"/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373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Algorithms Analysis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Count execution, big-O, recursion analysis, ..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Single Linked List, Double Linked List, Circular Linked List</a:t>
            </a:r>
          </a:p>
        </p:txBody>
      </p:sp>
    </p:spTree>
    <p:extLst>
      <p:ext uri="{BB962C8B-B14F-4D97-AF65-F5344CB8AC3E}">
        <p14:creationId xmlns:p14="http://schemas.microsoft.com/office/powerpoint/2010/main" val="2168923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Drawbacks of Arrays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Array is very useful data structure in many situations. 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However, it has some limitations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Fixed size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Need size information for creation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Inserting an element in the middle of an array leads to moving other elements around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Deleting an element from the middle of an array leads to moving other elements around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Other data structures are more efficient for these cases</a:t>
            </a:r>
          </a:p>
        </p:txBody>
      </p:sp>
    </p:spTree>
    <p:extLst>
      <p:ext uri="{BB962C8B-B14F-4D97-AF65-F5344CB8AC3E}">
        <p14:creationId xmlns:p14="http://schemas.microsoft.com/office/powerpoint/2010/main" val="641333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Self-referential structures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3600400" cy="3888432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Many dynamic data structures are implemented through the use of a self-referential structure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A self-referential structure is an object, one of this object member is a reference to another object of its own type.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With this arrangement, it’s possible to create ‘chains’ of data of varying form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FD51C8-8B3C-6844-9284-01383F56B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96628"/>
              </p:ext>
            </p:extLst>
          </p:nvPr>
        </p:nvGraphicFramePr>
        <p:xfrm>
          <a:off x="5508104" y="1707654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97821-7871-6742-8120-56AB100D8021}"/>
              </a:ext>
            </a:extLst>
          </p:cNvPr>
          <p:cNvCxnSpPr/>
          <p:nvPr/>
        </p:nvCxnSpPr>
        <p:spPr>
          <a:xfrm>
            <a:off x="6270104" y="1860054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25EB69-2346-634C-AFA4-6D7CFDD7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99432"/>
              </p:ext>
            </p:extLst>
          </p:nvPr>
        </p:nvGraphicFramePr>
        <p:xfrm>
          <a:off x="6651104" y="1707654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C77DA-429D-5A44-9C92-BD015CF04A1C}"/>
              </a:ext>
            </a:extLst>
          </p:cNvPr>
          <p:cNvCxnSpPr/>
          <p:nvPr/>
        </p:nvCxnSpPr>
        <p:spPr>
          <a:xfrm>
            <a:off x="7413104" y="1860054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82CDF7-4B6A-EA4C-B16B-95093CE57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54862"/>
              </p:ext>
            </p:extLst>
          </p:nvPr>
        </p:nvGraphicFramePr>
        <p:xfrm>
          <a:off x="7794104" y="1707654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1E43D-D403-E940-845E-384D21D9614C}"/>
              </a:ext>
            </a:extLst>
          </p:cNvPr>
          <p:cNvCxnSpPr/>
          <p:nvPr/>
        </p:nvCxnSpPr>
        <p:spPr>
          <a:xfrm>
            <a:off x="8556104" y="1860054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9E8A87-A01C-5E4B-AD0F-86CCF058453A}"/>
              </a:ext>
            </a:extLst>
          </p:cNvPr>
          <p:cNvSpPr txBox="1"/>
          <p:nvPr/>
        </p:nvSpPr>
        <p:spPr>
          <a:xfrm>
            <a:off x="5508105" y="2088654"/>
            <a:ext cx="12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578D90-7E78-4245-B416-8832351C1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01896"/>
              </p:ext>
            </p:extLst>
          </p:nvPr>
        </p:nvGraphicFramePr>
        <p:xfrm>
          <a:off x="7020272" y="248245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4039CDF-6A74-254E-9F0A-8C9CF43F2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07011"/>
              </p:ext>
            </p:extLst>
          </p:nvPr>
        </p:nvGraphicFramePr>
        <p:xfrm>
          <a:off x="6105872" y="316825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E60CDF-BF49-8A45-AEFC-2F717FB6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61504"/>
              </p:ext>
            </p:extLst>
          </p:nvPr>
        </p:nvGraphicFramePr>
        <p:xfrm>
          <a:off x="5572472" y="393025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EB0F8D5-E0EF-3E46-8C3F-84C8EB48C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2963"/>
              </p:ext>
            </p:extLst>
          </p:nvPr>
        </p:nvGraphicFramePr>
        <p:xfrm>
          <a:off x="7934672" y="316825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8B76F41-49A7-EB45-8CFA-6729F33FE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57443"/>
              </p:ext>
            </p:extLst>
          </p:nvPr>
        </p:nvGraphicFramePr>
        <p:xfrm>
          <a:off x="7401272" y="393025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1841C83-6C23-3A4E-B980-F4ADF86BC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86272"/>
              </p:ext>
            </p:extLst>
          </p:nvPr>
        </p:nvGraphicFramePr>
        <p:xfrm>
          <a:off x="8391872" y="393025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9D3C3C3-311C-A649-8A2F-1FAE527BB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85714"/>
              </p:ext>
            </p:extLst>
          </p:nvPr>
        </p:nvGraphicFramePr>
        <p:xfrm>
          <a:off x="6563072" y="393025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718E55-DEF7-3948-8746-D4E0B8E533AB}"/>
              </a:ext>
            </a:extLst>
          </p:cNvPr>
          <p:cNvCxnSpPr>
            <a:endCxn id="14" idx="0"/>
          </p:cNvCxnSpPr>
          <p:nvPr/>
        </p:nvCxnSpPr>
        <p:spPr>
          <a:xfrm flipH="1">
            <a:off x="6410672" y="2863450"/>
            <a:ext cx="762000" cy="304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811A72-3489-6143-BA9F-76C5160E3503}"/>
              </a:ext>
            </a:extLst>
          </p:cNvPr>
          <p:cNvCxnSpPr>
            <a:endCxn id="16" idx="0"/>
          </p:cNvCxnSpPr>
          <p:nvPr/>
        </p:nvCxnSpPr>
        <p:spPr>
          <a:xfrm>
            <a:off x="7477472" y="2863450"/>
            <a:ext cx="762000" cy="304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A50D1-F3F0-404A-9BCB-651F43DD2893}"/>
              </a:ext>
            </a:extLst>
          </p:cNvPr>
          <p:cNvCxnSpPr>
            <a:endCxn id="15" idx="0"/>
          </p:cNvCxnSpPr>
          <p:nvPr/>
        </p:nvCxnSpPr>
        <p:spPr>
          <a:xfrm flipH="1">
            <a:off x="5877272" y="3549250"/>
            <a:ext cx="3810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CDB663-4F74-9D4B-A3EF-64DDD213FA52}"/>
              </a:ext>
            </a:extLst>
          </p:cNvPr>
          <p:cNvCxnSpPr>
            <a:endCxn id="19" idx="0"/>
          </p:cNvCxnSpPr>
          <p:nvPr/>
        </p:nvCxnSpPr>
        <p:spPr>
          <a:xfrm>
            <a:off x="6563072" y="3549250"/>
            <a:ext cx="3048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538C67-550A-3041-BACD-89A04E34BE17}"/>
              </a:ext>
            </a:extLst>
          </p:cNvPr>
          <p:cNvCxnSpPr/>
          <p:nvPr/>
        </p:nvCxnSpPr>
        <p:spPr>
          <a:xfrm flipH="1">
            <a:off x="7706072" y="3549250"/>
            <a:ext cx="3810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8F66AF-A98F-1843-8C99-4565C1F4857A}"/>
              </a:ext>
            </a:extLst>
          </p:cNvPr>
          <p:cNvCxnSpPr/>
          <p:nvPr/>
        </p:nvCxnSpPr>
        <p:spPr>
          <a:xfrm>
            <a:off x="8391872" y="3549250"/>
            <a:ext cx="3048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ADB601-F402-BE41-9DBE-CA3798F72E7D}"/>
              </a:ext>
            </a:extLst>
          </p:cNvPr>
          <p:cNvSpPr txBox="1"/>
          <p:nvPr/>
        </p:nvSpPr>
        <p:spPr>
          <a:xfrm>
            <a:off x="5572473" y="4539850"/>
            <a:ext cx="6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43491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A collection of nodes storing data and links to other nodes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A linear data structure composed of nodes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Each node holds some info and reference to another node in the list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Types of linked lists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Single linked list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Double linked list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Circular linked list</a:t>
            </a:r>
          </a:p>
        </p:txBody>
      </p:sp>
    </p:spTree>
    <p:extLst>
      <p:ext uri="{BB962C8B-B14F-4D97-AF65-F5344CB8AC3E}">
        <p14:creationId xmlns:p14="http://schemas.microsoft.com/office/powerpoint/2010/main" val="1312269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 linked lists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Its node contains two data fields: info and next.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Info stores information which is usable by user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Next links it to its successor in the sequence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1600" dirty="0"/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1600" dirty="0"/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1600" dirty="0"/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1600" dirty="0"/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1600" dirty="0"/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List operations: add (to head, to tail), remove (at head, at tail), find, insert, check empty, etc.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99D714-3B3B-004C-8D07-ECC40BBE8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09576"/>
              </p:ext>
            </p:extLst>
          </p:nvPr>
        </p:nvGraphicFramePr>
        <p:xfrm>
          <a:off x="3347864" y="221171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3AAE55-5994-E948-A4AA-F104033754ED}"/>
              </a:ext>
            </a:extLst>
          </p:cNvPr>
          <p:cNvCxnSpPr/>
          <p:nvPr/>
        </p:nvCxnSpPr>
        <p:spPr>
          <a:xfrm>
            <a:off x="4109864" y="236411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F1F5F6-EEA6-5647-A4D2-304805B60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88695"/>
              </p:ext>
            </p:extLst>
          </p:nvPr>
        </p:nvGraphicFramePr>
        <p:xfrm>
          <a:off x="4490864" y="221171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37D972-32A4-A943-AB90-3964EE669E21}"/>
              </a:ext>
            </a:extLst>
          </p:cNvPr>
          <p:cNvCxnSpPr/>
          <p:nvPr/>
        </p:nvCxnSpPr>
        <p:spPr>
          <a:xfrm>
            <a:off x="5252864" y="236411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2AF008-4193-4E4A-9F41-0ED8B3008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55704"/>
              </p:ext>
            </p:extLst>
          </p:nvPr>
        </p:nvGraphicFramePr>
        <p:xfrm>
          <a:off x="5633864" y="221171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5E76BD-0C66-3E44-AEFD-A09080E33F46}"/>
              </a:ext>
            </a:extLst>
          </p:cNvPr>
          <p:cNvCxnSpPr/>
          <p:nvPr/>
        </p:nvCxnSpPr>
        <p:spPr>
          <a:xfrm>
            <a:off x="6395864" y="236411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A49279-A2E2-9948-9DE5-A89C10B30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40065"/>
              </p:ext>
            </p:extLst>
          </p:nvPr>
        </p:nvGraphicFramePr>
        <p:xfrm>
          <a:off x="6776864" y="2211710"/>
          <a:ext cx="891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E3DC3C-70A2-334E-82FE-F2C414F36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3061"/>
              </p:ext>
            </p:extLst>
          </p:nvPr>
        </p:nvGraphicFramePr>
        <p:xfrm>
          <a:off x="3347864" y="304991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061583-A887-8144-AAF9-5A86EC2A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24441"/>
              </p:ext>
            </p:extLst>
          </p:nvPr>
        </p:nvGraphicFramePr>
        <p:xfrm>
          <a:off x="5633864" y="3049910"/>
          <a:ext cx="67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46D57-8AC0-B44C-B9BD-32A74E77FA2D}"/>
              </a:ext>
            </a:extLst>
          </p:cNvPr>
          <p:cNvCxnSpPr>
            <a:endCxn id="5" idx="2"/>
          </p:cNvCxnSpPr>
          <p:nvPr/>
        </p:nvCxnSpPr>
        <p:spPr>
          <a:xfrm flipV="1">
            <a:off x="3652664" y="2582550"/>
            <a:ext cx="152400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C9E8F1-D371-7347-ADA6-CD550357ED43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5969144" y="2582550"/>
            <a:ext cx="121920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89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Declaration of list data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Declare node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69652-9AC5-E245-94FA-95071D8A2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91630"/>
            <a:ext cx="5016500" cy="34036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36996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Declaration of list data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Declare list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F22B3-9244-DC42-A69A-453C230F4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86582"/>
            <a:ext cx="7366000" cy="30734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37068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list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DE30F-BC71-2D46-A0B6-2637DE40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26" y="1207238"/>
            <a:ext cx="6529690" cy="343793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28552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list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641A9-A376-2542-9083-FE4799DF1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7574"/>
            <a:ext cx="6336704" cy="366615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51297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list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1E0D1-C8EF-3D45-AA71-5B32A2AFA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47792"/>
            <a:ext cx="4524350" cy="408140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5123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Algorithmic Performance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There are two aspects of algorithmic performance: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Time</a:t>
            </a:r>
          </a:p>
          <a:p>
            <a:pPr lvl="2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Instructions take time.</a:t>
            </a:r>
          </a:p>
          <a:p>
            <a:pPr lvl="2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How fast does the algorithm perform?</a:t>
            </a:r>
          </a:p>
          <a:p>
            <a:pPr lvl="2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What affects its runtime? </a:t>
            </a:r>
          </a:p>
          <a:p>
            <a:pPr lvl="1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Space</a:t>
            </a:r>
          </a:p>
          <a:p>
            <a:pPr lvl="2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Data structures take space</a:t>
            </a:r>
          </a:p>
          <a:p>
            <a:pPr lvl="2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What kind of data structures can be used?</a:t>
            </a:r>
          </a:p>
          <a:p>
            <a:pPr lvl="2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How does choice of data structure affect the runtime?</a:t>
            </a:r>
          </a:p>
        </p:txBody>
      </p:sp>
    </p:spTree>
    <p:extLst>
      <p:ext uri="{BB962C8B-B14F-4D97-AF65-F5344CB8AC3E}">
        <p14:creationId xmlns:p14="http://schemas.microsoft.com/office/powerpoint/2010/main" val="2125366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In doubly linked list, each node has two reference fields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one to the successor and </a:t>
            </a:r>
          </a:p>
          <a:p>
            <a:pPr lvl="1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600" dirty="0"/>
              <a:t>one to the predecessor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25B85-4AFB-834D-9328-D1BB53879B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" r="9647" b="19203"/>
          <a:stretch/>
        </p:blipFill>
        <p:spPr>
          <a:xfrm>
            <a:off x="1907704" y="2067694"/>
            <a:ext cx="6480720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7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Declaration of Double Linked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Declare struct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B63D5-B17F-6F46-853F-F99DF5ED4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7654"/>
            <a:ext cx="5422900" cy="28194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4717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Declaration of Double Linked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Declare list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E83BE-9A64-7840-9F81-ECA7AF874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54" y="1707654"/>
            <a:ext cx="7204931" cy="280831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6636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Implementation of Double Linked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51E51-319F-084D-B241-DF04BF8C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43" y="1419622"/>
            <a:ext cx="7251700" cy="25273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65856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Implementation of Double Linked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7B772-0153-AB47-BB06-F46B5ABA4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70" y="915566"/>
            <a:ext cx="6377179" cy="392948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54743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Implementation of Double Linked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D3809-28FB-5D43-8919-32336FF5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70" y="843558"/>
            <a:ext cx="4969529" cy="416659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71346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Circular Single Linked List</a:t>
            </a:r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2000" dirty="0"/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2000" dirty="0"/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2000" dirty="0"/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2000" dirty="0"/>
          </a:p>
          <a:p>
            <a:pPr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000" dirty="0"/>
              <a:t>Circular Double Linked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BDA8A-C17D-BE46-AD9D-3CE9234E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63638"/>
            <a:ext cx="4590038" cy="130436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75FC9F-DA06-3D49-9973-D17B195B2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79239"/>
            <a:ext cx="4229998" cy="13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0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Analysis of Algorithms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2400" dirty="0"/>
              <a:t>When we analyze algorithms, we should employ mathematical techniques that analyze algorithms independently of specific implementations, computers, or data.</a:t>
            </a:r>
          </a:p>
          <a:p>
            <a:pPr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2400" dirty="0"/>
              <a:t>To analyze algorithms:</a:t>
            </a:r>
          </a:p>
          <a:p>
            <a:pPr lvl="1"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1800" dirty="0"/>
              <a:t>First, we start to count the number of significant operations in a particular solution to assess its efficiency.</a:t>
            </a:r>
          </a:p>
          <a:p>
            <a:pPr lvl="1"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1800" dirty="0"/>
              <a:t>Then, we will express the efficiency of algorithms using growth functions.</a:t>
            </a:r>
          </a:p>
          <a:p>
            <a:pPr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463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Execution Time of Algorithms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200800" cy="3960440"/>
          </a:xfrm>
          <a:prstGeom prst="rect">
            <a:avLst/>
          </a:prstGeom>
        </p:spPr>
        <p:txBody>
          <a:bodyPr/>
          <a:lstStyle/>
          <a:p>
            <a:pPr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Each operation in an algorithm (or a program) has a cost.</a:t>
            </a:r>
          </a:p>
          <a:p>
            <a:pPr lvl="1"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800" dirty="0"/>
              <a:t>Each operation takes a certain of time.</a:t>
            </a:r>
            <a:endParaRPr lang="en-US" sz="1600" dirty="0"/>
          </a:p>
          <a:p>
            <a:pPr lvl="1"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1600" dirty="0"/>
          </a:p>
          <a:p>
            <a:pPr lvl="1"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endParaRPr lang="en-US" sz="1600" dirty="0"/>
          </a:p>
          <a:p>
            <a:pPr lvl="1" algn="just" latinLnBrk="0" hangingPunct="0"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1800" dirty="0"/>
              <a:t>Sequence of operations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88B50-31EA-4643-9C95-94680CF2B36A}"/>
              </a:ext>
            </a:extLst>
          </p:cNvPr>
          <p:cNvSpPr txBox="1"/>
          <p:nvPr/>
        </p:nvSpPr>
        <p:spPr>
          <a:xfrm>
            <a:off x="1691680" y="2357365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  <a:sym typeface="Wingdings" pitchFamily="2" charset="2"/>
              </a:rPr>
              <a:t>count = count + 1;</a:t>
            </a:r>
            <a:r>
              <a:rPr lang="en-US" altLang="en-US" dirty="0">
                <a:sym typeface="Wingdings" pitchFamily="2" charset="2"/>
              </a:rPr>
              <a:t>   </a:t>
            </a:r>
            <a:r>
              <a:rPr lang="en-US" altLang="en-US" sz="1600" dirty="0">
                <a:sym typeface="Wingdings" pitchFamily="2" charset="2"/>
              </a:rPr>
              <a:t>take a certain amount of time, but it is constant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7422C-00D8-EF45-A2AE-109F1C63530B}"/>
              </a:ext>
            </a:extLst>
          </p:cNvPr>
          <p:cNvSpPr txBox="1"/>
          <p:nvPr/>
        </p:nvSpPr>
        <p:spPr>
          <a:xfrm>
            <a:off x="1691680" y="3273195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sym typeface="Wingdings" pitchFamily="2" charset="2"/>
              </a:rPr>
              <a:t>count = count + 1;	</a:t>
            </a:r>
            <a:r>
              <a:rPr lang="en-US" altLang="en-US" dirty="0">
                <a:sym typeface="Wingdings" pitchFamily="2" charset="2"/>
              </a:rPr>
              <a:t>	Cost: c</a:t>
            </a:r>
            <a:r>
              <a:rPr lang="en-US" altLang="en-US" baseline="-25000" dirty="0">
                <a:sym typeface="Wingdings" pitchFamily="2" charset="2"/>
              </a:rPr>
              <a:t>1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sym typeface="Wingdings" pitchFamily="2" charset="2"/>
              </a:rPr>
              <a:t>sum = sum + count;</a:t>
            </a:r>
            <a:r>
              <a:rPr lang="en-US" altLang="en-US" dirty="0">
                <a:sym typeface="Wingdings" pitchFamily="2" charset="2"/>
              </a:rPr>
              <a:t>		Cost: c</a:t>
            </a:r>
            <a:r>
              <a:rPr lang="en-US" altLang="en-US" baseline="-25000" dirty="0"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endParaRPr lang="en-US" altLang="en-US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Wingdings" pitchFamily="2" charset="2"/>
              </a:rPr>
              <a:t> Total Cost = c</a:t>
            </a:r>
            <a:r>
              <a:rPr lang="en-US" altLang="en-US" baseline="-25000" dirty="0">
                <a:sym typeface="Wingdings" pitchFamily="2" charset="2"/>
              </a:rPr>
              <a:t>1</a:t>
            </a:r>
            <a:r>
              <a:rPr lang="en-US" altLang="en-US" dirty="0">
                <a:sym typeface="Wingdings" pitchFamily="2" charset="2"/>
              </a:rPr>
              <a:t> + c</a:t>
            </a:r>
            <a:r>
              <a:rPr lang="en-US" altLang="en-US" baseline="-25000" dirty="0">
                <a:sym typeface="Wingdings" pitchFamily="2" charset="2"/>
              </a:rPr>
              <a:t>2</a:t>
            </a:r>
            <a:endParaRPr lang="en-US" alt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98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Execution Time of Algorithms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380312" cy="36004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/>
              </a:buClr>
              <a:buFont typeface="Wingdings" pitchFamily="2" charset="2"/>
              <a:buChar char="v"/>
            </a:pPr>
            <a:r>
              <a:rPr lang="en-US" altLang="en-US" sz="2400" dirty="0"/>
              <a:t>Simple If-Statement</a:t>
            </a: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CC702B5-7A5B-524D-8DD0-640C862DCE01}"/>
              </a:ext>
            </a:extLst>
          </p:cNvPr>
          <p:cNvSpPr txBox="1">
            <a:spLocks noChangeArrowheads="1"/>
          </p:cNvSpPr>
          <p:nvPr/>
        </p:nvSpPr>
        <p:spPr>
          <a:xfrm>
            <a:off x="1763688" y="1635646"/>
            <a:ext cx="6840760" cy="30243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					              </a:t>
            </a:r>
            <a:r>
              <a:rPr lang="en-US" altLang="en-US" sz="2000" b="1" u="sng" dirty="0"/>
              <a:t>Cost</a:t>
            </a:r>
            <a:r>
              <a:rPr lang="en-US" altLang="en-US" sz="2000" b="1" dirty="0"/>
              <a:t>	</a:t>
            </a:r>
            <a:r>
              <a:rPr lang="en-US" altLang="en-US" sz="2000" b="1" u="sng" dirty="0"/>
              <a:t>Times</a:t>
            </a:r>
          </a:p>
          <a:p>
            <a:pP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(n &lt; 0)		   	</a:t>
            </a:r>
            <a:r>
              <a:rPr lang="en-US" altLang="en-US" sz="2000" dirty="0"/>
              <a:t>c1	1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absval</a:t>
            </a:r>
            <a:r>
              <a:rPr lang="en-US" altLang="en-US" sz="2000" dirty="0">
                <a:latin typeface="Courier New" panose="02070309020205020404" pitchFamily="49" charset="0"/>
              </a:rPr>
              <a:t> = -n 			</a:t>
            </a:r>
            <a:r>
              <a:rPr lang="en-US" altLang="en-US" sz="2000" dirty="0"/>
              <a:t>c2	1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else			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absval</a:t>
            </a:r>
            <a:r>
              <a:rPr lang="en-US" altLang="en-US" sz="2000" dirty="0">
                <a:latin typeface="Courier New" panose="02070309020205020404" pitchFamily="49" charset="0"/>
              </a:rPr>
              <a:t> = n;   		</a:t>
            </a:r>
            <a:r>
              <a:rPr lang="en-US" altLang="en-US" sz="2000" dirty="0"/>
              <a:t>c3	1</a:t>
            </a: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000" dirty="0"/>
              <a:t>Total Cost  &lt;=  c1 + max(c2,c3)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120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Execution Time of Algorithms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200800" cy="36004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Simple Loop</a:t>
            </a:r>
            <a:endParaRPr lang="en-US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D5F75F-895A-9E45-883C-9215A87A22FA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563638"/>
            <a:ext cx="6840760" cy="33638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dirty="0"/>
              <a:t>					</a:t>
            </a:r>
            <a:r>
              <a:rPr lang="en-US" altLang="en-US" sz="1800" b="1" u="sng" dirty="0"/>
              <a:t>Cost</a:t>
            </a:r>
            <a:r>
              <a:rPr lang="en-US" altLang="en-US" sz="1800" b="1" dirty="0"/>
              <a:t>		</a:t>
            </a:r>
            <a:r>
              <a:rPr lang="en-US" altLang="en-US" sz="1800" b="1" u="sng" dirty="0"/>
              <a:t>Times</a:t>
            </a:r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			</a:t>
            </a:r>
            <a:r>
              <a:rPr lang="en-US" altLang="en-US" sz="1800" dirty="0"/>
              <a:t>c1		   1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sum = 0;			</a:t>
            </a:r>
            <a:r>
              <a:rPr lang="en-US" altLang="en-US" sz="1800" dirty="0"/>
              <a:t>c2		   1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while (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n) {		</a:t>
            </a:r>
            <a:r>
              <a:rPr lang="en-US" altLang="en-US" sz="1800" dirty="0"/>
              <a:t>c3		   n+1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+ 1;		</a:t>
            </a:r>
            <a:r>
              <a:rPr lang="en-US" altLang="en-US" sz="1800" dirty="0"/>
              <a:t>c4		   n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sum = sum +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;	</a:t>
            </a:r>
            <a:r>
              <a:rPr lang="en-US" altLang="en-US" sz="1800" dirty="0"/>
              <a:t>c5		   n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 dirty="0"/>
              <a:t>Total Cost  =  c1 + c2 + (n+1)*c3 + n*c4 + n*c5</a:t>
            </a:r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ym typeface="Wingdings" pitchFamily="2" charset="2"/>
              </a:rPr>
              <a:t> The time required for this algorithm is proportional to 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80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3D72-F462-B64A-A80A-C6C9B337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Execution Time of Algorithms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2050B4-F5B7-D643-8BE2-FEA4482CA0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63688" y="1059582"/>
            <a:ext cx="7200800" cy="36004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/>
              <a:t>Nested Loop</a:t>
            </a:r>
            <a:endParaRPr lang="en-US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E5B63B-17E3-D644-AD1B-284019A3B2A6}"/>
              </a:ext>
            </a:extLst>
          </p:cNvPr>
          <p:cNvSpPr txBox="1">
            <a:spLocks noChangeArrowheads="1"/>
          </p:cNvSpPr>
          <p:nvPr/>
        </p:nvSpPr>
        <p:spPr>
          <a:xfrm>
            <a:off x="1763688" y="1419622"/>
            <a:ext cx="7200800" cy="33843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				</a:t>
            </a:r>
            <a:r>
              <a:rPr lang="en-US" altLang="en-US" sz="2000" b="1" u="sng" dirty="0"/>
              <a:t>Cost</a:t>
            </a:r>
            <a:r>
              <a:rPr lang="en-US" altLang="en-US" sz="2000" b="1" dirty="0"/>
              <a:t>		</a:t>
            </a:r>
            <a:r>
              <a:rPr lang="en-US" altLang="en-US" sz="2000" b="1" u="sng" dirty="0"/>
              <a:t>Times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=1;			c1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sum = 0;		 	c2		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while 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n) { 	c3		  n+1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j=1;			c4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while (j &lt;= n) {	c5		  n*(n+1)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sum = sum +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;	c6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 j = j + 1; 	c7		  n*n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+1;		c8		 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700" dirty="0"/>
              <a:t>Total Cost  =  c1 + c2 + (n+1)*c3 + n*c4 + n*(n+1)*c5+n*n*c6+n*n*c7+n*c8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700" dirty="0"/>
              <a:t>	</a:t>
            </a:r>
            <a:r>
              <a:rPr lang="en-US" altLang="en-US" sz="1700" dirty="0">
                <a:sym typeface="Wingdings" pitchFamily="2" charset="2"/>
              </a:rPr>
              <a:t> The time required for this algorithm is proportional to n</a:t>
            </a:r>
            <a:r>
              <a:rPr lang="en-US" altLang="en-US" sz="1700" baseline="30000" dirty="0">
                <a:sym typeface="Wingdings" pitchFamily="2" charset="2"/>
              </a:rPr>
              <a:t>2</a:t>
            </a:r>
            <a:endParaRPr lang="en-US" altLang="en-US" sz="1700" baseline="300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1891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13954</TotalTime>
  <Words>2648</Words>
  <Application>Microsoft Macintosh PowerPoint</Application>
  <PresentationFormat>On-screen Show (16:9)</PresentationFormat>
  <Paragraphs>317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 Unicode MS</vt:lpstr>
      <vt:lpstr>맑은 고딕</vt:lpstr>
      <vt:lpstr>Arial</vt:lpstr>
      <vt:lpstr>Courier New</vt:lpstr>
      <vt:lpstr>Symbol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285</cp:revision>
  <dcterms:created xsi:type="dcterms:W3CDTF">2016-12-05T23:26:54Z</dcterms:created>
  <dcterms:modified xsi:type="dcterms:W3CDTF">2020-07-26T06:13:38Z</dcterms:modified>
</cp:coreProperties>
</file>