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700" r:id="rId3"/>
    <p:sldMasterId id="2147483739" r:id="rId4"/>
  </p:sldMasterIdLst>
  <p:sldIdLst>
    <p:sldId id="257" r:id="rId5"/>
    <p:sldId id="266" r:id="rId6"/>
    <p:sldId id="265" r:id="rId7"/>
    <p:sldId id="258" r:id="rId8"/>
    <p:sldId id="259" r:id="rId9"/>
    <p:sldId id="267" r:id="rId10"/>
    <p:sldId id="268" r:id="rId11"/>
    <p:sldId id="269" r:id="rId12"/>
    <p:sldId id="270" r:id="rId13"/>
    <p:sldId id="261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4" r:id="rId2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338760" y="1058760"/>
            <a:ext cx="11514240" cy="4908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1:……………………………………..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3:……………………………………..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37680" y="1032480"/>
            <a:ext cx="11515320" cy="49384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695520" y="2269440"/>
            <a:ext cx="8251560" cy="8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8" name="CustomShape 2"/>
          <p:cNvSpPr/>
          <p:nvPr/>
        </p:nvSpPr>
        <p:spPr>
          <a:xfrm>
            <a:off x="695520" y="3403080"/>
            <a:ext cx="6095520" cy="22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9" name="CustomShape 3"/>
          <p:cNvSpPr/>
          <p:nvPr/>
        </p:nvSpPr>
        <p:spPr>
          <a:xfrm>
            <a:off x="6962400" y="3269880"/>
            <a:ext cx="432900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95B903F-6B9E-F9F4-F2E6-E20F7E43D155}"/>
              </a:ext>
            </a:extLst>
          </p:cNvPr>
          <p:cNvSpPr txBox="1"/>
          <p:nvPr/>
        </p:nvSpPr>
        <p:spPr>
          <a:xfrm>
            <a:off x="537329" y="2006582"/>
            <a:ext cx="11314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Group 2: Library Management System</a:t>
            </a:r>
            <a:endParaRPr lang="vi-VN" sz="4800" b="1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17439A0-9148-1BCA-6007-46D77A23C450}"/>
              </a:ext>
            </a:extLst>
          </p:cNvPr>
          <p:cNvSpPr txBox="1"/>
          <p:nvPr/>
        </p:nvSpPr>
        <p:spPr>
          <a:xfrm>
            <a:off x="4551141" y="3625523"/>
            <a:ext cx="117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2:</a:t>
            </a:r>
            <a:endParaRPr lang="vi-VN" dirty="0"/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29F2D7F6-2322-DE1F-0B2D-3F3A27D41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358379"/>
              </p:ext>
            </p:extLst>
          </p:nvPr>
        </p:nvGraphicFramePr>
        <p:xfrm>
          <a:off x="5890822" y="3650625"/>
          <a:ext cx="3492241" cy="988695"/>
        </p:xfrm>
        <a:graphic>
          <a:graphicData uri="http://schemas.openxmlformats.org/drawingml/2006/table">
            <a:tbl>
              <a:tblPr/>
              <a:tblGrid>
                <a:gridCol w="2445828">
                  <a:extLst>
                    <a:ext uri="{9D8B030D-6E8A-4147-A177-3AD203B41FA5}">
                      <a16:colId xmlns:a16="http://schemas.microsoft.com/office/drawing/2014/main" val="381392814"/>
                    </a:ext>
                  </a:extLst>
                </a:gridCol>
                <a:gridCol w="1046413">
                  <a:extLst>
                    <a:ext uri="{9D8B030D-6E8A-4147-A177-3AD203B41FA5}">
                      <a16:colId xmlns:a16="http://schemas.microsoft.com/office/drawing/2014/main" val="233385279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effectLst/>
                          <a:latin typeface="+mn-lt"/>
                        </a:rPr>
                        <a:t>Đỗ</a:t>
                      </a:r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 Khánh Nam</a:t>
                      </a:r>
                      <a:endParaRPr lang="vi-VN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20225988</a:t>
                      </a:r>
                      <a:endParaRPr lang="vi-VN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513271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effectLst/>
                          <a:latin typeface="+mn-lt"/>
                        </a:rPr>
                        <a:t>Trần</a:t>
                      </a:r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 Anh </a:t>
                      </a:r>
                      <a:r>
                        <a:rPr lang="en-US" sz="1800" b="0" i="0" u="none" strike="noStrike" dirty="0" err="1">
                          <a:effectLst/>
                          <a:latin typeface="+mn-lt"/>
                        </a:rPr>
                        <a:t>Khôi</a:t>
                      </a:r>
                      <a:endParaRPr lang="vi-VN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20225981</a:t>
                      </a:r>
                      <a:endParaRPr lang="vi-VN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32443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vi-VN" sz="1800" b="0" i="0" u="none" strike="noStrike">
                          <a:effectLst/>
                          <a:latin typeface="+mn-lt"/>
                        </a:rPr>
                        <a:t>Ngô Minh Đức</a:t>
                      </a: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800" b="0" i="0" u="none" strike="noStrike" dirty="0">
                          <a:effectLst/>
                          <a:latin typeface="+mn-lt"/>
                        </a:rPr>
                        <a:t>20226028</a:t>
                      </a: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8912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2"/>
          <p:cNvSpPr txBox="1"/>
          <p:nvPr/>
        </p:nvSpPr>
        <p:spPr>
          <a:xfrm>
            <a:off x="337680" y="1032480"/>
            <a:ext cx="11515320" cy="4938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hỗ dành sẵn cho Nội dung 3">
            <a:extLst>
              <a:ext uri="{FF2B5EF4-FFF2-40B4-BE49-F238E27FC236}">
                <a16:creationId xmlns:a16="http://schemas.microsoft.com/office/drawing/2014/main" id="{42E68244-A04A-5A04-EF75-054767E0A2CF}"/>
              </a:ext>
            </a:extLst>
          </p:cNvPr>
          <p:cNvSpPr txBox="1">
            <a:spLocks/>
          </p:cNvSpPr>
          <p:nvPr/>
        </p:nvSpPr>
        <p:spPr>
          <a:xfrm>
            <a:off x="313436" y="841248"/>
            <a:ext cx="11565467" cy="5303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2"/>
                </a:solidFill>
              </a:rPr>
              <a:t>Description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Entity relationship diagram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2"/>
                </a:solidFill>
              </a:rPr>
              <a:t>Relational schema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iêu đề 1">
            <a:extLst>
              <a:ext uri="{FF2B5EF4-FFF2-40B4-BE49-F238E27FC236}">
                <a16:creationId xmlns:a16="http://schemas.microsoft.com/office/drawing/2014/main" id="{DFD9802D-3057-8E49-BA09-64578D303E3B}"/>
              </a:ext>
            </a:extLst>
          </p:cNvPr>
          <p:cNvSpPr txBox="1">
            <a:spLocks/>
          </p:cNvSpPr>
          <p:nvPr/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Table of contents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F59E647F-1C63-2DBF-A1ED-ADA48BE22B5C}"/>
              </a:ext>
            </a:extLst>
          </p:cNvPr>
          <p:cNvSpPr txBox="1">
            <a:spLocks/>
          </p:cNvSpPr>
          <p:nvPr/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Entity relationship diagram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88434D2E-4E77-8008-AD27-A7159CD16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21" y="841375"/>
            <a:ext cx="10100158" cy="53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8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1">
            <a:extLst>
              <a:ext uri="{FF2B5EF4-FFF2-40B4-BE49-F238E27FC236}">
                <a16:creationId xmlns:a16="http://schemas.microsoft.com/office/drawing/2014/main" id="{DFD9802D-3057-8E49-BA09-64578D303E3B}"/>
              </a:ext>
            </a:extLst>
          </p:cNvPr>
          <p:cNvSpPr txBox="1">
            <a:spLocks/>
          </p:cNvSpPr>
          <p:nvPr/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3" name="Chỗ dành sẵn cho Nội dung 3">
            <a:extLst>
              <a:ext uri="{FF2B5EF4-FFF2-40B4-BE49-F238E27FC236}">
                <a16:creationId xmlns:a16="http://schemas.microsoft.com/office/drawing/2014/main" id="{89A0A395-145F-4194-230E-D02F0F2306FD}"/>
              </a:ext>
            </a:extLst>
          </p:cNvPr>
          <p:cNvSpPr txBox="1">
            <a:spLocks/>
          </p:cNvSpPr>
          <p:nvPr/>
        </p:nvSpPr>
        <p:spPr>
          <a:xfrm>
            <a:off x="313436" y="841248"/>
            <a:ext cx="11565467" cy="5303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2"/>
                </a:solidFill>
              </a:rPr>
              <a:t>Description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2"/>
                </a:solidFill>
              </a:rPr>
              <a:t>Entity relationship diagram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Relational schema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9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F59E647F-1C63-2DBF-A1ED-ADA48BE22B5C}"/>
              </a:ext>
            </a:extLst>
          </p:cNvPr>
          <p:cNvSpPr txBox="1">
            <a:spLocks/>
          </p:cNvSpPr>
          <p:nvPr/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Relational schema</a:t>
            </a:r>
          </a:p>
        </p:txBody>
      </p:sp>
      <p:pic>
        <p:nvPicPr>
          <p:cNvPr id="2" name="Content Placeholder 4" descr="A screenshot of a computer">
            <a:extLst>
              <a:ext uri="{FF2B5EF4-FFF2-40B4-BE49-F238E27FC236}">
                <a16:creationId xmlns:a16="http://schemas.microsoft.com/office/drawing/2014/main" id="{F6013137-B512-3FA0-815E-2FCC7D8A3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787" y="841374"/>
            <a:ext cx="9184589" cy="545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6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8C8A02-0C3C-A646-E7E1-8520EA7B51A8}"/>
              </a:ext>
            </a:extLst>
          </p:cNvPr>
          <p:cNvSpPr txBox="1">
            <a:spLocks/>
          </p:cNvSpPr>
          <p:nvPr/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Queries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EAC2F-E385-8EAC-0C93-E5014F0FD56B}"/>
              </a:ext>
            </a:extLst>
          </p:cNvPr>
          <p:cNvSpPr txBox="1"/>
          <p:nvPr/>
        </p:nvSpPr>
        <p:spPr>
          <a:xfrm>
            <a:off x="497090" y="1116918"/>
            <a:ext cx="683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List borrowers that make the most visits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59F8D-E144-E89A-F7E4-37A33BFF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25" y="1598984"/>
            <a:ext cx="4559534" cy="2121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480AF8-9105-11C6-356A-18222D21FB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82"/>
          <a:stretch/>
        </p:blipFill>
        <p:spPr>
          <a:xfrm>
            <a:off x="976225" y="3976591"/>
            <a:ext cx="6718645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76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8C8A02-0C3C-A646-E7E1-8520EA7B51A8}"/>
              </a:ext>
            </a:extLst>
          </p:cNvPr>
          <p:cNvSpPr txBox="1">
            <a:spLocks/>
          </p:cNvSpPr>
          <p:nvPr/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Queries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EAC2F-E385-8EAC-0C93-E5014F0FD56B}"/>
              </a:ext>
            </a:extLst>
          </p:cNvPr>
          <p:cNvSpPr txBox="1"/>
          <p:nvPr/>
        </p:nvSpPr>
        <p:spPr>
          <a:xfrm>
            <a:off x="497090" y="1116918"/>
            <a:ext cx="683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List borrowers that make the most visits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C3E898-8323-9787-E9B6-1C423CFD4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80"/>
          <a:stretch/>
        </p:blipFill>
        <p:spPr>
          <a:xfrm>
            <a:off x="827003" y="1659276"/>
            <a:ext cx="5860298" cy="18923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012E05-5938-E321-48C6-87E39954D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03" y="3834962"/>
            <a:ext cx="7626742" cy="20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74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8C8A02-0C3C-A646-E7E1-8520EA7B51A8}"/>
              </a:ext>
            </a:extLst>
          </p:cNvPr>
          <p:cNvSpPr txBox="1">
            <a:spLocks/>
          </p:cNvSpPr>
          <p:nvPr/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Queries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EAC2F-E385-8EAC-0C93-E5014F0FD56B}"/>
              </a:ext>
            </a:extLst>
          </p:cNvPr>
          <p:cNvSpPr txBox="1"/>
          <p:nvPr/>
        </p:nvSpPr>
        <p:spPr>
          <a:xfrm>
            <a:off x="497090" y="1116918"/>
            <a:ext cx="683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 List how many books a borrower borrows in a year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C3E898-8323-9787-E9B6-1C423CFD4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80"/>
          <a:stretch/>
        </p:blipFill>
        <p:spPr>
          <a:xfrm>
            <a:off x="827003" y="1659276"/>
            <a:ext cx="5860298" cy="18923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012E05-5938-E321-48C6-87E39954D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03" y="3834962"/>
            <a:ext cx="7626742" cy="20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9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8C8A02-0C3C-A646-E7E1-8520EA7B51A8}"/>
              </a:ext>
            </a:extLst>
          </p:cNvPr>
          <p:cNvSpPr txBox="1">
            <a:spLocks/>
          </p:cNvSpPr>
          <p:nvPr/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Queries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EAC2F-E385-8EAC-0C93-E5014F0FD56B}"/>
              </a:ext>
            </a:extLst>
          </p:cNvPr>
          <p:cNvSpPr txBox="1"/>
          <p:nvPr/>
        </p:nvSpPr>
        <p:spPr>
          <a:xfrm>
            <a:off x="497090" y="1116918"/>
            <a:ext cx="683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 List how many books a borrower borrows in a year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C57FE-B138-2CAC-600D-977952DBE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88" y="1752425"/>
            <a:ext cx="4210266" cy="984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92ABB-CF5E-1B8A-D5DB-39A369D8A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88" y="3375854"/>
            <a:ext cx="6426530" cy="17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1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8C8A02-0C3C-A646-E7E1-8520EA7B51A8}"/>
              </a:ext>
            </a:extLst>
          </p:cNvPr>
          <p:cNvSpPr txBox="1">
            <a:spLocks/>
          </p:cNvSpPr>
          <p:nvPr/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Queries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EAC2F-E385-8EAC-0C93-E5014F0FD56B}"/>
              </a:ext>
            </a:extLst>
          </p:cNvPr>
          <p:cNvSpPr txBox="1"/>
          <p:nvPr/>
        </p:nvSpPr>
        <p:spPr>
          <a:xfrm>
            <a:off x="497090" y="1116918"/>
            <a:ext cx="683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 List how many books a borrower borrows in a year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9A9C9-A635-DD4C-FC51-52D32CE13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88" y="1942633"/>
            <a:ext cx="4686541" cy="260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7D0869-BE17-6F70-1276-DC09AA7A9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88" y="2659379"/>
            <a:ext cx="8420533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89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8C8A02-0C3C-A646-E7E1-8520EA7B51A8}"/>
              </a:ext>
            </a:extLst>
          </p:cNvPr>
          <p:cNvSpPr txBox="1">
            <a:spLocks/>
          </p:cNvSpPr>
          <p:nvPr/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Queries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EAC2F-E385-8EAC-0C93-E5014F0FD56B}"/>
              </a:ext>
            </a:extLst>
          </p:cNvPr>
          <p:cNvSpPr txBox="1"/>
          <p:nvPr/>
        </p:nvSpPr>
        <p:spPr>
          <a:xfrm>
            <a:off x="497090" y="1116918"/>
            <a:ext cx="683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 List how many books a borrower borrows in a year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415D18-0684-BC49-4E1F-A2C1B70C4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94" y="5238433"/>
            <a:ext cx="6674193" cy="787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C1B021-F9C1-C04A-AE22-1BE98F604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94" y="1554664"/>
            <a:ext cx="9957312" cy="325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7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7BF6E559-05A4-B408-F203-3B85236192C3}"/>
              </a:ext>
            </a:extLst>
          </p:cNvPr>
          <p:cNvSpPr txBox="1">
            <a:spLocks/>
          </p:cNvSpPr>
          <p:nvPr/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Work Distribution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0FA135-C1FC-321F-8D32-76F44208F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711473"/>
              </p:ext>
            </p:extLst>
          </p:nvPr>
        </p:nvGraphicFramePr>
        <p:xfrm>
          <a:off x="1416114" y="2528408"/>
          <a:ext cx="9625935" cy="17736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7436">
                  <a:extLst>
                    <a:ext uri="{9D8B030D-6E8A-4147-A177-3AD203B41FA5}">
                      <a16:colId xmlns:a16="http://schemas.microsoft.com/office/drawing/2014/main" val="1399639922"/>
                    </a:ext>
                  </a:extLst>
                </a:gridCol>
                <a:gridCol w="1464876">
                  <a:extLst>
                    <a:ext uri="{9D8B030D-6E8A-4147-A177-3AD203B41FA5}">
                      <a16:colId xmlns:a16="http://schemas.microsoft.com/office/drawing/2014/main" val="1184545229"/>
                    </a:ext>
                  </a:extLst>
                </a:gridCol>
                <a:gridCol w="4119734">
                  <a:extLst>
                    <a:ext uri="{9D8B030D-6E8A-4147-A177-3AD203B41FA5}">
                      <a16:colId xmlns:a16="http://schemas.microsoft.com/office/drawing/2014/main" val="1396943039"/>
                    </a:ext>
                  </a:extLst>
                </a:gridCol>
                <a:gridCol w="3653889">
                  <a:extLst>
                    <a:ext uri="{9D8B030D-6E8A-4147-A177-3AD203B41FA5}">
                      <a16:colId xmlns:a16="http://schemas.microsoft.com/office/drawing/2014/main" val="2521560029"/>
                    </a:ext>
                  </a:extLst>
                </a:gridCol>
              </a:tblGrid>
              <a:tr h="247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9627" marR="996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9627" marR="996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Email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9627" marR="996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Work distribution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9627" marR="99627" marT="0" marB="0"/>
                </a:tc>
                <a:extLst>
                  <a:ext uri="{0D108BD9-81ED-4DB2-BD59-A6C34878D82A}">
                    <a16:rowId xmlns:a16="http://schemas.microsoft.com/office/drawing/2014/main" val="59464599"/>
                  </a:ext>
                </a:extLst>
              </a:tr>
              <a:tr h="5080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9627" marR="996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Đỗ</a:t>
                      </a:r>
                      <a:r>
                        <a:rPr lang="en-US" sz="1600" kern="100" dirty="0">
                          <a:effectLst/>
                        </a:rPr>
                        <a:t> Khánh Nam (leader)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9627" marR="996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nam.dk225988@sis.hust.edu.vn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9627" marR="996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ERD, queries 21-30, indexes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9627" marR="99627" marT="0" marB="0"/>
                </a:tc>
                <a:extLst>
                  <a:ext uri="{0D108BD9-81ED-4DB2-BD59-A6C34878D82A}">
                    <a16:rowId xmlns:a16="http://schemas.microsoft.com/office/drawing/2014/main" val="4044034716"/>
                  </a:ext>
                </a:extLst>
              </a:tr>
              <a:tr h="5080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9627" marR="996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Trần Anh Khôi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9627" marR="996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khoi.ta225981@sis.hust.edu.vn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9627" marR="996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Relational Schema, queries 1- 10 , indexes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9627" marR="99627" marT="0" marB="0"/>
                </a:tc>
                <a:extLst>
                  <a:ext uri="{0D108BD9-81ED-4DB2-BD59-A6C34878D82A}">
                    <a16:rowId xmlns:a16="http://schemas.microsoft.com/office/drawing/2014/main" val="3505045229"/>
                  </a:ext>
                </a:extLst>
              </a:tr>
              <a:tr h="5080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9627" marR="996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Ngô Minh Đức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9627" marR="996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duc.nm226028@sis.hust.edu.vn 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9627" marR="996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Report, queries 11 – 20, indexes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9627" marR="99627" marT="0" marB="0"/>
                </a:tc>
                <a:extLst>
                  <a:ext uri="{0D108BD9-81ED-4DB2-BD59-A6C34878D82A}">
                    <a16:rowId xmlns:a16="http://schemas.microsoft.com/office/drawing/2014/main" val="719465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199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756400" y="2824200"/>
            <a:ext cx="5136480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strike="noStrike" spc="-1">
                <a:solidFill>
                  <a:srgbClr val="C00000"/>
                </a:solidFill>
                <a:latin typeface="Lato"/>
                <a:ea typeface="Lato"/>
              </a:rPr>
              <a:t>THANK YOU !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1">
            <a:extLst>
              <a:ext uri="{FF2B5EF4-FFF2-40B4-BE49-F238E27FC236}">
                <a16:creationId xmlns:a16="http://schemas.microsoft.com/office/drawing/2014/main" id="{82BEE31D-8FD9-4A94-768C-4AF068C2F705}"/>
              </a:ext>
            </a:extLst>
          </p:cNvPr>
          <p:cNvSpPr txBox="1">
            <a:spLocks/>
          </p:cNvSpPr>
          <p:nvPr/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9" name="Chỗ dành sẵn cho Nội dung 3">
            <a:extLst>
              <a:ext uri="{FF2B5EF4-FFF2-40B4-BE49-F238E27FC236}">
                <a16:creationId xmlns:a16="http://schemas.microsoft.com/office/drawing/2014/main" id="{F621359E-70EA-D17A-C679-DF435A67C450}"/>
              </a:ext>
            </a:extLst>
          </p:cNvPr>
          <p:cNvSpPr txBox="1">
            <a:spLocks/>
          </p:cNvSpPr>
          <p:nvPr/>
        </p:nvSpPr>
        <p:spPr>
          <a:xfrm>
            <a:off x="313436" y="841248"/>
            <a:ext cx="11565467" cy="5303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Description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Entity relationship diagram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Relational schema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4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D8D399B-00AF-BCF9-74E3-9CA8F418672B}"/>
              </a:ext>
            </a:extLst>
          </p:cNvPr>
          <p:cNvSpPr txBox="1">
            <a:spLocks/>
          </p:cNvSpPr>
          <p:nvPr/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3" name="Chỗ dành sẵn cho Nội dung 3">
            <a:extLst>
              <a:ext uri="{FF2B5EF4-FFF2-40B4-BE49-F238E27FC236}">
                <a16:creationId xmlns:a16="http://schemas.microsoft.com/office/drawing/2014/main" id="{480FFBFD-DFD0-37BE-C802-3848A48E661E}"/>
              </a:ext>
            </a:extLst>
          </p:cNvPr>
          <p:cNvSpPr txBox="1">
            <a:spLocks/>
          </p:cNvSpPr>
          <p:nvPr/>
        </p:nvSpPr>
        <p:spPr>
          <a:xfrm>
            <a:off x="313436" y="841248"/>
            <a:ext cx="11565467" cy="5303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Description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2"/>
                </a:solidFill>
              </a:rPr>
              <a:t>Entity relationship diagram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solidFill>
                  <a:schemeClr val="bg2"/>
                </a:solidFill>
              </a:rPr>
              <a:t>Relational schema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2623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- Library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Book(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BookID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) 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Bookcopy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(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Book_copyID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)</a:t>
            </a:r>
          </a:p>
          <a:p>
            <a:r>
              <a:rPr lang="en-US" sz="2800" b="0" strike="noStrik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-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Bookcopy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ha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2 status: available and unavailable for borrowing</a:t>
            </a:r>
          </a:p>
          <a:p>
            <a:r>
              <a:rPr lang="en-US" sz="2800" b="0" strike="noStrik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- Books are </a:t>
            </a:r>
            <a:r>
              <a:rPr lang="en-US" sz="2800" b="1" strike="noStrike" spc="-1" dirty="0">
                <a:solidFill>
                  <a:schemeClr val="accent1"/>
                </a:solidFill>
                <a:latin typeface="Calibri"/>
                <a:sym typeface="Wingdings" panose="05000000000000000000" pitchFamily="2" charset="2"/>
              </a:rPr>
              <a:t>grouped by category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to put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on bookshelves</a:t>
            </a: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1E18BC1-1DCD-A888-4A29-26FB693BF63C}"/>
              </a:ext>
            </a:extLst>
          </p:cNvPr>
          <p:cNvSpPr txBox="1">
            <a:spLocks/>
          </p:cNvSpPr>
          <p:nvPr/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ACA83-235E-EEB4-C732-424530EC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83212" y="1615140"/>
            <a:ext cx="3408265" cy="52961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2623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514350" indent="-514350"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Staff side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Store information: name, dob, gender,…</a:t>
            </a:r>
          </a:p>
          <a:p>
            <a:pPr lvl="1"/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2 main tasks: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b="1" spc="-1" dirty="0">
                <a:solidFill>
                  <a:schemeClr val="accent1"/>
                </a:solidFill>
                <a:latin typeface="Calibri"/>
              </a:rPr>
              <a:t>Add or remove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books/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bookcopies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b="1" spc="-1" dirty="0">
                <a:solidFill>
                  <a:schemeClr val="accent1"/>
                </a:solidFill>
                <a:latin typeface="Calibri"/>
              </a:rPr>
              <a:t>Verify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the borrowing/returning/compensating process of borrowers</a:t>
            </a:r>
          </a:p>
          <a:p>
            <a:pPr lvl="2"/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Need to make </a:t>
            </a:r>
            <a:r>
              <a:rPr lang="en-US" sz="2800" b="1" spc="-1" dirty="0">
                <a:solidFill>
                  <a:schemeClr val="accent1"/>
                </a:solidFill>
                <a:latin typeface="Calibri"/>
              </a:rPr>
              <a:t>statistics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: know the most borrowed categories, borrower at what age borrow book the most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have more readers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1E18BC1-1DCD-A888-4A29-26FB693BF63C}"/>
              </a:ext>
            </a:extLst>
          </p:cNvPr>
          <p:cNvSpPr txBox="1">
            <a:spLocks/>
          </p:cNvSpPr>
          <p:nvPr/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32800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2623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514350" indent="-514350">
              <a:buAutoNum type="arabicPeriod" startAt="2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Borrower side</a:t>
            </a:r>
          </a:p>
          <a:p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Use library </a:t>
            </a:r>
            <a:r>
              <a:rPr lang="en-US" sz="2800" b="1" spc="-1" dirty="0">
                <a:solidFill>
                  <a:schemeClr val="accent1"/>
                </a:solidFill>
                <a:latin typeface="Calibri"/>
              </a:rPr>
              <a:t>app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to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Register for reader card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information: name, dob, age,…  have a barcode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Search for books with different filters: title, author, ….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Receive notifications: when a wanted book is available, when it’s due date of a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bookcopy</a:t>
            </a:r>
            <a:endParaRPr lang="en-US" sz="2800" spc="-1" dirty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lvl="1"/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Borrow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books </a:t>
            </a:r>
            <a:r>
              <a:rPr lang="en-US" sz="2800" b="1" spc="-1" dirty="0">
                <a:solidFill>
                  <a:schemeClr val="accent1"/>
                </a:solidFill>
                <a:latin typeface="Calibri"/>
              </a:rPr>
              <a:t>in person</a:t>
            </a:r>
            <a:endParaRPr lang="en-US" sz="2800" b="1" strike="noStrike" spc="-1" dirty="0">
              <a:solidFill>
                <a:schemeClr val="accent1"/>
              </a:solidFill>
              <a:latin typeface="Calibri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1E18BC1-1DCD-A888-4A29-26FB693BF63C}"/>
              </a:ext>
            </a:extLst>
          </p:cNvPr>
          <p:cNvSpPr txBox="1">
            <a:spLocks/>
          </p:cNvSpPr>
          <p:nvPr/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14329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2623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514350" indent="-514350">
              <a:buAutoNum type="arabicPeriod" startAt="3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Procedures when going to the library</a:t>
            </a:r>
          </a:p>
          <a:p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Borrower:</a:t>
            </a:r>
          </a:p>
          <a:p>
            <a:pPr lvl="1"/>
            <a:endParaRPr lang="en-US" sz="2800" spc="-1" dirty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914400" lvl="1" indent="-457200">
              <a:buFont typeface="Wingdings" panose="05000000000000000000" pitchFamily="2" charset="2"/>
              <a:buChar char="à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Scan barcode (store visit history)</a:t>
            </a:r>
          </a:p>
          <a:p>
            <a:pPr lvl="1"/>
            <a:endParaRPr lang="en-US" sz="2800" spc="-1" dirty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914400" lvl="1" indent="-457200">
              <a:buFont typeface="Wingdings" panose="05000000000000000000" pitchFamily="2" charset="2"/>
              <a:buChar char="à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Find books</a:t>
            </a:r>
          </a:p>
          <a:p>
            <a:pPr lvl="1"/>
            <a:endParaRPr lang="en-US" sz="2800" spc="-1" dirty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914400" lvl="1" indent="-457200">
              <a:buFont typeface="Wingdings" panose="05000000000000000000" pitchFamily="2" charset="2"/>
              <a:buChar char="à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Come to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frontdesk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, scan each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bookcopy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(store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bookcopyid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,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employeeid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,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borrowerid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)  borrow/return/compensate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1E18BC1-1DCD-A888-4A29-26FB693BF63C}"/>
              </a:ext>
            </a:extLst>
          </p:cNvPr>
          <p:cNvSpPr txBox="1">
            <a:spLocks/>
          </p:cNvSpPr>
          <p:nvPr/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44313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2623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4.   Constraints</a:t>
            </a:r>
          </a:p>
          <a:p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If the book wanted is unavailable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waitlist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Number of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bookcopies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borrowing &lt;= 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Borrowing time = 90 days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Damage a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bookcopies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(verified by employees)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compensate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1E18BC1-1DCD-A888-4A29-26FB693BF63C}"/>
              </a:ext>
            </a:extLst>
          </p:cNvPr>
          <p:cNvSpPr txBox="1">
            <a:spLocks/>
          </p:cNvSpPr>
          <p:nvPr/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04654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430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Lato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Phong TT &amp; QTTH</dc:creator>
  <dc:description/>
  <cp:lastModifiedBy>Ngo Minh Duc 20226028</cp:lastModifiedBy>
  <cp:revision>7</cp:revision>
  <dcterms:created xsi:type="dcterms:W3CDTF">2020-12-31T09:57:48Z</dcterms:created>
  <dcterms:modified xsi:type="dcterms:W3CDTF">2024-01-12T17:02:20Z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0x0101004F531634775FD1439D5B67291EFE2AD4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